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655" r:id="rId2"/>
    <p:sldId id="656" r:id="rId3"/>
    <p:sldId id="659" r:id="rId4"/>
    <p:sldId id="658" r:id="rId5"/>
    <p:sldId id="657" r:id="rId6"/>
    <p:sldId id="653" r:id="rId7"/>
    <p:sldId id="660" r:id="rId8"/>
    <p:sldId id="650" r:id="rId9"/>
    <p:sldId id="654" r:id="rId10"/>
    <p:sldId id="546" r:id="rId11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22F"/>
    <a:srgbClr val="668121"/>
    <a:srgbClr val="7F6839"/>
    <a:srgbClr val="C2D9E1"/>
    <a:srgbClr val="06293B"/>
    <a:srgbClr val="0B3F5A"/>
    <a:srgbClr val="234D74"/>
    <a:srgbClr val="112436"/>
    <a:srgbClr val="163149"/>
    <a:srgbClr val="57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1" autoAdjust="0"/>
    <p:restoredTop sz="94636" autoAdjust="0"/>
  </p:normalViewPr>
  <p:slideViewPr>
    <p:cSldViewPr showGuides="1">
      <p:cViewPr>
        <p:scale>
          <a:sx n="134" d="100"/>
          <a:sy n="134" d="100"/>
        </p:scale>
        <p:origin x="1020" y="-96"/>
      </p:cViewPr>
      <p:guideLst>
        <p:guide orient="horz" pos="2687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6404446290801"/>
          <c:y val="3.5239993941012897E-2"/>
          <c:w val="0.87304743672053597"/>
          <c:h val="0.88103143355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6939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906">
                <a:solidFill>
                  <a:schemeClr val="tx1"/>
                </a:solidFill>
                <a:prstDash val="solid"/>
              </a:ln>
              <a:effectLst>
                <a:outerShdw blurRad="38100" dist="38100" dir="2700000" algn="br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At Transplant</c:v>
                </c:pt>
                <c:pt idx="1">
                  <c:v>12 weeks Post-Transplant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93.47</c:v>
                </c:pt>
                <c:pt idx="1">
                  <c:v>69.8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7902608"/>
        <c:axId val="387903168"/>
      </c:barChart>
      <c:catAx>
        <c:axId val="38790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38790316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879031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 baseline="0" dirty="0" smtClean="0"/>
                  <a:t>Undetectable HCV NRA Level (%)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7.6968952157401502E-3"/>
              <c:y val="8.0981335666374998E-2"/>
            </c:manualLayout>
          </c:layout>
          <c:overlay val="0"/>
          <c:spPr>
            <a:noFill/>
            <a:ln w="258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879026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902886789511"/>
          <c:y val="3.83265286283659E-2"/>
          <c:w val="0.87222795706318501"/>
          <c:h val="0.832560756294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6939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906">
                <a:solidFill>
                  <a:schemeClr val="tx1"/>
                </a:solidFill>
                <a:prstDash val="solid"/>
              </a:ln>
              <a:effectLst>
                <a:outerShdw blurRad="38100" dist="38100" dir="2700000" algn="br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906">
                <a:solidFill>
                  <a:schemeClr val="tx1"/>
                </a:solidFill>
                <a:prstDash val="solid"/>
              </a:ln>
              <a:effectLst>
                <a:outerShdw blurRad="38100" dist="38100" dir="2700000" algn="br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906">
                <a:solidFill>
                  <a:schemeClr val="tx1"/>
                </a:solidFill>
                <a:prstDash val="solid"/>
              </a:ln>
              <a:effectLst>
                <a:outerShdw blurRad="38100" dist="38100" dir="2700000" algn="br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At Transplant</c:v>
                </c:pt>
                <c:pt idx="1">
                  <c:v> Post-Transplant Week 4</c:v>
                </c:pt>
                <c:pt idx="2">
                  <c:v> Post-Transplant Week 8</c:v>
                </c:pt>
                <c:pt idx="3">
                  <c:v> Post-Transplant Week 12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93.47</c:v>
                </c:pt>
                <c:pt idx="1">
                  <c:v>72</c:v>
                </c:pt>
                <c:pt idx="2">
                  <c:v>72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7905408"/>
        <c:axId val="416956640"/>
      </c:barChart>
      <c:catAx>
        <c:axId val="38790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/>
            </a:pPr>
            <a:endParaRPr lang="en-US"/>
          </a:p>
        </c:txPr>
        <c:crossAx val="41695664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4169566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 baseline="0" dirty="0" smtClean="0"/>
                  <a:t>Undetectable HCV NRA Level (%)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1.2277020908333901E-2"/>
              <c:y val="8.7639862936840895E-2"/>
            </c:manualLayout>
          </c:layout>
          <c:overlay val="0"/>
          <c:spPr>
            <a:noFill/>
            <a:ln w="258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879054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Sofosbuvir</a:t>
            </a:r>
            <a:r>
              <a:rPr lang="en-US" sz="2200" dirty="0" smtClean="0"/>
              <a:t> + Ribavirin to Prevent Post-Transplant HCV Recurrence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2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/>
              <a:t>Curry </a:t>
            </a:r>
            <a:r>
              <a:rPr lang="en-US" sz="1400" dirty="0"/>
              <a:t>MP, et al.  Gastroenterology. 2014;September 24. [</a:t>
            </a:r>
            <a:r>
              <a:rPr lang="en-US" sz="1400" dirty="0" err="1"/>
              <a:t>Epub</a:t>
            </a:r>
            <a:r>
              <a:rPr lang="en-US" sz="1400" dirty="0"/>
              <a:t> ahead of print]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2800" y="1828800"/>
            <a:ext cx="1978150" cy="344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Liver Transplantation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8899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 Gastroenterology. 2014;September 24. [</a:t>
            </a:r>
            <a:r>
              <a:rPr lang="en-US" dirty="0" err="1"/>
              <a:t>Epub</a:t>
            </a:r>
            <a:r>
              <a:rPr lang="en-US" dirty="0"/>
              <a:t> ahead of print]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to Prevent Post-Transplant HCV Recurrence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98704"/>
              </p:ext>
            </p:extLst>
          </p:nvPr>
        </p:nvGraphicFramePr>
        <p:xfrm>
          <a:off x="344488" y="1447800"/>
          <a:ext cx="8458200" cy="48768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4582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Sofosbuvir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 + Ribavirin to Prevent Post-Transplant HCV Recurrence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5100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pilot,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2 trial of up to 48 weeks of sofosbuvir + ribavirin in patients with HCV of any genotype and cirrhosis awaiting liver transplantation for hepatocellular cancer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Study in United States, New Zealand, and Spain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61 patients with chronic hepatitis C and cirrhosis and any genotype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Age: ≥ 18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≥ 10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4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and treatment experience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CTP score ≤ 7 and MELD score ≤ 17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Excluded if decompensated liver disease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Regimen Given Prior to Transplant (up to 48 weeks of therapy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Ribavirin (weight based)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 12 weeks post transplant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9765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4581360" y="1524007"/>
            <a:ext cx="0" cy="403249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 Gastroenterology. 2014;September 24. [</a:t>
            </a:r>
            <a:r>
              <a:rPr lang="en-US" dirty="0" err="1"/>
              <a:t>Epub</a:t>
            </a:r>
            <a:r>
              <a:rPr lang="en-US" dirty="0"/>
              <a:t> ahead of print]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to Prevent Post-Transplant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Recurrence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Study Design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14580" y="1524000"/>
            <a:ext cx="3288792" cy="540449"/>
          </a:xfrm>
          <a:prstGeom prst="rect">
            <a:avLst/>
          </a:prstGeom>
          <a:solidFill>
            <a:srgbClr val="C2D9E1"/>
          </a:solidFill>
          <a:ln w="19050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9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92 screened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14580" y="2398538"/>
            <a:ext cx="3288792" cy="540449"/>
          </a:xfrm>
          <a:prstGeom prst="rect">
            <a:avLst/>
          </a:prstGeom>
          <a:solidFill>
            <a:srgbClr val="C2D9E1"/>
          </a:solidFill>
          <a:ln w="19050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9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63 enrolled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14580" y="3273076"/>
            <a:ext cx="3288792" cy="540449"/>
          </a:xfrm>
          <a:prstGeom prst="rect">
            <a:avLst/>
          </a:prstGeom>
          <a:solidFill>
            <a:srgbClr val="C2D9E1"/>
          </a:solidFill>
          <a:ln w="19050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9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61 dosed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14580" y="4147614"/>
            <a:ext cx="3288792" cy="540449"/>
          </a:xfrm>
          <a:prstGeom prst="rect">
            <a:avLst/>
          </a:prstGeom>
          <a:solidFill>
            <a:srgbClr val="C2D9E1"/>
          </a:solidFill>
          <a:ln w="19050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9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46 underwent liver transplantation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014580" y="5022151"/>
            <a:ext cx="3288792" cy="540449"/>
          </a:xfrm>
          <a:prstGeom prst="rect">
            <a:avLst/>
          </a:prstGeom>
          <a:solidFill>
            <a:srgbClr val="C2D9E1"/>
          </a:solidFill>
          <a:ln w="19050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9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43 with HCV RNA &lt;LLOQ 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at transplantation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14602" y="5562598"/>
            <a:ext cx="3290312" cy="58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These 43 patients analyzed for post-transplant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virologic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response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779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2413335" y="1853869"/>
            <a:ext cx="0" cy="1901951"/>
          </a:xfrm>
          <a:prstGeom prst="line">
            <a:avLst/>
          </a:prstGeom>
          <a:ln w="19050" cmpd="sng"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 Gastroenterology. 2014;September 24. [</a:t>
            </a:r>
            <a:r>
              <a:rPr lang="en-US" dirty="0" err="1"/>
              <a:t>Epub</a:t>
            </a:r>
            <a:r>
              <a:rPr lang="en-US" dirty="0"/>
              <a:t> ahead of print] 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to Prevent Post-Transplant HCV Recurrence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12330" y="4876800"/>
            <a:ext cx="9180577" cy="941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(weight-based and divided bid): 1000 mg/day if &lt; 75 kg or 1200 mg/day if ≥ 75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929794" y="2971800"/>
            <a:ext cx="5852160" cy="769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>
              <a:lnSpc>
                <a:spcPts val="1600"/>
              </a:lnSpc>
            </a:pP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+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Ribavirin 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37776" y="3132138"/>
            <a:ext cx="1104411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N = 61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791160" y="3367677"/>
            <a:ext cx="146304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818855" y="3164555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6113" y="1371600"/>
            <a:ext cx="9162291" cy="515104"/>
            <a:chOff x="-6113" y="1362488"/>
            <a:chExt cx="9162291" cy="515104"/>
          </a:xfrm>
        </p:grpSpPr>
        <p:sp>
          <p:nvSpPr>
            <p:cNvPr id="19" name="Rectangle 1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214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05560" y="1362488"/>
              <a:ext cx="1143000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Post-12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929475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26280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58975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387177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1336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241562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50206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678408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2989276" y="1447797"/>
            <a:ext cx="199306" cy="440993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 noChangeAspect="1"/>
          </p:cNvCxnSpPr>
          <p:nvPr/>
        </p:nvCxnSpPr>
        <p:spPr>
          <a:xfrm flipH="1">
            <a:off x="3134326" y="1447797"/>
            <a:ext cx="199306" cy="440993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931123" y="3861820"/>
            <a:ext cx="5867375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Treatment for 12 to 48 weeks while awaiting liver transplant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781800" y="1853869"/>
            <a:ext cx="0" cy="1901951"/>
          </a:xfrm>
          <a:prstGeom prst="line">
            <a:avLst/>
          </a:prstGeom>
          <a:ln w="190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900820" y="2191096"/>
            <a:ext cx="17526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  <a:latin typeface="Arial"/>
                <a:cs typeface="Arial"/>
              </a:rPr>
              <a:t>Liver Transplant</a:t>
            </a:r>
            <a:endParaRPr lang="en-US" sz="16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24765" y="2191096"/>
            <a:ext cx="183615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Required Duration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931110" y="1853869"/>
            <a:ext cx="0" cy="1901951"/>
          </a:xfrm>
          <a:prstGeom prst="line">
            <a:avLst/>
          </a:prstGeom>
          <a:ln w="19050" cmpd="sng"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2430045" y="2337132"/>
            <a:ext cx="3511296" cy="1524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6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 Gastroenterology. 2014;September 24. [</a:t>
            </a:r>
            <a:r>
              <a:rPr lang="en-US" dirty="0" err="1"/>
              <a:t>Epub</a:t>
            </a:r>
            <a:r>
              <a:rPr lang="en-US" dirty="0"/>
              <a:t> ahead of print]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to Prevent Post-Transplant HCV Recurrence</a:t>
            </a:r>
            <a:endParaRPr lang="en-US" sz="22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345815"/>
              </p:ext>
            </p:extLst>
          </p:nvPr>
        </p:nvGraphicFramePr>
        <p:xfrm>
          <a:off x="226513" y="1447800"/>
          <a:ext cx="8686800" cy="4617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8687"/>
                <a:gridCol w="2362200"/>
                <a:gridCol w="3045913"/>
              </a:tblGrid>
              <a:tr h="989402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Baseline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Characteristic (n = 40)</a:t>
                      </a:r>
                      <a:endParaRPr lang="en-US" sz="1600" b="0" dirty="0"/>
                    </a:p>
                  </a:txBody>
                  <a:tcPr marT="91440" marB="91440" anchor="ctr"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All patients</a:t>
                      </a:r>
                      <a:r>
                        <a:rPr lang="en-US" sz="1600" b="0" baseline="0" dirty="0" smtClean="0"/>
                        <a:t> dosed</a:t>
                      </a:r>
                      <a:br>
                        <a:rPr lang="en-US" sz="1600" b="0" baseline="0" dirty="0" smtClean="0"/>
                      </a:br>
                      <a:r>
                        <a:rPr lang="en-US" sz="1600" b="0" baseline="0" dirty="0" smtClean="0"/>
                        <a:t>(N=61)</a:t>
                      </a:r>
                      <a:endParaRPr lang="en-US" sz="1600" b="0" dirty="0" smtClean="0"/>
                    </a:p>
                  </a:txBody>
                  <a:tcPr marT="91440" marB="91440" anchor="ctr"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All Patients</a:t>
                      </a:r>
                      <a:r>
                        <a:rPr lang="en-US" sz="1600" b="0" baseline="0" dirty="0" smtClean="0"/>
                        <a:t> transplanted with HCV RNA &lt;25 IU/mL at time of transplant (N=43)</a:t>
                      </a:r>
                      <a:endParaRPr lang="en-US" sz="1600" b="0" dirty="0"/>
                    </a:p>
                  </a:txBody>
                  <a:tcPr marT="91440" marB="91440" anchor="ctr">
                    <a:solidFill>
                      <a:srgbClr val="0B3F5A"/>
                    </a:solidFill>
                  </a:tcPr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Median Age</a:t>
                      </a:r>
                      <a:r>
                        <a:rPr lang="en-US" sz="1400" baseline="0" dirty="0" smtClean="0"/>
                        <a:t>, years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59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59</a:t>
                      </a:r>
                      <a:endParaRPr lang="en-US" sz="1400" dirty="0"/>
                    </a:p>
                  </a:txBody>
                  <a:tcPr marT="91440" marB="91440"/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 sex,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74</a:t>
                      </a:r>
                      <a:endParaRPr lang="en-US" sz="1400" dirty="0"/>
                    </a:p>
                  </a:txBody>
                  <a:tcPr marT="91440" marB="91440"/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White,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93</a:t>
                      </a:r>
                      <a:endParaRPr lang="en-US" sz="1400" dirty="0"/>
                    </a:p>
                  </a:txBody>
                  <a:tcPr marT="91440" marB="91440"/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Median Body</a:t>
                      </a:r>
                      <a:r>
                        <a:rPr lang="en-US" sz="1400" baseline="0" dirty="0" smtClean="0"/>
                        <a:t> Mass Index (BMI) kg/m</a:t>
                      </a:r>
                      <a:r>
                        <a:rPr lang="en-US" sz="1400" baseline="30000" dirty="0" smtClean="0"/>
                        <a:t>2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27.4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27.1</a:t>
                      </a:r>
                      <a:endParaRPr lang="en-US" sz="1400" dirty="0"/>
                    </a:p>
                  </a:txBody>
                  <a:tcPr marT="91440" marB="91440"/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HCV genotype 1 (%)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 marT="91440" marB="91440"/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genotype CC, (%)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 marT="91440" marB="91440"/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Median baseline 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6.2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6.3</a:t>
                      </a:r>
                      <a:endParaRPr lang="en-US" sz="1400" dirty="0"/>
                    </a:p>
                  </a:txBody>
                  <a:tcPr marT="91440" marB="91440"/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Previous</a:t>
                      </a:r>
                      <a:r>
                        <a:rPr lang="en-US" sz="1400" baseline="0" dirty="0" smtClean="0"/>
                        <a:t> HCV treatment, %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</a:t>
                      </a:r>
                      <a:endParaRPr lang="en-US" sz="1400" dirty="0"/>
                    </a:p>
                  </a:txBody>
                  <a:tcPr marT="91440" marB="914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982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 Prevent Post-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ransplant HCV Recurrence</a:t>
            </a:r>
            <a:endParaRPr lang="en-US" sz="2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/>
              <a:t>Virologic</a:t>
            </a:r>
            <a:r>
              <a:rPr lang="en-US" dirty="0"/>
              <a:t> Response at Transplant and Post-Transplant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Curry MP, et al.  Gastroenterology. 2014;September 24. [</a:t>
            </a:r>
            <a:r>
              <a:rPr lang="en-US" dirty="0" err="1" smtClean="0"/>
              <a:t>Epub</a:t>
            </a:r>
            <a:r>
              <a:rPr lang="en-US" dirty="0" smtClean="0"/>
              <a:t> ahead of print] 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339432"/>
              </p:ext>
            </p:extLst>
          </p:nvPr>
        </p:nvGraphicFramePr>
        <p:xfrm>
          <a:off x="444450" y="1981200"/>
          <a:ext cx="831854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723317" y="5308599"/>
            <a:ext cx="91396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43/46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1133" y="5308599"/>
            <a:ext cx="91396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30/43</a:t>
            </a:r>
          </a:p>
        </p:txBody>
      </p:sp>
    </p:spTree>
    <p:extLst>
      <p:ext uri="{BB962C8B-B14F-4D97-AF65-F5344CB8AC3E}">
        <p14:creationId xmlns:p14="http://schemas.microsoft.com/office/powerpoint/2010/main" val="12145474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 Prevent Post-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ransplant HCV Recurrence</a:t>
            </a:r>
            <a:endParaRPr lang="en-US" sz="2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 smtClean="0"/>
              <a:t>Virologic</a:t>
            </a:r>
            <a:r>
              <a:rPr lang="en-US" dirty="0" smtClean="0"/>
              <a:t> Response at Transplant and Post-Transplant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Curry MP, et al.  Gastroenterology. 2014;September 24. [</a:t>
            </a:r>
            <a:r>
              <a:rPr lang="en-US" dirty="0" err="1" smtClean="0"/>
              <a:t>Epub</a:t>
            </a:r>
            <a:r>
              <a:rPr lang="en-US" dirty="0" smtClean="0"/>
              <a:t> ahead of print] 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129217"/>
              </p:ext>
            </p:extLst>
          </p:nvPr>
        </p:nvGraphicFramePr>
        <p:xfrm>
          <a:off x="444450" y="1770308"/>
          <a:ext cx="8318549" cy="406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893353" y="4894504"/>
            <a:ext cx="74022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43/46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9252" y="4894504"/>
            <a:ext cx="74022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31/43</a:t>
            </a:r>
          </a:p>
        </p:txBody>
      </p:sp>
      <p:sp>
        <p:nvSpPr>
          <p:cNvPr id="8" name="Rectangle 7"/>
          <p:cNvSpPr/>
          <p:nvPr/>
        </p:nvSpPr>
        <p:spPr>
          <a:xfrm>
            <a:off x="7325565" y="4894504"/>
            <a:ext cx="74022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30/43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2793" y="4894504"/>
            <a:ext cx="74022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31/43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00400" y="5892468"/>
            <a:ext cx="5410200" cy="311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Data for the 43 patients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with HCV RNA &lt;25 IU/mL at time of </a:t>
            </a:r>
            <a:r>
              <a:rPr lang="en-US" sz="1200" dirty="0" smtClean="0">
                <a:latin typeface="Arial"/>
                <a:cs typeface="Arial"/>
              </a:rPr>
              <a:t>transplant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584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/>
              <a:t>Curry MP, </a:t>
            </a:r>
            <a:r>
              <a:rPr lang="en-US" dirty="0"/>
              <a:t>et al. Gastroenterology. 2014 </a:t>
            </a:r>
            <a:r>
              <a:rPr lang="en-US" dirty="0" smtClean="0"/>
              <a:t>September 17</a:t>
            </a:r>
            <a:r>
              <a:rPr lang="en-US" dirty="0"/>
              <a:t>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to Prevent Post-Transplant HCV Recurrence</a:t>
            </a:r>
            <a:endParaRPr lang="en-US" sz="22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00748"/>
              </p:ext>
            </p:extLst>
          </p:nvPr>
        </p:nvGraphicFramePr>
        <p:xfrm>
          <a:off x="615950" y="1371600"/>
          <a:ext cx="82296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3657"/>
                <a:gridCol w="3485943"/>
              </a:tblGrid>
              <a:tr h="369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err="1" smtClean="0"/>
                        <a:t>Sofosbuvir</a:t>
                      </a:r>
                      <a:r>
                        <a:rPr lang="en-US" sz="1600" dirty="0" smtClean="0"/>
                        <a:t> + Ribavirin</a:t>
                      </a:r>
                      <a:r>
                        <a:rPr lang="en-US" sz="1600" b="0" dirty="0" smtClean="0"/>
                        <a:t> (N=61)</a:t>
                      </a:r>
                      <a:endParaRPr lang="en-US" sz="1600" dirty="0"/>
                    </a:p>
                  </a:txBody>
                  <a:tcPr>
                    <a:solidFill>
                      <a:srgbClr val="0B3F5A"/>
                    </a:solidFill>
                  </a:tcPr>
                </a:tc>
              </a:tr>
              <a:tr h="369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(%)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54 (8%)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11 (18%)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Hemoglobin decrease to &lt;10 g/</a:t>
                      </a:r>
                      <a:r>
                        <a:rPr lang="en-US" sz="1600" baseline="0" dirty="0" err="1" smtClean="0"/>
                        <a:t>dL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18 (30%)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Hemoglobin decrease to &lt;8.5 g/</a:t>
                      </a:r>
                      <a:r>
                        <a:rPr lang="en-US" sz="1600" baseline="0" dirty="0" err="1" smtClean="0"/>
                        <a:t>dL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 (5%)</a:t>
                      </a:r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event occurring in &gt;10% of patients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23 (38%)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Headache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14 (23%)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10 (16%)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Rash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9 (15%)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Cough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7 (11%)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Dyspnea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7 (11%)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Insomnia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7 (11%)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691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 Gastroenterology. 2014;September 24. [</a:t>
            </a:r>
            <a:r>
              <a:rPr lang="en-US" dirty="0" err="1"/>
              <a:t>Epub</a:t>
            </a:r>
            <a:r>
              <a:rPr lang="en-US" dirty="0"/>
              <a:t> ahead of print]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to Prevent Post-Transplant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Recurrence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65557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Administration of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ribavirin before liver transplantation can prevent post-transplant HCV recurrence.”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4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59739</TotalTime>
  <Words>607</Words>
  <Application>Microsoft Office PowerPoint</Application>
  <PresentationFormat>On-screen Show (4:3)</PresentationFormat>
  <Paragraphs>116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+ Ribavirin to Prevent Post-Transplant HCV Recurrence </vt:lpstr>
      <vt:lpstr>Sofosbuvir + Ribavirin to Prevent Post-Transplant HCV Recurrence</vt:lpstr>
      <vt:lpstr>Sofosbuvir + Ribavirin to Prevent Post-Transplant HCV Recurrence Study Design</vt:lpstr>
      <vt:lpstr>Sofosbuvir + Ribavirin to Prevent Post-Transplant HCV Recurrence Study Design</vt:lpstr>
      <vt:lpstr>Sofosbuvir + Ribavirin to Prevent Post-Transplant HCV Recurrence</vt:lpstr>
      <vt:lpstr>Sofosbuvir + Ribavirin to Prevent Post-Transplant HCV Recurrence</vt:lpstr>
      <vt:lpstr>Sofosbuvir + Ribavirin to Prevent Post-Transplant HCV Recurrence</vt:lpstr>
      <vt:lpstr>Sofosbuvir + Ribavirin to Prevent Post-Transplant HCV Recurrence</vt:lpstr>
      <vt:lpstr>Sofosbuvir + Ribavirin to Prevent Post-Transplant HCV Recurrence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3119</cp:revision>
  <cp:lastPrinted>2011-04-18T21:48:04Z</cp:lastPrinted>
  <dcterms:created xsi:type="dcterms:W3CDTF">2010-11-28T05:36:22Z</dcterms:created>
  <dcterms:modified xsi:type="dcterms:W3CDTF">2014-10-21T17:57:23Z</dcterms:modified>
</cp:coreProperties>
</file>