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497" r:id="rId2"/>
    <p:sldId id="498" r:id="rId3"/>
    <p:sldId id="584" r:id="rId4"/>
    <p:sldId id="506" r:id="rId5"/>
    <p:sldId id="687" r:id="rId6"/>
    <p:sldId id="680" r:id="rId7"/>
    <p:sldId id="546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65B"/>
    <a:srgbClr val="594F3B"/>
    <a:srgbClr val="41595D"/>
    <a:srgbClr val="52554F"/>
    <a:srgbClr val="363636"/>
    <a:srgbClr val="D1D1D1"/>
    <a:srgbClr val="343434"/>
    <a:srgbClr val="052B3E"/>
    <a:srgbClr val="4A5278"/>
    <a:srgbClr val="4A5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41" autoAdjust="0"/>
    <p:restoredTop sz="94636" autoAdjust="0"/>
  </p:normalViewPr>
  <p:slideViewPr>
    <p:cSldViewPr showGuides="1">
      <p:cViewPr varScale="1">
        <p:scale>
          <a:sx n="84" d="100"/>
          <a:sy n="84" d="100"/>
        </p:scale>
        <p:origin x="1554" y="54"/>
      </p:cViewPr>
      <p:guideLst>
        <p:guide orient="horz" pos="38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35947712418301"/>
          <c:w val="0.86727392030541595"/>
          <c:h val="0.72611548556430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Treatment-Naïve</c:v>
                </c:pt>
                <c:pt idx="2">
                  <c:v>Previously Treated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67.7</c:v>
                </c:pt>
                <c:pt idx="1">
                  <c:v>78.599999999999994</c:v>
                </c:pt>
                <c:pt idx="2">
                  <c:v>58.8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Sofosbuvir + RBV  x 24 weeks</c:v>
                </c:pt>
              </c:strCache>
            </c:strRef>
          </c:tx>
          <c:spPr>
            <a:solidFill>
              <a:srgbClr val="6E4B7D"/>
            </a:solidFill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Treatment-Naïve</c:v>
                </c:pt>
                <c:pt idx="2">
                  <c:v>Previously Treated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93.1</c:v>
                </c:pt>
                <c:pt idx="1">
                  <c:v>100</c:v>
                </c:pt>
                <c:pt idx="2">
                  <c:v>86.7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327356832"/>
        <c:axId val="327357392"/>
      </c:barChart>
      <c:catAx>
        <c:axId val="32735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273573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273573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8.69827586206897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273568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4672077679811499"/>
          <c:y val="2.61437908496732E-2"/>
          <c:w val="0.73429987796336005"/>
          <c:h val="9.0842982862436306E-2"/>
        </c:manualLayout>
      </c:layout>
      <c:overlay val="0"/>
      <c:txPr>
        <a:bodyPr/>
        <a:lstStyle/>
        <a:p>
          <a:pPr rtl="0"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6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Sofosbuvir + Ribavirin i</a:t>
            </a:r>
            <a:r>
              <a:rPr lang="en-US" sz="2800" dirty="0">
                <a:solidFill>
                  <a:srgbClr val="001D48"/>
                </a:solidFill>
              </a:rPr>
              <a:t>n</a:t>
            </a:r>
            <a:r>
              <a:rPr lang="en-US" sz="2800" dirty="0" smtClean="0">
                <a:solidFill>
                  <a:srgbClr val="001D48"/>
                </a:solidFill>
              </a:rPr>
              <a:t> HCV </a:t>
            </a:r>
            <a:r>
              <a:rPr lang="en-US" sz="2800" dirty="0" smtClean="0"/>
              <a:t>GT </a:t>
            </a:r>
            <a:r>
              <a:rPr lang="en-US" sz="2800" dirty="0"/>
              <a:t>4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Egyptian Ancestry Trial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2</a:t>
            </a: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Ruane</a:t>
            </a:r>
            <a:r>
              <a:rPr lang="en-US" sz="1400" dirty="0" smtClean="0">
                <a:latin typeface="Arial"/>
                <a:cs typeface="Arial"/>
              </a:rPr>
              <a:t> PJ, </a:t>
            </a:r>
            <a:r>
              <a:rPr lang="en-US" sz="1400" dirty="0">
                <a:latin typeface="Arial"/>
                <a:cs typeface="Arial"/>
              </a:rPr>
              <a:t>et </a:t>
            </a:r>
            <a:r>
              <a:rPr lang="en-US" sz="1400" dirty="0" smtClean="0">
                <a:latin typeface="Arial"/>
                <a:cs typeface="Arial"/>
              </a:rPr>
              <a:t>al. </a:t>
            </a:r>
            <a:r>
              <a:rPr lang="en-US" sz="1400" dirty="0" smtClean="0">
                <a:latin typeface="Arial" pitchFamily="22" charset="0"/>
              </a:rPr>
              <a:t>J </a:t>
            </a:r>
            <a:r>
              <a:rPr lang="en-US" sz="1400" dirty="0" err="1" smtClean="0">
                <a:latin typeface="Arial" pitchFamily="22" charset="0"/>
              </a:rPr>
              <a:t>Hepatol</a:t>
            </a:r>
            <a:r>
              <a:rPr lang="en-US" sz="1400" dirty="0" smtClean="0">
                <a:latin typeface="Arial" pitchFamily="22" charset="0"/>
              </a:rPr>
              <a:t>. 2015;62:1040-6.</a:t>
            </a:r>
            <a:endParaRPr lang="en-US" sz="1400" dirty="0"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5165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Ruane</a:t>
            </a:r>
            <a:r>
              <a:rPr lang="en-US" dirty="0"/>
              <a:t> PJ, et al. </a:t>
            </a:r>
            <a:r>
              <a:rPr lang="en-US" dirty="0">
                <a:latin typeface="Arial" pitchFamily="22" charset="0"/>
              </a:rPr>
              <a:t>J </a:t>
            </a:r>
            <a:r>
              <a:rPr lang="en-US" dirty="0" err="1">
                <a:latin typeface="Arial" pitchFamily="22" charset="0"/>
              </a:rPr>
              <a:t>Hepatol</a:t>
            </a:r>
            <a:r>
              <a:rPr lang="en-US" dirty="0">
                <a:latin typeface="Arial" pitchFamily="22" charset="0"/>
              </a:rPr>
              <a:t>. 2015;62:1040-6.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HCV Genotype 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Egyptian Ancestry Trial: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51853"/>
              </p:ext>
            </p:extLst>
          </p:nvPr>
        </p:nvGraphicFramePr>
        <p:xfrm>
          <a:off x="457200" y="1613669"/>
          <a:ext cx="8229600" cy="4406131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9600"/>
              </a:tblGrid>
              <a:tr h="44373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Egyptian Ancestry Genotype 4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240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open-label, phase 2 study of sofosbuvir + ribavirin in treatment-naïve and treatment-experienced patients with HCV GT 4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single study center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 4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Born in Egypt to two parents of Egyptian ancestry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 or older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or treatment experienced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≥10,000 log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Not co-infected with HIV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Patients with compensated cirrhosis allowed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Cirrhosis defined as: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Fibrotest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score &gt; 0.75 plus APRI &gt; 2 during screening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Efficacy (SVR12) and safety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003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Ruane</a:t>
            </a:r>
            <a:r>
              <a:rPr lang="en-US" dirty="0"/>
              <a:t> PJ, et al. </a:t>
            </a:r>
            <a:r>
              <a:rPr lang="en-US" dirty="0">
                <a:latin typeface="Arial" pitchFamily="22" charset="0"/>
              </a:rPr>
              <a:t>J </a:t>
            </a:r>
            <a:r>
              <a:rPr lang="en-US" dirty="0" err="1">
                <a:latin typeface="Arial" pitchFamily="22" charset="0"/>
              </a:rPr>
              <a:t>Hepatol</a:t>
            </a:r>
            <a:r>
              <a:rPr lang="en-US" dirty="0">
                <a:latin typeface="Arial" pitchFamily="22" charset="0"/>
              </a:rPr>
              <a:t>. 2015;62:1040-6.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in HCV Genotype 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Egyptian Ancestry Trial</a:t>
            </a:r>
            <a:r>
              <a:rPr lang="en-US" sz="2400" dirty="0" smtClean="0"/>
              <a:t>: Baseline Characteristics</a:t>
            </a:r>
            <a:endParaRPr lang="en-US" sz="24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339137"/>
              </p:ext>
            </p:extLst>
          </p:nvPr>
        </p:nvGraphicFramePr>
        <p:xfrm>
          <a:off x="457201" y="1447800"/>
          <a:ext cx="8229599" cy="4883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/>
                <a:gridCol w="2514600"/>
                <a:gridCol w="2514600"/>
              </a:tblGrid>
              <a:tr h="371937">
                <a:tc gridSpan="3"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Chronic HCV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GT4: Treatment with Sofosbuvir + Ribavirin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866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4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SOF + RBV x 12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Weeks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(n=31)</a:t>
                      </a:r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SOF + RBV x 24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Weeks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(n=29)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4714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Mean Age</a:t>
                      </a:r>
                      <a:r>
                        <a:rPr lang="en-US" sz="1600" baseline="0" dirty="0" smtClean="0"/>
                        <a:t>, y (range)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53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(26-62)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55 (27-75)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14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%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22 (71)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19 (66)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7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Mean BMI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(range)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28.6 (21.3-34.5)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30.2 (19.9-42.3)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535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HCV Genotype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4a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4Il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4m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4n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4o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28 (90)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(3)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0</a:t>
                      </a:r>
                      <a:br>
                        <a:rPr lang="en-US" sz="1600" baseline="0" dirty="0" smtClean="0"/>
                      </a:br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(3)</a:t>
                      </a:r>
                      <a:br>
                        <a:rPr lang="en-US" sz="1600" baseline="0" dirty="0" smtClean="0"/>
                      </a:br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(3)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20 (69)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(3)</a:t>
                      </a:r>
                      <a:br>
                        <a:rPr lang="en-US" sz="1600" baseline="0" dirty="0" smtClean="0"/>
                      </a:br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(3)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2 (7)</a:t>
                      </a:r>
                      <a:br>
                        <a:rPr lang="en-US" sz="1600" baseline="0" dirty="0" smtClean="0"/>
                      </a:br>
                      <a:r>
                        <a:rPr lang="en-US" sz="1600" dirty="0" smtClean="0"/>
                        <a:t>5</a:t>
                      </a:r>
                      <a:r>
                        <a:rPr lang="en-US" sz="1600" baseline="0" dirty="0" smtClean="0"/>
                        <a:t> (17)</a:t>
                      </a:r>
                      <a:endParaRPr lang="en-US" sz="1600" dirty="0" smtClean="0"/>
                    </a:p>
                  </a:txBody>
                  <a:tcPr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714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Cirrhosis, n %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 (23)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 (24)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714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i="1" dirty="0" smtClean="0"/>
                        <a:t>IL28B</a:t>
                      </a:r>
                      <a:r>
                        <a:rPr lang="en-US" sz="1600" baseline="0" dirty="0" smtClean="0"/>
                        <a:t> CC genotype,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 (13)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 (21)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714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Treatment naïve,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14 (45)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14 (48)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714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RNA,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200" dirty="0" smtClean="0"/>
                        <a:t>mean baseline</a:t>
                      </a:r>
                      <a:r>
                        <a:rPr lang="en-US" sz="1200" baseline="0" dirty="0" smtClean="0"/>
                        <a:t> log</a:t>
                      </a:r>
                      <a:r>
                        <a:rPr lang="en-US" sz="1200" baseline="-25000" dirty="0" smtClean="0"/>
                        <a:t>10</a:t>
                      </a:r>
                      <a:r>
                        <a:rPr lang="en-US" sz="1200" baseline="0" dirty="0" smtClean="0"/>
                        <a:t> IU/ml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6.0</a:t>
                      </a:r>
                    </a:p>
                  </a:txBody>
                  <a:tcPr anchor="ctr">
                    <a:lnB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6.0</a:t>
                      </a:r>
                    </a:p>
                  </a:txBody>
                  <a:tcPr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4528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Ruane</a:t>
            </a:r>
            <a:r>
              <a:rPr lang="en-US" dirty="0"/>
              <a:t> PJ, et al. </a:t>
            </a:r>
            <a:r>
              <a:rPr lang="en-US" dirty="0">
                <a:latin typeface="Arial" pitchFamily="22" charset="0"/>
              </a:rPr>
              <a:t>J </a:t>
            </a:r>
            <a:r>
              <a:rPr lang="en-US" dirty="0" err="1">
                <a:latin typeface="Arial" pitchFamily="22" charset="0"/>
              </a:rPr>
              <a:t>Hepatol</a:t>
            </a:r>
            <a:r>
              <a:rPr lang="en-US" dirty="0">
                <a:latin typeface="Arial" pitchFamily="22" charset="0"/>
              </a:rPr>
              <a:t>. 2015;62:1040-6.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in HCV Genotype 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Egyptian Ancestry Trial: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12330" y="5160270"/>
            <a:ext cx="9180577" cy="8595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(in 2 divided doses):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893162" y="2632097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070581" y="3961391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4092622" y="2834277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315122" y="4176271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1819322" y="3802443"/>
            <a:ext cx="4499166" cy="7695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Sofosbuvir +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(n </a:t>
            </a:r>
            <a:r>
              <a:rPr lang="en-US" sz="1800" smtClean="0">
                <a:solidFill>
                  <a:srgbClr val="000000"/>
                </a:solidFill>
                <a:latin typeface="Arial"/>
                <a:cs typeface="Arial"/>
              </a:rPr>
              <a:t>= 28)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1819322" y="2438400"/>
            <a:ext cx="2267902" cy="7690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Sofosbuvir 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(n = 32)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0" y="2438400"/>
            <a:ext cx="1676400" cy="2145792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>
              <a:spcBef>
                <a:spcPts val="600"/>
              </a:spcBef>
            </a:pPr>
            <a:r>
              <a:rPr lang="en-US" sz="1800" b="1" dirty="0" smtClean="0">
                <a:latin typeface="Arial"/>
                <a:cs typeface="Arial"/>
              </a:rPr>
              <a:t>GT 4 </a:t>
            </a:r>
          </a:p>
          <a:p>
            <a:pPr algn="ctr"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Naïve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or </a:t>
            </a:r>
            <a:r>
              <a:rPr lang="en-US" sz="1400" b="1" dirty="0">
                <a:latin typeface="Arial"/>
                <a:cs typeface="Arial"/>
              </a:rPr>
              <a:t/>
            </a:r>
            <a:br>
              <a:rPr lang="en-US" sz="1400" b="1" dirty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Experienced </a:t>
            </a:r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6113" y="1313696"/>
            <a:ext cx="9162291" cy="515104"/>
            <a:chOff x="-6113" y="1371600"/>
            <a:chExt cx="9162291" cy="515104"/>
          </a:xfrm>
        </p:grpSpPr>
        <p:sp>
          <p:nvSpPr>
            <p:cNvPr id="19" name="Rectangle 18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51111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0549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633702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82174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10000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409202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9127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in HCV Genotype 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Egyptian Ancestry Trial: R</a:t>
            </a:r>
            <a:r>
              <a:rPr lang="en-US" sz="2400" dirty="0" smtClean="0"/>
              <a:t>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by Regimen Duration and Treatment Experience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Ruane</a:t>
            </a:r>
            <a:r>
              <a:rPr lang="en-US" dirty="0"/>
              <a:t> PJ, et al. </a:t>
            </a:r>
            <a:r>
              <a:rPr lang="en-US" dirty="0">
                <a:latin typeface="Arial" pitchFamily="22" charset="0"/>
              </a:rPr>
              <a:t>J </a:t>
            </a:r>
            <a:r>
              <a:rPr lang="en-US" dirty="0" err="1">
                <a:latin typeface="Arial" pitchFamily="22" charset="0"/>
              </a:rPr>
              <a:t>Hepatol</a:t>
            </a:r>
            <a:r>
              <a:rPr lang="en-US" dirty="0">
                <a:latin typeface="Arial" pitchFamily="22" charset="0"/>
              </a:rPr>
              <a:t>. 2015;62:1040-6.</a:t>
            </a:r>
            <a:endParaRPr lang="en-US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343591"/>
              </p:ext>
            </p:extLst>
          </p:nvPr>
        </p:nvGraphicFramePr>
        <p:xfrm>
          <a:off x="377820" y="1828800"/>
          <a:ext cx="830898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/>
          <p:cNvSpPr/>
          <p:nvPr/>
        </p:nvSpPr>
        <p:spPr>
          <a:xfrm>
            <a:off x="4241939" y="5228981"/>
            <a:ext cx="6340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42872" y="5228981"/>
            <a:ext cx="6340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10/17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5950" y="5228981"/>
            <a:ext cx="6340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14/14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1024" y="5228981"/>
            <a:ext cx="6340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13/15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7902" y="5228981"/>
            <a:ext cx="6340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1/31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85316" y="5228981"/>
            <a:ext cx="6340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</a:t>
            </a:r>
            <a:r>
              <a:rPr lang="en-US" sz="1400" dirty="0">
                <a:solidFill>
                  <a:srgbClr val="FFFFFF"/>
                </a:solidFill>
              </a:rPr>
              <a:t>7</a:t>
            </a:r>
            <a:r>
              <a:rPr lang="en-US" sz="1400" dirty="0" smtClean="0">
                <a:solidFill>
                  <a:srgbClr val="FFFFFF"/>
                </a:solidFill>
              </a:rPr>
              <a:t>/29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29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Ruane</a:t>
            </a:r>
            <a:r>
              <a:rPr lang="en-US" dirty="0"/>
              <a:t> PJ, et al. </a:t>
            </a:r>
            <a:r>
              <a:rPr lang="en-US" dirty="0">
                <a:latin typeface="Arial" pitchFamily="22" charset="0"/>
              </a:rPr>
              <a:t>J </a:t>
            </a:r>
            <a:r>
              <a:rPr lang="en-US" dirty="0" err="1">
                <a:latin typeface="Arial" pitchFamily="22" charset="0"/>
              </a:rPr>
              <a:t>Hepatol</a:t>
            </a:r>
            <a:r>
              <a:rPr lang="en-US" dirty="0">
                <a:latin typeface="Arial" pitchFamily="22" charset="0"/>
              </a:rPr>
              <a:t>. 2015;62:1040-6.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Ribavirin in HCV Genotype 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Egyptian Ancestry Trial: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531201"/>
              </p:ext>
            </p:extLst>
          </p:nvPr>
        </p:nvGraphicFramePr>
        <p:xfrm>
          <a:off x="0" y="27919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The findings from the present study suggest that 24weeks of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plus ribavirin is an efficacious and well tolerated treatment in patients with HCV genotype 4 infection.”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0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61827</TotalTime>
  <Words>370</Words>
  <Application>Microsoft Office PowerPoint</Application>
  <PresentationFormat>On-screen Show (4:3)</PresentationFormat>
  <Paragraphs>77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+ Ribavirin in HCV GT 4 Egyptian Ancestry Trial</vt:lpstr>
      <vt:lpstr>Sofosbuvir and Ribavirin in HCV Genotype 4 Egyptian Ancestry Trial: Study Features</vt:lpstr>
      <vt:lpstr>Sofosbuvir and Ribavirin in HCV Genotype 4 Egyptian Ancestry Trial: Baseline Characteristics</vt:lpstr>
      <vt:lpstr>Sofosbuvir and Ribavirin in HCV Genotype 4 Egyptian Ancestry Trial: Design</vt:lpstr>
      <vt:lpstr>Sofosbuvir and Ribavirin in HCV Genotype 4 Egyptian Ancestry Trial: Results</vt:lpstr>
      <vt:lpstr>Sofosbuvir and Ribavirin in HCV Genotype 4 Egyptian Ancestry Trial: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</cp:lastModifiedBy>
  <cp:revision>3354</cp:revision>
  <cp:lastPrinted>2011-04-18T21:48:04Z</cp:lastPrinted>
  <dcterms:created xsi:type="dcterms:W3CDTF">2010-11-28T05:36:22Z</dcterms:created>
  <dcterms:modified xsi:type="dcterms:W3CDTF">2015-06-17T22:16:52Z</dcterms:modified>
</cp:coreProperties>
</file>