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709" r:id="rId2"/>
    <p:sldId id="677" r:id="rId3"/>
    <p:sldId id="537" r:id="rId4"/>
    <p:sldId id="641" r:id="rId5"/>
    <p:sldId id="713" r:id="rId6"/>
    <p:sldId id="708" r:id="rId7"/>
    <p:sldId id="718" r:id="rId8"/>
    <p:sldId id="630" r:id="rId9"/>
    <p:sldId id="471" r:id="rId10"/>
    <p:sldId id="678" r:id="rId11"/>
    <p:sldId id="684" r:id="rId12"/>
    <p:sldId id="681" r:id="rId13"/>
    <p:sldId id="710" r:id="rId14"/>
    <p:sldId id="682" r:id="rId15"/>
    <p:sldId id="685" r:id="rId16"/>
    <p:sldId id="686" r:id="rId17"/>
    <p:sldId id="698" r:id="rId18"/>
    <p:sldId id="699" r:id="rId19"/>
    <p:sldId id="700" r:id="rId20"/>
    <p:sldId id="717" r:id="rId21"/>
    <p:sldId id="611" r:id="rId22"/>
    <p:sldId id="612" r:id="rId23"/>
    <p:sldId id="687" r:id="rId24"/>
    <p:sldId id="692" r:id="rId25"/>
    <p:sldId id="693" r:id="rId26"/>
    <p:sldId id="694" r:id="rId27"/>
    <p:sldId id="695" r:id="rId28"/>
    <p:sldId id="690" r:id="rId29"/>
    <p:sldId id="691" r:id="rId30"/>
    <p:sldId id="676" r:id="rId31"/>
    <p:sldId id="636" r:id="rId32"/>
    <p:sldId id="625" r:id="rId33"/>
    <p:sldId id="619" r:id="rId34"/>
    <p:sldId id="688" r:id="rId35"/>
    <p:sldId id="707" r:id="rId36"/>
    <p:sldId id="670" r:id="rId37"/>
    <p:sldId id="632" r:id="rId38"/>
    <p:sldId id="627" r:id="rId39"/>
    <p:sldId id="716" r:id="rId40"/>
    <p:sldId id="714" r:id="rId41"/>
    <p:sldId id="715" r:id="rId42"/>
    <p:sldId id="616" r:id="rId43"/>
    <p:sldId id="605" r:id="rId44"/>
    <p:sldId id="705" r:id="rId45"/>
    <p:sldId id="706" r:id="rId46"/>
    <p:sldId id="711" r:id="rId47"/>
    <p:sldId id="712" r:id="rId48"/>
    <p:sldId id="642" r:id="rId49"/>
    <p:sldId id="546" r:id="rId5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0">
          <p15:clr>
            <a:srgbClr val="A4A3A4"/>
          </p15:clr>
        </p15:guide>
        <p15:guide id="2" pos="2881">
          <p15:clr>
            <a:srgbClr val="A4A3A4"/>
          </p15:clr>
        </p15:guide>
        <p15:guide id="3" pos="2870">
          <p15:clr>
            <a:srgbClr val="A4A3A4"/>
          </p15:clr>
        </p15:guide>
        <p15:guide id="4" pos="1">
          <p15:clr>
            <a:srgbClr val="A4A3A4"/>
          </p15:clr>
        </p15:guide>
        <p15:guide id="5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4C0"/>
    <a:srgbClr val="A9C4C3"/>
    <a:srgbClr val="627981"/>
    <a:srgbClr val="B2C9E0"/>
    <a:srgbClr val="7F6D4D"/>
    <a:srgbClr val="767A54"/>
    <a:srgbClr val="6E5A2F"/>
    <a:srgbClr val="C8A66E"/>
    <a:srgbClr val="69552E"/>
    <a:srgbClr val="074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1" autoAdjust="0"/>
    <p:restoredTop sz="94636" autoAdjust="0"/>
  </p:normalViewPr>
  <p:slideViewPr>
    <p:cSldViewPr showGuides="1">
      <p:cViewPr varScale="1">
        <p:scale>
          <a:sx n="125" d="100"/>
          <a:sy n="125" d="100"/>
        </p:scale>
        <p:origin x="1140" y="108"/>
      </p:cViewPr>
      <p:guideLst>
        <p:guide orient="horz" pos="4240"/>
        <p:guide pos="2881"/>
        <p:guide pos="2870"/>
        <p:guide pos="1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7940604646599"/>
          <c:y val="2.6666748323376298E-2"/>
          <c:w val="0.80764277729172695"/>
          <c:h val="0.80558667502481396"/>
        </c:manualLayout>
      </c:layout>
      <c:lineChart>
        <c:grouping val="standard"/>
        <c:varyColors val="0"/>
        <c:ser>
          <c:idx val="0"/>
          <c:order val="0"/>
          <c:tx>
            <c:v>Undetectable</c:v>
          </c:tx>
          <c:spPr>
            <a:ln w="12700">
              <a:solidFill>
                <a:srgbClr val="963232"/>
              </a:solidFill>
              <a:prstDash val="sysDash"/>
            </a:ln>
            <a:effectLst/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Pt>
            <c:idx val="2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Sheet1!$B$2:$B$16</c:f>
              <c:numCache>
                <c:formatCode>0</c:formatCode>
                <c:ptCount val="1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 formatCode="General">
                  <c:v>15</c:v>
                </c:pt>
                <c:pt idx="13" formatCode="General">
                  <c:v>15</c:v>
                </c:pt>
                <c:pt idx="14" formatCode="General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v>Response</c:v>
          </c:tx>
          <c:spPr>
            <a:ln w="25400">
              <a:solidFill>
                <a:srgbClr val="326496"/>
              </a:solidFill>
            </a:ln>
          </c:spPr>
          <c:marker>
            <c:symbol val="square"/>
            <c:size val="6"/>
            <c:spPr>
              <a:solidFill>
                <a:srgbClr val="001D48"/>
              </a:solidFill>
              <a:ln>
                <a:noFill/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Sheet1!$C$2:$C$16</c:f>
              <c:numCache>
                <c:formatCode>0</c:formatCode>
                <c:ptCount val="15"/>
                <c:pt idx="0">
                  <c:v>700000</c:v>
                </c:pt>
                <c:pt idx="1">
                  <c:v>780000</c:v>
                </c:pt>
                <c:pt idx="2">
                  <c:v>680000</c:v>
                </c:pt>
                <c:pt idx="3" formatCode="General">
                  <c:v>4</c:v>
                </c:pt>
                <c:pt idx="5">
                  <c:v>4</c:v>
                </c:pt>
                <c:pt idx="8">
                  <c:v>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357200"/>
        <c:axId val="301357760"/>
      </c:lineChart>
      <c:catAx>
        <c:axId val="301357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Treatment</a:t>
                </a:r>
                <a:r>
                  <a:rPr lang="en-US" sz="1600" baseline="0" dirty="0" smtClean="0"/>
                  <a:t> Week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3398014484300601"/>
              <c:y val="0.9165548625914430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013577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1357760"/>
        <c:scaling>
          <c:logBase val="10"/>
          <c:orientation val="minMax"/>
          <c:max val="10000000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 smtClean="0">
                    <a:latin typeface="Arial"/>
                    <a:cs typeface="Arial"/>
                  </a:rPr>
                  <a:t>HCV</a:t>
                </a:r>
                <a:r>
                  <a:rPr lang="en-US" sz="1600" baseline="0" dirty="0" smtClean="0">
                    <a:latin typeface="Arial"/>
                    <a:cs typeface="Arial"/>
                  </a:rPr>
                  <a:t> RNA IU/ml</a:t>
                </a:r>
                <a:endParaRPr lang="en-US" sz="16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1396422669388499E-2"/>
              <c:y val="0.2653358956042299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01357200"/>
        <c:crosses val="autoZero"/>
        <c:crossBetween val="midCat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84169783094780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F826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 2</c:v>
                </c:pt>
                <c:pt idx="2">
                  <c:v>GT 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89</c:v>
                </c:pt>
                <c:pt idx="1">
                  <c:v>96</c:v>
                </c:pt>
                <c:pt idx="2">
                  <c:v>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71877952"/>
        <c:axId val="371878512"/>
      </c:barChart>
      <c:catAx>
        <c:axId val="37187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18785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18785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18779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08131577010801"/>
          <c:y val="0.145539012168933"/>
          <c:w val="0.84343893345107601"/>
          <c:h val="0.74470484371271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 + PEG + RBV x 12 wks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90.9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 + RBV x 24 wks</c:v>
                </c:pt>
              </c:strCache>
            </c:strRef>
          </c:tx>
          <c:spPr>
            <a:solidFill>
              <a:srgbClr val="82693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ysClr val="window" lastClr="FFFFFF">
                  <a:alpha val="50000"/>
                </a:sys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63.1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785968"/>
        <c:axId val="374786528"/>
      </c:barChart>
      <c:catAx>
        <c:axId val="37478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4786528"/>
        <c:crosses val="autoZero"/>
        <c:auto val="1"/>
        <c:lblAlgn val="ctr"/>
        <c:lblOffset val="100"/>
        <c:noMultiLvlLbl val="0"/>
      </c:catAx>
      <c:valAx>
        <c:axId val="374786528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Patients (%) with SVR12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74785968"/>
        <c:crosses val="autoZero"/>
        <c:crossBetween val="between"/>
        <c:majorUnit val="20"/>
      </c:valAx>
      <c:spPr>
        <a:solidFill>
          <a:srgbClr val="E6EBF2"/>
        </a:solidFill>
        <a:ln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126905666203489"/>
          <c:y val="2.60606060606061E-2"/>
          <c:w val="0.84214012660182203"/>
          <c:h val="9.2996587926509194E-2"/>
        </c:manualLayout>
      </c:layout>
      <c:overlay val="0"/>
      <c:spPr>
        <a:solidFill>
          <a:srgbClr val="E6EBF2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6E5A2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546A1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GT1_x000d_LDV-SOF + RBV</c:v>
                </c:pt>
                <c:pt idx="1">
                  <c:v>GT1_x000d_LDV-SOF </c:v>
                </c:pt>
                <c:pt idx="2">
                  <c:v>GT3_x000d_LDV-SOF </c:v>
                </c:pt>
                <c:pt idx="3">
                  <c:v>GT3_x000d_LDV-SOF + RBV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100</c:v>
                </c:pt>
                <c:pt idx="1">
                  <c:v>65</c:v>
                </c:pt>
                <c:pt idx="2">
                  <c:v>64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4788768"/>
        <c:axId val="374789328"/>
      </c:barChart>
      <c:catAx>
        <c:axId val="37478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47893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47893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478876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84169783094780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67A5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F6D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SOF x 7d, DCV + SOF</c:v>
                </c:pt>
                <c:pt idx="1">
                  <c:v>DCV + SOF</c:v>
                </c:pt>
                <c:pt idx="2">
                  <c:v>DCV + SOF + RBV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71.400000000000006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4791568"/>
        <c:axId val="374792128"/>
      </c:barChart>
      <c:catAx>
        <c:axId val="37479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47921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47921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4473357444545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479156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7940604646599"/>
          <c:y val="2.6666748323376298E-2"/>
          <c:w val="0.80764277729172695"/>
          <c:h val="0.80558667502481396"/>
        </c:manualLayout>
      </c:layout>
      <c:lineChart>
        <c:grouping val="standard"/>
        <c:varyColors val="0"/>
        <c:ser>
          <c:idx val="0"/>
          <c:order val="0"/>
          <c:tx>
            <c:v>Undetectable</c:v>
          </c:tx>
          <c:spPr>
            <a:ln w="12700">
              <a:solidFill>
                <a:srgbClr val="963232"/>
              </a:solidFill>
              <a:prstDash val="sysDash"/>
            </a:ln>
            <a:effectLst/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Pt>
            <c:idx val="2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</c:v>
                </c:pt>
                <c:pt idx="2" formatCode="0">
                  <c:v>0</c:v>
                </c:pt>
                <c:pt idx="3" formatCode="0">
                  <c:v>4</c:v>
                </c:pt>
                <c:pt idx="4" formatCode="0">
                  <c:v>8</c:v>
                </c:pt>
                <c:pt idx="5" formatCode="0">
                  <c:v>12</c:v>
                </c:pt>
                <c:pt idx="6" formatCode="0">
                  <c:v>16</c:v>
                </c:pt>
                <c:pt idx="7" formatCode="0">
                  <c:v>20</c:v>
                </c:pt>
                <c:pt idx="8" formatCode="0">
                  <c:v>24</c:v>
                </c:pt>
                <c:pt idx="9" formatCode="0">
                  <c:v>28</c:v>
                </c:pt>
                <c:pt idx="10" formatCode="0">
                  <c:v>32</c:v>
                </c:pt>
                <c:pt idx="11" formatCode="0">
                  <c:v>36</c:v>
                </c:pt>
                <c:pt idx="12" formatCode="0">
                  <c:v>40</c:v>
                </c:pt>
                <c:pt idx="13" formatCode="0">
                  <c:v>44</c:v>
                </c:pt>
                <c:pt idx="14" formatCode="0">
                  <c:v>48</c:v>
                </c:pt>
                <c:pt idx="15" formatCode="0">
                  <c:v>52</c:v>
                </c:pt>
                <c:pt idx="16" formatCode="0">
                  <c:v>56</c:v>
                </c:pt>
                <c:pt idx="17" formatCode="0">
                  <c:v>60</c:v>
                </c:pt>
                <c:pt idx="18" formatCode="0">
                  <c:v>64</c:v>
                </c:pt>
                <c:pt idx="19" formatCode="0">
                  <c:v>68</c:v>
                </c:pt>
                <c:pt idx="20" formatCode="0">
                  <c:v>72</c:v>
                </c:pt>
                <c:pt idx="21" formatCode="0">
                  <c:v>76</c:v>
                </c:pt>
                <c:pt idx="22" formatCode="0">
                  <c:v>80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 formatCode="0">
                  <c:v>15</c:v>
                </c:pt>
                <c:pt idx="2" formatCode="0">
                  <c:v>15</c:v>
                </c:pt>
                <c:pt idx="3" formatCode="0">
                  <c:v>15</c:v>
                </c:pt>
                <c:pt idx="5" formatCode="0">
                  <c:v>15</c:v>
                </c:pt>
                <c:pt idx="6" formatCode="0">
                  <c:v>15</c:v>
                </c:pt>
                <c:pt idx="7" formatCode="0">
                  <c:v>15</c:v>
                </c:pt>
                <c:pt idx="8" formatCode="0">
                  <c:v>15</c:v>
                </c:pt>
                <c:pt idx="9" formatCode="0">
                  <c:v>15</c:v>
                </c:pt>
                <c:pt idx="10" formatCode="0">
                  <c:v>15</c:v>
                </c:pt>
                <c:pt idx="11" formatCode="0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v>Responder</c:v>
          </c:tx>
          <c:spPr>
            <a:ln w="25400">
              <a:solidFill>
                <a:srgbClr val="326496"/>
              </a:solidFill>
            </a:ln>
          </c:spPr>
          <c:marker>
            <c:symbol val="square"/>
            <c:size val="6"/>
            <c:spPr>
              <a:solidFill>
                <a:srgbClr val="001D48"/>
              </a:solidFill>
              <a:ln>
                <a:noFill/>
              </a:ln>
            </c:spPr>
          </c:marker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</c:v>
                </c:pt>
                <c:pt idx="2" formatCode="0">
                  <c:v>0</c:v>
                </c:pt>
                <c:pt idx="3" formatCode="0">
                  <c:v>4</c:v>
                </c:pt>
                <c:pt idx="4" formatCode="0">
                  <c:v>8</c:v>
                </c:pt>
                <c:pt idx="5" formatCode="0">
                  <c:v>12</c:v>
                </c:pt>
                <c:pt idx="6" formatCode="0">
                  <c:v>16</c:v>
                </c:pt>
                <c:pt idx="7" formatCode="0">
                  <c:v>20</c:v>
                </c:pt>
                <c:pt idx="8" formatCode="0">
                  <c:v>24</c:v>
                </c:pt>
                <c:pt idx="9" formatCode="0">
                  <c:v>28</c:v>
                </c:pt>
                <c:pt idx="10" formatCode="0">
                  <c:v>32</c:v>
                </c:pt>
                <c:pt idx="11" formatCode="0">
                  <c:v>36</c:v>
                </c:pt>
                <c:pt idx="12" formatCode="0">
                  <c:v>40</c:v>
                </c:pt>
                <c:pt idx="13" formatCode="0">
                  <c:v>44</c:v>
                </c:pt>
                <c:pt idx="14" formatCode="0">
                  <c:v>48</c:v>
                </c:pt>
                <c:pt idx="15" formatCode="0">
                  <c:v>52</c:v>
                </c:pt>
                <c:pt idx="16" formatCode="0">
                  <c:v>56</c:v>
                </c:pt>
                <c:pt idx="17" formatCode="0">
                  <c:v>60</c:v>
                </c:pt>
                <c:pt idx="18" formatCode="0">
                  <c:v>64</c:v>
                </c:pt>
                <c:pt idx="19" formatCode="0">
                  <c:v>68</c:v>
                </c:pt>
                <c:pt idx="20" formatCode="0">
                  <c:v>72</c:v>
                </c:pt>
                <c:pt idx="21" formatCode="0">
                  <c:v>76</c:v>
                </c:pt>
                <c:pt idx="22" formatCode="0">
                  <c:v>80</c:v>
                </c:pt>
              </c:numCache>
            </c:numRef>
          </c:cat>
          <c:val>
            <c:numRef>
              <c:f>Sheet1!$C$2:$C$23</c:f>
              <c:numCache>
                <c:formatCode>General</c:formatCode>
                <c:ptCount val="22"/>
              </c:numCache>
            </c:numRef>
          </c:val>
          <c:smooth val="0"/>
        </c:ser>
        <c:ser>
          <c:idx val="2"/>
          <c:order val="2"/>
          <c:tx>
            <c:v>Responder Relapser</c:v>
          </c:tx>
          <c:spPr>
            <a:ln w="25400">
              <a:solidFill>
                <a:srgbClr val="326496"/>
              </a:solidFill>
            </a:ln>
            <a:effectLst/>
          </c:spPr>
          <c:marker>
            <c:symbol val="circle"/>
            <c:size val="7"/>
            <c:spPr>
              <a:solidFill>
                <a:srgbClr val="003A78"/>
              </a:solidFill>
              <a:ln>
                <a:noFill/>
              </a:ln>
              <a:effectLst/>
            </c:spPr>
          </c:marker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</c:v>
                </c:pt>
                <c:pt idx="2" formatCode="0">
                  <c:v>0</c:v>
                </c:pt>
                <c:pt idx="3" formatCode="0">
                  <c:v>4</c:v>
                </c:pt>
                <c:pt idx="4" formatCode="0">
                  <c:v>8</c:v>
                </c:pt>
                <c:pt idx="5" formatCode="0">
                  <c:v>12</c:v>
                </c:pt>
                <c:pt idx="6" formatCode="0">
                  <c:v>16</c:v>
                </c:pt>
                <c:pt idx="7" formatCode="0">
                  <c:v>20</c:v>
                </c:pt>
                <c:pt idx="8" formatCode="0">
                  <c:v>24</c:v>
                </c:pt>
                <c:pt idx="9" formatCode="0">
                  <c:v>28</c:v>
                </c:pt>
                <c:pt idx="10" formatCode="0">
                  <c:v>32</c:v>
                </c:pt>
                <c:pt idx="11" formatCode="0">
                  <c:v>36</c:v>
                </c:pt>
                <c:pt idx="12" formatCode="0">
                  <c:v>40</c:v>
                </c:pt>
                <c:pt idx="13" formatCode="0">
                  <c:v>44</c:v>
                </c:pt>
                <c:pt idx="14" formatCode="0">
                  <c:v>48</c:v>
                </c:pt>
                <c:pt idx="15" formatCode="0">
                  <c:v>52</c:v>
                </c:pt>
                <c:pt idx="16" formatCode="0">
                  <c:v>56</c:v>
                </c:pt>
                <c:pt idx="17" formatCode="0">
                  <c:v>60</c:v>
                </c:pt>
                <c:pt idx="18" formatCode="0">
                  <c:v>64</c:v>
                </c:pt>
                <c:pt idx="19" formatCode="0">
                  <c:v>68</c:v>
                </c:pt>
                <c:pt idx="20" formatCode="0">
                  <c:v>72</c:v>
                </c:pt>
                <c:pt idx="21" formatCode="0">
                  <c:v>76</c:v>
                </c:pt>
                <c:pt idx="22" formatCode="0">
                  <c:v>80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 formatCode="0">
                  <c:v>300000</c:v>
                </c:pt>
                <c:pt idx="2" formatCode="0">
                  <c:v>300000</c:v>
                </c:pt>
                <c:pt idx="3">
                  <c:v>8000</c:v>
                </c:pt>
                <c:pt idx="5" formatCode="0">
                  <c:v>7</c:v>
                </c:pt>
                <c:pt idx="8" formatCode="0">
                  <c:v>6</c:v>
                </c:pt>
                <c:pt idx="14">
                  <c:v>6</c:v>
                </c:pt>
                <c:pt idx="20">
                  <c:v>300000</c:v>
                </c:pt>
              </c:numCache>
            </c:numRef>
          </c:val>
          <c:smooth val="0"/>
        </c:ser>
        <c:ser>
          <c:idx val="3"/>
          <c:order val="3"/>
          <c:tx>
            <c:v>Partial Responder</c:v>
          </c:tx>
          <c:spPr>
            <a:ln w="25400">
              <a:solidFill>
                <a:srgbClr val="6E4B7D"/>
              </a:solidFill>
            </a:ln>
          </c:spPr>
          <c:marker>
            <c:symbol val="circle"/>
            <c:size val="7"/>
            <c:spPr>
              <a:solidFill>
                <a:srgbClr val="6E4B7D">
                  <a:lumMod val="75000"/>
                </a:srgbClr>
              </a:solidFill>
              <a:ln>
                <a:noFill/>
              </a:ln>
            </c:spPr>
          </c:marker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</c:v>
                </c:pt>
                <c:pt idx="2" formatCode="0">
                  <c:v>0</c:v>
                </c:pt>
                <c:pt idx="3" formatCode="0">
                  <c:v>4</c:v>
                </c:pt>
                <c:pt idx="4" formatCode="0">
                  <c:v>8</c:v>
                </c:pt>
                <c:pt idx="5" formatCode="0">
                  <c:v>12</c:v>
                </c:pt>
                <c:pt idx="6" formatCode="0">
                  <c:v>16</c:v>
                </c:pt>
                <c:pt idx="7" formatCode="0">
                  <c:v>20</c:v>
                </c:pt>
                <c:pt idx="8" formatCode="0">
                  <c:v>24</c:v>
                </c:pt>
                <c:pt idx="9" formatCode="0">
                  <c:v>28</c:v>
                </c:pt>
                <c:pt idx="10" formatCode="0">
                  <c:v>32</c:v>
                </c:pt>
                <c:pt idx="11" formatCode="0">
                  <c:v>36</c:v>
                </c:pt>
                <c:pt idx="12" formatCode="0">
                  <c:v>40</c:v>
                </c:pt>
                <c:pt idx="13" formatCode="0">
                  <c:v>44</c:v>
                </c:pt>
                <c:pt idx="14" formatCode="0">
                  <c:v>48</c:v>
                </c:pt>
                <c:pt idx="15" formatCode="0">
                  <c:v>52</c:v>
                </c:pt>
                <c:pt idx="16" formatCode="0">
                  <c:v>56</c:v>
                </c:pt>
                <c:pt idx="17" formatCode="0">
                  <c:v>60</c:v>
                </c:pt>
                <c:pt idx="18" formatCode="0">
                  <c:v>64</c:v>
                </c:pt>
                <c:pt idx="19" formatCode="0">
                  <c:v>68</c:v>
                </c:pt>
                <c:pt idx="20" formatCode="0">
                  <c:v>72</c:v>
                </c:pt>
                <c:pt idx="21" formatCode="0">
                  <c:v>76</c:v>
                </c:pt>
                <c:pt idx="22" formatCode="0">
                  <c:v>80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 formatCode="0">
                  <c:v>700000</c:v>
                </c:pt>
                <c:pt idx="2" formatCode="0">
                  <c:v>700000</c:v>
                </c:pt>
                <c:pt idx="3">
                  <c:v>48000</c:v>
                </c:pt>
                <c:pt idx="5">
                  <c:v>120</c:v>
                </c:pt>
                <c:pt idx="8" formatCode="0">
                  <c:v>90</c:v>
                </c:pt>
              </c:numCache>
            </c:numRef>
          </c:val>
          <c:smooth val="0"/>
        </c:ser>
        <c:ser>
          <c:idx val="4"/>
          <c:order val="4"/>
          <c:tx>
            <c:v>Null Responder</c:v>
          </c:tx>
          <c:spPr>
            <a:ln w="25400"/>
          </c:spPr>
          <c:marker>
            <c:symbol val="circle"/>
            <c:size val="7"/>
            <c:spPr>
              <a:solidFill>
                <a:srgbClr val="B59452">
                  <a:lumMod val="50000"/>
                </a:srgbClr>
              </a:solidFill>
              <a:ln>
                <a:noFill/>
              </a:ln>
            </c:spPr>
          </c:marker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</c:v>
                </c:pt>
                <c:pt idx="2" formatCode="0">
                  <c:v>0</c:v>
                </c:pt>
                <c:pt idx="3" formatCode="0">
                  <c:v>4</c:v>
                </c:pt>
                <c:pt idx="4" formatCode="0">
                  <c:v>8</c:v>
                </c:pt>
                <c:pt idx="5" formatCode="0">
                  <c:v>12</c:v>
                </c:pt>
                <c:pt idx="6" formatCode="0">
                  <c:v>16</c:v>
                </c:pt>
                <c:pt idx="7" formatCode="0">
                  <c:v>20</c:v>
                </c:pt>
                <c:pt idx="8" formatCode="0">
                  <c:v>24</c:v>
                </c:pt>
                <c:pt idx="9" formatCode="0">
                  <c:v>28</c:v>
                </c:pt>
                <c:pt idx="10" formatCode="0">
                  <c:v>32</c:v>
                </c:pt>
                <c:pt idx="11" formatCode="0">
                  <c:v>36</c:v>
                </c:pt>
                <c:pt idx="12" formatCode="0">
                  <c:v>40</c:v>
                </c:pt>
                <c:pt idx="13" formatCode="0">
                  <c:v>44</c:v>
                </c:pt>
                <c:pt idx="14" formatCode="0">
                  <c:v>48</c:v>
                </c:pt>
                <c:pt idx="15" formatCode="0">
                  <c:v>52</c:v>
                </c:pt>
                <c:pt idx="16" formatCode="0">
                  <c:v>56</c:v>
                </c:pt>
                <c:pt idx="17" formatCode="0">
                  <c:v>60</c:v>
                </c:pt>
                <c:pt idx="18" formatCode="0">
                  <c:v>64</c:v>
                </c:pt>
                <c:pt idx="19" formatCode="0">
                  <c:v>68</c:v>
                </c:pt>
                <c:pt idx="20" formatCode="0">
                  <c:v>72</c:v>
                </c:pt>
                <c:pt idx="21" formatCode="0">
                  <c:v>76</c:v>
                </c:pt>
                <c:pt idx="22" formatCode="0">
                  <c:v>80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 formatCode="0">
                  <c:v>1800000</c:v>
                </c:pt>
                <c:pt idx="2" formatCode="0">
                  <c:v>1800000</c:v>
                </c:pt>
                <c:pt idx="3">
                  <c:v>300000</c:v>
                </c:pt>
                <c:pt idx="5" formatCode="0">
                  <c:v>200000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7045472"/>
        <c:axId val="307046032"/>
      </c:lineChart>
      <c:catAx>
        <c:axId val="307045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Treatment</a:t>
                </a:r>
                <a:r>
                  <a:rPr lang="en-US" baseline="0" dirty="0" smtClean="0"/>
                  <a:t> Week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3398014484300601"/>
              <c:y val="0.9082215037403880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070460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7046032"/>
        <c:scaling>
          <c:logBase val="10"/>
          <c:orientation val="minMax"/>
          <c:max val="10000000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HCV</a:t>
                </a:r>
                <a:r>
                  <a:rPr lang="en-US" sz="1800" baseline="0" dirty="0" smtClean="0">
                    <a:latin typeface="Arial"/>
                    <a:cs typeface="Arial"/>
                  </a:rPr>
                  <a:t> RNA IU/ml</a:t>
                </a:r>
                <a:endParaRPr lang="en-US" sz="18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1396422669388499E-2"/>
              <c:y val="0.2014468110794739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07045472"/>
        <c:crosses val="autoZero"/>
        <c:crossBetween val="midCat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648421341384798E-2"/>
          <c:w val="0.87636482939632498"/>
          <c:h val="0.71438261003493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2 and 3 _x000d_(n=496)</c:v>
                </c:pt>
                <c:pt idx="1">
                  <c:v>GT 2 _x000d_(n=137)</c:v>
                </c:pt>
                <c:pt idx="2">
                  <c:v>GT 3_x000d_(n=359)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67</c:v>
                </c:pt>
                <c:pt idx="1">
                  <c:v>97</c:v>
                </c:pt>
                <c:pt idx="2">
                  <c:v>56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2 and 3 _x000d_(n=496)</c:v>
                </c:pt>
                <c:pt idx="1">
                  <c:v>GT 2 _x000d_(n=137)</c:v>
                </c:pt>
                <c:pt idx="2">
                  <c:v>GT 3_x000d_(n=359)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67</c:v>
                </c:pt>
                <c:pt idx="1">
                  <c:v>78</c:v>
                </c:pt>
                <c:pt idx="2">
                  <c:v>62.5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07046592"/>
        <c:axId val="307042112"/>
      </c:barChart>
      <c:catAx>
        <c:axId val="307046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070421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70421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5.93953533586079E-4"/>
              <c:y val="0.121317188511738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704659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8131476620977898"/>
          <c:y val="0"/>
          <c:w val="0.50959256829007504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404D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GT 2 </c:v>
                </c:pt>
                <c:pt idx="1">
                  <c:v>GT 3 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93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7047712"/>
        <c:axId val="307048272"/>
      </c:barChart>
      <c:catAx>
        <c:axId val="30704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3070482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704827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9654465709770704E-3"/>
              <c:y val="0.1969714202391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070477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13396019672299"/>
          <c:y val="7.5702521168936901E-2"/>
          <c:w val="0.86018359962286295"/>
          <c:h val="0.79406555846703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1895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5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8F75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Noncirrhotic</c:v>
                </c:pt>
                <c:pt idx="2">
                  <c:v>Cirrhotic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94</c:v>
                </c:pt>
                <c:pt idx="1">
                  <c:v>95</c:v>
                </c:pt>
                <c:pt idx="2">
                  <c:v>92.3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75439968"/>
        <c:axId val="371863392"/>
      </c:barChart>
      <c:catAx>
        <c:axId val="17543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18633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18633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8963703355598199E-2"/>
              <c:y val="0.16654850072031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543996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6789549033643502E-2"/>
          <c:w val="0.86161213464821695"/>
          <c:h val="0.7632815557146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0668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515F6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8E74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SOF 200 mg + PR</c:v>
                </c:pt>
                <c:pt idx="1">
                  <c:v>SOF 400 mg + PR</c:v>
                </c:pt>
                <c:pt idx="2">
                  <c:v>PR</c:v>
                </c:pt>
                <c:pt idx="3">
                  <c:v>SOF 400 mg + PR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90</c:v>
                </c:pt>
                <c:pt idx="1">
                  <c:v>91</c:v>
                </c:pt>
                <c:pt idx="2">
                  <c:v>58</c:v>
                </c:pt>
                <c:pt idx="3">
                  <c:v>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71866192"/>
        <c:axId val="371866752"/>
      </c:barChart>
      <c:catAx>
        <c:axId val="37186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18667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18667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SVR24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186619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53617634078901E-2"/>
          <c:y val="2.7586206896551699E-2"/>
          <c:w val="0.88497305646528701"/>
          <c:h val="0.67682663589465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2798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755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D8AC9E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SOF 12 wks _x000d_RBV 12 wks</c:v>
                </c:pt>
                <c:pt idx="1">
                  <c:v>SOF 12 wks _x000d_RBV 12 wks _x000d_PEG wk 1-4</c:v>
                </c:pt>
                <c:pt idx="2">
                  <c:v>SOF 12 wks _x000d_RBV 12 wks _x000d_PEG wk 1-8</c:v>
                </c:pt>
                <c:pt idx="3">
                  <c:v>SOF 12 wks _x000d_RBV 12 wks _x000d_PEG 12 wks</c:v>
                </c:pt>
                <c:pt idx="4">
                  <c:v>SOF 8 wks _x000d_RBV 8 wks_x000d_PEG 8 wks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1868992"/>
        <c:axId val="371869552"/>
      </c:barChart>
      <c:catAx>
        <c:axId val="37186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 i="0">
                <a:latin typeface="Arial"/>
                <a:cs typeface="Arial"/>
              </a:defRPr>
            </a:pPr>
            <a:endParaRPr lang="en-US"/>
          </a:p>
        </c:txPr>
        <c:crossAx val="3718695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18695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Patients with </a:t>
                </a:r>
                <a:r>
                  <a:rPr lang="en-US" sz="1400" dirty="0" smtClean="0">
                    <a:latin typeface="Arial"/>
                    <a:cs typeface="Arial"/>
                  </a:rPr>
                  <a:t>SVR12 </a:t>
                </a:r>
                <a:r>
                  <a:rPr lang="en-US" sz="14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"/>
              <c:y val="0.17318965517241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186899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0.10246311883428399"/>
          <c:w val="0.84265951669834405"/>
          <c:h val="0.74146506471173801"/>
        </c:manualLayout>
      </c:layout>
      <c:barChart>
        <c:barDir val="col"/>
        <c:grouping val="clustered"/>
        <c:varyColors val="0"/>
        <c:ser>
          <c:idx val="0"/>
          <c:order val="0"/>
          <c:tx>
            <c:v>SOF + RBV (12 wks)</c:v>
          </c:tx>
          <c:spPr>
            <a:solidFill>
              <a:srgbClr val="9B7E4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3 (All)</c:v>
                </c:pt>
                <c:pt idx="1">
                  <c:v>Without Cirrhosis</c:v>
                </c:pt>
                <c:pt idx="2">
                  <c:v>With Cirrhosis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29.7</c:v>
                </c:pt>
                <c:pt idx="1">
                  <c:v>36.799999999999997</c:v>
                </c:pt>
                <c:pt idx="2">
                  <c:v>19.2</c:v>
                </c:pt>
              </c:numCache>
            </c:numRef>
          </c:val>
        </c:ser>
        <c:ser>
          <c:idx val="1"/>
          <c:order val="1"/>
          <c:tx>
            <c:v>SOF + RBV (16 wks)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3 (All)</c:v>
                </c:pt>
                <c:pt idx="1">
                  <c:v>Without Cirrhosis</c:v>
                </c:pt>
                <c:pt idx="2">
                  <c:v>With Cirrhosis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61.9</c:v>
                </c:pt>
                <c:pt idx="1">
                  <c:v>62.5</c:v>
                </c:pt>
                <c:pt idx="2" formatCode="General">
                  <c:v>60.9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71872352"/>
        <c:axId val="371872912"/>
      </c:barChart>
      <c:catAx>
        <c:axId val="37187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37187291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7187291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2981318511656599E-3"/>
              <c:y val="0.128325187799801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718723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260086974422298"/>
          <c:y val="0"/>
          <c:w val="0.63184473264371399"/>
          <c:h val="8.27320022497188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13396019672299"/>
          <c:y val="7.5702521168936901E-2"/>
          <c:w val="0.86018359962286295"/>
          <c:h val="0.84166329401361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1895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5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8F75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Noncirrhotic</c:v>
                </c:pt>
                <c:pt idx="2">
                  <c:v>Cirrhotic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78.599999999999994</c:v>
                </c:pt>
                <c:pt idx="1">
                  <c:v>87</c:v>
                </c:pt>
                <c:pt idx="2">
                  <c:v>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71875152"/>
        <c:axId val="371875712"/>
      </c:barChart>
      <c:catAx>
        <c:axId val="37187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18757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18757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8963703355598199E-2"/>
              <c:y val="0.166548500720319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18751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</cdr:x>
      <cdr:y>0.77626</cdr:y>
    </cdr:from>
    <cdr:to>
      <cdr:x>0.33191</cdr:x>
      <cdr:y>0.86717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1826746" y="3153234"/>
          <a:ext cx="904413" cy="369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FFFFFF"/>
              </a:solidFill>
            </a:rPr>
            <a:t>99/105</a:t>
          </a:r>
          <a:endParaRPr lang="en-US" sz="14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0.79614</cdr:x>
      <cdr:y>0.78232</cdr:y>
    </cdr:from>
    <cdr:to>
      <cdr:x>0.90605</cdr:x>
      <cdr:y>0.87323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6551146" y="3177851"/>
          <a:ext cx="904413" cy="369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FFFFFF"/>
              </a:solidFill>
            </a:rPr>
            <a:t>12/13</a:t>
          </a:r>
          <a:endParaRPr lang="en-US" sz="14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0.50907</cdr:x>
      <cdr:y>0.77626</cdr:y>
    </cdr:from>
    <cdr:to>
      <cdr:x>0.61898</cdr:x>
      <cdr:y>0.86717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4188946" y="3153232"/>
          <a:ext cx="904413" cy="369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FFFFFF"/>
              </a:solidFill>
            </a:rPr>
            <a:t>87/92</a:t>
          </a:r>
          <a:endParaRPr lang="en-US" sz="1400" dirty="0">
            <a:solidFill>
              <a:srgbClr val="FFFF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</cdr:x>
      <cdr:y>0.82539</cdr:y>
    </cdr:from>
    <cdr:to>
      <cdr:x>0.90605</cdr:x>
      <cdr:y>0.92236</cdr:y>
    </cdr:to>
    <cdr:grpSp>
      <cdr:nvGrpSpPr>
        <cdr:cNvPr id="2" name="Group 1"/>
        <cdr:cNvGrpSpPr/>
      </cdr:nvGrpSpPr>
      <cdr:grpSpPr>
        <a:xfrm xmlns:a="http://schemas.openxmlformats.org/drawingml/2006/main">
          <a:off x="1826764" y="3352804"/>
          <a:ext cx="5628820" cy="393900"/>
          <a:chOff x="1826764" y="3153233"/>
          <a:chExt cx="5628820" cy="393901"/>
        </a:xfrm>
      </cdr:grpSpPr>
      <cdr:sp macro="" textlink="">
        <cdr:nvSpPr>
          <cdr:cNvPr id="12" name="Rectangle 11"/>
          <cdr:cNvSpPr/>
        </cdr:nvSpPr>
        <cdr:spPr>
          <a:xfrm xmlns:a="http://schemas.openxmlformats.org/drawingml/2006/main">
            <a:off x="1826764" y="3153233"/>
            <a:ext cx="904413" cy="36928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 smtClean="0">
                <a:solidFill>
                  <a:srgbClr val="FFFFFF"/>
                </a:solidFill>
              </a:rPr>
              <a:t>114/145</a:t>
            </a:r>
            <a:endParaRPr lang="en-US" sz="1400" dirty="0">
              <a:solidFill>
                <a:srgbClr val="FFFFFF"/>
              </a:solidFill>
            </a:endParaRPr>
          </a:p>
        </cdr:txBody>
      </cdr:sp>
      <cdr:sp macro="" textlink="">
        <cdr:nvSpPr>
          <cdr:cNvPr id="10" name="Rectangle 9"/>
          <cdr:cNvSpPr/>
        </cdr:nvSpPr>
        <cdr:spPr>
          <a:xfrm xmlns:a="http://schemas.openxmlformats.org/drawingml/2006/main">
            <a:off x="6551171" y="3177850"/>
            <a:ext cx="904413" cy="36928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 smtClean="0">
                <a:solidFill>
                  <a:srgbClr val="FFFFFF"/>
                </a:solidFill>
              </a:rPr>
              <a:t>29/47</a:t>
            </a:r>
            <a:endParaRPr lang="en-US" sz="1400" dirty="0">
              <a:solidFill>
                <a:srgbClr val="FFFFFF"/>
              </a:solidFill>
            </a:endParaRPr>
          </a:p>
        </cdr:txBody>
      </cdr:sp>
      <cdr:sp macro="" textlink="">
        <cdr:nvSpPr>
          <cdr:cNvPr id="9" name="Rectangle 8"/>
          <cdr:cNvSpPr/>
        </cdr:nvSpPr>
        <cdr:spPr>
          <a:xfrm xmlns:a="http://schemas.openxmlformats.org/drawingml/2006/main">
            <a:off x="4188968" y="3153233"/>
            <a:ext cx="904412" cy="36928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 smtClean="0">
                <a:solidFill>
                  <a:srgbClr val="FFFFFF"/>
                </a:solidFill>
              </a:rPr>
              <a:t>85/98</a:t>
            </a:r>
            <a:endParaRPr lang="en-US" sz="1400" dirty="0">
              <a:solidFill>
                <a:srgbClr val="FFFFFF"/>
              </a:solidFill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4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5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7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7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78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9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4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5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4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3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4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2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274320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4038600"/>
            <a:ext cx="8314944" cy="1094221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  <p:sp>
        <p:nvSpPr>
          <p:cNvPr id="29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30890" y="5257800"/>
            <a:ext cx="8314944" cy="545580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Last Updated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vguidelines.org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vguidelines.or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vguidelines.org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1652" y="2514600"/>
            <a:ext cx="8314182" cy="1131570"/>
          </a:xfrm>
        </p:spPr>
        <p:txBody>
          <a:bodyPr>
            <a:normAutofit/>
          </a:bodyPr>
          <a:lstStyle/>
          <a:p>
            <a:r>
              <a:rPr lang="en-US" dirty="0" smtClean="0"/>
              <a:t>Treatment of Chronic HCV </a:t>
            </a:r>
            <a:r>
              <a:rPr lang="en-US" dirty="0"/>
              <a:t>Genotype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0890" y="3693319"/>
            <a:ext cx="8561833" cy="1587997"/>
          </a:xfrm>
        </p:spPr>
        <p:txBody>
          <a:bodyPr/>
          <a:lstStyle/>
          <a:p>
            <a:r>
              <a:rPr lang="en-US" sz="1800" b="1" dirty="0">
                <a:solidFill>
                  <a:schemeClr val="bg1"/>
                </a:solidFill>
              </a:rPr>
              <a:t>Robe</a:t>
            </a:r>
            <a:r>
              <a:rPr lang="en-US" sz="1800" b="1" dirty="0"/>
              <a:t>rt G. Gish </a:t>
            </a:r>
            <a:r>
              <a:rPr lang="en-US" sz="1800" b="1" dirty="0" smtClean="0"/>
              <a:t>MD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Staff Physician, Stanford University Medical Center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Senior </a:t>
            </a:r>
            <a:r>
              <a:rPr lang="en-US" dirty="0">
                <a:solidFill>
                  <a:schemeClr val="bg1"/>
                </a:solidFill>
              </a:rPr>
              <a:t>Medical Director, St Josephs Hospital and Medical Center, Liver </a:t>
            </a:r>
            <a:r>
              <a:rPr lang="en-US" dirty="0" smtClean="0">
                <a:solidFill>
                  <a:schemeClr val="bg1"/>
                </a:solidFill>
              </a:rPr>
              <a:t>Program, Phoenix</a:t>
            </a:r>
            <a:r>
              <a:rPr lang="en-US" dirty="0">
                <a:solidFill>
                  <a:schemeClr val="bg1"/>
                </a:solidFill>
              </a:rPr>
              <a:t>, Arizona</a:t>
            </a:r>
          </a:p>
          <a:p>
            <a:r>
              <a:rPr lang="en-US" dirty="0">
                <a:solidFill>
                  <a:schemeClr val="bg1"/>
                </a:solidFill>
              </a:rPr>
              <a:t>Clinical Professor of </a:t>
            </a:r>
            <a:r>
              <a:rPr lang="en-US" dirty="0" smtClean="0">
                <a:solidFill>
                  <a:schemeClr val="bg1"/>
                </a:solidFill>
              </a:rPr>
              <a:t>Medicine, University </a:t>
            </a:r>
            <a:r>
              <a:rPr lang="en-US" dirty="0">
                <a:solidFill>
                  <a:schemeClr val="bg1"/>
                </a:solidFill>
              </a:rPr>
              <a:t>of Nevada, Las </a:t>
            </a:r>
            <a:r>
              <a:rPr lang="en-US" dirty="0" smtClean="0">
                <a:solidFill>
                  <a:schemeClr val="bg1"/>
                </a:solidFill>
              </a:rPr>
              <a:t>Vegas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Medical Director, Hepatitis B Foundation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Vice Chair, Executive Committee, National Viral Hepatitis Roundtable (NVHR)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0890" y="5286968"/>
            <a:ext cx="8314944" cy="545580"/>
          </a:xfrm>
        </p:spPr>
        <p:txBody>
          <a:bodyPr/>
          <a:lstStyle/>
          <a:p>
            <a:r>
              <a:rPr lang="en-US" dirty="0">
                <a:cs typeface="Arial"/>
              </a:rPr>
              <a:t>Last Updated: </a:t>
            </a:r>
            <a:r>
              <a:rPr lang="en-US" smtClean="0">
                <a:cs typeface="Arial"/>
              </a:rPr>
              <a:t>May </a:t>
            </a:r>
            <a:r>
              <a:rPr lang="en-US" smtClean="0">
                <a:cs typeface="Arial"/>
              </a:rPr>
              <a:t>14, </a:t>
            </a:r>
            <a:r>
              <a:rPr lang="en-US" dirty="0" smtClean="0">
                <a:cs typeface="Arial"/>
              </a:rPr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35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&amp; Prior Relapsers with GT3 Chronic HCV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Key Studies that Support </a:t>
            </a:r>
            <a:r>
              <a:rPr lang="en-US" sz="2400" dirty="0" smtClean="0"/>
              <a:t>Treatment Recommendations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chemeClr val="tx2"/>
                </a:solidFill>
              </a:rPr>
              <a:t>Sofosbuvir </a:t>
            </a:r>
            <a:r>
              <a:rPr lang="en-US" sz="2000" b="1" dirty="0">
                <a:solidFill>
                  <a:schemeClr val="tx2"/>
                </a:solidFill>
              </a:rPr>
              <a:t>+ </a:t>
            </a:r>
            <a:r>
              <a:rPr lang="en-US" sz="2000" b="1" dirty="0" smtClean="0">
                <a:solidFill>
                  <a:schemeClr val="tx2"/>
                </a:solidFill>
              </a:rPr>
              <a:t>Ribavirin</a:t>
            </a: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/>
              <a:t>- FISSION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POSITRON </a:t>
            </a:r>
            <a:br>
              <a:rPr lang="en-US" sz="2000" dirty="0" smtClean="0"/>
            </a:br>
            <a:r>
              <a:rPr lang="en-US" sz="2000" dirty="0" smtClean="0"/>
              <a:t>- </a:t>
            </a:r>
            <a:r>
              <a:rPr lang="en-US" sz="2000" dirty="0"/>
              <a:t>VALENCE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chemeClr val="tx2"/>
                </a:solidFill>
              </a:rPr>
              <a:t>Sofosbuvir </a:t>
            </a:r>
            <a:r>
              <a:rPr lang="en-US" sz="2000" b="1" dirty="0">
                <a:solidFill>
                  <a:schemeClr val="tx2"/>
                </a:solidFill>
              </a:rPr>
              <a:t>+ </a:t>
            </a:r>
            <a:r>
              <a:rPr lang="en-US" sz="2000" b="1" dirty="0" smtClean="0">
                <a:solidFill>
                  <a:schemeClr val="tx2"/>
                </a:solidFill>
              </a:rPr>
              <a:t>Ribavirin + Peginterferon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dirty="0" smtClean="0"/>
              <a:t>- PROTON</a:t>
            </a:r>
            <a:endParaRPr lang="en-US" sz="2000" dirty="0"/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chemeClr val="tx2"/>
                </a:solidFill>
              </a:rPr>
              <a:t>Sofosbuvir + </a:t>
            </a:r>
            <a:r>
              <a:rPr lang="en-US" sz="2000" b="1" dirty="0" smtClean="0">
                <a:solidFill>
                  <a:schemeClr val="tx2"/>
                </a:solidFill>
              </a:rPr>
              <a:t>Ribavirin </a:t>
            </a:r>
            <a:r>
              <a:rPr lang="en-US" sz="2000" b="1" i="1" dirty="0" smtClean="0">
                <a:solidFill>
                  <a:schemeClr val="tx2"/>
                </a:solidFill>
              </a:rPr>
              <a:t>or</a:t>
            </a:r>
            <a:r>
              <a:rPr lang="en-US" sz="2000" b="1" dirty="0" smtClean="0">
                <a:solidFill>
                  <a:schemeClr val="tx2"/>
                </a:solidFill>
              </a:rPr>
              <a:t> Sofosbuvir </a:t>
            </a:r>
            <a:r>
              <a:rPr lang="en-US" sz="2000" b="1" dirty="0">
                <a:solidFill>
                  <a:schemeClr val="tx2"/>
                </a:solidFill>
              </a:rPr>
              <a:t>+ Ribavirin + </a:t>
            </a:r>
            <a:r>
              <a:rPr lang="en-US" sz="2000" b="1" dirty="0" smtClean="0">
                <a:solidFill>
                  <a:schemeClr val="tx2"/>
                </a:solidFill>
              </a:rPr>
              <a:t>Peginterferon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dirty="0"/>
              <a:t>- </a:t>
            </a:r>
            <a:r>
              <a:rPr lang="en-US" sz="2000" dirty="0" smtClean="0"/>
              <a:t>ELECTRON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53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457200" y="1529331"/>
            <a:ext cx="8267700" cy="542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2013;368:1878-87.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897034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166100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160020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58900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27967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5238" y="3651505"/>
            <a:ext cx="8229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=243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7512" y="2494961"/>
            <a:ext cx="8229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=256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24840" y="252832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02259" y="368402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2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FISSION Trial: Design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24300" y="2730500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46800" y="3898900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651000" y="3525072"/>
            <a:ext cx="4499166" cy="769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Peginterferon + RBV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(fixed-dose)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651000" y="2334623"/>
            <a:ext cx="2267902" cy="7690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+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RBV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(weight-based)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12330" y="4953000"/>
            <a:ext cx="9180577" cy="12801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alfa-2a: 180 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Fixed-dose Ribavirin (in 2 divided doses): 800 mg/day</a:t>
            </a:r>
          </a:p>
        </p:txBody>
      </p:sp>
    </p:spTree>
    <p:extLst>
      <p:ext uri="{BB962C8B-B14F-4D97-AF65-F5344CB8AC3E}">
        <p14:creationId xmlns:p14="http://schemas.microsoft.com/office/powerpoint/2010/main" val="3281796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Treatment-Naïve HCV GT 2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FISSION </a:t>
            </a:r>
            <a:r>
              <a:rPr lang="en-US" sz="2400" dirty="0"/>
              <a:t>Trial: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2013;368:1878-87.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827532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2209800"/>
            <a:ext cx="9153144" cy="4161566"/>
            <a:chOff x="0" y="2209800"/>
            <a:chExt cx="9153144" cy="4161566"/>
          </a:xfrm>
        </p:grpSpPr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0" y="6097048"/>
              <a:ext cx="9153144" cy="2743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457200" tIns="45431" rIns="92486" bIns="45431" anchor="ctr">
              <a:prstTxWarp prst="textNoShape">
                <a:avLst/>
              </a:prstTxWarp>
            </a:bodyPr>
            <a:lstStyle/>
            <a:p>
              <a:pPr defTabSz="935038">
                <a:spcBef>
                  <a:spcPct val="5000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Arial" pitchFamily="22" charset="0"/>
                </a:rPr>
                <a:t>RBV = </a:t>
              </a:r>
              <a:r>
                <a:rPr lang="en-US" sz="1200" dirty="0" smtClean="0">
                  <a:solidFill>
                    <a:srgbClr val="000000"/>
                  </a:solidFill>
                  <a:latin typeface="Arial" pitchFamily="22" charset="0"/>
                </a:rPr>
                <a:t>Ribavirin; PEG = Peginterferon  </a:t>
              </a:r>
              <a:endParaRPr lang="en-US" sz="12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34109" y="49530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68/70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00" y="49530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52/67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2046" y="4953000"/>
              <a:ext cx="831666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102/183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91400" y="4953000"/>
              <a:ext cx="831666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110/176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5051" y="4953000"/>
              <a:ext cx="8712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170/253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90800" y="4953000"/>
              <a:ext cx="8712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162/243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324600" y="2209800"/>
              <a:ext cx="2296948" cy="3886200"/>
            </a:xfrm>
            <a:prstGeom prst="rect">
              <a:avLst/>
            </a:prstGeom>
            <a:noFill/>
            <a:ln w="28575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8058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48799" y="3755101"/>
            <a:ext cx="810653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N =71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52600" y="3608796"/>
            <a:ext cx="3054096" cy="769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12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weeks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752600" y="2474792"/>
            <a:ext cx="3054096" cy="7690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 RBV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12 weeks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2618196"/>
            <a:ext cx="9295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N =207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91400" y="2631916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Ribavirin for </a:t>
            </a:r>
            <a:r>
              <a:rPr lang="en-US" sz="2400" dirty="0" smtClean="0">
                <a:solidFill>
                  <a:srgbClr val="F0EADC"/>
                </a:solidFill>
              </a:rPr>
              <a:t>HCV </a:t>
            </a:r>
            <a:r>
              <a:rPr lang="en-US" sz="2400" dirty="0">
                <a:solidFill>
                  <a:srgbClr val="F0EADC"/>
                </a:solidFill>
              </a:rPr>
              <a:t>GT 2 or 3 </a:t>
            </a:r>
            <a:r>
              <a:rPr lang="en-US" sz="2400" dirty="0" smtClean="0">
                <a:solidFill>
                  <a:srgbClr val="F0EADC"/>
                </a:solidFill>
              </a:rPr>
              <a:t>(PEG </a:t>
            </a:r>
            <a:r>
              <a:rPr lang="en-US" sz="2400" dirty="0">
                <a:solidFill>
                  <a:srgbClr val="F0EADC"/>
                </a:solidFill>
              </a:rPr>
              <a:t>not an option)</a:t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/>
              <a:t>POSITRON Trial: Design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1600200"/>
            <a:ext cx="7708379" cy="547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43800" y="1614676"/>
            <a:ext cx="545591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666498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11808" y="161467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14599" y="161467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820229" y="2859496"/>
            <a:ext cx="2602992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391400" y="3774916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820229" y="4002496"/>
            <a:ext cx="2602992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-12330" y="5007870"/>
            <a:ext cx="9180577" cy="8595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40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+ Ribavirin for HCV GT 2,3 </a:t>
            </a:r>
            <a:r>
              <a:rPr lang="en-US" sz="2400" dirty="0" smtClean="0">
                <a:solidFill>
                  <a:srgbClr val="F0EADC"/>
                </a:solidFill>
              </a:rPr>
              <a:t>(PEG not </a:t>
            </a:r>
            <a:r>
              <a:rPr lang="en-US" sz="2400" dirty="0">
                <a:solidFill>
                  <a:srgbClr val="F0EADC"/>
                </a:solidFill>
              </a:rPr>
              <a:t>an option)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POSITRON: </a:t>
            </a:r>
            <a:r>
              <a:rPr lang="en-US" sz="2400" dirty="0" smtClean="0"/>
              <a:t>Results with Sofosbuvir + Ribavirin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by HCV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0" y="6041137"/>
            <a:ext cx="9153144" cy="359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Placebo arm = 0% SVR12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9619" y="1828800"/>
            <a:ext cx="7621588" cy="4206240"/>
            <a:chOff x="759619" y="1828800"/>
            <a:chExt cx="7621588" cy="4206240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6478780"/>
                </p:ext>
              </p:extLst>
            </p:nvPr>
          </p:nvGraphicFramePr>
          <p:xfrm>
            <a:off x="759619" y="1828800"/>
            <a:ext cx="7621588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2815312" y="5004960"/>
              <a:ext cx="4183216" cy="381004"/>
              <a:chOff x="2929346" y="4876800"/>
              <a:chExt cx="4001316" cy="38100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929346" y="4876800"/>
                <a:ext cx="862640" cy="3810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rgbClr val="FFFFFF"/>
                    </a:solidFill>
                  </a:rPr>
                  <a:t>101/109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68022" y="4876800"/>
                <a:ext cx="862640" cy="3810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rgbClr val="FFFFFF"/>
                    </a:solidFill>
                  </a:rPr>
                  <a:t>60/98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486400" y="2057400"/>
              <a:ext cx="2023872" cy="3977640"/>
            </a:xfrm>
            <a:prstGeom prst="rect">
              <a:avLst/>
            </a:prstGeom>
            <a:noFill/>
            <a:ln w="28575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2117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0042" y="2921274"/>
            <a:ext cx="8650221" cy="902760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0" y="1434291"/>
            <a:ext cx="9162288" cy="451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Med. 2014 May 4.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58374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39482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4010" y="1451119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85190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0277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Treatment Naïve &amp; Experienced HCV GT 2 or 3 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VALENCE: Treatment Arms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5909365" y="2313433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08825" y="2504633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835525" y="2179333"/>
            <a:ext cx="2267902" cy="640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n = 73)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86784" y="3176776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331325" y="3378356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835525" y="3048000"/>
            <a:ext cx="4499166" cy="640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Sofosbuvir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(n = 250)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2179333"/>
            <a:ext cx="1317380" cy="63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2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3048000"/>
            <a:ext cx="1317380" cy="63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3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12330" y="5434595"/>
            <a:ext cx="9180577" cy="8138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-12330" y="4706541"/>
            <a:ext cx="9180577" cy="722358"/>
          </a:xfrm>
          <a:prstGeom prst="rect">
            <a:avLst/>
          </a:prstGeom>
          <a:solidFill>
            <a:srgbClr val="EEEEF2"/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Original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Study Protocol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Placebo versus 12 weeks treatment for GT 2 and 3.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Amended Protocol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GT3 treatment extended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from 12 to 24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weeks; Placebo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arm offered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alternative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962400"/>
            <a:ext cx="9144000" cy="405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Note: 85 patients enrolled in placebo arm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543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56" y="3048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Treatment Naïve &amp; Experienced HCV GT 2 or 3 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200" dirty="0" smtClean="0"/>
              <a:t>VALENCE</a:t>
            </a:r>
            <a:r>
              <a:rPr lang="en-US" sz="2200" dirty="0"/>
              <a:t>: </a:t>
            </a:r>
            <a:r>
              <a:rPr lang="en-US" sz="2200" dirty="0" smtClean="0"/>
              <a:t>Results for Treatment-Naïve GT 3 with 24 weeks All-Oral </a:t>
            </a:r>
            <a:r>
              <a:rPr lang="en-US" sz="2200" dirty="0"/>
              <a:t>T</a:t>
            </a:r>
            <a:r>
              <a:rPr lang="en-US" sz="2200" dirty="0" smtClean="0"/>
              <a:t>herapy</a:t>
            </a:r>
            <a:endParaRPr lang="en-US" sz="2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for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Treatment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-Naïve GT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3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Med. 2014 May 4. [</a:t>
            </a:r>
            <a:r>
              <a:rPr lang="en-US" dirty="0" err="1"/>
              <a:t>Epub</a:t>
            </a:r>
            <a:r>
              <a:rPr lang="en-US" dirty="0"/>
              <a:t> ahead of print</a:t>
            </a:r>
            <a:r>
              <a:rPr lang="en-US" dirty="0" smtClean="0"/>
              <a:t>] 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193712"/>
              </p:ext>
            </p:extLst>
          </p:nvPr>
        </p:nvGraphicFramePr>
        <p:xfrm>
          <a:off x="459254" y="1905000"/>
          <a:ext cx="8228667" cy="406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9477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4528646"/>
            <a:ext cx="9144000" cy="772063"/>
          </a:xfrm>
          <a:prstGeom prst="rect">
            <a:avLst/>
          </a:prstGeom>
          <a:solidFill>
            <a:schemeClr val="accent6">
              <a:lumMod val="20000"/>
              <a:lumOff val="80000"/>
              <a:alpha val="33000"/>
            </a:schemeClr>
          </a:solidFill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 Lancet Infect Dis. 2013;13:401-8.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Sofosbuvir + Peginterferon </a:t>
            </a:r>
            <a:r>
              <a:rPr lang="en-US" sz="2200" dirty="0" smtClean="0">
                <a:solidFill>
                  <a:srgbClr val="F0EADC"/>
                </a:solidFill>
              </a:rPr>
              <a:t>+ Ribavirin in Treatment-Naive Genotypes </a:t>
            </a:r>
            <a:r>
              <a:rPr lang="en-US" sz="2200" dirty="0">
                <a:solidFill>
                  <a:srgbClr val="F0EADC"/>
                </a:solidFill>
              </a:rPr>
              <a:t>1-3</a:t>
            </a:r>
            <a:br>
              <a:rPr lang="en-US" sz="2200" dirty="0">
                <a:solidFill>
                  <a:srgbClr val="F0EADC"/>
                </a:solidFill>
              </a:rPr>
            </a:br>
            <a:r>
              <a:rPr lang="en-US" sz="2400" dirty="0"/>
              <a:t>PROTON </a:t>
            </a:r>
            <a:r>
              <a:rPr lang="en-US" sz="2400" dirty="0" smtClean="0"/>
              <a:t>Trial: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11340" y="1337581"/>
            <a:ext cx="9162288" cy="3192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4052" y="1279138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Week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19200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18289" y="5366231"/>
            <a:ext cx="9180577" cy="987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274320" tIns="45720" rIns="92486" bIns="45720" anchor="ctr">
            <a:prstTxWarp prst="textNoShape">
              <a:avLst/>
            </a:prstTxWarp>
          </a:bodyPr>
          <a:lstStyle/>
          <a:p>
            <a:pPr defTabSz="935038">
              <a:lnSpc>
                <a:spcPts val="16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 (SOF): 400 mg once daily, except as designated in arm that received 200 mg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(RBV)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alfa-2a (PEG)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180 µg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73932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95373" y="2024370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4</a:t>
            </a:r>
            <a:r>
              <a:rPr lang="en-US" sz="12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860323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auto">
          <a:xfrm>
            <a:off x="1500541" y="4631771"/>
            <a:ext cx="1645918" cy="540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PEG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18053" y="4734127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25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760208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3783" y="4631771"/>
            <a:ext cx="886949" cy="540695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GT 2, 3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3783" y="1919269"/>
            <a:ext cx="886949" cy="2267710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>
              <a:lnSpc>
                <a:spcPts val="2460"/>
              </a:lnSpc>
            </a:pPr>
            <a:r>
              <a:rPr lang="en-US" sz="1600" b="1" dirty="0" smtClean="0">
                <a:latin typeface="Arial"/>
                <a:cs typeface="Arial"/>
              </a:rPr>
              <a:t>GT 1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1500541" y="1919269"/>
            <a:ext cx="1639062" cy="540957"/>
          </a:xfrm>
          <a:prstGeom prst="rect">
            <a:avLst/>
          </a:prstGeom>
          <a:solidFill>
            <a:srgbClr val="A9B4E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SOF (200 mg) +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794487" y="1886762"/>
            <a:ext cx="2014220" cy="26664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anchor="ctr"/>
          <a:lstStyle/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sz="1400" b="1" dirty="0" smtClean="0">
                <a:solidFill>
                  <a:srgbClr val="595959"/>
                </a:solidFill>
                <a:latin typeface="Arial"/>
                <a:cs typeface="Arial"/>
              </a:rPr>
              <a:t>+ RVR</a:t>
            </a:r>
            <a:endParaRPr lang="en-US" sz="14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3141605" y="1919269"/>
            <a:ext cx="1645920" cy="540957"/>
          </a:xfrm>
          <a:prstGeom prst="rect">
            <a:avLst/>
          </a:prstGeom>
          <a:solidFill>
            <a:srgbClr val="A9B4E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496267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3" name="Straight Connector 82"/>
          <p:cNvCxnSpPr>
            <a:cxnSpLocks noChangeAspect="1"/>
          </p:cNvCxnSpPr>
          <p:nvPr/>
        </p:nvCxnSpPr>
        <p:spPr>
          <a:xfrm flipH="1">
            <a:off x="8362827" y="1318916"/>
            <a:ext cx="188978" cy="472437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4794487" y="2185906"/>
            <a:ext cx="3291840" cy="274320"/>
          </a:xfrm>
          <a:prstGeom prst="rect">
            <a:avLst/>
          </a:prstGeom>
          <a:solidFill>
            <a:srgbClr val="A9B4E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- RVR        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95373" y="2873223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47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1500541" y="2787953"/>
            <a:ext cx="1639062" cy="540957"/>
          </a:xfrm>
          <a:prstGeom prst="rect">
            <a:avLst/>
          </a:prstGeom>
          <a:solidFill>
            <a:srgbClr val="83B7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SOF (400 mg) +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794487" y="2755446"/>
            <a:ext cx="2014220" cy="26664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anchor="ctr"/>
          <a:lstStyle/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sz="1400" b="1" dirty="0" smtClean="0">
                <a:solidFill>
                  <a:srgbClr val="595959"/>
                </a:solidFill>
                <a:latin typeface="Arial"/>
                <a:cs typeface="Arial"/>
              </a:rPr>
              <a:t>+ RVR</a:t>
            </a:r>
            <a:endParaRPr lang="en-US" sz="14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3141605" y="2787953"/>
            <a:ext cx="1645920" cy="540957"/>
          </a:xfrm>
          <a:prstGeom prst="rect">
            <a:avLst/>
          </a:prstGeom>
          <a:solidFill>
            <a:srgbClr val="83B7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4794487" y="3054590"/>
            <a:ext cx="3291840" cy="274320"/>
          </a:xfrm>
          <a:prstGeom prst="rect">
            <a:avLst/>
          </a:prstGeom>
          <a:solidFill>
            <a:srgbClr val="83B7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- RVR        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1500561" y="3626671"/>
            <a:ext cx="6583640" cy="540439"/>
          </a:xfrm>
          <a:prstGeom prst="rect">
            <a:avLst/>
          </a:prstGeom>
          <a:solidFill>
            <a:srgbClr val="B2C8C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PEG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95373" y="3715562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26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43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Sofosbuvir + Ribavirin + Peginterferon in Treatment-Naive Genotypes 1-3</a:t>
            </a:r>
            <a:br>
              <a:rPr lang="en-US" sz="2200" dirty="0">
                <a:solidFill>
                  <a:srgbClr val="F0EADC"/>
                </a:solidFill>
              </a:rPr>
            </a:br>
            <a:r>
              <a:rPr lang="en-US" sz="2400" dirty="0" smtClean="0"/>
              <a:t>PROTON </a:t>
            </a:r>
            <a:r>
              <a:rPr lang="en-US" sz="2400" dirty="0"/>
              <a:t>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24 by Genotype and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 Lancet Infect Dis. 2013;13:401-8.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944777"/>
              </p:ext>
            </p:extLst>
          </p:nvPr>
        </p:nvGraphicFramePr>
        <p:xfrm>
          <a:off x="458460" y="1828800"/>
          <a:ext cx="8230255" cy="416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1880560" y="479658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41/48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3160" y="479658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42/47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8728" y="479658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15/26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79283" y="479658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547742" y="5715000"/>
            <a:ext cx="5081658" cy="381000"/>
          </a:xfrm>
          <a:prstGeom prst="rect">
            <a:avLst/>
          </a:prstGeom>
          <a:solidFill>
            <a:srgbClr val="325674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" pitchFamily="22" charset="0"/>
              </a:rPr>
              <a:t>Genotype 1</a:t>
            </a:r>
            <a:endParaRPr lang="en-US" sz="1400" dirty="0">
              <a:solidFill>
                <a:srgbClr val="FFFFFF"/>
              </a:solidFill>
              <a:latin typeface="Arial" pitchFamily="22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6840159" y="5715000"/>
            <a:ext cx="1562036" cy="381000"/>
          </a:xfrm>
          <a:prstGeom prst="rect">
            <a:avLst/>
          </a:prstGeom>
          <a:solidFill>
            <a:srgbClr val="8A703B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" pitchFamily="22" charset="0"/>
              </a:rPr>
              <a:t>Genotype 2 or 3</a:t>
            </a:r>
            <a:endParaRPr lang="en-US" sz="1400" dirty="0">
              <a:solidFill>
                <a:schemeClr val="bg1"/>
              </a:solidFill>
              <a:latin typeface="Arial" pitchFamily="2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26624" y="1981203"/>
            <a:ext cx="1783078" cy="4300722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35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65689" y="1720194"/>
            <a:ext cx="9015982" cy="2258566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5242692" y="4667380"/>
            <a:ext cx="31363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N </a:t>
            </a:r>
            <a:r>
              <a:rPr lang="en-US" dirty="0" err="1"/>
              <a:t>Engl</a:t>
            </a:r>
            <a:r>
              <a:rPr lang="en-US" dirty="0"/>
              <a:t> J Med. 2013;368:34-44.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+/- Peginterferon in GT 1-3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Trial (Arms 1-8)</a:t>
            </a:r>
            <a:r>
              <a:rPr lang="en-US" sz="2400" dirty="0" smtClean="0"/>
              <a:t>: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919410" y="1809300"/>
            <a:ext cx="3291840" cy="266127"/>
          </a:xfrm>
          <a:prstGeom prst="rect">
            <a:avLst/>
          </a:prstGeom>
          <a:solidFill>
            <a:srgbClr val="C3D3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</a:t>
            </a:r>
            <a:r>
              <a:rPr lang="en-US" sz="1400" b="1" dirty="0">
                <a:latin typeface="Arial"/>
                <a:cs typeface="Arial"/>
              </a:rPr>
              <a:t>+ RBV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11340" y="1337581"/>
            <a:ext cx="9162288" cy="3192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4052" y="1279138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Week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13489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18289" y="5181600"/>
            <a:ext cx="9180577" cy="987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274320" tIns="45720" rIns="92486" bIns="45720" anchor="ctr">
            <a:prstTxWarp prst="textNoShape">
              <a:avLst/>
            </a:prstTxWarp>
          </a:bodyPr>
          <a:lstStyle/>
          <a:p>
            <a:pPr defTabSz="935038">
              <a:lnSpc>
                <a:spcPts val="16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 (SOF): 400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(RBV)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Peginterferon alfa-2a (PEG)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180 µg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73932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01646" y="2137492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9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01646" y="1786620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34369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919410" y="2168220"/>
            <a:ext cx="3291840" cy="266127"/>
          </a:xfrm>
          <a:prstGeom prst="rect">
            <a:avLst/>
          </a:prstGeom>
          <a:solidFill>
            <a:srgbClr val="E1D4B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RBV + PEG (week 1-4)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20669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24326" y="2492599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1942090" y="2527140"/>
            <a:ext cx="3291840" cy="266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RBV + PEG (week 1</a:t>
            </a:r>
            <a:r>
              <a:rPr lang="en-US" sz="1400" b="1" dirty="0" smtClean="0">
                <a:latin typeface="Arial"/>
                <a:cs typeface="Arial"/>
              </a:rPr>
              <a:t>-8)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24326" y="2859112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11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1942090" y="2886060"/>
            <a:ext cx="3291840" cy="266127"/>
          </a:xfrm>
          <a:prstGeom prst="rect">
            <a:avLst/>
          </a:prstGeom>
          <a:solidFill>
            <a:srgbClr val="EFBEBE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RBV + PEG </a:t>
            </a: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942125" y="3250740"/>
            <a:ext cx="3291840" cy="266127"/>
          </a:xfrm>
          <a:prstGeom prst="rect">
            <a:avLst/>
          </a:prstGeom>
          <a:solidFill>
            <a:srgbClr val="B8E4F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8" name="Rectangle 5"/>
          <p:cNvSpPr>
            <a:spLocks noChangeArrowheads="1"/>
          </p:cNvSpPr>
          <p:nvPr/>
        </p:nvSpPr>
        <p:spPr bwMode="auto">
          <a:xfrm>
            <a:off x="1942090" y="3609660"/>
            <a:ext cx="2194560" cy="266127"/>
          </a:xfrm>
          <a:prstGeom prst="rect">
            <a:avLst/>
          </a:prstGeom>
          <a:solidFill>
            <a:srgbClr val="B4C4C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RBV + PEG </a:t>
            </a:r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auto">
          <a:xfrm>
            <a:off x="1942090" y="4151500"/>
            <a:ext cx="3291840" cy="266127"/>
          </a:xfrm>
          <a:prstGeom prst="rect">
            <a:avLst/>
          </a:prstGeom>
          <a:solidFill>
            <a:srgbClr val="FFCAB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1942095" y="4510420"/>
            <a:ext cx="3291840" cy="2661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RBV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324712" y="4449522"/>
            <a:ext cx="775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324326" y="3578220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24326" y="3216008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324326" y="4116247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10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324326" y="4482760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25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220012" y="1958520"/>
            <a:ext cx="31363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302032" y="1740662"/>
            <a:ext cx="775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220012" y="2308680"/>
            <a:ext cx="31363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324712" y="2090822"/>
            <a:ext cx="775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242692" y="2678020"/>
            <a:ext cx="31363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324712" y="2460162"/>
            <a:ext cx="775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242692" y="3025320"/>
            <a:ext cx="31363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324712" y="2807462"/>
            <a:ext cx="775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242692" y="3386820"/>
            <a:ext cx="31363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8324712" y="3168962"/>
            <a:ext cx="775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148709" y="3756480"/>
            <a:ext cx="318211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269153" y="3538622"/>
            <a:ext cx="775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242692" y="4300900"/>
            <a:ext cx="31363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8324712" y="4083042"/>
            <a:ext cx="775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315089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52528" y="4135779"/>
            <a:ext cx="1191097" cy="312105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GT 1 Null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2400" y="1794780"/>
            <a:ext cx="1198300" cy="2093976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460"/>
              </a:lnSpc>
            </a:pPr>
            <a:r>
              <a:rPr lang="en-US" sz="1600" b="1" dirty="0" smtClean="0">
                <a:latin typeface="Arial"/>
                <a:cs typeface="Arial"/>
              </a:rPr>
              <a:t>GT 2,3</a:t>
            </a:r>
            <a:r>
              <a:rPr lang="en-US" sz="1600" b="1" dirty="0">
                <a:cs typeface="Arial"/>
              </a:rPr>
              <a:t/>
            </a:r>
            <a:br>
              <a:rPr lang="en-US" sz="1600" b="1" dirty="0">
                <a:cs typeface="Arial"/>
              </a:rPr>
            </a:br>
            <a:r>
              <a:rPr lang="en-US" sz="1600" b="1" dirty="0">
                <a:cs typeface="Arial"/>
              </a:rPr>
              <a:t>Naïve 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52528" y="4507140"/>
            <a:ext cx="1191097" cy="312105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GT 1 Naive 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2370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9144000" cy="3834383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Background and Definitions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Initial Treatment and Retreatment of Prior </a:t>
            </a:r>
            <a:r>
              <a:rPr lang="en-US" dirty="0" err="1" smtClean="0"/>
              <a:t>Relapsers</a:t>
            </a:r>
            <a:endParaRPr lang="en-US" dirty="0" smtClean="0"/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/>
              <a:t>Retreatment of Prior </a:t>
            </a:r>
            <a:r>
              <a:rPr lang="en-US" dirty="0" err="1" smtClean="0"/>
              <a:t>Nonresponders</a:t>
            </a:r>
            <a:endParaRPr lang="en-US" dirty="0" smtClean="0"/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Issues and Controversies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Future Therapies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-1" y="554419"/>
            <a:ext cx="9162288" cy="1042727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274320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Treatment of Chronic HCV Genotype 3</a:t>
            </a:r>
          </a:p>
        </p:txBody>
      </p:sp>
    </p:spTree>
    <p:extLst>
      <p:ext uri="{BB962C8B-B14F-4D97-AF65-F5344CB8AC3E}">
        <p14:creationId xmlns:p14="http://schemas.microsoft.com/office/powerpoint/2010/main" val="27825724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+/- Peginterferon in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ELECTRON: Subset Analysis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12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for Treatment-Naïve Genotype 3*</a:t>
            </a: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N </a:t>
            </a:r>
            <a:r>
              <a:rPr lang="en-US" dirty="0" err="1"/>
              <a:t>Engl</a:t>
            </a:r>
            <a:r>
              <a:rPr lang="en-US" dirty="0"/>
              <a:t> J Med. 2013;368:34-44. 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6080"/>
              </p:ext>
            </p:extLst>
          </p:nvPr>
        </p:nvGraphicFramePr>
        <p:xfrm>
          <a:off x="192088" y="1760760"/>
          <a:ext cx="8763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473585" y="449580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r>
              <a:rPr lang="en-US" sz="1400" dirty="0" smtClean="0">
                <a:solidFill>
                  <a:schemeClr val="bg1"/>
                </a:solidFill>
              </a:rPr>
              <a:t>/6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716088" y="5562600"/>
            <a:ext cx="5715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chemeClr val="tx2"/>
                </a:solidFill>
                <a:latin typeface="Arial" pitchFamily="22" charset="0"/>
              </a:rPr>
              <a:t>Treatment-Naïve Genotype 3</a:t>
            </a:r>
            <a:endParaRPr lang="en-US" sz="1600" b="1" dirty="0">
              <a:solidFill>
                <a:schemeClr val="tx2"/>
              </a:solidFill>
              <a:latin typeface="Arial" pitchFamily="2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5118" y="449580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6/6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67349" y="449580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6/6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39930" y="449580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7/7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6803" y="449580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0" y="6041137"/>
            <a:ext cx="9153144" cy="359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*Data for sofosbuvir monotherapy not shown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190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Retreatment of Prior </a:t>
            </a:r>
            <a:r>
              <a:rPr lang="en-US" dirty="0" err="1" smtClean="0"/>
              <a:t>Nonresponders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Chronic Hepatitis C: Genotype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87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</a:t>
            </a:r>
            <a:r>
              <a:rPr lang="en-US" dirty="0" smtClean="0"/>
              <a:t>IDSA/IAS-USA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Viewed April </a:t>
            </a:r>
            <a:r>
              <a:rPr lang="en-US" dirty="0" smtClean="0"/>
              <a:t>22, 2014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0EADC"/>
                </a:solidFill>
              </a:rPr>
              <a:t>AASLD/IDSA/IAS-USA 2014 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Retreatment of Patients with Genotype 3 Chronic HCV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4081"/>
              </p:ext>
            </p:extLst>
          </p:nvPr>
        </p:nvGraphicFramePr>
        <p:xfrm>
          <a:off x="441325" y="1431110"/>
          <a:ext cx="8229600" cy="489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49908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Patients</a:t>
                      </a:r>
                      <a:r>
                        <a:rPr lang="en-US" sz="1800" baseline="0" dirty="0" smtClean="0"/>
                        <a:t> with GT 3 HCV: Retreatment of Prior </a:t>
                      </a:r>
                      <a:r>
                        <a:rPr lang="en-US" sz="1800" baseline="0" dirty="0" err="1" smtClean="0"/>
                        <a:t>Nonresponders</a:t>
                      </a:r>
                      <a:r>
                        <a:rPr lang="en-US" sz="1800" baseline="0" dirty="0" smtClean="0"/>
                        <a:t>*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</a:tr>
              <a:tr h="48810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Recommended Therapy</a:t>
                      </a:r>
                      <a:endParaRPr lang="en-US" sz="1800" b="1" dirty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8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en-US" sz="1800" dirty="0" smtClean="0"/>
                        <a:t>Sofosbuvir</a:t>
                      </a:r>
                      <a:r>
                        <a:rPr lang="en-US" sz="1800" baseline="0" dirty="0" smtClean="0"/>
                        <a:t> + Ribavirin x 24 weeks</a:t>
                      </a:r>
                      <a:endParaRPr lang="en-US" sz="1800" dirty="0"/>
                    </a:p>
                  </a:txBody>
                  <a:tcPr marL="18288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10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Alternative Therapy</a:t>
                      </a:r>
                      <a:endParaRPr lang="en-US" sz="1800" b="1" dirty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8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Sofosbuvir</a:t>
                      </a:r>
                      <a:r>
                        <a:rPr lang="en-US" sz="1800" baseline="0" dirty="0" smtClean="0"/>
                        <a:t> + Peginterferon + Ribavirin x 12 weeks</a:t>
                      </a:r>
                      <a:endParaRPr lang="en-US" sz="1800" dirty="0"/>
                    </a:p>
                  </a:txBody>
                  <a:tcPr marL="18288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  <a:tr h="48810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Not Recommended</a:t>
                      </a:r>
                      <a:endParaRPr lang="en-US" sz="1800" b="1" dirty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8106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  Peginterferon + Ribavirin +/- [</a:t>
                      </a:r>
                      <a:r>
                        <a:rPr lang="en-US" sz="1800" dirty="0" smtClean="0"/>
                        <a:t>Boceprevir or Simeprevir or Telaprevir</a:t>
                      </a:r>
                      <a:r>
                        <a:rPr lang="en-US" sz="1800" baseline="0" dirty="0" smtClean="0"/>
                        <a:t>]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8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Monotherapy</a:t>
                      </a:r>
                      <a:r>
                        <a:rPr lang="en-US" sz="1800" baseline="0" dirty="0" smtClean="0"/>
                        <a:t> with Peginterferon, Ribavirin, or a Direct Acting Antiviral Agent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8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Treatment of Decompensated Cirrhosis</a:t>
                      </a:r>
                      <a:r>
                        <a:rPr lang="en-US" sz="1800" baseline="0" dirty="0" smtClean="0"/>
                        <a:t> with Peginterferon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*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Patients who experienced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nonresponse (partial or null)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Peginterferon plus Ribavirin therapy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3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Experienced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Nonresponders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with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GT3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Chronic HCV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Key Studies that Support Treatment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Sofosbuvir </a:t>
            </a:r>
            <a:r>
              <a:rPr lang="en-US" b="1" dirty="0">
                <a:solidFill>
                  <a:schemeClr val="tx2"/>
                </a:solidFill>
              </a:rPr>
              <a:t>+ </a:t>
            </a:r>
            <a:r>
              <a:rPr lang="en-US" b="1" dirty="0" smtClean="0">
                <a:solidFill>
                  <a:schemeClr val="tx2"/>
                </a:solidFill>
              </a:rPr>
              <a:t>Ribavirin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/>
              <a:t>- FUSION</a:t>
            </a:r>
            <a:br>
              <a:rPr lang="en-US" dirty="0" smtClean="0"/>
            </a:br>
            <a:r>
              <a:rPr lang="en-US" dirty="0"/>
              <a:t>- </a:t>
            </a:r>
            <a:r>
              <a:rPr lang="en-US" dirty="0" smtClean="0"/>
              <a:t>VALENCE</a:t>
            </a:r>
            <a:endParaRPr lang="en-US" dirty="0"/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Sofosbuvir </a:t>
            </a:r>
            <a:r>
              <a:rPr lang="en-US" b="1" dirty="0">
                <a:solidFill>
                  <a:schemeClr val="tx2"/>
                </a:solidFill>
              </a:rPr>
              <a:t>+ </a:t>
            </a:r>
            <a:r>
              <a:rPr lang="en-US" b="1" dirty="0" smtClean="0">
                <a:solidFill>
                  <a:schemeClr val="tx2"/>
                </a:solidFill>
              </a:rPr>
              <a:t>Ribavirin + Peginterferon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- LONESTAR-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6477000"/>
            <a:ext cx="7382254" cy="320040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26720" y="3892155"/>
            <a:ext cx="89719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=98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524000" y="3793299"/>
            <a:ext cx="3151632" cy="778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 RBV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16 weeks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555751" y="2602850"/>
            <a:ext cx="2327401" cy="7690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 RBV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12 weeks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6720" y="2735611"/>
            <a:ext cx="109728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=103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86713" y="3978869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</a:t>
            </a:r>
            <a:r>
              <a:rPr lang="en-US" sz="2400" dirty="0" smtClean="0">
                <a:solidFill>
                  <a:srgbClr val="F0EADC"/>
                </a:solidFill>
              </a:rPr>
              <a:t>RBV in Treatment</a:t>
            </a:r>
            <a:r>
              <a:rPr lang="en-US" sz="2400" dirty="0">
                <a:solidFill>
                  <a:srgbClr val="F0EADC"/>
                </a:solidFill>
              </a:rPr>
              <a:t>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FUSION Trial: Design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684059" y="4179827"/>
            <a:ext cx="182575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0640" y="1667262"/>
            <a:ext cx="6844284" cy="542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08254" y="1738131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5300" y="1738131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Week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20800" y="1738131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89867" y="1738131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93408" y="1738131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28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891634" y="2993700"/>
            <a:ext cx="183489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413134" y="1738131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16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717987" y="2787549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886201" y="2602850"/>
            <a:ext cx="810767" cy="769049"/>
          </a:xfrm>
          <a:prstGeom prst="rect">
            <a:avLst/>
          </a:prstGeom>
          <a:solidFill>
            <a:srgbClr val="E1D4BA">
              <a:alpha val="72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-12330" y="5160270"/>
            <a:ext cx="9180577" cy="8595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13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FUSION Trial: </a:t>
            </a:r>
            <a:r>
              <a:rPr lang="en-US" sz="2400" dirty="0" smtClean="0"/>
              <a:t>Results for GT3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for Treatment-Experienced GT3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245459"/>
              </p:ext>
            </p:extLst>
          </p:nvPr>
        </p:nvGraphicFramePr>
        <p:xfrm>
          <a:off x="684213" y="1828800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84348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5214443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5214443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39/63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3340" y="5214443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14/38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5214443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/26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5214443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25/40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64704" y="5214443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14/23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22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0042" y="2917055"/>
            <a:ext cx="8650221" cy="902760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0" y="1434291"/>
            <a:ext cx="9162288" cy="451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2014 May 4.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58374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39482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4010" y="1451119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85190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0277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Treatment Naïve &amp; Experienced HCV GT 2 or 3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VALENCE: Treatment Arms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5909365" y="2313433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08825" y="2504633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835525" y="2179333"/>
            <a:ext cx="2267902" cy="640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n = 73)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86784" y="3176776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331325" y="3378356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835525" y="3048000"/>
            <a:ext cx="4499166" cy="640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Sofosbuvir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(n = 250)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2179333"/>
            <a:ext cx="1317380" cy="63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2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3048000"/>
            <a:ext cx="1317380" cy="63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3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12330" y="5434595"/>
            <a:ext cx="9180577" cy="8138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-12330" y="4706541"/>
            <a:ext cx="9180577" cy="722358"/>
          </a:xfrm>
          <a:prstGeom prst="rect">
            <a:avLst/>
          </a:prstGeom>
          <a:solidFill>
            <a:srgbClr val="EEEEF2"/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Original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Study Protocol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Placebo versus 12 weeks treatment for GT 2 and 3.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Amended Protocol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GT3 treatment extended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from 12 to 24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weeks; Placebo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arm offered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alternative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962400"/>
            <a:ext cx="9144000" cy="405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Note: 85 patients enrolled in placebo arm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546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Treatment Naïve &amp; Experienced HCV GT 2 or 3 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VALENCE</a:t>
            </a:r>
            <a:r>
              <a:rPr lang="en-US" sz="2400" dirty="0"/>
              <a:t>: </a:t>
            </a:r>
            <a:r>
              <a:rPr lang="en-US" sz="2400" dirty="0" smtClean="0"/>
              <a:t>Results for </a:t>
            </a:r>
            <a:r>
              <a:rPr lang="en-US" sz="2400" dirty="0"/>
              <a:t>Treatment </a:t>
            </a:r>
            <a:r>
              <a:rPr lang="en-US" sz="2400" dirty="0" smtClean="0"/>
              <a:t>Experienced GT </a:t>
            </a:r>
            <a:r>
              <a:rPr lang="en-US" sz="2400" dirty="0"/>
              <a:t>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for Treatment-Experienced GT 3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2014 May 4.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848888"/>
              </p:ext>
            </p:extLst>
          </p:nvPr>
        </p:nvGraphicFramePr>
        <p:xfrm>
          <a:off x="459254" y="1905000"/>
          <a:ext cx="8228667" cy="406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05309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588" y="1826515"/>
            <a:ext cx="8887416" cy="547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64th AASLD; Washington, DC. 2013. Abstract LB-4.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LONESTAR-2 Trial: </a:t>
            </a:r>
            <a:r>
              <a:rPr lang="en-US" sz="2700" dirty="0" smtClean="0"/>
              <a:t>Design</a:t>
            </a:r>
            <a:endParaRPr lang="en-US" sz="2700" dirty="0"/>
          </a:p>
        </p:txBody>
      </p:sp>
      <p:sp>
        <p:nvSpPr>
          <p:cNvPr id="53" name="Rectangle 52"/>
          <p:cNvSpPr/>
          <p:nvPr/>
        </p:nvSpPr>
        <p:spPr>
          <a:xfrm>
            <a:off x="8268209" y="1840991"/>
            <a:ext cx="545591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0" y="1892813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92808" y="1840991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95599" y="1840991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10189" y="2964751"/>
            <a:ext cx="3786667" cy="769049"/>
            <a:chOff x="1364453" y="5021262"/>
            <a:chExt cx="3762217" cy="769049"/>
          </a:xfrm>
        </p:grpSpPr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2114392" y="5021262"/>
              <a:ext cx="3012278" cy="76904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Sofosbuvir + </a:t>
              </a:r>
              <a:b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Peginterferon + Ribavirin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64453" y="5181600"/>
              <a:ext cx="1097280" cy="405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N = 47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8115300" y="3145748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99869" y="3360628"/>
            <a:ext cx="299618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00600"/>
            <a:ext cx="9180577" cy="10606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2a: 180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(weight-based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and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2 divided doses)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1000 mg/day if &lt; 75 kg or 1200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if ≥ 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64751"/>
            <a:ext cx="1390532" cy="7711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2 or 3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331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LONESTAR-2 Trial: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in Treatment-Experienced by HCV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64th AASLD; Washington, DC. 2013. Abstract LB-4.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594033"/>
              </p:ext>
            </p:extLst>
          </p:nvPr>
        </p:nvGraphicFramePr>
        <p:xfrm>
          <a:off x="382588" y="19050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122260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42/47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0741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22/23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1740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20/</a:t>
            </a:r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0320" y="2026400"/>
            <a:ext cx="2087880" cy="4123902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2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Definitions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 of Chronic Hepatitis C: Genotype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0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Controversies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Chronic Hepatitis C: Genotype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91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Issues and Controversies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en-US" sz="2000" dirty="0" smtClean="0"/>
              <a:t>Cost of Therapy</a:t>
            </a:r>
          </a:p>
          <a:p>
            <a:pPr>
              <a:spcBef>
                <a:spcPts val="1600"/>
              </a:spcBef>
            </a:pPr>
            <a:r>
              <a:rPr lang="en-US" sz="2000" dirty="0" smtClean="0"/>
              <a:t>Sofosbuvir + PEG + RBV higher SVR than all oral (LONESTAR data)</a:t>
            </a:r>
            <a:br>
              <a:rPr lang="en-US" sz="2000" dirty="0" smtClean="0"/>
            </a:br>
            <a:r>
              <a:rPr lang="en-US" sz="2000" dirty="0" smtClean="0"/>
              <a:t>- Treat selected Geno 3 patients </a:t>
            </a:r>
            <a:r>
              <a:rPr lang="en-US" sz="2000" smtClean="0"/>
              <a:t>with  Sofosbuvir + PEG </a:t>
            </a:r>
            <a:r>
              <a:rPr lang="en-US" sz="2000" dirty="0" smtClean="0"/>
              <a:t>+ RBV?</a:t>
            </a:r>
            <a:br>
              <a:rPr lang="en-US" sz="2000" dirty="0" smtClean="0"/>
            </a:br>
            <a:r>
              <a:rPr lang="en-US" sz="2000" dirty="0" smtClean="0"/>
              <a:t>- Wait for FDC Ledipasvir-Sofosbuvir + RBV with 100% SVR?</a:t>
            </a:r>
          </a:p>
          <a:p>
            <a:pPr>
              <a:spcBef>
                <a:spcPts val="1600"/>
              </a:spcBef>
            </a:pPr>
            <a:r>
              <a:rPr lang="en-US" sz="2000" dirty="0" smtClean="0"/>
              <a:t>When to Defer Therapy</a:t>
            </a:r>
            <a:br>
              <a:rPr lang="en-US" sz="2000" dirty="0" smtClean="0"/>
            </a:br>
            <a:r>
              <a:rPr lang="en-US" sz="2000" dirty="0" smtClean="0"/>
              <a:t>- Decisions on when to warehouse?</a:t>
            </a:r>
          </a:p>
          <a:p>
            <a:pPr>
              <a:spcBef>
                <a:spcPts val="1600"/>
              </a:spcBef>
            </a:pPr>
            <a:r>
              <a:rPr lang="en-US" sz="2000" dirty="0" smtClean="0"/>
              <a:t>(Non) Role of IL-28b Testing</a:t>
            </a:r>
          </a:p>
          <a:p>
            <a:pPr>
              <a:spcBef>
                <a:spcPts val="1600"/>
              </a:spcBef>
            </a:pPr>
            <a:r>
              <a:rPr lang="en-US" sz="2000" dirty="0" smtClean="0"/>
              <a:t>Degree of Liver Fibrosis</a:t>
            </a:r>
            <a:br>
              <a:rPr lang="en-US" sz="2000" dirty="0" smtClean="0"/>
            </a:br>
            <a:r>
              <a:rPr lang="en-US" sz="2000" dirty="0" smtClean="0"/>
              <a:t>- How to stage?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91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535936"/>
            <a:ext cx="9162288" cy="16002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algn="ctr">
              <a:lnSpc>
                <a:spcPts val="2460"/>
              </a:lnSpc>
            </a:pPr>
            <a:r>
              <a:rPr lang="en-US" b="1" dirty="0" smtClean="0"/>
              <a:t>How is cost of therapy impacting treatment decisions?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2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Genotype 3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Estimated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/>
              <a:t>Medication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Costs for Treatment-Naïve &amp; Prior </a:t>
            </a:r>
            <a:r>
              <a:rPr lang="en-US" sz="2400" dirty="0" err="1" smtClean="0">
                <a:ea typeface="ＭＳ Ｐゴシック" pitchFamily="22" charset="-128"/>
                <a:cs typeface="ＭＳ Ｐゴシック" pitchFamily="22" charset="-128"/>
              </a:rPr>
              <a:t>Relapsers</a:t>
            </a:r>
            <a:endParaRPr lang="en-US" sz="24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857608"/>
              </p:ext>
            </p:extLst>
          </p:nvPr>
        </p:nvGraphicFramePr>
        <p:xfrm>
          <a:off x="458788" y="1659706"/>
          <a:ext cx="8229600" cy="3445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9212"/>
                <a:gridCol w="1830388"/>
              </a:tblGrid>
              <a:tr h="597537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Patients</a:t>
                      </a:r>
                      <a:r>
                        <a:rPr lang="en-US" sz="1800" baseline="0" dirty="0" smtClean="0"/>
                        <a:t> with GT 3 HCV: Initial Treatment &amp; Retreatment of </a:t>
                      </a:r>
                      <a:r>
                        <a:rPr lang="en-US" sz="1800" baseline="0" dirty="0" err="1" smtClean="0"/>
                        <a:t>Relapsers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54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Regimen</a:t>
                      </a:r>
                      <a:r>
                        <a:rPr lang="en-US" sz="1800" b="1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and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Duration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Regimen 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Cost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63152">
                <a:tc gridSpan="2">
                  <a:txBody>
                    <a:bodyPr/>
                    <a:lstStyle/>
                    <a:p>
                      <a:r>
                        <a:rPr lang="en-US" sz="1800" b="1" dirty="0" smtClean="0"/>
                        <a:t>Recommended Therapy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1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Sofosbuvir + Ribavirin x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24 weeks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$169,000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  <a:tr h="56315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Alternative Therapy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Sofosbuvir</a:t>
                      </a:r>
                      <a:r>
                        <a:rPr lang="en-US" sz="1800" baseline="0" dirty="0" smtClean="0"/>
                        <a:t> + Peginterferon + Ribavirin x 12 weeks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$97,000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333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Estimated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/>
              <a:t>Medication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Costs for Retreatment of </a:t>
            </a:r>
            <a:r>
              <a:rPr lang="en-US" sz="2400" dirty="0" err="1">
                <a:ea typeface="ＭＳ Ｐゴシック" pitchFamily="22" charset="-128"/>
                <a:cs typeface="ＭＳ Ｐゴシック" pitchFamily="22" charset="-128"/>
              </a:rPr>
              <a:t>Nonresponders</a:t>
            </a:r>
            <a:endParaRPr lang="en-US" sz="24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973516"/>
              </p:ext>
            </p:extLst>
          </p:nvPr>
        </p:nvGraphicFramePr>
        <p:xfrm>
          <a:off x="458788" y="1659706"/>
          <a:ext cx="8229600" cy="3445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9212"/>
                <a:gridCol w="1830388"/>
              </a:tblGrid>
              <a:tr h="597537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Patients</a:t>
                      </a:r>
                      <a:r>
                        <a:rPr lang="en-US" sz="1800" baseline="0" dirty="0" smtClean="0"/>
                        <a:t> with GT 3 HCV: Retreatment of </a:t>
                      </a:r>
                      <a:r>
                        <a:rPr lang="en-US" sz="1800" baseline="0" dirty="0" err="1" smtClean="0"/>
                        <a:t>Nonresponders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54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Regimen</a:t>
                      </a:r>
                      <a:r>
                        <a:rPr lang="en-US" sz="1800" b="1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and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Duration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Regimen 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Cost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63152">
                <a:tc gridSpan="2">
                  <a:txBody>
                    <a:bodyPr/>
                    <a:lstStyle/>
                    <a:p>
                      <a:r>
                        <a:rPr lang="en-US" sz="1800" b="1" dirty="0" smtClean="0"/>
                        <a:t>Recommended Therapy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1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Sofosbuvir + Ribavirin x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24 weeks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$169,000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  <a:tr h="56315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Alternative Therapy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Sofosbuvir</a:t>
                      </a:r>
                      <a:r>
                        <a:rPr lang="en-US" sz="1800" baseline="0" dirty="0" smtClean="0"/>
                        <a:t> + Peginterferon + Ribavirin x 12 weeks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$97,000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528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Therapy for Genotype 3 Chronic HCV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Cost Analysis Based on Cost per SVR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109650"/>
              </p:ext>
            </p:extLst>
          </p:nvPr>
        </p:nvGraphicFramePr>
        <p:xfrm>
          <a:off x="198120" y="1524000"/>
          <a:ext cx="8717280" cy="4039895"/>
        </p:xfrm>
        <a:graphic>
          <a:graphicData uri="http://schemas.openxmlformats.org/drawingml/2006/table">
            <a:tbl>
              <a:tblPr/>
              <a:tblGrid>
                <a:gridCol w="2743200"/>
                <a:gridCol w="3048000"/>
                <a:gridCol w="1224280"/>
                <a:gridCol w="1701800"/>
              </a:tblGrid>
              <a:tr h="5334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Patient Characteristics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Regimen Options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SVR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Cost per SVR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</a:tr>
              <a:tr h="368234"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Naïve, no cirrhosis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 + RBV x 24 wks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93%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$194,624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</a:tr>
              <a:tr h="368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 + PEG + RBV x 12 wks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?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?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</a:tr>
              <a:tr h="185312">
                <a:tc gridSpan="4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2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Naïve, cirrhosis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5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 + RBV x 24 wks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92%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$196,739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0C7"/>
                    </a:solidFill>
                  </a:tcPr>
                </a:tc>
              </a:tr>
              <a:tr h="185351">
                <a:tc gridSpan="4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234"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Treatment experienced,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 cirrhosis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B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Wait until….?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?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?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</a:tr>
              <a:tr h="37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 + RBV x 24 wks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85%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$212,941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</a:tr>
              <a:tr h="185351">
                <a:tc gridSpan="4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249"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Treatment experienced, cirrhosis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 + RBV x 24 wks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60%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$301,667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</a:tr>
              <a:tr h="441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 + PEG + RBV x 12 wks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83%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$126,915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>
          <a:xfrm>
            <a:off x="152400" y="5631501"/>
            <a:ext cx="7382254" cy="1143000"/>
          </a:xfrm>
          <a:prstGeom prst="rect">
            <a:avLst/>
          </a:prstGeom>
        </p:spPr>
        <p:txBody>
          <a:bodyPr vert="horz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285078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5840" indent="-1005840">
              <a:lnSpc>
                <a:spcPts val="1500"/>
              </a:lnSpc>
              <a:spcBef>
                <a:spcPts val="600"/>
              </a:spcBef>
            </a:pPr>
            <a:r>
              <a:rPr lang="en-US" sz="1200" dirty="0" smtClean="0"/>
              <a:t>Source for Figure: Camilla Graham, MD, MPH. Beth Israel Deaconess Medical Center</a:t>
            </a:r>
          </a:p>
          <a:p>
            <a:pPr marL="1005840" indent="-1005840">
              <a:lnSpc>
                <a:spcPts val="1500"/>
              </a:lnSpc>
              <a:spcBef>
                <a:spcPts val="600"/>
              </a:spcBef>
            </a:pPr>
            <a:r>
              <a:rPr lang="en-US" sz="1200" dirty="0" smtClean="0"/>
              <a:t>Data Sources: (1) </a:t>
            </a:r>
            <a:r>
              <a:rPr lang="en-US" sz="1200" dirty="0" err="1" smtClean="0">
                <a:latin typeface="Arial" charset="0"/>
                <a:ea typeface="ＭＳ Ｐゴシック" pitchFamily="34" charset="-128"/>
              </a:rPr>
              <a:t>Lawitz</a:t>
            </a:r>
            <a:r>
              <a:rPr lang="en-US" sz="1200" dirty="0" smtClean="0">
                <a:latin typeface="Arial" charset="0"/>
                <a:ea typeface="ＭＳ Ｐゴシック" pitchFamily="34" charset="-128"/>
              </a:rPr>
              <a:t> E, et al. NEJM 2013; 368:1878-87. </a:t>
            </a:r>
            <a:br>
              <a:rPr lang="en-US" sz="1200" dirty="0" smtClean="0">
                <a:latin typeface="Arial" charset="0"/>
                <a:ea typeface="ＭＳ Ｐゴシック" pitchFamily="34" charset="-128"/>
              </a:rPr>
            </a:br>
            <a:r>
              <a:rPr lang="en-US" sz="1200" dirty="0" smtClean="0">
                <a:latin typeface="Arial" charset="0"/>
                <a:ea typeface="ＭＳ Ｐゴシック" pitchFamily="34" charset="-128"/>
              </a:rPr>
              <a:t> (2) Jacobson I, et al. NEJM 2013; 368:1867-77. </a:t>
            </a:r>
            <a:br>
              <a:rPr lang="en-US" sz="1200" dirty="0" smtClean="0">
                <a:latin typeface="Arial" charset="0"/>
                <a:ea typeface="ＭＳ Ｐゴシック" pitchFamily="34" charset="-128"/>
              </a:rPr>
            </a:br>
            <a:r>
              <a:rPr lang="en-US" sz="1200" dirty="0" smtClean="0">
                <a:latin typeface="Arial" charset="0"/>
                <a:ea typeface="ＭＳ Ｐゴシック" pitchFamily="34" charset="-128"/>
              </a:rPr>
              <a:t> (3) Antiviral Drugs Advisory Committee Meeting, FDA and Gilead reviews, 10/25/2013. </a:t>
            </a:r>
            <a:br>
              <a:rPr lang="en-US" sz="1200" dirty="0" smtClean="0">
                <a:latin typeface="Arial" charset="0"/>
                <a:ea typeface="ＭＳ Ｐゴシック" pitchFamily="34" charset="-128"/>
              </a:rPr>
            </a:br>
            <a:r>
              <a:rPr lang="en-US" sz="1200" dirty="0" smtClean="0">
                <a:latin typeface="Arial" charset="0"/>
                <a:ea typeface="ＭＳ Ｐゴシック" pitchFamily="34" charset="-128"/>
              </a:rPr>
              <a:t> (4) Package Insert, </a:t>
            </a:r>
            <a:r>
              <a:rPr lang="en-US" sz="1200" dirty="0" err="1" smtClean="0">
                <a:latin typeface="Arial" charset="0"/>
                <a:ea typeface="ＭＳ Ｐゴシック" pitchFamily="34" charset="-128"/>
              </a:rPr>
              <a:t>Gilead.com</a:t>
            </a:r>
            <a:r>
              <a:rPr lang="en-US" sz="1200" dirty="0" smtClean="0">
                <a:latin typeface="Arial" charset="0"/>
                <a:ea typeface="ＭＳ Ｐゴシック" pitchFamily="34" charset="-128"/>
              </a:rPr>
              <a:t> 12/7/2013</a:t>
            </a:r>
            <a:endParaRPr lang="en-US" sz="120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989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535936"/>
            <a:ext cx="9162288" cy="16002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algn="ctr">
              <a:lnSpc>
                <a:spcPts val="2460"/>
              </a:lnSpc>
            </a:pPr>
            <a:r>
              <a:rPr lang="en-US" b="1" dirty="0" smtClean="0"/>
              <a:t>Treat now or defer therapy?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7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Factors Favoring Treat Now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Advanced Fibrosis (F3-F4)</a:t>
            </a:r>
            <a:br>
              <a:rPr lang="en-US" dirty="0" smtClean="0"/>
            </a:br>
            <a:r>
              <a:rPr lang="en-US" dirty="0" smtClean="0"/>
              <a:t>- Platelet count &lt; 150,000/</a:t>
            </a:r>
            <a:r>
              <a:rPr lang="en-US" dirty="0" err="1" smtClean="0"/>
              <a:t>uL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Large spleen and/or portal vein</a:t>
            </a:r>
            <a:br>
              <a:rPr lang="en-US" dirty="0" smtClean="0"/>
            </a:br>
            <a:r>
              <a:rPr lang="en-US" dirty="0" smtClean="0"/>
              <a:t>- Esophageal </a:t>
            </a:r>
            <a:r>
              <a:rPr lang="en-US" dirty="0" err="1" smtClean="0"/>
              <a:t>varices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Synthetic dysfunction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Systemic disease</a:t>
            </a:r>
            <a:br>
              <a:rPr lang="en-US" dirty="0" smtClean="0"/>
            </a:br>
            <a:r>
              <a:rPr lang="en-US" dirty="0" smtClean="0"/>
              <a:t>- Cryoglobulinemia (+RhF)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Highly motivated patients/symptoms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Patients with Increased Mortality Risk</a:t>
            </a:r>
            <a:br>
              <a:rPr lang="en-US" dirty="0" smtClean="0"/>
            </a:br>
            <a:r>
              <a:rPr lang="en-US" dirty="0" smtClean="0"/>
              <a:t>- All cause</a:t>
            </a:r>
            <a:br>
              <a:rPr lang="en-US" dirty="0" smtClean="0"/>
            </a:br>
            <a:r>
              <a:rPr lang="en-US" dirty="0" smtClean="0"/>
              <a:t>- HCC risk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928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535936"/>
            <a:ext cx="9162288" cy="16002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algn="ctr">
              <a:lnSpc>
                <a:spcPts val="2460"/>
              </a:lnSpc>
            </a:pPr>
            <a:r>
              <a:rPr lang="en-US" sz="2000" b="1" dirty="0" smtClean="0"/>
              <a:t>How do you treat patient that failed Sofosbuvir + Ribavirin?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0277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Source: Esteban R, et al. </a:t>
            </a:r>
            <a:r>
              <a:rPr lang="en-US" dirty="0">
                <a:latin typeface="Arial" pitchFamily="22" charset="0"/>
              </a:rPr>
              <a:t>49</a:t>
            </a:r>
            <a:r>
              <a:rPr lang="en-US" baseline="30000" dirty="0">
                <a:latin typeface="Arial" pitchFamily="22" charset="0"/>
              </a:rPr>
              <a:t>th</a:t>
            </a:r>
            <a:r>
              <a:rPr lang="en-US" dirty="0">
                <a:latin typeface="Arial" pitchFamily="22" charset="0"/>
              </a:rPr>
              <a:t> EASL; April 2014. </a:t>
            </a:r>
            <a:r>
              <a:rPr lang="en-GB" dirty="0"/>
              <a:t>Abstract 08.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Retreatment of SOF + RBV Failure with SOF-Containing Regimens in GT 2 or 3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Study Features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798422"/>
              </p:ext>
            </p:extLst>
          </p:nvPr>
        </p:nvGraphicFramePr>
        <p:xfrm>
          <a:off x="524464" y="1676400"/>
          <a:ext cx="8115300" cy="4416552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39018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Retreatment of Sofosbuvir + Ribavirin Failure: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0263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study for patients with GT 2 or 3 who had failure with sofosbuvir + ribavirin in FISSION, POSITRON, or FUSION trial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Europe, United States, and Canada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107 patients with chronic HCV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 2 (10%) or HCV genotype 3 (90%)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Previous relapse on sofosbuvir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Patients with compensated cirrhosis allowed to enroll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Regimens (patients offered 2 possible regimens)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Sofosbuvir + Ribavirin x 24 weeks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Sofosbuvir + Peginterferon + Ribavirin x 12 weeks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016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of Chronic HCV Genotype 3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Background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1477" y="1587500"/>
            <a:ext cx="8625080" cy="4800600"/>
          </a:xfrm>
        </p:spPr>
        <p:txBody>
          <a:bodyPr>
            <a:noAutofit/>
          </a:bodyPr>
          <a:lstStyle/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HCV infects ~ 5 million people in the US today</a:t>
            </a:r>
          </a:p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Genotype 3 is the third most common HCV genotype in US</a:t>
            </a:r>
          </a:p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Up to 85% of patients have contraindications for interferon therapy</a:t>
            </a:r>
          </a:p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Major linkage to IVDA in epidemiological studies</a:t>
            </a:r>
          </a:p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Interferes with lipid metabolism in hepatocytes and linked with fatty liver</a:t>
            </a:r>
          </a:p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Slightly higher risk of developing cirrhosis</a:t>
            </a:r>
          </a:p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HCV Geno 3 is the new Geno 1 in terms of lower response rates</a:t>
            </a:r>
          </a:p>
          <a:p>
            <a:pPr marL="45720" indent="0">
              <a:lnSpc>
                <a:spcPts val="2400"/>
              </a:lnSpc>
              <a:spcBef>
                <a:spcPts val="2000"/>
              </a:spcBef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28576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Source: Esteban R, et al. </a:t>
            </a:r>
            <a:r>
              <a:rPr lang="en-US" dirty="0">
                <a:latin typeface="Arial" pitchFamily="22" charset="0"/>
              </a:rPr>
              <a:t>49</a:t>
            </a:r>
            <a:r>
              <a:rPr lang="en-US" baseline="30000" dirty="0">
                <a:latin typeface="Arial" pitchFamily="22" charset="0"/>
              </a:rPr>
              <a:t>th</a:t>
            </a:r>
            <a:r>
              <a:rPr lang="en-US" dirty="0">
                <a:latin typeface="Arial" pitchFamily="22" charset="0"/>
              </a:rPr>
              <a:t> EASL; April 2014. </a:t>
            </a:r>
            <a:r>
              <a:rPr lang="en-GB" dirty="0"/>
              <a:t>Abstract 08.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Retreatment of SOF + RBV Failure with SOF-Containing Regimens in GT 2 or 3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Study Design</a:t>
            </a:r>
            <a:endParaRPr lang="en-US" sz="2700" dirty="0"/>
          </a:p>
        </p:txBody>
      </p:sp>
      <p:sp>
        <p:nvSpPr>
          <p:cNvPr id="7" name="Rectangle 6"/>
          <p:cNvSpPr/>
          <p:nvPr/>
        </p:nvSpPr>
        <p:spPr>
          <a:xfrm>
            <a:off x="136841" y="1529331"/>
            <a:ext cx="8724900" cy="542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3875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2941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41" y="160020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5741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4808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9741" y="3651505"/>
            <a:ext cx="8229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73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2015" y="2494961"/>
            <a:ext cx="8229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1681" y="252832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39100" y="368402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061141" y="2730500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83641" y="3898900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87841" y="3525072"/>
            <a:ext cx="4499166" cy="7695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 RBV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787841" y="2334623"/>
            <a:ext cx="2267902" cy="769049"/>
          </a:xfrm>
          <a:prstGeom prst="rect">
            <a:avLst/>
          </a:prstGeom>
          <a:solidFill>
            <a:srgbClr val="B8CCE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PEG + RBV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-12330" y="4800600"/>
            <a:ext cx="9180577" cy="10881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alfa-2a: 180 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101" y="2334623"/>
            <a:ext cx="990600" cy="1981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560"/>
              </a:lnSpc>
            </a:pPr>
            <a:r>
              <a:rPr lang="en-US" sz="1800" b="1" dirty="0" smtClean="0">
                <a:latin typeface="Arial"/>
                <a:cs typeface="Arial"/>
              </a:rPr>
              <a:t>GT2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or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GT3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547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Retreatment of SOF + RBV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Failure with </a:t>
            </a:r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SOF-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Containing Regimens in </a:t>
            </a:r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2 or 3</a:t>
            </a:r>
            <a:b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Results, by Genotype 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SVR12 </a:t>
            </a:r>
            <a:r>
              <a:rPr lang="en-US" dirty="0"/>
              <a:t>by </a:t>
            </a:r>
            <a:r>
              <a:rPr lang="en-US" dirty="0" smtClean="0"/>
              <a:t>Regimen and HCV Genotype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Source: Esteban </a:t>
            </a:r>
            <a:r>
              <a:rPr lang="en-GB" dirty="0"/>
              <a:t>R, et al. </a:t>
            </a:r>
            <a:r>
              <a:rPr lang="en-US" dirty="0">
                <a:latin typeface="Arial" pitchFamily="22" charset="0"/>
              </a:rPr>
              <a:t>49</a:t>
            </a:r>
            <a:r>
              <a:rPr lang="en-US" baseline="30000" dirty="0">
                <a:latin typeface="Arial" pitchFamily="22" charset="0"/>
              </a:rPr>
              <a:t>th</a:t>
            </a:r>
            <a:r>
              <a:rPr lang="en-US" dirty="0">
                <a:latin typeface="Arial" pitchFamily="22" charset="0"/>
              </a:rPr>
              <a:t> EASL; April 2014. </a:t>
            </a:r>
            <a:r>
              <a:rPr lang="en-GB" dirty="0"/>
              <a:t>Abstract 08.</a:t>
            </a:r>
            <a:endParaRPr lang="en-US" dirty="0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183124"/>
              </p:ext>
            </p:extLst>
          </p:nvPr>
        </p:nvGraphicFramePr>
        <p:xfrm>
          <a:off x="523875" y="1828800"/>
          <a:ext cx="809625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65772" y="5190179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4/4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5182" y="5190179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1/2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20/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5916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24/38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399" y="2441407"/>
            <a:ext cx="2435350" cy="3748959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50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Treatment Options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Hepatitis C: Genotype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21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Future Regimens for GT-3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000" b="1" dirty="0" smtClean="0"/>
              <a:t>Ledipasvir + </a:t>
            </a:r>
            <a:r>
              <a:rPr lang="en-US" sz="2000" b="1" dirty="0"/>
              <a:t>Sofosbuvir</a:t>
            </a:r>
            <a:br>
              <a:rPr lang="en-US" sz="2000" b="1" dirty="0"/>
            </a:br>
            <a:r>
              <a:rPr lang="en-US" sz="2000" dirty="0"/>
              <a:t>- </a:t>
            </a:r>
            <a:r>
              <a:rPr lang="en-US" sz="2000" dirty="0" err="1" smtClean="0"/>
              <a:t>Lepidasvir</a:t>
            </a:r>
            <a:r>
              <a:rPr lang="en-US" sz="2000" dirty="0" smtClean="0"/>
              <a:t>: </a:t>
            </a:r>
            <a:r>
              <a:rPr lang="en-US" sz="2000" dirty="0"/>
              <a:t>NS5A replication inhibitor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smtClean="0"/>
              <a:t>Sofosbuvir: NS5B </a:t>
            </a:r>
            <a:r>
              <a:rPr lang="en-US" sz="2000" dirty="0"/>
              <a:t>polymerase inhibitor</a:t>
            </a:r>
            <a:endParaRPr lang="en-US" sz="2000" b="1" dirty="0"/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000" b="1" dirty="0" err="1" smtClean="0"/>
              <a:t>Daclatasvir</a:t>
            </a:r>
            <a:r>
              <a:rPr lang="en-US" sz="2000" b="1" dirty="0" smtClean="0"/>
              <a:t> </a:t>
            </a:r>
            <a:r>
              <a:rPr lang="en-US" sz="2000" b="1" dirty="0"/>
              <a:t>+ </a:t>
            </a:r>
            <a:r>
              <a:rPr lang="en-US" sz="2000" b="1" dirty="0" smtClean="0"/>
              <a:t>Sofosbuvir?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 smtClean="0"/>
              <a:t>- </a:t>
            </a:r>
            <a:r>
              <a:rPr lang="en-US" sz="2000" dirty="0" err="1"/>
              <a:t>Daclatasvir</a:t>
            </a:r>
            <a:r>
              <a:rPr lang="en-US" sz="2000" dirty="0"/>
              <a:t>: NS5A replication inhibitor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smtClean="0"/>
              <a:t>Sofosbuvir: NS5B </a:t>
            </a:r>
            <a:r>
              <a:rPr lang="en-US" sz="2000" dirty="0"/>
              <a:t>polymerase inhibitor</a:t>
            </a:r>
            <a:endParaRPr lang="en-US" sz="2000" b="1" dirty="0"/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cs typeface="Arial"/>
              </a:rPr>
              <a:t>ABT</a:t>
            </a:r>
            <a:r>
              <a:rPr lang="en-US" sz="2000" b="1" dirty="0">
                <a:solidFill>
                  <a:schemeClr val="tx1"/>
                </a:solidFill>
                <a:cs typeface="Arial"/>
              </a:rPr>
              <a:t>-450/r-</a:t>
            </a:r>
            <a:r>
              <a:rPr lang="en-US" sz="2000" b="1" dirty="0" err="1">
                <a:solidFill>
                  <a:schemeClr val="tx1"/>
                </a:solidFill>
                <a:cs typeface="Arial"/>
              </a:rPr>
              <a:t>Ombitasvir</a:t>
            </a:r>
            <a:r>
              <a:rPr lang="en-US" sz="2000" b="1" dirty="0">
                <a:solidFill>
                  <a:schemeClr val="tx1"/>
                </a:solidFill>
                <a:cs typeface="Arial"/>
              </a:rPr>
              <a:t> +/- </a:t>
            </a:r>
            <a:r>
              <a:rPr lang="en-US" sz="2000" b="1" dirty="0" smtClean="0">
                <a:solidFill>
                  <a:schemeClr val="tx1"/>
                </a:solidFill>
                <a:cs typeface="Arial"/>
              </a:rPr>
              <a:t>Ribavirin?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/>
              <a:t>- 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ABT-450/r: NS3 protease inhibitor with ritonavir boosting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-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Ombitasvir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(formerly ABT-267): </a:t>
            </a:r>
            <a:r>
              <a:rPr lang="en-US" sz="2000" dirty="0"/>
              <a:t>NS5A replication </a:t>
            </a:r>
            <a:r>
              <a:rPr lang="en-US" sz="2000" dirty="0" smtClean="0"/>
              <a:t>inhibitor</a:t>
            </a: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23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435558" y="2222704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49</a:t>
            </a:r>
            <a:r>
              <a:rPr lang="en-US" baseline="30000" dirty="0"/>
              <a:t>th</a:t>
            </a:r>
            <a:r>
              <a:rPr lang="en-US" dirty="0"/>
              <a:t> EASL. 2014: Abstract O6.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 +/- Ribavirin in GT 1 &amp;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ELECTRON 2: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314653" y="2047624"/>
            <a:ext cx="3108960" cy="357567"/>
          </a:xfrm>
          <a:prstGeom prst="rect">
            <a:avLst/>
          </a:prstGeom>
          <a:solidFill>
            <a:srgbClr val="B2C9E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73317" y="204277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337581"/>
            <a:ext cx="9156701" cy="3924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653" y="1313158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73861" y="126133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18289" y="5129802"/>
            <a:ext cx="9180577" cy="8137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bid):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23622" y="126133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597" y="1870980"/>
            <a:ext cx="1594615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Prior </a:t>
            </a:r>
            <a:r>
              <a:rPr lang="en-US" sz="1400" b="1" dirty="0" err="1" smtClean="0">
                <a:solidFill>
                  <a:srgbClr val="FFFFFF"/>
                </a:solidFill>
                <a:cs typeface="Arial"/>
              </a:rPr>
              <a:t>Sofobuvir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06954" y="292608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06954" y="201360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2597" y="2773680"/>
            <a:ext cx="1594615" cy="731520"/>
          </a:xfrm>
          <a:prstGeom prst="rect">
            <a:avLst/>
          </a:prstGeom>
          <a:solidFill>
            <a:srgbClr val="6955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/>
              </a:rPr>
              <a:t>GT1</a:t>
            </a:r>
            <a:br>
              <a:rPr lang="en-US" sz="1400" b="1" dirty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Class B</a:t>
            </a:r>
            <a:endParaRPr lang="en-US" sz="1400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173424" y="126133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51554" y="3996081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606954" y="378213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314653" y="3812841"/>
            <a:ext cx="3109469" cy="35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189313" y="3793474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451554" y="4630674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606954" y="4405387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314653" y="4447434"/>
            <a:ext cx="3109469" cy="3575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189313" y="442806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-18289" y="5938729"/>
            <a:ext cx="9180577" cy="3291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182880" tIns="45431" rIns="92486" bIns="91440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LDV=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ledipasvir; SOF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451554" y="3141248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314653" y="2958008"/>
            <a:ext cx="3109469" cy="3575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89313" y="2927301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597" y="3688080"/>
            <a:ext cx="1594615" cy="1188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GT3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Treatment Naive</a:t>
            </a:r>
            <a:endParaRPr lang="en-US" sz="1400" b="1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829" y="3589990"/>
            <a:ext cx="9125712" cy="1396538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31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 +/- Ribavirin in GT 1 &amp;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2: Study Design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12, by GT and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49</a:t>
            </a:r>
            <a:r>
              <a:rPr lang="en-US" baseline="30000" dirty="0"/>
              <a:t>th</a:t>
            </a:r>
            <a:r>
              <a:rPr lang="en-US" dirty="0"/>
              <a:t> EASL. </a:t>
            </a:r>
            <a:r>
              <a:rPr lang="en-US"/>
              <a:t>2014: Abstract O6.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362292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604473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LDV= ledipasvir; SOF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sofosbuvir;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8344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303920" y="552858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SOF-Experienced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68446" y="5539920"/>
            <a:ext cx="170073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410200" y="5528580"/>
            <a:ext cx="2819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 Naive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0883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13/20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26/26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200400" y="552858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CTP Class B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76600" y="5539920"/>
            <a:ext cx="170073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58236" y="5539920"/>
            <a:ext cx="3300931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05400" y="1828800"/>
            <a:ext cx="3733800" cy="4114800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07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5253" y="1828800"/>
            <a:ext cx="8823959" cy="1615994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6403341" y="2136780"/>
            <a:ext cx="171602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N </a:t>
            </a:r>
            <a:r>
              <a:rPr lang="en-US" dirty="0" err="1"/>
              <a:t>Engl</a:t>
            </a:r>
            <a:r>
              <a:rPr lang="en-US" dirty="0"/>
              <a:t> J Med. 2014;370:211-21.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Daclatasvir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1-3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A1444-040 Design</a:t>
            </a:r>
            <a:r>
              <a:rPr lang="en-US" sz="2400" dirty="0" smtClean="0"/>
              <a:t>: Treatment-Naïve 24 Week Rx</a:t>
            </a:r>
            <a:endParaRPr lang="en-US" sz="2400" dirty="0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2197099" y="1939020"/>
            <a:ext cx="4191000" cy="35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× 7 </a:t>
            </a:r>
            <a:r>
              <a:rPr lang="en-US" sz="1400" b="1" dirty="0">
                <a:latin typeface="Arial"/>
                <a:cs typeface="Arial"/>
              </a:rPr>
              <a:t>days, </a:t>
            </a:r>
            <a:r>
              <a:rPr lang="en-US" sz="1400" b="1" dirty="0" smtClean="0">
                <a:latin typeface="Arial"/>
                <a:cs typeface="Arial"/>
              </a:rPr>
              <a:t>then </a:t>
            </a:r>
            <a:r>
              <a:rPr lang="en-US" sz="1400" b="1" dirty="0">
                <a:latin typeface="Arial"/>
                <a:cs typeface="Arial"/>
              </a:rPr>
              <a:t>DCV </a:t>
            </a:r>
            <a:r>
              <a:rPr lang="en-US" sz="1400" b="1" dirty="0" smtClean="0">
                <a:latin typeface="Arial"/>
                <a:cs typeface="Arial"/>
              </a:rPr>
              <a:t>+ 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026399" y="1934173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2400" y="1371601"/>
            <a:ext cx="8741662" cy="3924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52400" y="1347178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956307" y="129535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071107" y="129535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62000" y="534949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0" name="Rectangle 25"/>
          <p:cNvSpPr>
            <a:spLocks noChangeArrowheads="1"/>
          </p:cNvSpPr>
          <p:nvPr/>
        </p:nvSpPr>
        <p:spPr bwMode="auto">
          <a:xfrm>
            <a:off x="-18289" y="5128080"/>
            <a:ext cx="9180577" cy="12527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Daclatasvir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(DCV): 60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 (SOF):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(RBV): GT1, given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(RBV): GT 2 or 3 (800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28507" y="129535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52401" y="1922833"/>
            <a:ext cx="1295400" cy="1420368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Rx Naïve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GT 2 </a:t>
            </a: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3</a:t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n = 44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2700" y="2403292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32700" y="190500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05804" y="129535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2197099" y="2430240"/>
            <a:ext cx="4191000" cy="357567"/>
          </a:xfrm>
          <a:prstGeom prst="rect">
            <a:avLst/>
          </a:prstGeom>
          <a:solidFill>
            <a:srgbClr val="CBD18E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DCV + 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32700" y="291025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2197099" y="2940960"/>
            <a:ext cx="4191000" cy="3575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DCV + SOF + RBV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403341" y="2624820"/>
            <a:ext cx="171602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026399" y="2422213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403341" y="3135540"/>
            <a:ext cx="171602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026399" y="2932933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403341" y="3855360"/>
            <a:ext cx="171602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197099" y="3657600"/>
            <a:ext cx="4191000" cy="357567"/>
          </a:xfrm>
          <a:prstGeom prst="rect">
            <a:avLst/>
          </a:prstGeom>
          <a:solidFill>
            <a:srgbClr val="A5CFD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× 7 </a:t>
            </a:r>
            <a:r>
              <a:rPr lang="en-US" sz="1400" b="1" dirty="0">
                <a:latin typeface="Arial"/>
                <a:cs typeface="Arial"/>
              </a:rPr>
              <a:t>days, </a:t>
            </a:r>
            <a:r>
              <a:rPr lang="en-US" sz="1400" b="1" dirty="0" smtClean="0">
                <a:latin typeface="Arial"/>
                <a:cs typeface="Arial"/>
              </a:rPr>
              <a:t>then </a:t>
            </a:r>
            <a:r>
              <a:rPr lang="en-US" sz="1400" b="1" dirty="0">
                <a:latin typeface="Arial"/>
                <a:cs typeface="Arial"/>
              </a:rPr>
              <a:t>DCV </a:t>
            </a:r>
            <a:r>
              <a:rPr lang="en-US" sz="1400" b="1" dirty="0" smtClean="0">
                <a:latin typeface="Arial"/>
                <a:cs typeface="Arial"/>
              </a:rPr>
              <a:t>+ 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26399" y="3652753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2401" y="3641413"/>
            <a:ext cx="1295400" cy="1420368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cs typeface="Arial"/>
              </a:rPr>
              <a:t>Rx </a:t>
            </a:r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Naïve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1a/1b</a:t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n = 44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432700" y="4121872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32700" y="362358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197099" y="4148820"/>
            <a:ext cx="4191000" cy="357567"/>
          </a:xfrm>
          <a:prstGeom prst="rect">
            <a:avLst/>
          </a:prstGeom>
          <a:solidFill>
            <a:srgbClr val="A2C1E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DCV + 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432700" y="462883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2197099" y="4659540"/>
            <a:ext cx="4191000" cy="357567"/>
          </a:xfrm>
          <a:prstGeom prst="rect">
            <a:avLst/>
          </a:prstGeom>
          <a:solidFill>
            <a:srgbClr val="9CACD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DCV + SOF + RBV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6403341" y="4343400"/>
            <a:ext cx="171602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8026399" y="4140793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6403341" y="4854120"/>
            <a:ext cx="171602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026399" y="4651513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2647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Daclatasvir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Sofosbuvir +/- Ribavirin for HCV GT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1-3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A1444-</a:t>
            </a:r>
            <a:r>
              <a:rPr lang="en-US" sz="2400" dirty="0" smtClean="0"/>
              <a:t>040</a:t>
            </a:r>
            <a:r>
              <a:rPr lang="en-US" sz="2400" dirty="0"/>
              <a:t>: Subset Analysis for Treatment-</a:t>
            </a:r>
            <a:r>
              <a:rPr lang="en-US" sz="2400" dirty="0" smtClean="0"/>
              <a:t>Naïve GT 3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SVR12 by GT 3, by Treatment Regimen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N </a:t>
            </a:r>
            <a:r>
              <a:rPr lang="en-US" dirty="0" err="1"/>
              <a:t>Engl</a:t>
            </a:r>
            <a:r>
              <a:rPr lang="en-US" dirty="0"/>
              <a:t> J Med. 2014;370:211-21.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230883"/>
              </p:ext>
            </p:extLst>
          </p:nvPr>
        </p:nvGraphicFramePr>
        <p:xfrm>
          <a:off x="381000" y="1797602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-5104" y="6104584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DCV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daclatasvir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SOF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5496" y="5226602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5/7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2285" y="5226602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6/6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1971" y="5226602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5/5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01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Points for Treatment of Chronic HCV GT-3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Treat now with Sofosbuvir + Ribavirin x 24 weeks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Consider IFN-based Rx in select patient who can tolerate IFN to shorten therapy, save costs and have a nominally higher SVR rate</a:t>
            </a:r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Stage patient for liver disease and systemic disease</a:t>
            </a:r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Look for signs of fatty liver and metabolic syndrome</a:t>
            </a:r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GT 3 may be the new “GT 1” but high SVR rates can be seen in selected patients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55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Virologic Responses with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Therapy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/>
              <a:t>Sustained Virologic Response at 12 Weeks Post Therapy  (SVR12)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47208"/>
            <a:ext cx="915314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Sustained Virologic Response (SVR12) = Undetectable HCV RNA 12 Weeks Post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483778"/>
              </p:ext>
            </p:extLst>
          </p:nvPr>
        </p:nvGraphicFramePr>
        <p:xfrm>
          <a:off x="461963" y="1426416"/>
          <a:ext cx="8229600" cy="457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828706" y="4617339"/>
            <a:ext cx="6644640" cy="615693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69540" y="4609181"/>
            <a:ext cx="960788" cy="246221"/>
          </a:xfrm>
          <a:prstGeom prst="rect">
            <a:avLst/>
          </a:prstGeom>
          <a:solidFill>
            <a:schemeClr val="accent6">
              <a:lumMod val="60000"/>
              <a:lumOff val="40000"/>
              <a:alpha val="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Undetectable</a:t>
            </a:r>
            <a:endParaRPr lang="en-US" sz="10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476124" y="4778832"/>
            <a:ext cx="271272" cy="271272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6200000" flipV="1">
            <a:off x="4755572" y="3917348"/>
            <a:ext cx="1722120" cy="1588"/>
          </a:xfrm>
          <a:prstGeom prst="line">
            <a:avLst/>
          </a:prstGeom>
          <a:ln w="12700" cmpd="sng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97884" y="1560543"/>
            <a:ext cx="1396213" cy="271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>
              <a:lnSpc>
                <a:spcPts val="1400"/>
              </a:lnSpc>
            </a:pPr>
            <a:r>
              <a:rPr lang="en-US" sz="1200" dirty="0" smtClean="0">
                <a:solidFill>
                  <a:schemeClr val="tx1"/>
                </a:solidFill>
                <a:cs typeface="Arial"/>
              </a:rPr>
              <a:t>Treatment</a:t>
            </a:r>
            <a:endParaRPr lang="en-US" sz="1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00137" y="1560543"/>
            <a:ext cx="1399030" cy="2680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cs typeface="Arial"/>
              </a:rPr>
              <a:t>Post Treatment</a:t>
            </a:r>
            <a:endParaRPr lang="en-US" sz="1200" dirty="0">
              <a:solidFill>
                <a:srgbClr val="000000"/>
              </a:solidFill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V="1">
            <a:off x="3603886" y="4322362"/>
            <a:ext cx="1182624" cy="1588"/>
          </a:xfrm>
          <a:prstGeom prst="line">
            <a:avLst/>
          </a:prstGeom>
          <a:ln w="12700" cmpd="sng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201074" y="3919728"/>
            <a:ext cx="1410336" cy="271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cs typeface="Arial"/>
              </a:rPr>
              <a:t>12 Weeks</a:t>
            </a:r>
            <a:endParaRPr lang="en-US" sz="1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055782" y="4774167"/>
            <a:ext cx="271272" cy="271272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86750" y="3276600"/>
            <a:ext cx="2028294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End of Treatment</a:t>
            </a:r>
            <a:endParaRPr lang="en-US" sz="1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93159" y="2634106"/>
            <a:ext cx="10668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165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Virologic Responses with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Therapy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err="1" smtClean="0"/>
              <a:t>Relapser</a:t>
            </a:r>
            <a:r>
              <a:rPr lang="en-US" dirty="0" smtClean="0"/>
              <a:t> and </a:t>
            </a:r>
            <a:r>
              <a:rPr lang="en-US" dirty="0" err="1" smtClean="0"/>
              <a:t>Nonresponder</a:t>
            </a:r>
            <a:r>
              <a:rPr lang="en-US" dirty="0" smtClean="0"/>
              <a:t> (Null and Partial)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24000"/>
            <a:ext cx="915314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Different Types of Virologic Failure with HCV Therapy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270392"/>
              </p:ext>
            </p:extLst>
          </p:nvPr>
        </p:nvGraphicFramePr>
        <p:xfrm>
          <a:off x="461963" y="2094401"/>
          <a:ext cx="8229600" cy="457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828706" y="5285324"/>
            <a:ext cx="6644640" cy="615693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66498" y="1914352"/>
            <a:ext cx="134241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Treatment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2294112" y="2324344"/>
            <a:ext cx="294133" cy="897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74841" y="2553472"/>
            <a:ext cx="1595146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bg2"/>
                </a:solidFill>
                <a:latin typeface="Arial"/>
                <a:cs typeface="Arial"/>
              </a:rPr>
              <a:t>Relapser</a:t>
            </a:r>
            <a:endParaRPr lang="en-US" sz="16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2870" y="4634806"/>
            <a:ext cx="2620599" cy="4156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Partial Responder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53082" y="2872084"/>
            <a:ext cx="1957682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Null Responder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9540" y="5277166"/>
            <a:ext cx="960788" cy="246221"/>
          </a:xfrm>
          <a:prstGeom prst="rect">
            <a:avLst/>
          </a:prstGeom>
          <a:solidFill>
            <a:schemeClr val="accent6">
              <a:lumMod val="60000"/>
              <a:lumOff val="40000"/>
              <a:alpha val="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Undetectable</a:t>
            </a:r>
            <a:endParaRPr lang="en-US" sz="10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90903" y="4402190"/>
            <a:ext cx="16002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accent6"/>
                </a:solidFill>
                <a:latin typeface="Arial"/>
                <a:cs typeface="Arial"/>
              </a:rPr>
              <a:t>Nonresponder</a:t>
            </a:r>
            <a:endParaRPr lang="en-US" sz="14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17708" y="2649590"/>
            <a:ext cx="16002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accent6"/>
                </a:solidFill>
                <a:latin typeface="Arial"/>
                <a:cs typeface="Arial"/>
              </a:rPr>
              <a:t>Nonresponder</a:t>
            </a:r>
            <a:r>
              <a:rPr lang="en-US" sz="1400" b="1" dirty="0" smtClean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endParaRPr lang="en-US" sz="14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660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AASLD/IDSA/IAS-USA 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</a:t>
            </a:r>
            <a:r>
              <a:rPr lang="en-US" smtClean="0"/>
              <a:t>Accessed </a:t>
            </a:r>
            <a:r>
              <a:rPr lang="en-US" dirty="0" smtClean="0"/>
              <a:t>May 12,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AASLD/IDSA/IAS-USA 2014 HCV Treatment Recommendations</a:t>
            </a:r>
            <a:r>
              <a:rPr lang="en-US" dirty="0" smtClean="0">
                <a:solidFill>
                  <a:srgbClr val="F0EADC"/>
                </a:solidFill>
              </a:rPr>
              <a:t/>
            </a:r>
            <a:br>
              <a:rPr lang="en-US" dirty="0" smtClean="0">
                <a:solidFill>
                  <a:srgbClr val="F0EADC"/>
                </a:solidFill>
              </a:rPr>
            </a:br>
            <a:r>
              <a:rPr lang="en-US" dirty="0" smtClean="0"/>
              <a:t>Criteria for Interferon Ineligible</a:t>
            </a:r>
            <a:endParaRPr lang="en-US" dirty="0"/>
          </a:p>
        </p:txBody>
      </p:sp>
      <p:graphicFrame>
        <p:nvGraphicFramePr>
          <p:cNvPr id="4" name="Group 65"/>
          <p:cNvGraphicFramePr>
            <a:graphicFrameLocks noGrp="1"/>
          </p:cNvGraphicFramePr>
          <p:nvPr>
            <p:extLst/>
          </p:nvPr>
        </p:nvGraphicFramePr>
        <p:xfrm>
          <a:off x="457200" y="1491142"/>
          <a:ext cx="8229600" cy="426449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9600"/>
              </a:tblGrid>
              <a:tr h="413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Interferon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Ineligible </a:t>
                      </a:r>
                      <a:r>
                        <a:rPr lang="en-US" sz="1800" b="1" i="0" kern="1200" spc="-3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is defined as one or more of the following: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274320" marR="182880" marT="137160" marB="13716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58296">
                <a:tc>
                  <a:txBody>
                    <a:bodyPr/>
                    <a:lstStyle/>
                    <a:p>
                      <a:pPr marL="285750" indent="-192024" algn="l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Intolerance to interferon</a:t>
                      </a:r>
                      <a:endParaRPr lang="en-US" sz="1800" b="0" i="0" kern="1200" spc="-30" baseline="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8296">
                <a:tc>
                  <a:txBody>
                    <a:bodyPr/>
                    <a:lstStyle/>
                    <a:p>
                      <a:pPr marL="285750" indent="-192024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Autoimmune hepatitis and other autoimmune disorders</a:t>
                      </a:r>
                      <a:endParaRPr kumimoji="0" lang="en-US" sz="1800" b="0" i="0" u="none" strike="noStrike" kern="1200" cap="none" spc="-3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4D4"/>
                    </a:solidFill>
                  </a:tcPr>
                </a:tc>
              </a:tr>
              <a:tr h="458296">
                <a:tc>
                  <a:txBody>
                    <a:bodyPr/>
                    <a:lstStyle/>
                    <a:p>
                      <a:pPr marL="285750" indent="-192024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Hypersensitivity to peginterferon or any of its components</a:t>
                      </a:r>
                      <a:endParaRPr kumimoji="0" lang="en-US" sz="1800" b="0" i="0" u="none" strike="noStrike" kern="1200" cap="none" spc="-3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2720">
                <a:tc>
                  <a:txBody>
                    <a:bodyPr/>
                    <a:lstStyle/>
                    <a:p>
                      <a:pPr marL="285750" indent="-192024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Decompensated hepatic disease</a:t>
                      </a: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4D4"/>
                    </a:solidFill>
                  </a:tcPr>
                </a:tc>
              </a:tr>
              <a:tr h="542720">
                <a:tc>
                  <a:txBody>
                    <a:bodyPr/>
                    <a:lstStyle/>
                    <a:p>
                      <a:pPr marL="285750" marR="0" indent="-192024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Major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uncontrolled </a:t>
                      </a:r>
                      <a:r>
                        <a:rPr lang="en-US" sz="1800" kern="1200" baseline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depressive illness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8354">
                <a:tc>
                  <a:txBody>
                    <a:bodyPr/>
                    <a:lstStyle/>
                    <a:p>
                      <a:pPr marL="285750" marR="0" indent="-192024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 baseline neutrophil count below 1500/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μL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a baseline platelet count below 90,000/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μL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or baseline hemoglobin below 10 g/dL</a:t>
                      </a: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4D4"/>
                    </a:solidFill>
                  </a:tcPr>
                </a:tc>
              </a:tr>
              <a:tr h="458296">
                <a:tc>
                  <a:txBody>
                    <a:bodyPr/>
                    <a:lstStyle/>
                    <a:p>
                      <a:pPr marL="285750" marR="0" lvl="1" indent="-192024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 history of preexisting cardiac disease</a:t>
                      </a:r>
                      <a:endParaRPr kumimoji="0" lang="en-US" sz="1800" b="0" i="0" u="none" strike="noStrike" kern="1200" cap="none" spc="-3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478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Treatment-Naïve and Prior </a:t>
            </a:r>
            <a:r>
              <a:rPr lang="en-US" dirty="0" err="1" smtClean="0"/>
              <a:t>Relapsers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Chronic Hepatitis C: Genotype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59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</a:t>
            </a:r>
            <a:r>
              <a:rPr lang="en-US" dirty="0" smtClean="0"/>
              <a:t>IDSA/IAS-USA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Viewed April </a:t>
            </a:r>
            <a:r>
              <a:rPr lang="en-US" dirty="0" smtClean="0"/>
              <a:t>22, 2014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0EADC"/>
                </a:solidFill>
              </a:rPr>
              <a:t>AASLD/IDSA/IAS-USA 2014 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Initial Therapy for Patients with Genotype 3 Chronic HCV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220711"/>
              </p:ext>
            </p:extLst>
          </p:nvPr>
        </p:nvGraphicFramePr>
        <p:xfrm>
          <a:off x="426380" y="1503680"/>
          <a:ext cx="8229600" cy="467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4612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Patients</a:t>
                      </a:r>
                      <a:r>
                        <a:rPr lang="en-US" sz="1800" baseline="0" dirty="0" smtClean="0"/>
                        <a:t> with GT 3 HCV: Initial Treatment &amp; Retreatment of Relapsers*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</a:tr>
              <a:tr h="46126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Recommended Therapy,</a:t>
                      </a:r>
                      <a:r>
                        <a:rPr lang="en-US" sz="1800" b="1" baseline="0" dirty="0" smtClean="0"/>
                        <a:t> Regardless of Eligibility for Interferon Therapy</a:t>
                      </a:r>
                      <a:endParaRPr lang="en-US" sz="1800" b="1" dirty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9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Sofosbuvir</a:t>
                      </a:r>
                      <a:r>
                        <a:rPr lang="en-US" sz="1800" baseline="0" dirty="0" smtClean="0"/>
                        <a:t> + Ribavirin x 24 weeks</a:t>
                      </a:r>
                      <a:endParaRPr lang="en-US" sz="1800" dirty="0"/>
                    </a:p>
                  </a:txBody>
                  <a:tcPr marL="182880" marT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Alternative Therapy,</a:t>
                      </a:r>
                      <a:r>
                        <a:rPr lang="en-US" sz="1800" b="1" baseline="0" dirty="0" smtClean="0"/>
                        <a:t> Eligible  for Interferon Therapy</a:t>
                      </a:r>
                      <a:endParaRPr lang="en-US" sz="1800" b="1" dirty="0" smtClean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800" dirty="0" smtClean="0"/>
                        <a:t> Sofosbuvir</a:t>
                      </a:r>
                      <a:r>
                        <a:rPr lang="en-US" sz="1800" baseline="0" dirty="0" smtClean="0"/>
                        <a:t> + Peginterferon + Ribavirin x 12 weeks</a:t>
                      </a:r>
                      <a:endParaRPr lang="en-US" sz="1800" dirty="0" smtClean="0"/>
                    </a:p>
                  </a:txBody>
                  <a:tcPr marL="182880" marT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</a:tr>
              <a:tr h="46126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Not Recommended</a:t>
                      </a:r>
                      <a:endParaRPr lang="en-US" sz="1800" b="1" dirty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1264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  Peginterferon + Ribavirin x 24-48 weeks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Monotherapy</a:t>
                      </a:r>
                      <a:r>
                        <a:rPr lang="en-US" sz="1800" baseline="0" dirty="0" smtClean="0"/>
                        <a:t> with Peginterferon, Ribavirin, or a Direct Acting Antiviral Agent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Any Regimen</a:t>
                      </a:r>
                      <a:r>
                        <a:rPr lang="en-US" sz="1800" baseline="0" dirty="0" smtClean="0"/>
                        <a:t> with </a:t>
                      </a:r>
                      <a:r>
                        <a:rPr lang="en-US" sz="1800" dirty="0" smtClean="0"/>
                        <a:t>Telaprevir,</a:t>
                      </a:r>
                      <a:r>
                        <a:rPr lang="en-US" sz="1800" baseline="0" dirty="0" smtClean="0"/>
                        <a:t> Boceprevir, or </a:t>
                      </a:r>
                      <a:r>
                        <a:rPr lang="en-US" sz="1800" baseline="0" dirty="0" err="1" smtClean="0"/>
                        <a:t>Simeprevir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*Patients who experienced relapse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after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Peginterferon plus Ribavirin therapy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496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59433</TotalTime>
  <Words>2361</Words>
  <Application>Microsoft Office PowerPoint</Application>
  <PresentationFormat>On-screen Show (4:3)</PresentationFormat>
  <Paragraphs>521</Paragraphs>
  <Slides>49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ＭＳ Ｐゴシック</vt:lpstr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Treatment of Chronic HCV Genotype 3</vt:lpstr>
      <vt:lpstr>PowerPoint Presentation</vt:lpstr>
      <vt:lpstr>Background and Definitions</vt:lpstr>
      <vt:lpstr>Treatment of Chronic HCV Genotype 3 Background</vt:lpstr>
      <vt:lpstr>Virologic Responses with HCV Therapy Sustained Virologic Response at 12 Weeks Post Therapy  (SVR12)</vt:lpstr>
      <vt:lpstr>Virologic Responses with HCV Therapy Relapser and Nonresponder (Null and Partial)</vt:lpstr>
      <vt:lpstr>AASLD/IDSA/IAS-USA 2014 HCV Treatment Recommendations Criteria for Interferon Ineligible</vt:lpstr>
      <vt:lpstr>Treatment-Naïve and Prior Relapsers</vt:lpstr>
      <vt:lpstr>AASLD/IDSA/IAS-USA 2014 HCV Treatment Recommendations Initial Therapy for Patients with Genotype 3 Chronic HCV</vt:lpstr>
      <vt:lpstr>Treatment-Naïve &amp; Prior Relapsers with GT3 Chronic HCV Key Studies that Support Treatment Recommendations</vt:lpstr>
      <vt:lpstr>Sofosbuvir + Ribavirin for Treatment-Naïve HCV GT 2 or 3 FISSION Trial: Design</vt:lpstr>
      <vt:lpstr>Sofosbuvir + Ribavirin for Treatment-Naïve HCV GT 2 or 3 FISSION Trial: Results</vt:lpstr>
      <vt:lpstr>Sofosbuvir + Ribavirin for HCV GT 2 or 3 (PEG not an option) POSITRON Trial: Design</vt:lpstr>
      <vt:lpstr>Sofosbuvir + Ribavirin for HCV GT 2,3 (PEG not an option) POSITRON: Results with Sofosbuvir + Ribavirin</vt:lpstr>
      <vt:lpstr>Sofosbuvir + Ribavirin for Treatment Naïve &amp; Experienced HCV GT 2 or 3  VALENCE: Treatment Arms</vt:lpstr>
      <vt:lpstr>Sofosbuvir + Ribavirin for Treatment Naïve &amp; Experienced HCV GT 2 or 3  VALENCE: Results for Treatment-Naïve GT 3 with 24 weeks All-Oral Therapy</vt:lpstr>
      <vt:lpstr>Sofosbuvir + Peginterferon + Ribavirin in Treatment-Naive Genotypes 1-3 PROTON Trial: Design</vt:lpstr>
      <vt:lpstr>Sofosbuvir + Ribavirin + Peginterferon in Treatment-Naive Genotypes 1-3 PROTON Trial: Results</vt:lpstr>
      <vt:lpstr>Sofosbuvir and Ribavirin +/- Peginterferon in GT 1-3 ELECTRON Trial (Arms 1-8): Design</vt:lpstr>
      <vt:lpstr>Sofosbuvir and Ribavirin +/- Peginterferon in GT 3 ELECTRON: Subset Analysis</vt:lpstr>
      <vt:lpstr>Retreatment of Prior Nonresponders</vt:lpstr>
      <vt:lpstr>AASLD/IDSA/IAS-USA 2014 HCV Treatment Recommendations Retreatment of Patients with Genotype 3 Chronic HCV</vt:lpstr>
      <vt:lpstr>Treatment Experienced Nonresponders with GT3 Chronic HCV Key Studies that Support Treatment Recommendations</vt:lpstr>
      <vt:lpstr>Sofosbuvir + RBV in Treatment-Experienced HCV GT 2 or 3 FUSION Trial: Design</vt:lpstr>
      <vt:lpstr>Sofosbuvir + RBV in Treatment-Experienced HCV GT 2 or 3 FUSION Trial: Results for GT3</vt:lpstr>
      <vt:lpstr>Sofosbuvir + Ribavirin for Treatment Naïve &amp; Experienced HCV GT 2 or 3  VALENCE: Treatment Arms</vt:lpstr>
      <vt:lpstr>Sofosbuvir + Ribavirin for Treatment Naïve &amp; Experienced HCV GT 2 or 3  VALENCE: Results for Treatment Experienced GT 3</vt:lpstr>
      <vt:lpstr>Sofosbuvir + PEG + RBV in Treatment-Experienced HCV GT 2 or 3 LONESTAR-2 Trial: Design</vt:lpstr>
      <vt:lpstr>Sofosbuvir + PEG + RBV in Treatment-Experienced HCV GT 2 or 3 LONESTAR-2 Trial: Results</vt:lpstr>
      <vt:lpstr>Issues and Controversies</vt:lpstr>
      <vt:lpstr>Issues and Controversies</vt:lpstr>
      <vt:lpstr>PowerPoint Presentation</vt:lpstr>
      <vt:lpstr>Hepatitis C Genotype 3 Estimated Medication Costs for Treatment-Naïve &amp; Prior Relapsers</vt:lpstr>
      <vt:lpstr>Hepatitis C Genotype 3 Estimated Medication Costs for Retreatment of Nonresponders</vt:lpstr>
      <vt:lpstr>HCV Therapy for Genotype 3 Chronic HCV Cost Analysis Based on Cost per SVR</vt:lpstr>
      <vt:lpstr>PowerPoint Presentation</vt:lpstr>
      <vt:lpstr>Factors Favoring Treat Now</vt:lpstr>
      <vt:lpstr>PowerPoint Presentation</vt:lpstr>
      <vt:lpstr>Retreatment of SOF + RBV Failure with SOF-Containing Regimens in GT 2 or 3 Study Features</vt:lpstr>
      <vt:lpstr>Retreatment of SOF + RBV Failure with SOF-Containing Regimens in GT 2 or 3 Study Design</vt:lpstr>
      <vt:lpstr>Retreatment of SOF + RBV Failure with SOF-Containing Regimens in GT 2 or 3 Results, by Genotype </vt:lpstr>
      <vt:lpstr>Future Treatment Options</vt:lpstr>
      <vt:lpstr>Future Regimens for GT-3</vt:lpstr>
      <vt:lpstr>Sofosbuvir-Ledipasvir +/- Ribavirin in GT 1 &amp; 3 ELECTRON 2: Study Design</vt:lpstr>
      <vt:lpstr>Sofosbuvir-Ledipasvir +/- Ribavirin in GT 1 &amp; 3 ELECTRON 2: Study Design</vt:lpstr>
      <vt:lpstr>Daclatasvir + Sofosbuvir +/- Ribavirin for HCV GT 1-3 A1444-040 Design: Treatment-Naïve 24 Week Rx</vt:lpstr>
      <vt:lpstr>Daclatasvir + Sofosbuvir +/- Ribavirin for HCV GT 1-3 A1444-040: Subset Analysis for Treatment-Naïve GT 3</vt:lpstr>
      <vt:lpstr>Summary Points for Treatment of Chronic HCV GT-3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3178</cp:revision>
  <cp:lastPrinted>2011-04-18T21:48:04Z</cp:lastPrinted>
  <dcterms:created xsi:type="dcterms:W3CDTF">2010-11-28T05:36:22Z</dcterms:created>
  <dcterms:modified xsi:type="dcterms:W3CDTF">2014-05-19T15:56:20Z</dcterms:modified>
</cp:coreProperties>
</file>