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698" r:id="rId2"/>
    <p:sldId id="677" r:id="rId3"/>
    <p:sldId id="537" r:id="rId4"/>
    <p:sldId id="641" r:id="rId5"/>
    <p:sldId id="660" r:id="rId6"/>
    <p:sldId id="630" r:id="rId7"/>
    <p:sldId id="471" r:id="rId8"/>
    <p:sldId id="678" r:id="rId9"/>
    <p:sldId id="737" r:id="rId10"/>
    <p:sldId id="684" r:id="rId11"/>
    <p:sldId id="681" r:id="rId12"/>
    <p:sldId id="683" r:id="rId13"/>
    <p:sldId id="682" r:id="rId14"/>
    <p:sldId id="685" r:id="rId15"/>
    <p:sldId id="686" r:id="rId16"/>
    <p:sldId id="738" r:id="rId17"/>
    <p:sldId id="736" r:id="rId18"/>
    <p:sldId id="728" r:id="rId19"/>
    <p:sldId id="729" r:id="rId20"/>
    <p:sldId id="735" r:id="rId21"/>
    <p:sldId id="611" r:id="rId22"/>
    <p:sldId id="708" r:id="rId23"/>
    <p:sldId id="709" r:id="rId24"/>
    <p:sldId id="705" r:id="rId25"/>
    <p:sldId id="711" r:id="rId26"/>
    <p:sldId id="692" r:id="rId27"/>
    <p:sldId id="693" r:id="rId28"/>
    <p:sldId id="694" r:id="rId29"/>
    <p:sldId id="695" r:id="rId30"/>
    <p:sldId id="719" r:id="rId31"/>
    <p:sldId id="720" r:id="rId32"/>
    <p:sldId id="722" r:id="rId33"/>
    <p:sldId id="713" r:id="rId34"/>
    <p:sldId id="714" r:id="rId35"/>
    <p:sldId id="740" r:id="rId36"/>
    <p:sldId id="741" r:id="rId37"/>
    <p:sldId id="676" r:id="rId38"/>
    <p:sldId id="619" r:id="rId39"/>
    <p:sldId id="723" r:id="rId40"/>
    <p:sldId id="636" r:id="rId41"/>
    <p:sldId id="704" r:id="rId42"/>
    <p:sldId id="625" r:id="rId43"/>
    <p:sldId id="616" r:id="rId44"/>
    <p:sldId id="605" r:id="rId45"/>
    <p:sldId id="670" r:id="rId46"/>
    <p:sldId id="632" r:id="rId47"/>
    <p:sldId id="642" r:id="rId48"/>
    <p:sldId id="546" r:id="rId4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  <p15:guide id="3" pos="2870">
          <p15:clr>
            <a:srgbClr val="A4A3A4"/>
          </p15:clr>
        </p15:guide>
        <p15:guide id="4" pos="1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>
          <p15:clr>
            <a:srgbClr val="A4A3A4"/>
          </p15:clr>
        </p15:guide>
        <p15:guide id="8" pos="57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DC"/>
    <a:srgbClr val="FAF4DC"/>
    <a:srgbClr val="806737"/>
    <a:srgbClr val="4A4127"/>
    <a:srgbClr val="7F7758"/>
    <a:srgbClr val="705B33"/>
    <a:srgbClr val="60781F"/>
    <a:srgbClr val="FFFFFF"/>
    <a:srgbClr val="957A42"/>
    <a:srgbClr val="516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00" autoAdjust="0"/>
    <p:restoredTop sz="94636" autoAdjust="0"/>
  </p:normalViewPr>
  <p:slideViewPr>
    <p:cSldViewPr showGuides="1">
      <p:cViewPr>
        <p:scale>
          <a:sx n="81" d="100"/>
          <a:sy n="81" d="100"/>
        </p:scale>
        <p:origin x="-2216" y="-90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Relationship Id="rId3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Relationship Id="rId3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6"/>
          <c:y val="0.0266667483233763"/>
          <c:w val="0.807642777291727"/>
          <c:h val="0.805586675024814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-8.0</c:v>
                </c:pt>
                <c:pt idx="1">
                  <c:v>-4.0</c:v>
                </c:pt>
                <c:pt idx="2">
                  <c:v>0.0</c:v>
                </c:pt>
                <c:pt idx="3">
                  <c:v>4.0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  <c:pt idx="7">
                  <c:v>20.0</c:v>
                </c:pt>
                <c:pt idx="8">
                  <c:v>24.0</c:v>
                </c:pt>
                <c:pt idx="9">
                  <c:v>28.0</c:v>
                </c:pt>
                <c:pt idx="10">
                  <c:v>32.0</c:v>
                </c:pt>
                <c:pt idx="11">
                  <c:v>36.0</c:v>
                </c:pt>
                <c:pt idx="12">
                  <c:v>40.0</c:v>
                </c:pt>
                <c:pt idx="13">
                  <c:v>44.0</c:v>
                </c:pt>
                <c:pt idx="14">
                  <c:v>48.0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 formatCode="General">
                  <c:v>15.0</c:v>
                </c:pt>
                <c:pt idx="13" formatCode="General">
                  <c:v>15.0</c:v>
                </c:pt>
                <c:pt idx="14" formatCode="General">
                  <c:v>15.0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-8.0</c:v>
                </c:pt>
                <c:pt idx="1">
                  <c:v>-4.0</c:v>
                </c:pt>
                <c:pt idx="2">
                  <c:v>0.0</c:v>
                </c:pt>
                <c:pt idx="3">
                  <c:v>4.0</c:v>
                </c:pt>
                <c:pt idx="4">
                  <c:v>8.0</c:v>
                </c:pt>
                <c:pt idx="5">
                  <c:v>12.0</c:v>
                </c:pt>
                <c:pt idx="6">
                  <c:v>16.0</c:v>
                </c:pt>
                <c:pt idx="7">
                  <c:v>20.0</c:v>
                </c:pt>
                <c:pt idx="8">
                  <c:v>24.0</c:v>
                </c:pt>
                <c:pt idx="9">
                  <c:v>28.0</c:v>
                </c:pt>
                <c:pt idx="10">
                  <c:v>32.0</c:v>
                </c:pt>
                <c:pt idx="11">
                  <c:v>36.0</c:v>
                </c:pt>
                <c:pt idx="12">
                  <c:v>40.0</c:v>
                </c:pt>
                <c:pt idx="13">
                  <c:v>44.0</c:v>
                </c:pt>
                <c:pt idx="14">
                  <c:v>48.0</c:v>
                </c:pt>
              </c:numCache>
            </c:numRef>
          </c:cat>
          <c:val>
            <c:numRef>
              <c:f>Sheet1!$C$2:$C$16</c:f>
              <c:numCache>
                <c:formatCode>0</c:formatCode>
                <c:ptCount val="15"/>
                <c:pt idx="0">
                  <c:v>700000.0</c:v>
                </c:pt>
                <c:pt idx="1">
                  <c:v>780000.0</c:v>
                </c:pt>
                <c:pt idx="2">
                  <c:v>680000.0</c:v>
                </c:pt>
                <c:pt idx="3" formatCode="General">
                  <c:v>4.0</c:v>
                </c:pt>
                <c:pt idx="5">
                  <c:v>4.0</c:v>
                </c:pt>
                <c:pt idx="8">
                  <c:v>4.0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36549848"/>
        <c:axId val="1864384120"/>
      </c:lineChart>
      <c:catAx>
        <c:axId val="-2036549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"/>
              <c:y val="0.91655486259144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643841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64384120"/>
        <c:scaling>
          <c:logBase val="10.0"/>
          <c:orientation val="minMax"/>
          <c:max val="1.0E7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HCV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RNA IU/ml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113964226693885"/>
              <c:y val="0.265335895604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6549848"/>
        <c:crosses val="autoZero"/>
        <c:crossBetween val="midCat"/>
        <c:majorUnit val="10.0"/>
        <c:minorUnit val="1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"/>
          <c:y val="0.121296587926509"/>
          <c:w val="0.843438933451076"/>
          <c:h val="0.768947267955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olidFill>
              <a:srgbClr val="7F775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rgbClr val="FFFFFF">
                  <a:alpha val="50000"/>
                </a:srgb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4A412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92.9</c:v>
                </c:pt>
                <c:pt idx="1">
                  <c:v>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7774056"/>
        <c:axId val="1819962248"/>
      </c:barChart>
      <c:catAx>
        <c:axId val="1967774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9962248"/>
        <c:crosses val="autoZero"/>
        <c:auto val="1"/>
        <c:lblAlgn val="ctr"/>
        <c:lblOffset val="100"/>
        <c:noMultiLvlLbl val="0"/>
      </c:catAx>
      <c:valAx>
        <c:axId val="1819962248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67774056"/>
        <c:crosses val="autoZero"/>
        <c:crossBetween val="between"/>
        <c:majorUnit val="20.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583376215297032"/>
          <c:y val="0.02"/>
          <c:w val="0.387238179734575"/>
          <c:h val="0.09299658792650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35947712418301"/>
          <c:w val="0.867273920305416"/>
          <c:h val="0.726115485564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RBV x 16 wks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Sheet1!$B$3:$B$4</c:f>
              <c:numCache>
                <c:formatCode>0.0</c:formatCode>
                <c:ptCount val="2"/>
                <c:pt idx="0">
                  <c:v>86.7</c:v>
                </c:pt>
                <c:pt idx="1">
                  <c:v>70.7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506E74"/>
            </a:solidFill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Sheet1!$C$3:$C$4</c:f>
              <c:numCache>
                <c:formatCode>0.0</c:formatCode>
                <c:ptCount val="2"/>
                <c:pt idx="0">
                  <c:v>100.0</c:v>
                </c:pt>
                <c:pt idx="1">
                  <c:v>84.1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7D5E5D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Sheet1!$D$3:$D$4</c:f>
              <c:numCache>
                <c:formatCode>0.0</c:formatCode>
                <c:ptCount val="2"/>
                <c:pt idx="0">
                  <c:v>93.8</c:v>
                </c:pt>
                <c:pt idx="1">
                  <c:v>92.8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67545112"/>
        <c:axId val="1967538936"/>
      </c:barChart>
      <c:catAx>
        <c:axId val="1967545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9675389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675389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219605775919547"/>
              <c:y val="0.155948275862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675451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0908171640803083"/>
          <c:y val="0.0261437908496732"/>
          <c:w val="0.890203490681167"/>
          <c:h val="0.0908429828624363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"/>
          <c:y val="0.145539012168933"/>
          <c:w val="0.843438933451076"/>
          <c:h val="0.744704843712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 + PEG + RBV x 12 wks</c:v>
                </c:pt>
              </c:strCache>
            </c:strRef>
          </c:tx>
          <c:spPr>
            <a:solidFill>
              <a:srgbClr val="2A55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92.3</c:v>
                </c:pt>
                <c:pt idx="1">
                  <c:v>100.0</c:v>
                </c:pt>
                <c:pt idx="2">
                  <c:v>90.9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 + RBV x 24 wks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62.5</c:v>
                </c:pt>
                <c:pt idx="1">
                  <c:v>50.0</c:v>
                </c:pt>
                <c:pt idx="2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15566392"/>
        <c:axId val="-2015575320"/>
      </c:barChart>
      <c:catAx>
        <c:axId val="-201556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15575320"/>
        <c:crosses val="autoZero"/>
        <c:auto val="1"/>
        <c:lblAlgn val="ctr"/>
        <c:lblOffset val="100"/>
        <c:noMultiLvlLbl val="0"/>
      </c:catAx>
      <c:valAx>
        <c:axId val="-2015575320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566392"/>
        <c:crosses val="autoZero"/>
        <c:crossBetween val="between"/>
        <c:majorUnit val="20.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26905666203489"/>
          <c:y val="0.0260606060606061"/>
          <c:w val="0.842140126601822"/>
          <c:h val="0.0929965879265092"/>
        </c:manualLayout>
      </c:layout>
      <c:overlay val="0"/>
      <c:spPr>
        <a:solidFill>
          <a:srgbClr val="E6EBF2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856484213413848"/>
          <c:w val="0.876364829396325"/>
          <c:h val="0.714382610034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67.0</c:v>
                </c:pt>
                <c:pt idx="1">
                  <c:v>97.0</c:v>
                </c:pt>
                <c:pt idx="2">
                  <c:v>56.0</c:v>
                </c:pt>
              </c:numCache>
            </c:numRef>
          </c:val>
        </c:ser>
        <c:ser>
          <c:idx val="1"/>
          <c:order val="1"/>
          <c:tx>
            <c:v>PEG + RBV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and 3 _x000d_(n=496)</c:v>
                </c:pt>
                <c:pt idx="1">
                  <c:v>GT 2 _x000d_(n=137)</c:v>
                </c:pt>
                <c:pt idx="2">
                  <c:v>GT 3_x000d_(n=359)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67.0</c:v>
                </c:pt>
                <c:pt idx="1">
                  <c:v>78.0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6395800"/>
        <c:axId val="1865599848"/>
      </c:barChart>
      <c:catAx>
        <c:axId val="186639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8655998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6559984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0593953533586079"/>
              <c:y val="0.12131718851173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6639580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81314766209779"/>
          <c:y val="0.0"/>
          <c:w val="0.509592568290075"/>
          <c:h val="0.080726462290954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GT 2 </c:v>
                </c:pt>
                <c:pt idx="1">
                  <c:v>GT 3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93.0</c:v>
                </c:pt>
                <c:pt idx="1">
                  <c:v>61.0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4079288"/>
        <c:axId val="2095345000"/>
      </c:barChart>
      <c:catAx>
        <c:axId val="1864079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20953450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53450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640792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3"/>
          <c:y val="0.0757025211689369"/>
          <c:w val="0.860183599622863"/>
          <c:h val="0.794065558467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1895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Noncirrhotic</c:v>
                </c:pt>
                <c:pt idx="2">
                  <c:v>Cirrhotic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97.0</c:v>
                </c:pt>
                <c:pt idx="1">
                  <c:v>97.0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631686360"/>
        <c:axId val="1834920216"/>
      </c:barChart>
      <c:catAx>
        <c:axId val="1631686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34920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349202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89637033555982"/>
              <c:y val="0.1665485007203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6316863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73753083201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x 7d _x000d_DCV + SOF</c:v>
                </c:pt>
                <c:pt idx="1">
                  <c:v>DCV + SOF</c:v>
                </c:pt>
                <c:pt idx="2">
                  <c:v>DCV + SOF + RBV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88.0</c:v>
                </c:pt>
                <c:pt idx="1">
                  <c:v>100.0</c:v>
                </c:pt>
                <c:pt idx="2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951276680"/>
        <c:axId val="1834367368"/>
      </c:barChart>
      <c:catAx>
        <c:axId val="1951276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Treatment-Naïve: GT 2 or 3</a:t>
                </a:r>
                <a:endParaRPr lang="en-US" dirty="0" smtClean="0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343673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343673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182436241002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512766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549713672154617"/>
          <c:w val="0.86951953214586"/>
          <c:h val="0.781293724648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2</c:v>
                </c:pt>
              </c:strCache>
            </c:strRef>
          </c:tx>
          <c:spPr>
            <a:solidFill>
              <a:srgbClr val="66812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47F2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E7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F68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Treatment Naïve_x000d_DCV + SOF x 12 weeks</c:v>
                </c:pt>
                <c:pt idx="1">
                  <c:v>Treatment Naïve_x000d_DCV + SOF x 8 weeks</c:v>
                </c:pt>
                <c:pt idx="2">
                  <c:v>Treatment Experienced_x000d_DCV + SOF x 12 weeks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100.0</c:v>
                </c:pt>
                <c:pt idx="1">
                  <c:v>83.3</c:v>
                </c:pt>
                <c:pt idx="2" formatCode="0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84260952"/>
        <c:axId val="1984304152"/>
      </c:barChart>
      <c:catAx>
        <c:axId val="198426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9843041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98430415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Patients with SVR12 (%)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0161812297734628"/>
              <c:y val="0.166666666666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426095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102463118834284"/>
          <c:w val="0.842659516698344"/>
          <c:h val="0.741465064711738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(12 wks)</c:v>
          </c:tx>
          <c:spPr>
            <a:solidFill>
              <a:srgbClr val="9B7E4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(All)</c:v>
                </c:pt>
                <c:pt idx="1">
                  <c:v>Without Cirrhosis</c:v>
                </c:pt>
                <c:pt idx="2">
                  <c:v>With Cirrhosis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86.1</c:v>
                </c:pt>
                <c:pt idx="1">
                  <c:v>96.2</c:v>
                </c:pt>
                <c:pt idx="2">
                  <c:v>60.0</c:v>
                </c:pt>
              </c:numCache>
            </c:numRef>
          </c:val>
        </c:ser>
        <c:ser>
          <c:idx val="1"/>
          <c:order val="1"/>
          <c:tx>
            <c:v>SOF + RBV (16 wks)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2 (All)</c:v>
                </c:pt>
                <c:pt idx="1">
                  <c:v>Without Cirrhosis</c:v>
                </c:pt>
                <c:pt idx="2">
                  <c:v>With Cirrhosis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93.8</c:v>
                </c:pt>
                <c:pt idx="1">
                  <c:v>100.0</c:v>
                </c:pt>
                <c:pt idx="2" formatCode="General">
                  <c:v>77.7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590517992"/>
        <c:axId val="1589657496"/>
      </c:barChart>
      <c:catAx>
        <c:axId val="159051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15896574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58965749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29813185116566"/>
              <c:y val="0.128325187799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5905179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2600869744223"/>
          <c:y val="0.0"/>
          <c:w val="0.631844732643714"/>
          <c:h val="0.082732002249718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133960196723"/>
          <c:y val="0.0757025211689369"/>
          <c:w val="0.860183599622863"/>
          <c:h val="0.841663294013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F75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Noncirrhotic</c:v>
                </c:pt>
                <c:pt idx="2">
                  <c:v>Cirrhotic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90.2</c:v>
                </c:pt>
                <c:pt idx="1">
                  <c:v>94.0</c:v>
                </c:pt>
                <c:pt idx="2">
                  <c:v>77.8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2037294184"/>
        <c:axId val="-2037257656"/>
      </c:barChart>
      <c:catAx>
        <c:axId val="-2037294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37257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72576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89637033555982"/>
              <c:y val="0.1665485007203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372941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84169783094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725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A55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89.0</c:v>
                </c:pt>
                <c:pt idx="1">
                  <c:v>96.0</c:v>
                </c:pt>
                <c:pt idx="2">
                  <c:v>83.0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877877432"/>
        <c:axId val="1877382424"/>
      </c:barChart>
      <c:catAx>
        <c:axId val="1877877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877382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773824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1000291630213"/>
              <c:y val="0.104224185973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778774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</cdr:x>
      <cdr:y>0.77626</cdr:y>
    </cdr:from>
    <cdr:to>
      <cdr:x>0.33191</cdr:x>
      <cdr:y>0.86717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826746" y="3153234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31/32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0.79614</cdr:x>
      <cdr:y>0.78232</cdr:y>
    </cdr:from>
    <cdr:to>
      <cdr:x>0.90605</cdr:x>
      <cdr:y>0.87323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551146" y="3177851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rgbClr val="FFFFFF"/>
              </a:solidFill>
            </a:rPr>
            <a:t>2</a:t>
          </a:r>
          <a:r>
            <a:rPr lang="en-US" sz="1400" dirty="0" smtClean="0">
              <a:solidFill>
                <a:srgbClr val="FFFFFF"/>
              </a:solidFill>
            </a:rPr>
            <a:t>/2</a:t>
          </a:r>
          <a:endParaRPr lang="en-US" sz="1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0.50907</cdr:x>
      <cdr:y>0.77626</cdr:y>
    </cdr:from>
    <cdr:to>
      <cdr:x>0.61898</cdr:x>
      <cdr:y>0.86717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188946" y="3153232"/>
          <a:ext cx="904413" cy="369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rgbClr val="FFFFFF"/>
              </a:solidFill>
            </a:rPr>
            <a:t>29/30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</cdr:x>
      <cdr:y>0.82539</cdr:y>
    </cdr:from>
    <cdr:to>
      <cdr:x>0.90605</cdr:x>
      <cdr:y>0.92236</cdr:y>
    </cdr:to>
    <cdr:grpSp>
      <cdr:nvGrpSpPr>
        <cdr:cNvPr id="2" name="Group 1"/>
        <cdr:cNvGrpSpPr/>
      </cdr:nvGrpSpPr>
      <cdr:grpSpPr>
        <a:xfrm xmlns:a="http://schemas.openxmlformats.org/drawingml/2006/main">
          <a:off x="1826764" y="3352804"/>
          <a:ext cx="5628820" cy="393900"/>
          <a:chOff x="1826764" y="3153233"/>
          <a:chExt cx="5628820" cy="393901"/>
        </a:xfrm>
      </cdr:grpSpPr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1826764" y="3153233"/>
            <a:ext cx="904413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37/41</a:t>
            </a:r>
            <a:endParaRPr lang="en-US" sz="1400" dirty="0">
              <a:solidFill>
                <a:srgbClr val="FFFFFF"/>
              </a:solidFill>
            </a:endParaRPr>
          </a:p>
        </cdr:txBody>
      </cdr:sp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6551171" y="3177850"/>
            <a:ext cx="904413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9</a:t>
            </a:r>
          </a:p>
        </cdr:txBody>
      </cdr:sp>
      <cdr:sp macro="" textlink="">
        <cdr:nvSpPr>
          <cdr:cNvPr id="9" name="Rectangle 8"/>
          <cdr:cNvSpPr/>
        </cdr:nvSpPr>
        <cdr:spPr>
          <a:xfrm xmlns:a="http://schemas.openxmlformats.org/drawingml/2006/main">
            <a:off x="4188968" y="3153233"/>
            <a:ext cx="904412" cy="3692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>
                <a:solidFill>
                  <a:srgbClr val="FFFFFF"/>
                </a:solidFill>
              </a:rPr>
              <a:t>30/32</a:t>
            </a:r>
            <a:endParaRPr lang="en-US" sz="1400" dirty="0">
              <a:solidFill>
                <a:srgbClr val="FFFFFF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3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9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7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274320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4038600"/>
            <a:ext cx="8314944" cy="1094221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  <p:sp>
        <p:nvSpPr>
          <p:cNvPr id="29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0890" y="5257800"/>
            <a:ext cx="8314944" cy="54558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Last Updated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cvguidelines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cvguidelines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hcvguidelines.or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cvguidelines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652" y="2514600"/>
            <a:ext cx="8314182" cy="113157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of Chronic HCV </a:t>
            </a:r>
            <a:r>
              <a:rPr lang="en-US" dirty="0"/>
              <a:t>Genotype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890" y="3693319"/>
            <a:ext cx="8561833" cy="1587997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</a:rPr>
              <a:t>Robe</a:t>
            </a:r>
            <a:r>
              <a:rPr lang="en-US" sz="1800" b="1" dirty="0"/>
              <a:t>rt G. Gish </a:t>
            </a:r>
            <a:r>
              <a:rPr lang="en-US" sz="1800" b="1" dirty="0" smtClean="0"/>
              <a:t>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Consultant/Staff Physician, Stanford University Medical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>
                <a:solidFill>
                  <a:schemeClr val="bg1"/>
                </a:solidFill>
              </a:rPr>
              <a:t>Medical Director, St Josephs Hospital and Medical Center, Liver </a:t>
            </a:r>
            <a:r>
              <a:rPr lang="en-US" dirty="0" smtClean="0">
                <a:solidFill>
                  <a:schemeClr val="bg1"/>
                </a:solidFill>
              </a:rPr>
              <a:t>Program, Phoenix</a:t>
            </a:r>
            <a:r>
              <a:rPr lang="en-US" dirty="0">
                <a:solidFill>
                  <a:schemeClr val="bg1"/>
                </a:solidFill>
              </a:rPr>
              <a:t>, Arizona</a:t>
            </a:r>
          </a:p>
          <a:p>
            <a:r>
              <a:rPr lang="en-US" dirty="0">
                <a:solidFill>
                  <a:schemeClr val="bg1"/>
                </a:solidFill>
              </a:rPr>
              <a:t>Clinical Professor </a:t>
            </a:r>
            <a:r>
              <a:rPr lang="en-US" dirty="0" smtClean="0">
                <a:solidFill>
                  <a:schemeClr val="bg1"/>
                </a:solidFill>
              </a:rPr>
              <a:t>(Adjunct) of Medicine, University </a:t>
            </a:r>
            <a:r>
              <a:rPr lang="en-US" dirty="0">
                <a:solidFill>
                  <a:schemeClr val="bg1"/>
                </a:solidFill>
              </a:rPr>
              <a:t>of Nevada, Las </a:t>
            </a:r>
            <a:r>
              <a:rPr lang="en-US" dirty="0" smtClean="0">
                <a:solidFill>
                  <a:schemeClr val="bg1"/>
                </a:solidFill>
              </a:rPr>
              <a:t>Vegas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Director, Hepatitis B Foundation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Vice Chair, Executive Committee, National Viral Hepatitis Roundtable (NVHR)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0890" y="5286968"/>
            <a:ext cx="8314944" cy="545580"/>
          </a:xfrm>
        </p:spPr>
        <p:txBody>
          <a:bodyPr/>
          <a:lstStyle/>
          <a:p>
            <a:r>
              <a:rPr lang="en-US" dirty="0">
                <a:cs typeface="Arial"/>
              </a:rPr>
              <a:t>Last Updated: </a:t>
            </a:r>
            <a:r>
              <a:rPr lang="en-US" dirty="0" smtClean="0">
                <a:cs typeface="Arial"/>
              </a:rPr>
              <a:t>October 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77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7200" y="1529331"/>
            <a:ext cx="8267700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897034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661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16002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8900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7967" y="16002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238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=243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512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24840" y="25283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02259" y="36840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Trial: Design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24300" y="27305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46800" y="3898900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51000" y="3525072"/>
            <a:ext cx="449916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Peginterferon +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(fixed-dose)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651000" y="2334623"/>
            <a:ext cx="2267902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(weight-based)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4953000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Fixed-dose Ribavirin (in 2 divided doses): 800 mg/day</a:t>
            </a:r>
          </a:p>
        </p:txBody>
      </p:sp>
    </p:spTree>
    <p:extLst>
      <p:ext uri="{BB962C8B-B14F-4D97-AF65-F5344CB8AC3E}">
        <p14:creationId xmlns:p14="http://schemas.microsoft.com/office/powerpoint/2010/main" val="32817961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Treatment-Naïve HCV GT 2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FISSION </a:t>
            </a:r>
            <a:r>
              <a:rPr lang="en-US" sz="2400" dirty="0"/>
              <a:t>Trial: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827532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2209800"/>
            <a:ext cx="9153144" cy="4161566"/>
            <a:chOff x="0" y="2209800"/>
            <a:chExt cx="9153144" cy="4161566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0" y="6097048"/>
              <a:ext cx="9153144" cy="27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457200" tIns="45431" rIns="92486" bIns="45431" anchor="ctr">
              <a:prstTxWarp prst="textNoShape">
                <a:avLst/>
              </a:prstTxWarp>
            </a:bodyPr>
            <a:lstStyle/>
            <a:p>
              <a:pPr defTabSz="935038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itchFamily="22" charset="0"/>
                </a:rPr>
                <a:t>RBV = 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22" charset="0"/>
                </a:rPr>
                <a:t>Ribavirin; PEG = Peginterferon  </a:t>
              </a:r>
              <a:endParaRPr lang="en-US" sz="1200" dirty="0">
                <a:solidFill>
                  <a:srgbClr val="000000"/>
                </a:solidFill>
                <a:latin typeface="Arial" pitchFamily="2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34109" y="49530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68/70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953000"/>
              <a:ext cx="7950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52/67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2046" y="4953000"/>
              <a:ext cx="831666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102/183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91400" y="4953000"/>
              <a:ext cx="831666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110/176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5051" y="4953000"/>
              <a:ext cx="8712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170/253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0800" y="4953000"/>
              <a:ext cx="871291" cy="381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162/243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08096" y="2209800"/>
              <a:ext cx="2170176" cy="3886200"/>
            </a:xfrm>
            <a:prstGeom prst="rect">
              <a:avLst/>
            </a:prstGeom>
            <a:noFill/>
            <a:ln w="285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058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8799" y="3755101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=71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52600" y="3608796"/>
            <a:ext cx="3054096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12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474792"/>
            <a:ext cx="3054096" cy="7690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618196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=207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91400" y="2631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for </a:t>
            </a:r>
            <a:r>
              <a:rPr lang="en-US" sz="2400" dirty="0" smtClean="0">
                <a:solidFill>
                  <a:srgbClr val="F0EADC"/>
                </a:solidFill>
              </a:rPr>
              <a:t>HCV </a:t>
            </a:r>
            <a:r>
              <a:rPr lang="en-US" sz="2400" dirty="0">
                <a:solidFill>
                  <a:srgbClr val="F0EADC"/>
                </a:solidFill>
              </a:rPr>
              <a:t>GT 2 or 3 </a:t>
            </a:r>
            <a:r>
              <a:rPr lang="en-US" sz="2400" dirty="0" smtClean="0">
                <a:solidFill>
                  <a:srgbClr val="F0EADC"/>
                </a:solidFill>
              </a:rPr>
              <a:t>(PEG-IFN </a:t>
            </a:r>
            <a:r>
              <a:rPr lang="en-US" sz="2400" dirty="0">
                <a:solidFill>
                  <a:srgbClr val="F0EADC"/>
                </a:solidFill>
              </a:rPr>
              <a:t>not an option)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POSITRON Trial: Design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600200"/>
            <a:ext cx="7708379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1614676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66649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1808" y="16146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4599" y="16146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820229" y="2859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391400" y="377491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20229" y="4002496"/>
            <a:ext cx="26029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-12330" y="50078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5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+ Ribavirin for HCV GT 2,3 </a:t>
            </a:r>
            <a:r>
              <a:rPr lang="en-US" sz="2400" dirty="0" smtClean="0">
                <a:solidFill>
                  <a:srgbClr val="F0EADC"/>
                </a:solidFill>
              </a:rPr>
              <a:t>(PEG not </a:t>
            </a:r>
            <a:r>
              <a:rPr lang="en-US" sz="2400" dirty="0">
                <a:solidFill>
                  <a:srgbClr val="F0EADC"/>
                </a:solidFill>
              </a:rPr>
              <a:t>an option)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POSITRON: </a:t>
            </a:r>
            <a:r>
              <a:rPr lang="en-US" sz="2400" dirty="0" smtClean="0"/>
              <a:t>Results with Sofosbuvir + Ribavirin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6041137"/>
            <a:ext cx="9153144" cy="359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Placebo arm = 0% SVR12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9619" y="1828800"/>
            <a:ext cx="7621588" cy="4206240"/>
            <a:chOff x="759619" y="1828800"/>
            <a:chExt cx="7621588" cy="4206240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478780"/>
                </p:ext>
              </p:extLst>
            </p:nvPr>
          </p:nvGraphicFramePr>
          <p:xfrm>
            <a:off x="759619" y="1828800"/>
            <a:ext cx="7621588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2815312" y="5004960"/>
              <a:ext cx="4183216" cy="381004"/>
              <a:chOff x="2929346" y="4876800"/>
              <a:chExt cx="4001316" cy="3810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29346" y="4876800"/>
                <a:ext cx="862640" cy="381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101/109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68022" y="4876800"/>
                <a:ext cx="862640" cy="381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60/98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96948" y="2057400"/>
              <a:ext cx="2023872" cy="3977640"/>
            </a:xfrm>
            <a:prstGeom prst="rect">
              <a:avLst/>
            </a:prstGeom>
            <a:noFill/>
            <a:ln w="285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21178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0042" y="2041607"/>
            <a:ext cx="8650221" cy="90276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434291"/>
            <a:ext cx="9162288" cy="451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58374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39482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010" y="1451119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90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0277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 Naïve &amp;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Experienced HCV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VALENCE: Treatment Arms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08825" y="2504633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67902" cy="640067"/>
          </a:xfrm>
          <a:prstGeom prst="rect">
            <a:avLst/>
          </a:prstGeom>
          <a:solidFill>
            <a:srgbClr val="E3D8E8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5" y="3378356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439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 Naïve &amp; Experienced HCV GT 2 or 3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VALENCE</a:t>
            </a:r>
            <a:r>
              <a:rPr lang="en-US" sz="2700" dirty="0"/>
              <a:t>: </a:t>
            </a:r>
            <a:r>
              <a:rPr lang="en-US" sz="2700" dirty="0" smtClean="0"/>
              <a:t>Results for Treatment-Naïve GT 2</a:t>
            </a:r>
            <a:endParaRPr lang="en-US" sz="27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Treatment-Naïve GT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742835"/>
              </p:ext>
            </p:extLst>
          </p:nvPr>
        </p:nvGraphicFramePr>
        <p:xfrm>
          <a:off x="459254" y="1905000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4774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Initial Therapy: Genotype 2</a:t>
            </a:r>
            <a:br>
              <a:rPr lang="en-US" sz="2400" dirty="0"/>
            </a:br>
            <a:r>
              <a:rPr lang="en-US" dirty="0" err="1" smtClean="0"/>
              <a:t>Daclatasvir</a:t>
            </a:r>
            <a:r>
              <a:rPr lang="en-US" dirty="0" smtClean="0"/>
              <a:t> plus </a:t>
            </a:r>
            <a:r>
              <a:rPr lang="en-US" dirty="0" err="1" smtClean="0"/>
              <a:t>Sofosbuvir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7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867400" y="213678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N </a:t>
            </a:r>
            <a:r>
              <a:rPr lang="en-US" dirty="0" err="1"/>
              <a:t>Engl</a:t>
            </a:r>
            <a:r>
              <a:rPr lang="en-US" dirty="0"/>
              <a:t> J Med. 2014;370:211-21.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 + Sofosbuvir +/- Ribavirin for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A1444040 Design: Treatment-</a:t>
            </a:r>
            <a:r>
              <a:rPr lang="en-US" sz="2400" dirty="0"/>
              <a:t>Naïve 24 Week Rx </a:t>
            </a:r>
            <a:r>
              <a:rPr lang="en-US" sz="2400" dirty="0" smtClean="0"/>
              <a:t>(Part 1)</a:t>
            </a:r>
            <a:endParaRPr lang="en-US" sz="2400" dirty="0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197134" y="1939020"/>
            <a:ext cx="3651435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× 7 </a:t>
            </a:r>
            <a:r>
              <a:rPr lang="en-US" sz="1400" b="1" dirty="0">
                <a:latin typeface="Arial"/>
                <a:cs typeface="Arial"/>
              </a:rPr>
              <a:t>days, </a:t>
            </a:r>
            <a:r>
              <a:rPr lang="en-US" sz="1400" b="1" dirty="0" smtClean="0">
                <a:latin typeface="Arial"/>
                <a:cs typeface="Arial"/>
              </a:rPr>
              <a:t>then </a:t>
            </a:r>
            <a:r>
              <a:rPr lang="en-US" sz="1400" b="1" dirty="0">
                <a:latin typeface="Arial"/>
                <a:cs typeface="Arial"/>
              </a:rPr>
              <a:t>DCV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51960" y="193417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0" y="534949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0" name="Rectangle 25"/>
          <p:cNvSpPr>
            <a:spLocks noChangeArrowheads="1"/>
          </p:cNvSpPr>
          <p:nvPr/>
        </p:nvSpPr>
        <p:spPr bwMode="auto">
          <a:xfrm>
            <a:off x="-18289" y="5128080"/>
            <a:ext cx="9180577" cy="12527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(DCV): 60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(SOF):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(RBV): GT1, given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(RBV): GT 2,3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(800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01" y="1922833"/>
            <a:ext cx="1295400" cy="139293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Rx Naïve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2 or 3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n = 44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2700" y="240329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2700" y="19050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197134" y="2430240"/>
            <a:ext cx="3651435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32700" y="291025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197134" y="2940960"/>
            <a:ext cx="3651435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 + RBV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867400" y="262482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51960" y="242221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313554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51960" y="293293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867400" y="385536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197134" y="3657600"/>
            <a:ext cx="3651435" cy="357567"/>
          </a:xfrm>
          <a:prstGeom prst="rect">
            <a:avLst/>
          </a:prstGeom>
          <a:solidFill>
            <a:srgbClr val="A2CCC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× 7 </a:t>
            </a:r>
            <a:r>
              <a:rPr lang="en-US" sz="1400" b="1" dirty="0">
                <a:latin typeface="Arial"/>
                <a:cs typeface="Arial"/>
              </a:rPr>
              <a:t>days, </a:t>
            </a:r>
            <a:r>
              <a:rPr lang="en-US" sz="1400" b="1" dirty="0" smtClean="0">
                <a:latin typeface="Arial"/>
                <a:cs typeface="Arial"/>
              </a:rPr>
              <a:t>then </a:t>
            </a:r>
            <a:r>
              <a:rPr lang="en-US" sz="1400" b="1" dirty="0">
                <a:latin typeface="Arial"/>
                <a:cs typeface="Arial"/>
              </a:rPr>
              <a:t>DCV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51960" y="365275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401" y="3641413"/>
            <a:ext cx="1295400" cy="1392936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cs typeface="Arial"/>
              </a:rPr>
              <a:t>Rx 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 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1a/1b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n = 44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32700" y="4121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32700" y="36235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197134" y="4148820"/>
            <a:ext cx="3651435" cy="357567"/>
          </a:xfrm>
          <a:prstGeom prst="rect">
            <a:avLst/>
          </a:prstGeom>
          <a:solidFill>
            <a:srgbClr val="A2CCC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32700" y="462883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197134" y="4659540"/>
            <a:ext cx="3651435" cy="357567"/>
          </a:xfrm>
          <a:prstGeom prst="rect">
            <a:avLst/>
          </a:prstGeom>
          <a:solidFill>
            <a:srgbClr val="A2CCC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DCV + SOF + RBV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867400" y="434340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251960" y="414079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867400" y="4854120"/>
            <a:ext cx="18257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251960" y="4651513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6113" y="1295400"/>
            <a:ext cx="9162291" cy="515104"/>
            <a:chOff x="-6113" y="1362488"/>
            <a:chExt cx="9162291" cy="515104"/>
          </a:xfrm>
        </p:grpSpPr>
        <p:sp>
          <p:nvSpPr>
            <p:cNvPr id="43" name="Rectangle 42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68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3888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789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210141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8516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624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42444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40338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67617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3270" y="1828800"/>
            <a:ext cx="8076157" cy="1588006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445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N </a:t>
            </a:r>
            <a:r>
              <a:rPr lang="en-US" dirty="0" err="1"/>
              <a:t>Engl</a:t>
            </a:r>
            <a:r>
              <a:rPr lang="en-US" dirty="0"/>
              <a:t> J Med. 2014;370:211-21.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 + Sofosbuvir +/- Ribavirin for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Treatment-</a:t>
            </a:r>
            <a:r>
              <a:rPr lang="en-US" sz="2400" dirty="0" smtClean="0"/>
              <a:t>Naïve 24 Week Rx</a:t>
            </a:r>
            <a:r>
              <a:rPr lang="en-US" sz="2400" dirty="0"/>
              <a:t>: Results (Part 1) 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682124"/>
              </p:ext>
            </p:extLst>
          </p:nvPr>
        </p:nvGraphicFramePr>
        <p:xfrm>
          <a:off x="381000" y="1547277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999644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DCV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1520" y="4478155"/>
            <a:ext cx="90836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14/16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280" y="4478155"/>
            <a:ext cx="90836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14/14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8320" y="4478155"/>
            <a:ext cx="90836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12/14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368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315459" y="4327118"/>
            <a:ext cx="3429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15459" y="2607962"/>
            <a:ext cx="342899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DL, et al. N </a:t>
            </a:r>
            <a:r>
              <a:rPr lang="en-US" dirty="0" err="1"/>
              <a:t>Engl</a:t>
            </a:r>
            <a:r>
              <a:rPr lang="en-US" dirty="0"/>
              <a:t> J Med. 2015;373:714-25.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213" y="4063023"/>
            <a:ext cx="1905000" cy="5333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Treatment-Experienced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 = 52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1492" y="2326705"/>
            <a:ext cx="1524000" cy="545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Treatment-Naïve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 = 101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55341" y="2404076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 + Sofosbuvir for HCV GT 1-4 and HIV Coinfection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ALLY-2 Trial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872436" y="4058473"/>
            <a:ext cx="3429000" cy="5409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+ Sofosbuvir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72438" y="2334623"/>
            <a:ext cx="3429000" cy="5404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Daclatasvir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+ Sofosbuvir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12330" y="5029198"/>
            <a:ext cx="9180577" cy="11612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60 mg once daily; with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efavirenz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nevirapine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the dose was increased to 90 mg once daily and with ritonavir-boosted protease inhibitors the dose was decreased to 30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400 mg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88008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6216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859269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3496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997845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279867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50295" y="3286247"/>
            <a:ext cx="29809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21492" y="3004364"/>
            <a:ext cx="1524000" cy="545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Treatment-Naïve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 = 5</a:t>
            </a:r>
            <a:r>
              <a:rPr lang="en-US" sz="1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96836" y="3082361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872438" y="3012908"/>
            <a:ext cx="2267204" cy="540449"/>
          </a:xfrm>
          <a:prstGeom prst="rect">
            <a:avLst/>
          </a:prstGeom>
          <a:solidFill>
            <a:srgbClr val="AAE4C4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Daclatasvir + Sofosbuvir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55341" y="412001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74505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056527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63620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6845642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430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383438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Background and Definitions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Initial Treatment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/>
              <a:t>Retreatment of </a:t>
            </a:r>
            <a:r>
              <a:rPr lang="en-US" dirty="0" smtClean="0"/>
              <a:t>Patients with Prior Treatment Failure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Disappearance of Issues and Controversies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Is There a Need for Future Therapies?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554419"/>
            <a:ext cx="9162288" cy="104272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Treatment of Chronic HCV Genotype 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2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572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 + Sofosbuvir for HCV GT 1-4 and HIV Coinfection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ALLY-2 Trial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sz="2400" dirty="0" smtClean="0"/>
              <a:t> Results for Genotype 2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SVR12, Genotype 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DL, et al. N </a:t>
            </a:r>
            <a:r>
              <a:rPr lang="en-US" dirty="0" err="1"/>
              <a:t>Engl</a:t>
            </a:r>
            <a:r>
              <a:rPr lang="en-US" dirty="0"/>
              <a:t> J Med. 2015;373:714-25.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5104" y="6083943"/>
            <a:ext cx="9162288" cy="2743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DCV = daclatasvir; SOF = sofosbuvir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34087"/>
              </p:ext>
            </p:extLst>
          </p:nvPr>
        </p:nvGraphicFramePr>
        <p:xfrm>
          <a:off x="458666" y="1828800"/>
          <a:ext cx="8223494" cy="417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140133" y="4923404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11/11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7193" y="491095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5</a:t>
            </a:r>
            <a:r>
              <a:rPr lang="en-US" sz="1800" dirty="0" smtClean="0">
                <a:solidFill>
                  <a:schemeClr val="bg1"/>
                </a:solidFill>
              </a:rPr>
              <a:t>/6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0733" y="491095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2/2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5439" y="1899373"/>
            <a:ext cx="4648201" cy="4081255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38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Retreatment of Persons in Whom Prior Therapy Failed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76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2015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GT2 HCV: Retreatment of Prior Failure with PR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96784"/>
              </p:ext>
            </p:extLst>
          </p:nvPr>
        </p:nvGraphicFramePr>
        <p:xfrm>
          <a:off x="322440" y="1654626"/>
          <a:ext cx="8458200" cy="352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Genotype 2 HCV: Retreatment, Prior Failure with </a:t>
                      </a:r>
                      <a:r>
                        <a:rPr lang="en-US" sz="1800" baseline="0" dirty="0" err="1" smtClean="0"/>
                        <a:t>Peginterferon</a:t>
                      </a:r>
                      <a:r>
                        <a:rPr lang="en-US" sz="1800" baseline="0" dirty="0" smtClean="0"/>
                        <a:t> + Ribavirin</a:t>
                      </a:r>
                      <a:endParaRPr lang="en-US" sz="1800" dirty="0"/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Recommended Regimen 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5580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Ribavirin x 16 or 24 weeks*</a:t>
                      </a:r>
                      <a:endParaRPr lang="en-US" sz="1800" dirty="0"/>
                    </a:p>
                  </a:txBody>
                  <a:tcPr marL="182880" marT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FFFFFF"/>
                          </a:solidFill>
                        </a:rPr>
                        <a:t>Alternative Regimen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6737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Ribavirin + </a:t>
                      </a:r>
                      <a:r>
                        <a:rPr lang="en-US" sz="1800" baseline="0" dirty="0" err="1" smtClean="0"/>
                        <a:t>Peginterferon</a:t>
                      </a:r>
                      <a:r>
                        <a:rPr lang="en-US" sz="1800" baseline="0" dirty="0" smtClean="0"/>
                        <a:t> x 12 weeks (if patient interferon eligible)</a:t>
                      </a:r>
                      <a:endParaRPr lang="en-US" sz="1800" dirty="0" smtClean="0"/>
                    </a:p>
                  </a:txBody>
                  <a:tcPr marL="182880" marT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*The decision to use 16 or 24 weeks should be made on an individual patient basis</a:t>
                      </a:r>
                      <a:endParaRPr lang="en-US" sz="1600" dirty="0"/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81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2015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700" dirty="0" smtClean="0"/>
              <a:t>GT 2 HCV: Retreatment of Prior Failure with SOF + RBV</a:t>
            </a:r>
            <a:endParaRPr lang="en-US" sz="2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01581"/>
              </p:ext>
            </p:extLst>
          </p:nvPr>
        </p:nvGraphicFramePr>
        <p:xfrm>
          <a:off x="304800" y="1503680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88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Genotype 2 HCV: Retreatment, Prior Failure with </a:t>
                      </a:r>
                      <a:r>
                        <a:rPr lang="en-US" sz="1800" baseline="0" dirty="0" err="1" smtClean="0"/>
                        <a:t>Sofosbuvir</a:t>
                      </a:r>
                      <a:r>
                        <a:rPr lang="en-US" sz="1800" baseline="0" dirty="0" smtClean="0"/>
                        <a:t> + Ribavirin</a:t>
                      </a:r>
                      <a:endParaRPr lang="en-US" sz="1800" dirty="0"/>
                    </a:p>
                  </a:txBody>
                  <a:tcPr marL="1828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7884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Recommended Regimen for Patients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NOT Eligible to Receive Interferon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5580"/>
                    </a:solidFill>
                  </a:tcPr>
                </a:tc>
              </a:tr>
              <a:tr h="646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1800" dirty="0" err="1" smtClean="0"/>
                        <a:t>Daclatasvir</a:t>
                      </a:r>
                      <a:r>
                        <a:rPr lang="en-US" sz="1800" dirty="0" smtClean="0"/>
                        <a:t> + </a:t>
                      </a:r>
                      <a:r>
                        <a:rPr lang="en-US" sz="1800" dirty="0" err="1" smtClean="0"/>
                        <a:t>Sofosbuvir</a:t>
                      </a:r>
                      <a:r>
                        <a:rPr lang="en-US" sz="1800" baseline="0" dirty="0" smtClean="0"/>
                        <a:t> +/- Ribavirin x 24 weeks</a:t>
                      </a:r>
                      <a:endParaRPr lang="en-US" sz="1800" dirty="0"/>
                    </a:p>
                  </a:txBody>
                  <a:tcPr marL="182880" marT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84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Recommended Regimen for Patients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Eligible to Receive Interferon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6980"/>
                    </a:solidFill>
                  </a:tcPr>
                </a:tc>
              </a:tr>
              <a:tr h="646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err="1" smtClean="0"/>
                        <a:t>Sofosbuvir</a:t>
                      </a:r>
                      <a:r>
                        <a:rPr lang="en-US" sz="1800" baseline="0" dirty="0" smtClean="0"/>
                        <a:t> + Ribavirin + </a:t>
                      </a:r>
                      <a:r>
                        <a:rPr lang="en-US" sz="1800" baseline="0" dirty="0" err="1" smtClean="0"/>
                        <a:t>Peginterferon</a:t>
                      </a:r>
                      <a:r>
                        <a:rPr lang="en-US" sz="1800" baseline="0" dirty="0" smtClean="0"/>
                        <a:t> x 12 weeks</a:t>
                      </a:r>
                      <a:endParaRPr lang="en-US" sz="1800" dirty="0" smtClean="0"/>
                    </a:p>
                  </a:txBody>
                  <a:tcPr marL="182880" marT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802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</a:t>
            </a:r>
            <a:r>
              <a:rPr lang="en-US" sz="2400" dirty="0" smtClean="0">
                <a:solidFill>
                  <a:srgbClr val="F0EADC"/>
                </a:solidFill>
              </a:rPr>
              <a:t>2015 </a:t>
            </a:r>
            <a:r>
              <a:rPr lang="en-US" sz="2400" dirty="0">
                <a:solidFill>
                  <a:srgbClr val="F0EADC"/>
                </a:solidFill>
              </a:rPr>
              <a:t>HCV Treatment Recommendations</a:t>
            </a:r>
            <a:r>
              <a:rPr lang="en-US" dirty="0" smtClean="0">
                <a:solidFill>
                  <a:srgbClr val="F0EADC"/>
                </a:solidFill>
              </a:rPr>
              <a:t/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Criteria for Interferon Ineligible</a:t>
            </a:r>
            <a:endParaRPr lang="en-US" dirty="0"/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06106"/>
              </p:ext>
            </p:extLst>
          </p:nvPr>
        </p:nvGraphicFramePr>
        <p:xfrm>
          <a:off x="335280" y="1526702"/>
          <a:ext cx="8503920" cy="471224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503920"/>
              </a:tblGrid>
              <a:tr h="465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Eligible to Receive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Interferon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i="0" kern="1200" spc="-3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Defined as one or more of the following: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274320" marR="182880" marT="137160" marB="13716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indent="-192024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Intolerance to interferon</a:t>
                      </a:r>
                      <a:endParaRPr lang="en-US" sz="1800" b="0" i="0" kern="1200" spc="-3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Autoimmune hepatitis and other autoimmune disorders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Hypersensitivity to peginterferon or any of its components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indent="-192024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Decompensated hepatic disease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Major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uncontrolled depressive illness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13059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baseline neutrophil count below 1500/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a baseline platelet count below 90,000/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or baseline hemoglobin below 10 g/dL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 marL="285750" marR="0" lvl="1" indent="-192024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history of preexisting cardiac disease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4604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Genotype 2 Chronic HCV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tx2"/>
                </a:solidFill>
              </a:rPr>
              <a:t>Prior Failure with </a:t>
            </a:r>
            <a:r>
              <a:rPr lang="en-US" b="1" dirty="0" err="1" smtClean="0">
                <a:solidFill>
                  <a:schemeClr val="tx2"/>
                </a:solidFill>
              </a:rPr>
              <a:t>Peginterferon</a:t>
            </a:r>
            <a:r>
              <a:rPr lang="en-US" b="1" dirty="0" smtClean="0">
                <a:solidFill>
                  <a:schemeClr val="tx2"/>
                </a:solidFill>
              </a:rPr>
              <a:t> + Ribavirin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FUSION</a:t>
            </a:r>
            <a:br>
              <a:rPr lang="en-US" dirty="0" smtClean="0"/>
            </a:br>
            <a:r>
              <a:rPr lang="en-US" dirty="0" smtClean="0"/>
              <a:t>- VALENCE</a:t>
            </a:r>
            <a:br>
              <a:rPr lang="en-US" dirty="0" smtClean="0"/>
            </a:br>
            <a:r>
              <a:rPr lang="en-US" dirty="0" smtClean="0"/>
              <a:t>- LONESTAR-</a:t>
            </a:r>
            <a:r>
              <a:rPr lang="en-US" dirty="0"/>
              <a:t>2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BOSON</a:t>
            </a:r>
          </a:p>
          <a:p>
            <a:pPr>
              <a:lnSpc>
                <a:spcPts val="38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b="1" dirty="0" smtClean="0"/>
              <a:t>Prior Failure with Sofosbuvir + Ribavirin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Retreatment of prior Sofosbuvir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323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77000"/>
            <a:ext cx="7382254" cy="320040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6720" y="3892155"/>
            <a:ext cx="89719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=98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524000" y="3793299"/>
            <a:ext cx="3151632" cy="778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16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555751" y="2602850"/>
            <a:ext cx="2327401" cy="769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12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" y="2735611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6713" y="3978869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RBV in Treatment</a:t>
            </a:r>
            <a:r>
              <a:rPr lang="en-US" sz="2400" dirty="0">
                <a:solidFill>
                  <a:srgbClr val="F0EADC"/>
                </a:solidFill>
              </a:rPr>
              <a:t>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FUSION Trial: Design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684059" y="4179827"/>
            <a:ext cx="18257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0640" y="1667262"/>
            <a:ext cx="6844284" cy="5425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08254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5300" y="1738131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20800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89867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93408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891634" y="2993700"/>
            <a:ext cx="183489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413134" y="1738131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17987" y="2787549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886201" y="2602850"/>
            <a:ext cx="810767" cy="769049"/>
          </a:xfrm>
          <a:prstGeom prst="rect">
            <a:avLst/>
          </a:prstGeom>
          <a:solidFill>
            <a:srgbClr val="E1D4BA">
              <a:alpha val="72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5160270"/>
            <a:ext cx="9180577" cy="8595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131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FUSION Trial: </a:t>
            </a:r>
            <a:r>
              <a:rPr lang="en-US" sz="2400" dirty="0" smtClean="0"/>
              <a:t>Results for GT2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Treatment-Experienced GT2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I,</a:t>
            </a:r>
            <a:r>
              <a:rPr lang="en-US" dirty="0">
                <a:latin typeface="Arial" pitchFamily="22" charset="0"/>
              </a:rPr>
              <a:t>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2013;368:1867-77.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46767"/>
              </p:ext>
            </p:extLst>
          </p:nvPr>
        </p:nvGraphicFramePr>
        <p:xfrm>
          <a:off x="684213" y="18288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8434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31/36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30/32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3340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4704" y="515969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223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0042" y="2041607"/>
            <a:ext cx="8650221" cy="902760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0" y="1434291"/>
            <a:ext cx="9162288" cy="451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2014;370:1993-2001.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58374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39482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010" y="1451119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85190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0277" y="1451119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for Treatment Naïve &amp; Experienced HCV GT 2 or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VALENCE: Treatment Arms</a:t>
            </a:r>
            <a:endParaRPr lang="en-US" sz="2700" dirty="0"/>
          </a:p>
        </p:txBody>
      </p:sp>
      <p:sp>
        <p:nvSpPr>
          <p:cNvPr id="40" name="Rectangle 39"/>
          <p:cNvSpPr/>
          <p:nvPr/>
        </p:nvSpPr>
        <p:spPr>
          <a:xfrm>
            <a:off x="5909365" y="2313433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08825" y="2504633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267902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 = 73)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5" y="3378356"/>
            <a:ext cx="182879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179333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3048000"/>
            <a:ext cx="1317380" cy="63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434595"/>
            <a:ext cx="9180577" cy="8138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706541"/>
            <a:ext cx="9180577" cy="722358"/>
          </a:xfrm>
          <a:prstGeom prst="rect">
            <a:avLst/>
          </a:prstGeom>
          <a:solidFill>
            <a:srgbClr val="EEEEF2"/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Original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Protocol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Placebo versus 12 weeks treatment for GT 2 and 3.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Amended Protocol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GT3 treatment extended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from 12 to 24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weeks; Placebo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arm offered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alternative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962400"/>
            <a:ext cx="9144000" cy="405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Note: 85 patients enrolled in placebo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460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 Naïve &amp; Experienced HCV GT 2 or 3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Treatment Experienced GT2 : 12 weeks of treatment 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for Treatment-Experienced GT 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2014;370:1993-2001.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759287"/>
              </p:ext>
            </p:extLst>
          </p:nvPr>
        </p:nvGraphicFramePr>
        <p:xfrm>
          <a:off x="459254" y="1905000"/>
          <a:ext cx="8228667" cy="406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5309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of Chronic Hepatitis C: Genotype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10189" y="2964751"/>
            <a:ext cx="3786667" cy="769049"/>
            <a:chOff x="1364453" y="5021262"/>
            <a:chExt cx="3762217" cy="769049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Sofosbuvir +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Peginterferon + Ribavirin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5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N = 47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199869" y="3360628"/>
            <a:ext cx="3032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(weight-based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 divided doses)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1000 mg/day if &lt; 75 kg or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if ≥ 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71800"/>
            <a:ext cx="1390532" cy="771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 or 3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6113" y="1524000"/>
            <a:ext cx="9162291" cy="515104"/>
            <a:chOff x="-6113" y="1295400"/>
            <a:chExt cx="9162291" cy="515104"/>
          </a:xfrm>
        </p:grpSpPr>
        <p:sp>
          <p:nvSpPr>
            <p:cNvPr id="20" name="Rectangle 19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2662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173923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254078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960374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13814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0252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18454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7848600" y="314574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97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066" y="144783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Sofosbuvir + PEG + </a:t>
            </a:r>
            <a:r>
              <a:rPr lang="en-US" sz="2000" dirty="0" smtClean="0">
                <a:solidFill>
                  <a:srgbClr val="F0EADC"/>
                </a:solidFill>
              </a:rPr>
              <a:t>RBV for 12 weeks </a:t>
            </a:r>
            <a:r>
              <a:rPr lang="en-US" sz="2000" dirty="0">
                <a:solidFill>
                  <a:srgbClr val="F0EADC"/>
                </a:solidFill>
              </a:rPr>
              <a:t>in Treatment-Experienced HCV GT 2 or 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08793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9480" y="2026400"/>
            <a:ext cx="2087880" cy="412390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621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F0EADC"/>
                </a:solidFill>
              </a:rPr>
              <a:t>Sofosbuvir + PEG + </a:t>
            </a:r>
            <a:r>
              <a:rPr lang="en-US" sz="1800" dirty="0" smtClean="0">
                <a:solidFill>
                  <a:srgbClr val="F0EADC"/>
                </a:solidFill>
              </a:rPr>
              <a:t>RBV for 12 weeks </a:t>
            </a:r>
            <a:r>
              <a:rPr lang="en-US" sz="1800" dirty="0">
                <a:solidFill>
                  <a:srgbClr val="F0EADC"/>
                </a:solidFill>
              </a:rPr>
              <a:t>in Treatment-Experienced HCV GT 2 or 3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>LONESTAR-2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LONESTAR-2 </a:t>
            </a:r>
            <a:r>
              <a:rPr lang="en-US" dirty="0" smtClean="0"/>
              <a:t>Trial: SVR12 </a:t>
            </a:r>
            <a:r>
              <a:rPr lang="en-US" dirty="0"/>
              <a:t>by Cirrhosis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37071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9/9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561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13/14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209816"/>
            <a:ext cx="2261616" cy="3904414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62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</a:t>
            </a:r>
            <a:r>
              <a:rPr lang="en-US" dirty="0" err="1"/>
              <a:t>Gastroenterololgy</a:t>
            </a:r>
            <a:r>
              <a:rPr lang="en-US" dirty="0"/>
              <a:t>. 2015 Aug 3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Treatment Arms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20979" y="2504633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5525" y="2179333"/>
            <a:ext cx="2999232" cy="640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(n= 196)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331324" y="3378356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35525" y="3048000"/>
            <a:ext cx="4499166" cy="640067"/>
          </a:xfrm>
          <a:prstGeom prst="rect">
            <a:avLst/>
          </a:prstGeom>
          <a:solidFill>
            <a:srgbClr val="C3E0D8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Sofosbuvir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RBV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(n=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199)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029197"/>
            <a:ext cx="9180577" cy="1060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alfa-2a: 180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ug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/week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6113" y="1295400"/>
            <a:ext cx="9162291" cy="515104"/>
            <a:chOff x="-6113" y="1371600"/>
            <a:chExt cx="9162291" cy="515104"/>
          </a:xfrm>
        </p:grpSpPr>
        <p:sp>
          <p:nvSpPr>
            <p:cNvPr id="29" name="Rectangle 28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51111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2174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4092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5720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48540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83097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7112998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640476" y="2313433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86784" y="317677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089868" y="4211500"/>
            <a:ext cx="224942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835525" y="3886200"/>
            <a:ext cx="2249614" cy="640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/RBV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(n=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197)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09365" y="40203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169270"/>
            <a:ext cx="1752600" cy="23682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400" b="1" u="sng" dirty="0" smtClean="0">
                <a:latin typeface="Arial"/>
                <a:cs typeface="Arial"/>
              </a:rPr>
              <a:t>Genotype 2</a:t>
            </a:r>
            <a:br>
              <a:rPr lang="en-US" sz="1400" b="1" u="sng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Prior treatment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Compensated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Cirrhosis</a:t>
            </a:r>
            <a:br>
              <a:rPr lang="en-US" sz="1400" dirty="0" smtClean="0">
                <a:latin typeface="Arial"/>
                <a:cs typeface="Arial"/>
              </a:rPr>
            </a:br>
            <a:endParaRPr lang="en-US" sz="1400" dirty="0" smtClean="0">
              <a:latin typeface="Arial"/>
              <a:cs typeface="Arial"/>
            </a:endParaRPr>
          </a:p>
          <a:p>
            <a:pPr algn="ctr"/>
            <a:r>
              <a:rPr lang="en-US" sz="1400" b="1" u="sng" dirty="0" smtClean="0">
                <a:latin typeface="Arial"/>
                <a:cs typeface="Arial"/>
              </a:rPr>
              <a:t>Genotype 3</a:t>
            </a:r>
            <a:br>
              <a:rPr lang="en-US" sz="1400" b="1" u="sng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+/- Prior Treatment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+/- Cirrhosis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1975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+/-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BOSON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by Regimen and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 </a:t>
            </a:r>
            <a:r>
              <a:rPr lang="en-US" dirty="0" err="1"/>
              <a:t>Gastroenterololgy</a:t>
            </a:r>
            <a:r>
              <a:rPr lang="en-US" dirty="0"/>
              <a:t>. 2015 Aug 3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99420"/>
              </p:ext>
            </p:extLst>
          </p:nvPr>
        </p:nvGraphicFramePr>
        <p:xfrm>
          <a:off x="377820" y="1828800"/>
          <a:ext cx="83089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/>
          <p:cNvSpPr/>
          <p:nvPr/>
        </p:nvSpPr>
        <p:spPr>
          <a:xfrm>
            <a:off x="1783077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7424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11824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0197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128/181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4597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153/182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93224" y="5181600"/>
            <a:ext cx="871776" cy="4998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166/181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6671" y="6079328"/>
            <a:ext cx="33643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TE with compensated cirrhosis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2977" y="2420209"/>
            <a:ext cx="3352800" cy="4032384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338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Source: Esteban 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Failure with SOF-Containing Regimens in GT 2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078256" y="3651505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0530" y="2494961"/>
            <a:ext cx="8229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0619" y="2730500"/>
            <a:ext cx="224028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12075" y="3898900"/>
            <a:ext cx="224028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825754" y="3525072"/>
            <a:ext cx="4480876" cy="7695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25753" y="2334623"/>
            <a:ext cx="2240470" cy="769049"/>
          </a:xfrm>
          <a:prstGeom prst="rect">
            <a:avLst/>
          </a:prstGeom>
          <a:solidFill>
            <a:srgbClr val="B8CCEC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Sofosbuvir +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PEG + RBV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881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alfa-2a: 180 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01" y="2334623"/>
            <a:ext cx="990600" cy="1981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560"/>
              </a:lnSpc>
            </a:pPr>
            <a:r>
              <a:rPr lang="en-US" sz="1800" b="1" dirty="0" smtClean="0">
                <a:latin typeface="Arial"/>
                <a:cs typeface="Arial"/>
              </a:rPr>
              <a:t>GT2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i="1" dirty="0" smtClean="0">
                <a:latin typeface="Arial"/>
                <a:cs typeface="Arial"/>
              </a:rPr>
              <a:t>or </a:t>
            </a:r>
            <a:r>
              <a:rPr lang="en-US" sz="1800" b="1" dirty="0" smtClean="0">
                <a:latin typeface="Arial"/>
                <a:cs typeface="Arial"/>
              </a:rPr>
              <a:t/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GT3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6113" y="1447800"/>
            <a:ext cx="9162291" cy="515104"/>
            <a:chOff x="-6113" y="1371600"/>
            <a:chExt cx="9162291" cy="515104"/>
          </a:xfrm>
        </p:grpSpPr>
        <p:sp>
          <p:nvSpPr>
            <p:cNvPr id="24" name="Rectangle 2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56798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0549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633702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274276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91044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073066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918549" y="25283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2314" y="36840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3024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SOF + RBV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Failure with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SOF-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Containing Regimens in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2 or 3</a:t>
            </a:r>
            <a:b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Preliminary Results, by Genotype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SVR12 </a:t>
            </a:r>
            <a:r>
              <a:rPr lang="en-US" dirty="0"/>
              <a:t>by </a:t>
            </a:r>
            <a:r>
              <a:rPr lang="en-US" dirty="0" smtClean="0"/>
              <a:t>Regimen and HCV Genotype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Source: Esteban </a:t>
            </a:r>
            <a:r>
              <a:rPr lang="en-GB" dirty="0"/>
              <a:t>R, et al. </a:t>
            </a:r>
            <a:r>
              <a:rPr lang="en-US" dirty="0">
                <a:latin typeface="Arial" pitchFamily="22" charset="0"/>
              </a:rPr>
              <a:t>49</a:t>
            </a:r>
            <a:r>
              <a:rPr lang="en-US" baseline="30000" dirty="0">
                <a:latin typeface="Arial" pitchFamily="22" charset="0"/>
              </a:rPr>
              <a:t>th</a:t>
            </a:r>
            <a:r>
              <a:rPr lang="en-US" dirty="0">
                <a:latin typeface="Arial" pitchFamily="22" charset="0"/>
              </a:rPr>
              <a:t> EASL; April 2014. </a:t>
            </a:r>
            <a:r>
              <a:rPr lang="en-GB" dirty="0"/>
              <a:t>Abstract 08.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168775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729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4/4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0974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20/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9587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24/38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1069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24/2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9682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25/40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1" y="2420225"/>
            <a:ext cx="1926335" cy="3721457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0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Controversies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12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2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Treatment-Naïve &amp; Prior </a:t>
            </a:r>
            <a:r>
              <a:rPr lang="en-US" sz="2400" dirty="0" err="1" smtClean="0">
                <a:ea typeface="ＭＳ Ｐゴシック" pitchFamily="22" charset="-128"/>
                <a:cs typeface="ＭＳ Ｐゴシック" pitchFamily="22" charset="-128"/>
              </a:rPr>
              <a:t>Relapsers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340446"/>
              </p:ext>
            </p:extLst>
          </p:nvPr>
        </p:nvGraphicFramePr>
        <p:xfrm>
          <a:off x="458788" y="15240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12"/>
                <a:gridCol w="3201988"/>
              </a:tblGrid>
              <a:tr h="685800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Patients</a:t>
                      </a:r>
                      <a:r>
                        <a:rPr lang="en-US" sz="2000" baseline="0" dirty="0" smtClean="0"/>
                        <a:t> with GT 2 HCV: Initial Treatment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8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Recommended Regimen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and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AWAC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Sofosbuvir</a:t>
                      </a:r>
                      <a:r>
                        <a:rPr lang="en-US" sz="2000" dirty="0" smtClean="0"/>
                        <a:t> + Ribavirin 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12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$85,000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Sofosbuvir + Ribavirin 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16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$113,000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 </a:t>
                      </a:r>
                      <a:r>
                        <a:rPr lang="en-US" sz="2000" baseline="0" dirty="0" err="1" smtClean="0"/>
                        <a:t>Daclatasvir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baseline="0" dirty="0" err="1" smtClean="0"/>
                        <a:t>Sofosbuvir</a:t>
                      </a:r>
                      <a:r>
                        <a:rPr lang="en-US" sz="2000" baseline="0" dirty="0" smtClean="0"/>
                        <a:t> x 12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$147,000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r>
                        <a:rPr lang="en-US" sz="2000" baseline="0" dirty="0" err="1" smtClean="0"/>
                        <a:t>Daclatasvir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baseline="0" dirty="0" err="1" smtClean="0"/>
                        <a:t>Sofosbuvir</a:t>
                      </a:r>
                      <a:r>
                        <a:rPr lang="en-US" sz="2000" baseline="0" dirty="0" smtClean="0"/>
                        <a:t> x 24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$295,000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AWAC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= Average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Wholesale Acquisition Cost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Note: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health care systems may receive substantial discounts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3330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2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Treatment-Naïve &amp; Prior </a:t>
            </a:r>
            <a:r>
              <a:rPr lang="en-US" sz="2400" dirty="0" err="1" smtClean="0">
                <a:ea typeface="ＭＳ Ｐゴシック" pitchFamily="22" charset="-128"/>
                <a:cs typeface="ＭＳ Ｐゴシック" pitchFamily="22" charset="-128"/>
              </a:rPr>
              <a:t>Relapsers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711124"/>
              </p:ext>
            </p:extLst>
          </p:nvPr>
        </p:nvGraphicFramePr>
        <p:xfrm>
          <a:off x="458788" y="15240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612"/>
                <a:gridCol w="2058988"/>
              </a:tblGrid>
              <a:tr h="685800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Patients</a:t>
                      </a:r>
                      <a:r>
                        <a:rPr lang="en-US" sz="2000" baseline="0" dirty="0" smtClean="0"/>
                        <a:t> with GT 2 HCV: Retreatment of Patients with Prior Failure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5B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Recommended Regimen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and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AWAC Regimen 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Sofosbuvir</a:t>
                      </a:r>
                      <a:r>
                        <a:rPr lang="en-US" sz="2000" dirty="0" smtClean="0"/>
                        <a:t> + Ribavirin 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16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$113,000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Sofosbuvir + Ribavirin 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24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$170,000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/>
                        <a:t>Sofosbuvir</a:t>
                      </a:r>
                      <a:r>
                        <a:rPr lang="en-US" sz="2000" baseline="0" dirty="0" smtClean="0"/>
                        <a:t> + Ribavirin + </a:t>
                      </a:r>
                      <a:r>
                        <a:rPr lang="en-US" sz="2000" baseline="0" dirty="0" err="1" smtClean="0"/>
                        <a:t>Peginterferon</a:t>
                      </a:r>
                      <a:r>
                        <a:rPr lang="en-US" sz="2000" baseline="0" dirty="0" smtClean="0"/>
                        <a:t> x 12 weeks</a:t>
                      </a: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$97,000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r>
                        <a:rPr lang="en-US" sz="2000" baseline="0" dirty="0" err="1" smtClean="0"/>
                        <a:t>Daclatasvir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baseline="0" dirty="0" err="1" smtClean="0"/>
                        <a:t>Sofosbuvir</a:t>
                      </a:r>
                      <a:r>
                        <a:rPr lang="en-US" sz="2000" baseline="0" dirty="0" smtClean="0"/>
                        <a:t> +/- Ribavirin x 24 weeks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$295,000</a:t>
                      </a:r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8EF"/>
                    </a:solidFill>
                  </a:tcPr>
                </a:tc>
              </a:tr>
              <a:tr h="6858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AWAC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= Average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Wholesale Acquisition Cost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Note: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health care systems may receive substantial discounts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2550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Chronic HCV Genotype 2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Background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3296" y="1661160"/>
            <a:ext cx="8625080" cy="4800600"/>
          </a:xfrm>
        </p:spPr>
        <p:txBody>
          <a:bodyPr>
            <a:noAutofit/>
          </a:bodyPr>
          <a:lstStyle/>
          <a:p>
            <a:pPr indent="-182880">
              <a:lnSpc>
                <a:spcPct val="100000"/>
              </a:lnSpc>
              <a:spcBef>
                <a:spcPts val="2000"/>
              </a:spcBef>
            </a:pPr>
            <a:r>
              <a:rPr lang="en-US" dirty="0" smtClean="0"/>
              <a:t>Genotype 2 is second most common HCV genotype in US</a:t>
            </a:r>
          </a:p>
          <a:p>
            <a:pPr indent="-182880">
              <a:lnSpc>
                <a:spcPct val="100000"/>
              </a:lnSpc>
              <a:spcBef>
                <a:spcPts val="2000"/>
              </a:spcBef>
            </a:pPr>
            <a:r>
              <a:rPr lang="en-US" dirty="0" smtClean="0"/>
              <a:t>Up to 85% of patients have contraindications for interferon therapy</a:t>
            </a:r>
          </a:p>
          <a:p>
            <a:pPr indent="-182880">
              <a:lnSpc>
                <a:spcPct val="100000"/>
              </a:lnSpc>
              <a:spcBef>
                <a:spcPts val="2000"/>
              </a:spcBef>
            </a:pPr>
            <a:r>
              <a:rPr lang="en-US" dirty="0" smtClean="0"/>
              <a:t>Small proportion of untreated patients are genotype 2 today due to historically high treatment and cure rates</a:t>
            </a:r>
          </a:p>
        </p:txBody>
      </p:sp>
    </p:spTree>
    <p:extLst>
      <p:ext uri="{BB962C8B-B14F-4D97-AF65-F5344CB8AC3E}">
        <p14:creationId xmlns:p14="http://schemas.microsoft.com/office/powerpoint/2010/main" val="38285765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Genotype 2 Chronic HCV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Issues and Controversies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2954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1600"/>
              </a:spcBef>
              <a:buSzPct val="125000"/>
            </a:pPr>
            <a:r>
              <a:rPr lang="en-US" sz="2000" dirty="0" smtClean="0"/>
              <a:t>Cost of Therapy: what is actual discounted cost and is there a need to wait for price competition?</a:t>
            </a:r>
          </a:p>
          <a:p>
            <a:pPr>
              <a:lnSpc>
                <a:spcPts val="2200"/>
              </a:lnSpc>
              <a:spcBef>
                <a:spcPts val="1200"/>
              </a:spcBef>
              <a:buSzPct val="125000"/>
            </a:pPr>
            <a:r>
              <a:rPr lang="en-US" sz="2000" dirty="0" smtClean="0"/>
              <a:t>With cure rates as high as 96%, are we over-treating most patients by treating patients for 12-24 weeks?</a:t>
            </a:r>
            <a:endParaRPr lang="en-US" sz="2000" dirty="0"/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Can we shorten therapy to 4 or 6 weeks to save treatment costs?</a:t>
            </a:r>
            <a:endParaRPr lang="en-US" sz="2000" dirty="0"/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Can we revitalize response guided therapy or find pretreatment predictors of SVR with short therapy?</a:t>
            </a:r>
          </a:p>
          <a:p>
            <a:pPr>
              <a:lnSpc>
                <a:spcPts val="2200"/>
              </a:lnSpc>
              <a:spcBef>
                <a:spcPts val="1200"/>
              </a:spcBef>
              <a:buSzPct val="125000"/>
            </a:pPr>
            <a:r>
              <a:rPr lang="en-US" sz="2000" dirty="0" smtClean="0"/>
              <a:t>When to Defer or Decline Therapy:</a:t>
            </a:r>
            <a:endParaRPr lang="en-US" sz="2000" dirty="0"/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Decisions on when to warehouse?</a:t>
            </a:r>
            <a:endParaRPr lang="en-US" sz="2000" dirty="0"/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Based on mild histology or lack of evidence of systemic disease</a:t>
            </a:r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Short lifespan</a:t>
            </a:r>
            <a:endParaRPr lang="en-US" sz="2000" dirty="0"/>
          </a:p>
          <a:p>
            <a:pPr marL="365760">
              <a:lnSpc>
                <a:spcPts val="2200"/>
              </a:lnSpc>
              <a:spcBef>
                <a:spcPts val="400"/>
              </a:spcBef>
              <a:buSzPct val="50000"/>
              <a:buFont typeface="Wingdings" charset="2"/>
              <a:buChar char="v"/>
            </a:pPr>
            <a:r>
              <a:rPr lang="en-US" sz="2000" dirty="0" smtClean="0"/>
              <a:t>Noncompliance </a:t>
            </a:r>
          </a:p>
          <a:p>
            <a:pPr>
              <a:lnSpc>
                <a:spcPts val="2200"/>
              </a:lnSpc>
              <a:spcBef>
                <a:spcPts val="1200"/>
              </a:spcBef>
              <a:buSzPct val="125000"/>
            </a:pPr>
            <a:r>
              <a:rPr lang="en-US" sz="2000" dirty="0" smtClean="0"/>
              <a:t>(Non) Role of IL-28b Testing, now obviated</a:t>
            </a:r>
          </a:p>
          <a:p>
            <a:pPr>
              <a:lnSpc>
                <a:spcPts val="2200"/>
              </a:lnSpc>
              <a:spcBef>
                <a:spcPts val="1200"/>
              </a:spcBef>
              <a:buSzPct val="125000"/>
            </a:pPr>
            <a:r>
              <a:rPr lang="en-US" sz="2000" dirty="0" smtClean="0"/>
              <a:t>For treatment purposes, liver </a:t>
            </a:r>
            <a:r>
              <a:rPr lang="en-US" sz="2000" dirty="0"/>
              <a:t>f</a:t>
            </a:r>
            <a:r>
              <a:rPr lang="en-US" sz="2000" dirty="0" smtClean="0"/>
              <a:t>ibrosis staging primarily used to meet insurance requirements  and determine HCC surveillance strategy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14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5631501"/>
            <a:ext cx="7382254" cy="1143000"/>
          </a:xfrm>
        </p:spPr>
        <p:txBody>
          <a:bodyPr/>
          <a:lstStyle/>
          <a:p>
            <a:pPr marL="1005840" indent="-1005840">
              <a:lnSpc>
                <a:spcPts val="1500"/>
              </a:lnSpc>
              <a:spcBef>
                <a:spcPts val="600"/>
              </a:spcBef>
            </a:pPr>
            <a:r>
              <a:rPr lang="en-US" sz="1200" dirty="0" smtClean="0"/>
              <a:t>Source for Figure: Camilla </a:t>
            </a:r>
            <a:r>
              <a:rPr lang="en-US" sz="1200" dirty="0"/>
              <a:t>Graham, MD, MPH. Beth Israel Deaconess Medical </a:t>
            </a:r>
            <a:r>
              <a:rPr lang="en-US" sz="1200" dirty="0" smtClean="0"/>
              <a:t>Center</a:t>
            </a:r>
          </a:p>
          <a:p>
            <a:pPr marL="1005840" indent="-1005840">
              <a:lnSpc>
                <a:spcPts val="1500"/>
              </a:lnSpc>
              <a:spcBef>
                <a:spcPts val="600"/>
              </a:spcBef>
            </a:pPr>
            <a:r>
              <a:rPr lang="en-US" sz="1200" dirty="0" smtClean="0"/>
              <a:t>Data Sources: (1) </a:t>
            </a:r>
            <a:r>
              <a:rPr lang="en-US" sz="1200" dirty="0" err="1" smtClean="0">
                <a:latin typeface="Arial" charset="0"/>
                <a:ea typeface="ＭＳ Ｐゴシック" pitchFamily="34" charset="-128"/>
              </a:rPr>
              <a:t>Lawitz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 E, et 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al. NEJM 2013; 368:1878-87. 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(2) Jacobson 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I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, et 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al. NEJM 2013; 368:1867-77. 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(3) Antiviral 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Drugs Advisory Committee Meeting, FDA and Gilead reviews, 10/25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/2013. </a:t>
            </a:r>
            <a:br>
              <a:rPr lang="en-US" sz="1200" dirty="0" smtClean="0">
                <a:latin typeface="Arial" charset="0"/>
                <a:ea typeface="ＭＳ Ｐゴシック" pitchFamily="34" charset="-128"/>
              </a:rPr>
            </a:br>
            <a:r>
              <a:rPr lang="en-US" sz="1200" dirty="0" smtClean="0">
                <a:latin typeface="Arial" charset="0"/>
                <a:ea typeface="ＭＳ Ｐゴシック" pitchFamily="34" charset="-128"/>
              </a:rPr>
              <a:t> (4) Package 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Insert, </a:t>
            </a:r>
            <a:r>
              <a:rPr lang="en-US" sz="1200" dirty="0" err="1">
                <a:latin typeface="Arial" charset="0"/>
                <a:ea typeface="ＭＳ Ｐゴシック" pitchFamily="34" charset="-128"/>
              </a:rPr>
              <a:t>Gilead.com</a:t>
            </a:r>
            <a:r>
              <a:rPr lang="en-US" sz="1200" dirty="0">
                <a:latin typeface="Arial" charset="0"/>
                <a:ea typeface="ＭＳ Ｐゴシック" pitchFamily="34" charset="-128"/>
              </a:rPr>
              <a:t> 12/7</a:t>
            </a:r>
            <a:r>
              <a:rPr lang="en-US" sz="1200" dirty="0" smtClean="0">
                <a:latin typeface="Arial" charset="0"/>
                <a:ea typeface="ＭＳ Ｐゴシック" pitchFamily="34" charset="-128"/>
              </a:rPr>
              <a:t>/2013.</a:t>
            </a:r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Therapy for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Chronic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Cost Analysis Based on Cost per </a:t>
            </a:r>
            <a:r>
              <a:rPr lang="en-US" dirty="0" smtClean="0"/>
              <a:t>SVR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882102"/>
              </p:ext>
            </p:extLst>
          </p:nvPr>
        </p:nvGraphicFramePr>
        <p:xfrm>
          <a:off x="198120" y="1539243"/>
          <a:ext cx="8717280" cy="3739022"/>
        </p:xfrm>
        <a:graphic>
          <a:graphicData uri="http://schemas.openxmlformats.org/drawingml/2006/table">
            <a:tbl>
              <a:tblPr/>
              <a:tblGrid>
                <a:gridCol w="2743200"/>
                <a:gridCol w="3048000"/>
                <a:gridCol w="1224280"/>
                <a:gridCol w="1701800"/>
              </a:tblGrid>
              <a:tr h="5334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Patient Characteristics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Regimen Options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Cost per 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</a:tr>
              <a:tr h="60453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12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92-98%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$95,263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185312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16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91-94%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~$154,658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80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12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91-96%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$96,276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cirrhosis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RBV x 16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78%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$154,658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  <a:tr h="441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 + PEG + RBV x 12 wks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93%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$113,269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76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How is cost of therapy impacting treatment decisions?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9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Regimens Under Study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C: Genotype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1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Possible Future Regimens for GT-2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tx1"/>
                </a:solidFill>
                <a:cs typeface="Arial"/>
              </a:rPr>
              <a:t>Unlikely</a:t>
            </a:r>
          </a:p>
          <a:p>
            <a:pPr marL="411480">
              <a:spcBef>
                <a:spcPts val="1800"/>
              </a:spcBef>
              <a:buSzPct val="50000"/>
              <a:buFont typeface="Wingdings" charset="2"/>
              <a:buChar char="v"/>
            </a:pPr>
            <a:r>
              <a:rPr lang="en-US" dirty="0" err="1" smtClean="0">
                <a:solidFill>
                  <a:schemeClr val="tx1"/>
                </a:solidFill>
                <a:cs typeface="Arial"/>
              </a:rPr>
              <a:t>Ledipasvir-Sofosbuvir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411480">
              <a:spcBef>
                <a:spcPts val="1800"/>
              </a:spcBef>
              <a:buSzPct val="50000"/>
              <a:buFont typeface="Wingdings" charset="2"/>
              <a:buChar char="v"/>
            </a:pPr>
            <a:r>
              <a:rPr lang="en-US" dirty="0" err="1" smtClean="0">
                <a:solidFill>
                  <a:schemeClr val="tx1"/>
                </a:solidFill>
                <a:cs typeface="Arial"/>
              </a:rPr>
              <a:t>Ombitasvir</a:t>
            </a:r>
            <a:r>
              <a:rPr lang="en-US" dirty="0" smtClean="0">
                <a:solidFill>
                  <a:schemeClr val="tx1"/>
                </a:solidFill>
                <a:cs typeface="Arial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cs typeface="Arial"/>
              </a:rPr>
              <a:t>Paritaprevir</a:t>
            </a:r>
            <a:r>
              <a:rPr lang="en-US" dirty="0" smtClean="0">
                <a:solidFill>
                  <a:schemeClr val="tx1"/>
                </a:solidFill>
                <a:cs typeface="Arial"/>
              </a:rPr>
              <a:t>-Ritonavir</a:t>
            </a:r>
          </a:p>
          <a:p>
            <a:pPr lvl="1">
              <a:spcBef>
                <a:spcPts val="1800"/>
              </a:spcBef>
            </a:pPr>
            <a:endParaRPr lang="en-US" b="1" dirty="0">
              <a:solidFill>
                <a:schemeClr val="tx1"/>
              </a:solidFill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tx1"/>
                </a:solidFill>
                <a:cs typeface="Arial"/>
              </a:rPr>
              <a:t>Likely</a:t>
            </a:r>
          </a:p>
          <a:p>
            <a:pPr marL="411480">
              <a:spcBef>
                <a:spcPts val="1800"/>
              </a:spcBef>
              <a:buSzPct val="50000"/>
              <a:buFont typeface="Wingdings" charset="2"/>
              <a:buChar char="v"/>
            </a:pPr>
            <a:r>
              <a:rPr lang="en-US" dirty="0" smtClean="0"/>
              <a:t>ABT</a:t>
            </a:r>
            <a:r>
              <a:rPr lang="en-US" dirty="0"/>
              <a:t>-493 plus </a:t>
            </a:r>
            <a:r>
              <a:rPr lang="en-US" dirty="0" smtClean="0"/>
              <a:t>ABT-450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411480">
              <a:spcBef>
                <a:spcPts val="1800"/>
              </a:spcBef>
              <a:buSzPct val="50000"/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  <a:cs typeface="Arial"/>
              </a:rPr>
              <a:t>Regimens with 5816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3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Treat now or defer therapy?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4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Favoring Urgent GT2 Treatment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 smtClean="0"/>
              <a:t>Advanced Fibrosis (F3-F4)</a:t>
            </a:r>
            <a:br>
              <a:rPr lang="en-US" sz="2800" dirty="0" smtClean="0"/>
            </a:br>
            <a:r>
              <a:rPr lang="en-US" sz="2800" dirty="0" smtClean="0"/>
              <a:t>- Platelet count &lt; 150,000/</a:t>
            </a:r>
            <a:r>
              <a:rPr lang="en-US" sz="2800" dirty="0" err="1" smtClean="0"/>
              <a:t>uL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Large spleen and/or portal vein</a:t>
            </a:r>
            <a:br>
              <a:rPr lang="en-US" sz="2800" dirty="0" smtClean="0"/>
            </a:br>
            <a:r>
              <a:rPr lang="en-US" sz="2800" dirty="0" smtClean="0"/>
              <a:t>- Esophageal </a:t>
            </a:r>
            <a:r>
              <a:rPr lang="en-US" sz="2800" dirty="0" err="1" smtClean="0"/>
              <a:t>varices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 smtClean="0"/>
              <a:t>Synthetic dysfunction, decompensated disease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 smtClean="0"/>
              <a:t>Systemic disease</a:t>
            </a:r>
            <a:br>
              <a:rPr lang="en-US" sz="2800" dirty="0" smtClean="0"/>
            </a:br>
            <a:r>
              <a:rPr lang="en-US" sz="2800" dirty="0" smtClean="0"/>
              <a:t>- Cryoglobulinemia ([+] Rheumatoid Factor)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928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Points for Treatment of Chronic HCV GT-2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Genotype 2 highly responsive to 12 weeks of all-oral therapy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200" dirty="0"/>
              <a:t>Relatively little retreatment data since high SVR rates with </a:t>
            </a:r>
            <a:r>
              <a:rPr lang="en-US" sz="2200" dirty="0" smtClean="0"/>
              <a:t>therapy in naïve patients</a:t>
            </a:r>
            <a:endParaRPr lang="en-US" sz="2200" dirty="0"/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200" dirty="0"/>
              <a:t>Few GT2 studies moving forward with new therapies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Will be difficult to enroll large studies required for licensing trials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New </a:t>
            </a:r>
            <a:r>
              <a:rPr lang="en-US" sz="2200" dirty="0" err="1" smtClean="0"/>
              <a:t>pangenotypic</a:t>
            </a:r>
            <a:r>
              <a:rPr lang="en-US" sz="2200" dirty="0" smtClean="0"/>
              <a:t> drugs will be used for </a:t>
            </a:r>
            <a:r>
              <a:rPr lang="en-US" sz="2200" dirty="0"/>
              <a:t>g</a:t>
            </a:r>
            <a:r>
              <a:rPr lang="en-US" sz="2200" dirty="0" smtClean="0"/>
              <a:t>enotype 2 off-label (prediction)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555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Virologic Responses with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Therapy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/>
              <a:t>Sustained Virologic Response at 12 Weeks Post Therapy  (SVR12)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47208"/>
            <a:ext cx="915314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Sustained Virologic Response (SVR12) = Undetectable HCV RNA 12 Weeks Post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081918"/>
              </p:ext>
            </p:extLst>
          </p:nvPr>
        </p:nvGraphicFramePr>
        <p:xfrm>
          <a:off x="461963" y="1426416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4617339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9540" y="4609181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476124" y="4778832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4755572" y="3917348"/>
            <a:ext cx="1722120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7884" y="1560543"/>
            <a:ext cx="1396213" cy="271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cs typeface="Arial"/>
              </a:rPr>
              <a:t>Treatment</a:t>
            </a:r>
            <a:endParaRPr lang="en-US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0137" y="1560543"/>
            <a:ext cx="1399030" cy="2680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Post Treatment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3603886" y="4322362"/>
            <a:ext cx="1182624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01074" y="3919728"/>
            <a:ext cx="1410336" cy="271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12 Weeks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55782" y="4774167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86750" y="3276600"/>
            <a:ext cx="2028294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End of Treatment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93159" y="2634106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0360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98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2015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Treatment of Patients with Genotype 2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12896"/>
              </p:ext>
            </p:extLst>
          </p:nvPr>
        </p:nvGraphicFramePr>
        <p:xfrm>
          <a:off x="304800" y="1503680"/>
          <a:ext cx="8458200" cy="411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Genotype 2 HCV: Initial Treatment</a:t>
                      </a:r>
                      <a:endParaRPr lang="en-US" sz="2000" dirty="0"/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Recommended Regimen,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Patients without Cirrhosis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5580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Sofosbuvir</a:t>
                      </a:r>
                      <a:r>
                        <a:rPr lang="en-US" sz="2000" baseline="0" dirty="0" smtClean="0"/>
                        <a:t> + Ribavirin x 12 weeks</a:t>
                      </a:r>
                      <a:endParaRPr lang="en-US" sz="2000" dirty="0"/>
                    </a:p>
                  </a:txBody>
                  <a:tcPr marL="182880" marT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Recommended Regimen,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Patients with Cirrhosis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6D7F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dirty="0" err="1" smtClean="0"/>
                        <a:t>Sofosbuvir</a:t>
                      </a:r>
                      <a:r>
                        <a:rPr lang="en-US" sz="2000" baseline="0" dirty="0" smtClean="0"/>
                        <a:t> + Ribavirin x 16 weeks</a:t>
                      </a:r>
                      <a:endParaRPr lang="en-US" sz="2000" dirty="0" smtClean="0"/>
                    </a:p>
                  </a:txBody>
                  <a:tcPr marL="182880" marT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8EF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Recommended Regimen,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Patients Not Able to Tolerate Ribavirin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6980"/>
                    </a:solidFill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</a:t>
                      </a:r>
                      <a:r>
                        <a:rPr lang="en-US" sz="2000" baseline="0" dirty="0" err="1" smtClean="0"/>
                        <a:t>Daclatasvir</a:t>
                      </a:r>
                      <a:r>
                        <a:rPr lang="en-US" sz="2000" baseline="0" dirty="0" smtClean="0"/>
                        <a:t> + </a:t>
                      </a:r>
                      <a:r>
                        <a:rPr lang="en-US" sz="2000" baseline="0" dirty="0" err="1" smtClean="0"/>
                        <a:t>Sofosbuvir</a:t>
                      </a:r>
                      <a:r>
                        <a:rPr lang="en-US" sz="2000" baseline="0" dirty="0" smtClean="0"/>
                        <a:t> x 12 weeks (consider 24 weeks with cirrhosis)</a:t>
                      </a:r>
                      <a:endParaRPr lang="en-US" sz="2000" dirty="0"/>
                    </a:p>
                  </a:txBody>
                  <a:tcPr marL="18288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965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with Genotype 2 Chronic HCV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ts val="2400"/>
              </a:spcBef>
              <a:buClr>
                <a:schemeClr val="accent1"/>
              </a:buClr>
            </a:pPr>
            <a:r>
              <a:rPr lang="en-US" b="1" dirty="0" smtClean="0">
                <a:solidFill>
                  <a:schemeClr val="tx2"/>
                </a:solidFill>
              </a:rPr>
              <a:t>Sofosbuvir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smtClean="0">
                <a:solidFill>
                  <a:schemeClr val="tx2"/>
                </a:solidFill>
              </a:rPr>
              <a:t>Ribavirin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- FISSION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POSITRON</a:t>
            </a:r>
            <a:br>
              <a:rPr lang="en-US" dirty="0" smtClean="0"/>
            </a:br>
            <a:r>
              <a:rPr lang="en-US" dirty="0" smtClean="0"/>
              <a:t>- VALENCE</a:t>
            </a:r>
          </a:p>
          <a:p>
            <a:pPr>
              <a:lnSpc>
                <a:spcPts val="3400"/>
              </a:lnSpc>
              <a:spcBef>
                <a:spcPts val="2400"/>
              </a:spcBef>
              <a:buClr>
                <a:schemeClr val="accent1"/>
              </a:buClr>
            </a:pPr>
            <a:r>
              <a:rPr lang="en-US" b="1" dirty="0" err="1" smtClean="0"/>
              <a:t>Daclatasvir</a:t>
            </a:r>
            <a:r>
              <a:rPr lang="en-US" b="1" dirty="0" smtClean="0"/>
              <a:t> + </a:t>
            </a:r>
            <a:r>
              <a:rPr lang="en-US" b="1" dirty="0" err="1" smtClean="0"/>
              <a:t>Sofosbuvir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- A144040</a:t>
            </a:r>
            <a:br>
              <a:rPr lang="en-US" dirty="0" smtClean="0"/>
            </a:br>
            <a:r>
              <a:rPr lang="en-US" dirty="0" smtClean="0"/>
              <a:t>- ALLY-2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Initial Therapy: Genotype 2</a:t>
            </a:r>
            <a:br>
              <a:rPr lang="en-US" sz="2400" dirty="0" smtClean="0"/>
            </a:br>
            <a:r>
              <a:rPr lang="en-US" dirty="0" err="1" smtClean="0"/>
              <a:t>Sofosbuvir</a:t>
            </a:r>
            <a:r>
              <a:rPr lang="en-US" dirty="0" smtClean="0"/>
              <a:t> plus Ribavirin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789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59459</TotalTime>
  <Words>2470</Words>
  <Application>Microsoft Macintosh PowerPoint</Application>
  <PresentationFormat>On-screen Show (4:3)</PresentationFormat>
  <Paragraphs>451</Paragraphs>
  <Slides>48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AETC_Master_Template_061510</vt:lpstr>
      <vt:lpstr>Treatment of Chronic HCV Genotype 2</vt:lpstr>
      <vt:lpstr>PowerPoint Presentation</vt:lpstr>
      <vt:lpstr>Background and Definitions</vt:lpstr>
      <vt:lpstr>Treatment of Chronic HCV Genotype 2 Background</vt:lpstr>
      <vt:lpstr>Virologic Responses with HCV Therapy Sustained Virologic Response at 12 Weeks Post Therapy  (SVR12)</vt:lpstr>
      <vt:lpstr>Initial Treatment</vt:lpstr>
      <vt:lpstr>AASLD/IDSA/IAS-USA 2015 HCV Treatment Recommendations Initial Treatment of Patients with Genotype 2 Chronic HCV</vt:lpstr>
      <vt:lpstr>Treatment-Naïve with Genotype 2 Chronic HCV Key Studies</vt:lpstr>
      <vt:lpstr>Initial Therapy: Genotype 2 Sofosbuvir plus Ribavirin</vt:lpstr>
      <vt:lpstr>Sofosbuvir + Ribavirin for Treatment-Naïve HCV GT 2 or 3 FISSION Trial: Design</vt:lpstr>
      <vt:lpstr>Sofosbuvir + Ribavirin for Treatment-Naïve HCV GT 2 or 3 FISSION Trial: Results</vt:lpstr>
      <vt:lpstr>Sofosbuvir + Ribavirin for HCV GT 2 or 3 (PEG-IFN not an option) POSITRON Trial: Design</vt:lpstr>
      <vt:lpstr>Sofosbuvir + Ribavirin for HCV GT 2,3 (PEG not an option) POSITRON: Results with Sofosbuvir + Ribavirin</vt:lpstr>
      <vt:lpstr>Sofosbuvir + Ribavirin for Treatment Naïve &amp; Experienced HCV GT 2 or 3  VALENCE: Treatment Arms</vt:lpstr>
      <vt:lpstr>Sofosbuvir + Ribavirin for Treatment Naïve &amp; Experienced HCV GT 2 or 3  VALENCE: Results for Treatment-Naïve GT 2</vt:lpstr>
      <vt:lpstr>Initial Therapy: Genotype 2 Daclatasvir plus Sofosbuvir</vt:lpstr>
      <vt:lpstr>Daclatasvir + Sofosbuvir +/- Ribavirin for HCV GT 1-3 A1444040 Design: Treatment-Naïve 24 Week Rx (Part 1)</vt:lpstr>
      <vt:lpstr>Daclatasvir + Sofosbuvir +/- Ribavirin for HCV GT 1-3 Treatment-Naïve 24 Week Rx: Results (Part 1) </vt:lpstr>
      <vt:lpstr>Daclatasvir + Sofosbuvir for HCV GT 1-4 and HIV Coinfection ALLY-2 Trial: Design</vt:lpstr>
      <vt:lpstr>Daclatasvir + Sofosbuvir for HCV GT 1-4 and HIV Coinfection ALLY-2 Trial: Results for Genotype 2</vt:lpstr>
      <vt:lpstr>Retreatment of Persons in Whom Prior Therapy Failed</vt:lpstr>
      <vt:lpstr>AASLD/IDSA/IAS-USA 2015 HCV Treatment Recommendations GT2 HCV: Retreatment of Prior Failure with PR</vt:lpstr>
      <vt:lpstr>AASLD/IDSA/IAS-USA 2015 HCV Treatment Recommendations GT 2 HCV: Retreatment of Prior Failure with SOF + RBV</vt:lpstr>
      <vt:lpstr>AASLD/IDSA/IAS-USA 2015 HCV Treatment Recommendations Criteria for Interferon Ineligible</vt:lpstr>
      <vt:lpstr>Retreatment of Genotype 2 Chronic HCV Key Studies</vt:lpstr>
      <vt:lpstr>Sofosbuvir + RBV in Treatment-Experienced HCV GT 2 or 3 FUSION Trial: Design</vt:lpstr>
      <vt:lpstr>Sofosbuvir + RBV in Treatment-Experienced HCV GT 2 or 3 FUSION Trial: Results for GT2</vt:lpstr>
      <vt:lpstr>Sofosbuvir + Ribavirin for Treatment Naïve &amp; Experienced HCV GT 2 or 3 VALENCE: Treatment Arms</vt:lpstr>
      <vt:lpstr>Sofosbuvir + Ribavirin for Treatment Naïve &amp; Experienced HCV GT 2 or 3  Treatment Experienced GT2 : 12 weeks of treatment </vt:lpstr>
      <vt:lpstr>Sofosbuvir + PEG + RBV in Treatment-Experienced HCV GT 2 or 3 LONESTAR-2 Trial: Design</vt:lpstr>
      <vt:lpstr>Sofosbuvir + PEG + RBV for 12 weeks in Treatment-Experienced HCV GT 2 or 3 LONESTAR-2 Trial: Results</vt:lpstr>
      <vt:lpstr>Sofosbuvir + PEG + RBV for 12 weeks in Treatment-Experienced HCV GT 2 or 3 LONESTAR-2 Trial: Results</vt:lpstr>
      <vt:lpstr>Sofosbuvir + Ribavirin +/- Peginterferon for HCV GT 2 or 3 BOSON: Treatment Arms</vt:lpstr>
      <vt:lpstr>Sofosbuvir + Ribavirin +/- Peginterferon for HCV GT 2 or 3 BOSON: Results</vt:lpstr>
      <vt:lpstr>Retreatment of SOF + RBV Failure with SOF-Containing Regimens in GT 2 or 3 Study Design</vt:lpstr>
      <vt:lpstr>Retreatment of SOF + RBV Failure with SOF-Containing Regimens in GT 2 or 3 Preliminary Results, by Genotype </vt:lpstr>
      <vt:lpstr>Issues and Controversies</vt:lpstr>
      <vt:lpstr>Hepatitis C Genotype 2 Estimated Medication Costs for Treatment-Naïve &amp; Prior Relapsers</vt:lpstr>
      <vt:lpstr>Hepatitis C Genotype 2 Estimated Medication Costs for Treatment-Naïve &amp; Prior Relapsers</vt:lpstr>
      <vt:lpstr>Treatment of Genotype 2 Chronic HCV Issues and Controversies</vt:lpstr>
      <vt:lpstr>HCV Therapy for Genotype 2 Chronic HCV Cost Analysis Based on Cost per SVR</vt:lpstr>
      <vt:lpstr>PowerPoint Presentation</vt:lpstr>
      <vt:lpstr>Treatment Regimens Under Study</vt:lpstr>
      <vt:lpstr>Possible Future Regimens for GT-2</vt:lpstr>
      <vt:lpstr>PowerPoint Presentation</vt:lpstr>
      <vt:lpstr>Factors Favoring Urgent GT2 Treatment</vt:lpstr>
      <vt:lpstr>Summary Points for Treatment of Chronic HCV GT-2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3200</cp:revision>
  <cp:lastPrinted>2011-04-18T21:48:04Z</cp:lastPrinted>
  <dcterms:created xsi:type="dcterms:W3CDTF">2010-11-28T05:36:22Z</dcterms:created>
  <dcterms:modified xsi:type="dcterms:W3CDTF">2015-10-06T19:46:11Z</dcterms:modified>
</cp:coreProperties>
</file>