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687" r:id="rId2"/>
    <p:sldId id="684" r:id="rId3"/>
    <p:sldId id="677" r:id="rId4"/>
    <p:sldId id="537" r:id="rId5"/>
    <p:sldId id="641" r:id="rId6"/>
    <p:sldId id="639" r:id="rId7"/>
    <p:sldId id="660" r:id="rId8"/>
    <p:sldId id="689" r:id="rId9"/>
    <p:sldId id="696" r:id="rId10"/>
    <p:sldId id="630" r:id="rId11"/>
    <p:sldId id="686" r:id="rId12"/>
    <p:sldId id="608" r:id="rId13"/>
    <p:sldId id="609" r:id="rId14"/>
    <p:sldId id="610" r:id="rId15"/>
    <p:sldId id="634" r:id="rId16"/>
    <p:sldId id="682" r:id="rId17"/>
    <p:sldId id="693" r:id="rId18"/>
    <p:sldId id="683" r:id="rId19"/>
    <p:sldId id="611" r:id="rId20"/>
    <p:sldId id="612" r:id="rId21"/>
    <p:sldId id="613" r:id="rId22"/>
    <p:sldId id="614" r:id="rId23"/>
    <p:sldId id="615" r:id="rId24"/>
    <p:sldId id="679" r:id="rId25"/>
    <p:sldId id="651" r:id="rId26"/>
    <p:sldId id="653" r:id="rId27"/>
    <p:sldId id="691" r:id="rId28"/>
    <p:sldId id="668" r:id="rId29"/>
    <p:sldId id="692" r:id="rId30"/>
    <p:sldId id="676" r:id="rId31"/>
    <p:sldId id="636" r:id="rId32"/>
    <p:sldId id="625" r:id="rId33"/>
    <p:sldId id="619" r:id="rId34"/>
    <p:sldId id="621" r:id="rId35"/>
    <p:sldId id="688" r:id="rId36"/>
    <p:sldId id="627" r:id="rId37"/>
    <p:sldId id="673" r:id="rId38"/>
    <p:sldId id="559" r:id="rId39"/>
    <p:sldId id="670" r:id="rId40"/>
    <p:sldId id="690" r:id="rId41"/>
    <p:sldId id="616" r:id="rId42"/>
    <p:sldId id="605" r:id="rId43"/>
    <p:sldId id="617" r:id="rId44"/>
    <p:sldId id="694" r:id="rId45"/>
    <p:sldId id="695" r:id="rId46"/>
    <p:sldId id="637" r:id="rId47"/>
    <p:sldId id="665" r:id="rId48"/>
    <p:sldId id="666" r:id="rId49"/>
    <p:sldId id="664" r:id="rId50"/>
    <p:sldId id="667" r:id="rId51"/>
    <p:sldId id="642" r:id="rId52"/>
    <p:sldId id="658" r:id="rId53"/>
    <p:sldId id="546" r:id="rId54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0">
          <p15:clr>
            <a:srgbClr val="A4A3A4"/>
          </p15:clr>
        </p15:guide>
        <p15:guide id="2" pos="2881">
          <p15:clr>
            <a:srgbClr val="A4A3A4"/>
          </p15:clr>
        </p15:guide>
        <p15:guide id="3" pos="2870">
          <p15:clr>
            <a:srgbClr val="A4A3A4"/>
          </p15:clr>
        </p15:guide>
        <p15:guide id="4" pos="1">
          <p15:clr>
            <a:srgbClr val="A4A3A4"/>
          </p15:clr>
        </p15:guide>
        <p15:guide id="5" pos="1153">
          <p15:clr>
            <a:srgbClr val="A4A3A4"/>
          </p15:clr>
        </p15:guide>
        <p15:guide id="6" pos="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868"/>
    <a:srgbClr val="E6EDD4"/>
    <a:srgbClr val="E6DCEC"/>
    <a:srgbClr val="E9E0C7"/>
    <a:srgbClr val="DAE2F3"/>
    <a:srgbClr val="D8DFC7"/>
    <a:srgbClr val="C9BFCE"/>
    <a:srgbClr val="CDC5AF"/>
    <a:srgbClr val="C2C9D9"/>
    <a:srgbClr val="D5C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1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1140" y="108"/>
      </p:cViewPr>
      <p:guideLst>
        <p:guide orient="horz" pos="4240"/>
        <p:guide pos="2881"/>
        <p:guide pos="2870"/>
        <p:guide pos="1"/>
        <p:guide pos="1153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2.6666748323376298E-2"/>
          <c:w val="0.80764277729172695"/>
          <c:h val="0.80558667502481396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Sheet1!$A$2:$A$24</c:f>
              <c:numCache>
                <c:formatCode>0</c:formatCode>
                <c:ptCount val="23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  <c:pt idx="16">
                  <c:v>56</c:v>
                </c:pt>
                <c:pt idx="17">
                  <c:v>60</c:v>
                </c:pt>
                <c:pt idx="18">
                  <c:v>64</c:v>
                </c:pt>
                <c:pt idx="19">
                  <c:v>68</c:v>
                </c:pt>
                <c:pt idx="20">
                  <c:v>72</c:v>
                </c:pt>
                <c:pt idx="21">
                  <c:v>76</c:v>
                </c:pt>
                <c:pt idx="22">
                  <c:v>80</c:v>
                </c:pt>
              </c:numCache>
            </c:numRef>
          </c:cat>
          <c:val>
            <c:numRef>
              <c:f>Sheet1!$B$2:$B$24</c:f>
              <c:numCache>
                <c:formatCode>0</c:formatCode>
                <c:ptCount val="2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 formatCode="General">
                  <c:v>15</c:v>
                </c:pt>
                <c:pt idx="13" formatCode="General">
                  <c:v>15</c:v>
                </c:pt>
                <c:pt idx="14" formatCode="General">
                  <c:v>15</c:v>
                </c:pt>
                <c:pt idx="15" formatCode="General">
                  <c:v>15</c:v>
                </c:pt>
                <c:pt idx="16" formatCode="General">
                  <c:v>15</c:v>
                </c:pt>
                <c:pt idx="17" formatCode="General">
                  <c:v>15</c:v>
                </c:pt>
                <c:pt idx="18" formatCode="General">
                  <c:v>15</c:v>
                </c:pt>
                <c:pt idx="19" formatCode="General">
                  <c:v>15</c:v>
                </c:pt>
                <c:pt idx="20" formatCode="General">
                  <c:v>15</c:v>
                </c:pt>
                <c:pt idx="21" formatCode="General">
                  <c:v>15</c:v>
                </c:pt>
                <c:pt idx="22" formatCode="General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326496"/>
              </a:solidFill>
            </a:ln>
          </c:spPr>
          <c:marker>
            <c:symbol val="square"/>
            <c:size val="6"/>
            <c:spPr>
              <a:solidFill>
                <a:srgbClr val="001D48"/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0</c:formatCode>
                <c:ptCount val="23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  <c:pt idx="15">
                  <c:v>52</c:v>
                </c:pt>
                <c:pt idx="16">
                  <c:v>56</c:v>
                </c:pt>
                <c:pt idx="17">
                  <c:v>60</c:v>
                </c:pt>
                <c:pt idx="18">
                  <c:v>64</c:v>
                </c:pt>
                <c:pt idx="19">
                  <c:v>68</c:v>
                </c:pt>
                <c:pt idx="20">
                  <c:v>72</c:v>
                </c:pt>
                <c:pt idx="21">
                  <c:v>76</c:v>
                </c:pt>
                <c:pt idx="22">
                  <c:v>80</c:v>
                </c:pt>
              </c:numCache>
            </c:numRef>
          </c:cat>
          <c:val>
            <c:numRef>
              <c:f>Sheet1!$C$2:$C$24</c:f>
              <c:numCache>
                <c:formatCode>0</c:formatCode>
                <c:ptCount val="23"/>
                <c:pt idx="0">
                  <c:v>700000</c:v>
                </c:pt>
                <c:pt idx="1">
                  <c:v>780000</c:v>
                </c:pt>
                <c:pt idx="2">
                  <c:v>680000</c:v>
                </c:pt>
                <c:pt idx="3" formatCode="General">
                  <c:v>4</c:v>
                </c:pt>
                <c:pt idx="5">
                  <c:v>4</c:v>
                </c:pt>
                <c:pt idx="14" formatCode="General">
                  <c:v>4</c:v>
                </c:pt>
                <c:pt idx="20" formatCode="General">
                  <c:v>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6734960"/>
        <c:axId val="210506320"/>
      </c:lineChart>
      <c:catAx>
        <c:axId val="20673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01"/>
              <c:y val="0.916554862591443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105063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0506320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HCV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RNA IU/ml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265335895604229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06734960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8.5648421341384798E-2"/>
          <c:w val="0.87505893794525702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v>24-Week Group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1396912"/>
        <c:axId val="371397472"/>
      </c:barChart>
      <c:catAx>
        <c:axId val="37139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713974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3974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3969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6167193944506899"/>
          <c:y val="0"/>
          <c:w val="0.4024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816295989317096E-2"/>
          <c:y val="8.5648421341384798E-2"/>
          <c:w val="0.88675484643366898"/>
          <c:h val="0.78382727598741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No Prior Treatment</c:v>
                </c:pt>
                <c:pt idx="2">
                  <c:v>Relapse</c:v>
                </c:pt>
                <c:pt idx="3">
                  <c:v>Partial Response</c:v>
                </c:pt>
                <c:pt idx="4">
                  <c:v>Null Response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91.8</c:v>
                </c:pt>
                <c:pt idx="1">
                  <c:v>94.2</c:v>
                </c:pt>
                <c:pt idx="2">
                  <c:v>96.6</c:v>
                </c:pt>
                <c:pt idx="3">
                  <c:v>94.4</c:v>
                </c:pt>
                <c:pt idx="4">
                  <c:v>86.7</c:v>
                </c:pt>
              </c:numCache>
            </c:numRef>
          </c:val>
        </c:ser>
        <c:ser>
          <c:idx val="1"/>
          <c:order val="1"/>
          <c:tx>
            <c:v>24-Week Group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No Prior Treatment</c:v>
                </c:pt>
                <c:pt idx="2">
                  <c:v>Relapse</c:v>
                </c:pt>
                <c:pt idx="3">
                  <c:v>Partial Response</c:v>
                </c:pt>
                <c:pt idx="4">
                  <c:v>Null Response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95.9</c:v>
                </c:pt>
                <c:pt idx="1">
                  <c:v>94.6</c:v>
                </c:pt>
                <c:pt idx="2">
                  <c:v>100</c:v>
                </c:pt>
                <c:pt idx="3">
                  <c:v>100</c:v>
                </c:pt>
                <c:pt idx="4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1400272"/>
        <c:axId val="371400832"/>
      </c:barChart>
      <c:catAx>
        <c:axId val="37140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14008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4008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4002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8845765373078396"/>
          <c:y val="0"/>
          <c:w val="0.40244973284589403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7636482939632498"/>
          <c:h val="0.78382727598741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Cirrhotic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Treatment-naïve</c:v>
                </c:pt>
                <c:pt idx="2">
                  <c:v>Non-responder</c:v>
                </c:pt>
                <c:pt idx="3">
                  <c:v>Ineligble/Intolerant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84</c:v>
                </c:pt>
                <c:pt idx="1">
                  <c:v>91</c:v>
                </c:pt>
                <c:pt idx="2">
                  <c:v>87</c:v>
                </c:pt>
                <c:pt idx="3">
                  <c:v>81</c:v>
                </c:pt>
              </c:numCache>
            </c:numRef>
          </c:val>
        </c:ser>
        <c:ser>
          <c:idx val="1"/>
          <c:order val="1"/>
          <c:tx>
            <c:v>Non-cirrhotic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Treatment-naïve</c:v>
                </c:pt>
                <c:pt idx="2">
                  <c:v>Non-responder</c:v>
                </c:pt>
                <c:pt idx="3">
                  <c:v>Ineligble/Intolerant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85</c:v>
                </c:pt>
                <c:pt idx="1">
                  <c:v>91</c:v>
                </c:pt>
                <c:pt idx="2">
                  <c:v>80</c:v>
                </c:pt>
                <c:pt idx="3">
                  <c:v>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74346416"/>
        <c:axId val="374346976"/>
      </c:barChart>
      <c:catAx>
        <c:axId val="37434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43469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3469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93953533586079E-4"/>
              <c:y val="0.121317188511738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3464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8131476620977898"/>
          <c:y val="0"/>
          <c:w val="0.50959256829007504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DCV + SOF</c:v>
                </c:pt>
                <c:pt idx="1">
                  <c:v>DCV + SOF + RBV</c:v>
                </c:pt>
                <c:pt idx="2">
                  <c:v>DCV + SOF</c:v>
                </c:pt>
                <c:pt idx="3">
                  <c:v>DCV + SOF + RBV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axId val="374349216"/>
        <c:axId val="374349776"/>
      </c:barChart>
      <c:catAx>
        <c:axId val="37434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43497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3497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7.81824362410021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3492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2.6666748323376298E-2"/>
          <c:w val="0.80764277729172695"/>
          <c:h val="0.80558667502481396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 formatCode="General">
                  <c:v>15</c:v>
                </c:pt>
                <c:pt idx="13" formatCode="General">
                  <c:v>15</c:v>
                </c:pt>
                <c:pt idx="14" formatCode="General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326496"/>
              </a:solidFill>
            </a:ln>
          </c:spPr>
          <c:marker>
            <c:symbol val="square"/>
            <c:size val="6"/>
            <c:spPr>
              <a:solidFill>
                <a:srgbClr val="001D48"/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Sheet1!$C$2:$C$16</c:f>
              <c:numCache>
                <c:formatCode>0</c:formatCode>
                <c:ptCount val="15"/>
                <c:pt idx="0">
                  <c:v>700000</c:v>
                </c:pt>
                <c:pt idx="1">
                  <c:v>780000</c:v>
                </c:pt>
                <c:pt idx="2">
                  <c:v>680000</c:v>
                </c:pt>
                <c:pt idx="3" formatCode="General">
                  <c:v>4</c:v>
                </c:pt>
                <c:pt idx="5">
                  <c:v>4</c:v>
                </c:pt>
                <c:pt idx="8">
                  <c:v>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9774912"/>
        <c:axId val="369775472"/>
      </c:lineChart>
      <c:catAx>
        <c:axId val="36977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01"/>
              <c:y val="0.916554862591443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697754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775472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HCV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RNA IU/ml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265335895604229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69774912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2.6666748323376298E-2"/>
          <c:w val="0.80764277729172695"/>
          <c:h val="0.80558667502481396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 formatCode="0">
                  <c:v>15</c:v>
                </c:pt>
                <c:pt idx="2" formatCode="0">
                  <c:v>15</c:v>
                </c:pt>
                <c:pt idx="3" formatCode="0">
                  <c:v>15</c:v>
                </c:pt>
                <c:pt idx="5" formatCode="0">
                  <c:v>15</c:v>
                </c:pt>
                <c:pt idx="6" formatCode="0">
                  <c:v>15</c:v>
                </c:pt>
                <c:pt idx="7" formatCode="0">
                  <c:v>15</c:v>
                </c:pt>
                <c:pt idx="8" formatCode="0">
                  <c:v>15</c:v>
                </c:pt>
                <c:pt idx="9" formatCode="0">
                  <c:v>15</c:v>
                </c:pt>
                <c:pt idx="10" formatCode="0">
                  <c:v>15</c:v>
                </c:pt>
                <c:pt idx="11" formatCode="0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v>Responder</c:v>
          </c:tx>
          <c:spPr>
            <a:ln w="25400">
              <a:solidFill>
                <a:srgbClr val="326496"/>
              </a:solidFill>
            </a:ln>
          </c:spPr>
          <c:marker>
            <c:symbol val="square"/>
            <c:size val="6"/>
            <c:spPr>
              <a:solidFill>
                <a:srgbClr val="001D48"/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</c:numCache>
            </c:numRef>
          </c:val>
          <c:smooth val="0"/>
        </c:ser>
        <c:ser>
          <c:idx val="2"/>
          <c:order val="2"/>
          <c:tx>
            <c:v>Responder Relapser</c:v>
          </c:tx>
          <c:spPr>
            <a:ln w="25400">
              <a:solidFill>
                <a:srgbClr val="326496"/>
              </a:solidFill>
            </a:ln>
            <a:effectLst/>
          </c:spPr>
          <c:marker>
            <c:symbol val="circle"/>
            <c:size val="7"/>
            <c:spPr>
              <a:solidFill>
                <a:srgbClr val="003A78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0" formatCode="0">
                  <c:v>300000</c:v>
                </c:pt>
                <c:pt idx="2" formatCode="0">
                  <c:v>300000</c:v>
                </c:pt>
                <c:pt idx="3">
                  <c:v>8000</c:v>
                </c:pt>
                <c:pt idx="5" formatCode="0">
                  <c:v>7</c:v>
                </c:pt>
                <c:pt idx="8" formatCode="0">
                  <c:v>6</c:v>
                </c:pt>
                <c:pt idx="14">
                  <c:v>6</c:v>
                </c:pt>
                <c:pt idx="20">
                  <c:v>300000</c:v>
                </c:pt>
              </c:numCache>
            </c:numRef>
          </c:val>
          <c:smooth val="0"/>
        </c:ser>
        <c:ser>
          <c:idx val="3"/>
          <c:order val="3"/>
          <c:tx>
            <c:v>Partial Responder</c:v>
          </c:tx>
          <c:spPr>
            <a:ln w="25400">
              <a:solidFill>
                <a:srgbClr val="6E4B7D"/>
              </a:solidFill>
            </a:ln>
          </c:spPr>
          <c:marker>
            <c:symbol val="circle"/>
            <c:size val="7"/>
            <c:spPr>
              <a:solidFill>
                <a:srgbClr val="6E4B7D">
                  <a:lumMod val="75000"/>
                </a:srgbClr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 formatCode="0">
                  <c:v>700000</c:v>
                </c:pt>
                <c:pt idx="2" formatCode="0">
                  <c:v>700000</c:v>
                </c:pt>
                <c:pt idx="3">
                  <c:v>48000</c:v>
                </c:pt>
                <c:pt idx="5">
                  <c:v>120</c:v>
                </c:pt>
                <c:pt idx="8" formatCode="0">
                  <c:v>90</c:v>
                </c:pt>
              </c:numCache>
            </c:numRef>
          </c:val>
          <c:smooth val="0"/>
        </c:ser>
        <c:ser>
          <c:idx val="4"/>
          <c:order val="4"/>
          <c:tx>
            <c:v>Null Responder</c:v>
          </c:tx>
          <c:spPr>
            <a:ln w="25400"/>
          </c:spPr>
          <c:marker>
            <c:symbol val="circle"/>
            <c:size val="7"/>
            <c:spPr>
              <a:solidFill>
                <a:srgbClr val="B59452">
                  <a:lumMod val="50000"/>
                </a:srgbClr>
              </a:solidFill>
              <a:ln>
                <a:noFill/>
              </a:ln>
            </c:spPr>
          </c:marker>
          <c:dLbls>
            <c:delete val="1"/>
          </c:dLbls>
          <c:cat>
            <c:numRef>
              <c:f>Sheet1!$A$2:$A$24</c:f>
              <c:numCache>
                <c:formatCode>General</c:formatCode>
                <c:ptCount val="23"/>
                <c:pt idx="0" formatCode="0">
                  <c:v>-8</c:v>
                </c:pt>
                <c:pt idx="2" formatCode="0">
                  <c:v>0</c:v>
                </c:pt>
                <c:pt idx="3" formatCode="0">
                  <c:v>4</c:v>
                </c:pt>
                <c:pt idx="4" formatCode="0">
                  <c:v>8</c:v>
                </c:pt>
                <c:pt idx="5" formatCode="0">
                  <c:v>12</c:v>
                </c:pt>
                <c:pt idx="6" formatCode="0">
                  <c:v>16</c:v>
                </c:pt>
                <c:pt idx="7" formatCode="0">
                  <c:v>20</c:v>
                </c:pt>
                <c:pt idx="8" formatCode="0">
                  <c:v>24</c:v>
                </c:pt>
                <c:pt idx="9" formatCode="0">
                  <c:v>28</c:v>
                </c:pt>
                <c:pt idx="10" formatCode="0">
                  <c:v>32</c:v>
                </c:pt>
                <c:pt idx="11" formatCode="0">
                  <c:v>36</c:v>
                </c:pt>
                <c:pt idx="12" formatCode="0">
                  <c:v>40</c:v>
                </c:pt>
                <c:pt idx="13" formatCode="0">
                  <c:v>44</c:v>
                </c:pt>
                <c:pt idx="14" formatCode="0">
                  <c:v>48</c:v>
                </c:pt>
                <c:pt idx="15" formatCode="0">
                  <c:v>52</c:v>
                </c:pt>
                <c:pt idx="16" formatCode="0">
                  <c:v>56</c:v>
                </c:pt>
                <c:pt idx="17" formatCode="0">
                  <c:v>60</c:v>
                </c:pt>
                <c:pt idx="18" formatCode="0">
                  <c:v>64</c:v>
                </c:pt>
                <c:pt idx="19" formatCode="0">
                  <c:v>68</c:v>
                </c:pt>
                <c:pt idx="20" formatCode="0">
                  <c:v>72</c:v>
                </c:pt>
                <c:pt idx="21" formatCode="0">
                  <c:v>76</c:v>
                </c:pt>
                <c:pt idx="22" formatCode="0">
                  <c:v>80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 formatCode="0">
                  <c:v>1800000</c:v>
                </c:pt>
                <c:pt idx="2" formatCode="0">
                  <c:v>1800000</c:v>
                </c:pt>
                <c:pt idx="3">
                  <c:v>300000</c:v>
                </c:pt>
                <c:pt idx="5" formatCode="0">
                  <c:v>200000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9783872"/>
        <c:axId val="369784432"/>
      </c:lineChart>
      <c:catAx>
        <c:axId val="36978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Week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398014484300601"/>
              <c:y val="0.8943325723219619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697844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784432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HCV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RNA IU/ml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201446811079473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69783872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1_x000d_(all subtypes)</c:v>
                </c:pt>
                <c:pt idx="1">
                  <c:v>GT 1a </c:v>
                </c:pt>
                <c:pt idx="2">
                  <c:v>GT 1b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</c:v>
                </c:pt>
                <c:pt idx="1">
                  <c:v>91.6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69778832"/>
        <c:axId val="369778272"/>
      </c:barChart>
      <c:catAx>
        <c:axId val="36977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3697782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7782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7788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892149844906"/>
          <c:y val="0.106298982364047"/>
          <c:w val="0.88242543545693097"/>
          <c:h val="0.73466777179168397"/>
        </c:manualLayout>
      </c:layout>
      <c:barChart>
        <c:barDir val="col"/>
        <c:grouping val="clustered"/>
        <c:varyColors val="0"/>
        <c:ser>
          <c:idx val="0"/>
          <c:order val="0"/>
          <c:tx>
            <c:v>SOF + RBV (low dose)</c:v>
          </c:tx>
          <c:spPr>
            <a:solidFill>
              <a:srgbClr val="326496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96</c:v>
                </c:pt>
                <c:pt idx="1">
                  <c:v>88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v>SOF + RBV (weight based)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Week 4</c:v>
                </c:pt>
                <c:pt idx="1">
                  <c:v>Week 24 (End of Tx)</c:v>
                </c:pt>
                <c:pt idx="2">
                  <c:v>SVR24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96</c:v>
                </c:pt>
                <c:pt idx="1">
                  <c:v>96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69786112"/>
        <c:axId val="369786672"/>
      </c:barChart>
      <c:catAx>
        <c:axId val="36978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697866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69786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12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9093229736432094E-3"/>
              <c:y val="9.700603214071920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7861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41876163542227"/>
          <c:y val="1.6951466592991699E-2"/>
          <c:w val="0.65631147740597195"/>
          <c:h val="7.674886033982590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RBV_x000d_(24 weeks)</c:v>
                </c:pt>
                <c:pt idx="1">
                  <c:v>SOF + SMV_x000d_(24 weeks)</c:v>
                </c:pt>
                <c:pt idx="2">
                  <c:v>SOF + SMV + RBV_x000d_(12 weeks)</c:v>
                </c:pt>
                <c:pt idx="3">
                  <c:v>SOF + SMV_x000d_(12 weeks)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79</c:v>
                </c:pt>
                <c:pt idx="1">
                  <c:v>93</c:v>
                </c:pt>
                <c:pt idx="2">
                  <c:v>96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69788912"/>
        <c:axId val="369789472"/>
      </c:barChart>
      <c:catAx>
        <c:axId val="36978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697894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7894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7889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+ SMV + RBV_x000d_(24 weeks)</c:v>
                </c:pt>
                <c:pt idx="1">
                  <c:v>SOF + SMV_x000d_(24 weeks)</c:v>
                </c:pt>
                <c:pt idx="2">
                  <c:v>SOF + SMV + RBV_x000d_(12 weeks)</c:v>
                </c:pt>
                <c:pt idx="3">
                  <c:v>SOF + SMV_x000d_(12 weeks)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93</c:v>
                </c:pt>
                <c:pt idx="1">
                  <c:v>100</c:v>
                </c:pt>
                <c:pt idx="2">
                  <c:v>93</c:v>
                </c:pt>
                <c:pt idx="3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71387392"/>
        <c:axId val="371387952"/>
      </c:barChart>
      <c:catAx>
        <c:axId val="37138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13879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3879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3873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93</c:v>
                </c:pt>
                <c:pt idx="3">
                  <c:v>86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1390752"/>
        <c:axId val="371391312"/>
      </c:barChart>
      <c:catAx>
        <c:axId val="37139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Negative Predictors*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35656167979003"/>
              <c:y val="0.8844552854271460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1391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391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5885707468384601E-2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3907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98.6</c:v>
                </c:pt>
                <c:pt idx="1">
                  <c:v>97.2</c:v>
                </c:pt>
                <c:pt idx="2">
                  <c:v>97.7</c:v>
                </c:pt>
                <c:pt idx="3">
                  <c:v>99.1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1393552"/>
        <c:axId val="371394112"/>
      </c:barChart>
      <c:catAx>
        <c:axId val="37139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13941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13941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13935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2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9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4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6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0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6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7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274320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4038600"/>
            <a:ext cx="8314944" cy="1094221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  <p:sp>
        <p:nvSpPr>
          <p:cNvPr id="29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0890" y="5257800"/>
            <a:ext cx="8314944" cy="545580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Last Updated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652" y="2514600"/>
            <a:ext cx="8314182" cy="113157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of Chronic HCV </a:t>
            </a:r>
            <a:r>
              <a:rPr lang="en-US" dirty="0"/>
              <a:t>Genotype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0890" y="3693319"/>
            <a:ext cx="8561833" cy="1587997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</a:rPr>
              <a:t>Robe</a:t>
            </a:r>
            <a:r>
              <a:rPr lang="en-US" sz="1800" b="1" dirty="0"/>
              <a:t>rt G. Gish </a:t>
            </a:r>
            <a:r>
              <a:rPr lang="en-US" sz="1800" b="1" dirty="0" smtClean="0"/>
              <a:t>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Staff Physician, Stanford University Medical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</a:t>
            </a:r>
            <a:r>
              <a:rPr lang="en-US" dirty="0">
                <a:solidFill>
                  <a:schemeClr val="bg1"/>
                </a:solidFill>
              </a:rPr>
              <a:t>Medical Director, St Josephs Hospital and Medical Center, Liver </a:t>
            </a:r>
            <a:r>
              <a:rPr lang="en-US" dirty="0" smtClean="0">
                <a:solidFill>
                  <a:schemeClr val="bg1"/>
                </a:solidFill>
              </a:rPr>
              <a:t>Program, Phoenix</a:t>
            </a:r>
            <a:r>
              <a:rPr lang="en-US" dirty="0">
                <a:solidFill>
                  <a:schemeClr val="bg1"/>
                </a:solidFill>
              </a:rPr>
              <a:t>, Arizona</a:t>
            </a:r>
          </a:p>
          <a:p>
            <a:r>
              <a:rPr lang="en-US" dirty="0">
                <a:solidFill>
                  <a:schemeClr val="bg1"/>
                </a:solidFill>
              </a:rPr>
              <a:t>Clinical Professor of </a:t>
            </a:r>
            <a:r>
              <a:rPr lang="en-US" dirty="0" smtClean="0">
                <a:solidFill>
                  <a:schemeClr val="bg1"/>
                </a:solidFill>
              </a:rPr>
              <a:t>Medicine, University </a:t>
            </a:r>
            <a:r>
              <a:rPr lang="en-US" dirty="0">
                <a:solidFill>
                  <a:schemeClr val="bg1"/>
                </a:solidFill>
              </a:rPr>
              <a:t>of Nevada, Las </a:t>
            </a:r>
            <a:r>
              <a:rPr lang="en-US" dirty="0" smtClean="0">
                <a:solidFill>
                  <a:schemeClr val="bg1"/>
                </a:solidFill>
              </a:rPr>
              <a:t>Vegas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Medical Director, Hepatitis B Foundation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Vice Chair, Executive Committee, National Viral Hepatitis Roundtable (NVHR)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0890" y="5286968"/>
            <a:ext cx="8314944" cy="545580"/>
          </a:xfrm>
        </p:spPr>
        <p:txBody>
          <a:bodyPr/>
          <a:lstStyle/>
          <a:p>
            <a:r>
              <a:rPr lang="en-US" dirty="0">
                <a:cs typeface="Arial"/>
              </a:rPr>
              <a:t>Last Updated</a:t>
            </a:r>
            <a:r>
              <a:rPr lang="en-US">
                <a:cs typeface="Arial"/>
              </a:rPr>
              <a:t>: </a:t>
            </a:r>
            <a:r>
              <a:rPr lang="en-US" smtClean="0">
                <a:cs typeface="Arial"/>
              </a:rPr>
              <a:t>May 14</a:t>
            </a:r>
            <a:r>
              <a:rPr lang="en-US" smtClean="0">
                <a:cs typeface="Arial"/>
              </a:rPr>
              <a:t>, </a:t>
            </a:r>
            <a:r>
              <a:rPr lang="en-US" dirty="0" smtClean="0">
                <a:cs typeface="Arial"/>
              </a:rPr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46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Treatment-Naïve and Prior </a:t>
            </a:r>
            <a:r>
              <a:rPr lang="en-US" dirty="0" err="1" smtClean="0"/>
              <a:t>Relapsers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1</a:t>
            </a:r>
          </a:p>
        </p:txBody>
      </p:sp>
    </p:spTree>
    <p:extLst>
      <p:ext uri="{BB962C8B-B14F-4D97-AF65-F5344CB8AC3E}">
        <p14:creationId xmlns:p14="http://schemas.microsoft.com/office/powerpoint/2010/main" val="1749459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22, 2014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Initial Therapy for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86683"/>
              </p:ext>
            </p:extLst>
          </p:nvPr>
        </p:nvGraphicFramePr>
        <p:xfrm>
          <a:off x="382588" y="1353736"/>
          <a:ext cx="8382000" cy="500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40540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Patients</a:t>
                      </a:r>
                      <a:r>
                        <a:rPr lang="en-US" sz="1600" baseline="0" dirty="0" smtClean="0"/>
                        <a:t> with GT 1 HCV: Initial Treatment &amp; Retreatment of Relapsers*</a:t>
                      </a:r>
                      <a:endParaRPr lang="en-US" sz="1600" dirty="0"/>
                    </a:p>
                  </a:txBody>
                  <a:tcPr marL="182880" marT="91440" marB="9144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33032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Recommended Therapy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5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accent1"/>
                          </a:solidFill>
                        </a:rPr>
                        <a:t>Interferon</a:t>
                      </a: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b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600" dirty="0" smtClean="0"/>
                        <a:t>Sofosbuvir</a:t>
                      </a:r>
                      <a:r>
                        <a:rPr lang="en-US" sz="1600" baseline="0" dirty="0" smtClean="0"/>
                        <a:t> + Peginterferon + Ribavirin x 12 weeks</a:t>
                      </a:r>
                      <a:endParaRPr lang="en-US" sz="1600" dirty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5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accent1"/>
                          </a:solidFill>
                        </a:rPr>
                        <a:t>Not Interferon</a:t>
                      </a: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endParaRPr lang="en-US" sz="1400" b="1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  Sofosbuvir</a:t>
                      </a:r>
                      <a:r>
                        <a:rPr lang="en-US" sz="1600" baseline="0" dirty="0" smtClean="0"/>
                        <a:t> + Simeprevir +/-  Ribavirin x 12 weeks</a:t>
                      </a:r>
                      <a:endParaRPr lang="en-US" sz="1600" dirty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2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Alternative Therapy</a:t>
                      </a:r>
                      <a:endParaRPr lang="en-US" sz="1600" b="1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5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accent1"/>
                          </a:solidFill>
                        </a:rPr>
                        <a:t>Interferon</a:t>
                      </a: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b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600" baseline="0" dirty="0" smtClean="0"/>
                        <a:t>Simeprevir x 12 weeks + [Peginterferon + Ribavirin] x 24 weeks</a:t>
                      </a:r>
                      <a:endParaRPr lang="en-US" sz="1600" dirty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545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accent1"/>
                          </a:solidFill>
                        </a:rPr>
                        <a:t>Not Interferon</a:t>
                      </a: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b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600" dirty="0" smtClean="0"/>
                        <a:t>Sofosbuvir</a:t>
                      </a:r>
                      <a:r>
                        <a:rPr lang="en-US" sz="1600" baseline="0" dirty="0" smtClean="0"/>
                        <a:t> + Ribavirin x 24 weeks</a:t>
                      </a:r>
                      <a:endParaRPr lang="en-US" sz="1600" dirty="0"/>
                    </a:p>
                  </a:txBody>
                  <a:tcPr marL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33032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Not Recommended</a:t>
                      </a:r>
                      <a:endParaRPr lang="en-US" sz="1600" b="1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328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Peginterferon + Ribavirin +/-  [</a:t>
                      </a:r>
                      <a:r>
                        <a:rPr lang="en-US" sz="1600" dirty="0" smtClean="0"/>
                        <a:t>Boceprevir or Telaprevir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0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Monotherapy</a:t>
                      </a:r>
                      <a:r>
                        <a:rPr lang="en-US" sz="1600" baseline="0" dirty="0" smtClean="0"/>
                        <a:t> with Peginterferon, Ribavirin, or a Direct Acting Antiviral Agent</a:t>
                      </a:r>
                      <a:endParaRPr lang="en-US" sz="1600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0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Treatment of Decompensated Cirrhosis</a:t>
                      </a:r>
                      <a:r>
                        <a:rPr lang="en-US" sz="1600" baseline="0" dirty="0" smtClean="0"/>
                        <a:t> with Peginterferon or Simeprevir</a:t>
                      </a:r>
                      <a:endParaRPr lang="en-US" sz="1600" dirty="0" smtClean="0"/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*Patients who experienced relapse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after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Peginterferon plus Ribavirin therapy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34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22, </a:t>
            </a:r>
            <a:r>
              <a:rPr lang="en-US" dirty="0"/>
              <a:t>2014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Initial Therapy for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40680"/>
              </p:ext>
            </p:extLst>
          </p:nvPr>
        </p:nvGraphicFramePr>
        <p:xfrm>
          <a:off x="382588" y="1527048"/>
          <a:ext cx="8382000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8183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1 HCV: Initial Treatment &amp; Retreatment of Relapsers*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81838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18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accent1"/>
                          </a:solidFill>
                        </a:rPr>
                        <a:t>Interferon</a:t>
                      </a:r>
                      <a:r>
                        <a:rPr lang="en-US" sz="16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endParaRPr lang="en-US" sz="1600" b="1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Peginterferon + Ribavirin x 12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8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accent1"/>
                          </a:solidFill>
                        </a:rPr>
                        <a:t>Not Interferon</a:t>
                      </a:r>
                      <a:r>
                        <a:rPr lang="en-US" sz="16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endParaRPr lang="en-US" sz="1600" b="1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Simeprevir +/-  Ribavirin x 12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*Patients who experienced relapse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after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Peginterferon plus Ribavirin therapy</a:t>
                      </a:r>
                    </a:p>
                  </a:txBody>
                  <a:tcPr marL="182880" marT="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33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22, </a:t>
            </a:r>
            <a:r>
              <a:rPr lang="en-US" dirty="0"/>
              <a:t>2014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Initial Therapy for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53556"/>
              </p:ext>
            </p:extLst>
          </p:nvPr>
        </p:nvGraphicFramePr>
        <p:xfrm>
          <a:off x="382588" y="1468258"/>
          <a:ext cx="8382000" cy="455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7610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1 HCV: Initial Treatment &amp; Retreatment of Relapsers*</a:t>
                      </a:r>
                      <a:endParaRPr lang="en-US" sz="1800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76106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Alternative Therapy</a:t>
                      </a:r>
                      <a:endParaRPr lang="en-US" sz="1800" b="1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61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accent1"/>
                          </a:solidFill>
                        </a:rPr>
                        <a:t>Interferon</a:t>
                      </a:r>
                      <a:r>
                        <a:rPr lang="en-US" sz="16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endParaRPr lang="en-US" sz="1600" b="1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baseline="0" dirty="0" smtClean="0"/>
                        <a:t> ^</a:t>
                      </a:r>
                      <a:r>
                        <a:rPr lang="en-US" sz="1800" baseline="0" dirty="0" err="1" smtClean="0"/>
                        <a:t>Simeprevir</a:t>
                      </a:r>
                      <a:r>
                        <a:rPr lang="en-US" sz="1800" baseline="0" dirty="0" smtClean="0"/>
                        <a:t> x 12 weeks + [Peginterferon + Ribavirin] x 24 weeks</a:t>
                      </a:r>
                      <a:endParaRPr lang="en-US" sz="1800" dirty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1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accent1"/>
                          </a:solidFill>
                        </a:rPr>
                        <a:t>Not Interferon</a:t>
                      </a:r>
                      <a:r>
                        <a:rPr lang="en-US" sz="1600" b="1" i="0" baseline="0" dirty="0" smtClean="0">
                          <a:solidFill>
                            <a:schemeClr val="accent1"/>
                          </a:solidFill>
                        </a:rPr>
                        <a:t> Eligible</a:t>
                      </a:r>
                      <a:endParaRPr lang="en-US" sz="1600" b="1" i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  </a:t>
                      </a:r>
                      <a:r>
                        <a:rPr lang="en-US" sz="1800" baseline="30000" dirty="0" smtClean="0"/>
                        <a:t>+</a:t>
                      </a:r>
                      <a:r>
                        <a:rPr lang="en-US" sz="1800" dirty="0" smtClean="0"/>
                        <a:t>Sofosbuvir</a:t>
                      </a:r>
                      <a:r>
                        <a:rPr lang="en-US" sz="1800" baseline="0" dirty="0" smtClean="0"/>
                        <a:t> + Ribavirin x 24 weeks</a:t>
                      </a:r>
                      <a:endParaRPr lang="en-US" sz="1800" dirty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278">
                <a:tc>
                  <a:txBody>
                    <a:bodyPr/>
                    <a:lstStyle/>
                    <a:p>
                      <a:pPr marL="182880" marR="0" indent="-9144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*Patients who experienced relapse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after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Peginterferon plus Ribavirin therapy</a:t>
                      </a:r>
                    </a:p>
                    <a:p>
                      <a:pPr marL="182880" indent="-91440">
                        <a:lnSpc>
                          <a:spcPts val="1600"/>
                        </a:lnSpc>
                        <a:spcBef>
                          <a:spcPts val="800"/>
                        </a:spcBef>
                      </a:pPr>
                      <a:r>
                        <a:rPr lang="en-US" sz="1400" dirty="0" smtClean="0"/>
                        <a:t>^Acceptable</a:t>
                      </a:r>
                      <a:r>
                        <a:rPr lang="en-US" sz="1400" baseline="0" dirty="0" smtClean="0"/>
                        <a:t> regimen for persons with genotype 1b or  genotype 1a in whom Q80K polymorphism not detected prior to treatment</a:t>
                      </a:r>
                    </a:p>
                    <a:p>
                      <a:pPr marL="182880" indent="-91440">
                        <a:lnSpc>
                          <a:spcPts val="1600"/>
                        </a:lnSpc>
                        <a:spcBef>
                          <a:spcPts val="800"/>
                        </a:spcBef>
                      </a:pPr>
                      <a:r>
                        <a:rPr lang="en-US" sz="1400" baseline="30000" dirty="0" smtClean="0"/>
                        <a:t>+</a:t>
                      </a:r>
                      <a:r>
                        <a:rPr lang="en-US" sz="1400" baseline="0" dirty="0" smtClean="0"/>
                        <a:t>Preliminary data suggest this regimen may be less effective than sofosbuvir + simeprevir, particularly for patients with cirrhosis</a:t>
                      </a:r>
                      <a:endParaRPr lang="en-US" sz="1400" dirty="0"/>
                    </a:p>
                  </a:txBody>
                  <a:tcPr marL="182880" marR="182880" marT="91440" marB="9144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588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22, </a:t>
            </a:r>
            <a:r>
              <a:rPr lang="en-US" dirty="0"/>
              <a:t>2014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Initial Therapy for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4609"/>
              </p:ext>
            </p:extLst>
          </p:nvPr>
        </p:nvGraphicFramePr>
        <p:xfrm>
          <a:off x="382588" y="1527048"/>
          <a:ext cx="8382000" cy="436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7269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Patients</a:t>
                      </a:r>
                      <a:r>
                        <a:rPr lang="en-US" sz="1800" baseline="0" dirty="0" smtClean="0"/>
                        <a:t> with GT 1 HCV: Initial Treatment &amp; Retreatment of Relapsers*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7269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Not Recommended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6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</a:t>
                      </a:r>
                      <a:r>
                        <a:rPr lang="en-US" sz="1800" baseline="0" dirty="0" smtClean="0"/>
                        <a:t>Peginterferon + Ribavirin +/-  [</a:t>
                      </a:r>
                      <a:r>
                        <a:rPr lang="en-US" sz="1800" dirty="0" smtClean="0"/>
                        <a:t>Boceprevir or Telaprevir</a:t>
                      </a:r>
                      <a:r>
                        <a:rPr lang="en-US" sz="1800" baseline="0" dirty="0" smtClean="0"/>
                        <a:t>]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6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</a:t>
                      </a:r>
                      <a:r>
                        <a:rPr lang="en-US" sz="1800" dirty="0" smtClean="0"/>
                        <a:t>Monotherapy</a:t>
                      </a:r>
                      <a:r>
                        <a:rPr lang="en-US" sz="1800" baseline="0" dirty="0" smtClean="0"/>
                        <a:t> with Peginterferon, Ribavirin, or a Direct Acting Antiviral Agent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6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Treatment of Decompensated Cirrhosis</a:t>
                      </a:r>
                      <a:r>
                        <a:rPr lang="en-US" sz="1800" baseline="0" dirty="0" smtClean="0"/>
                        <a:t> with Peginterferon or Simeprevir</a:t>
                      </a:r>
                      <a:endParaRPr lang="en-US" sz="1800" dirty="0" smtClean="0"/>
                    </a:p>
                  </a:txBody>
                  <a:tcPr marL="182880" marT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*Patients who experienced relapse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after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Peginterferon plus Ribavirin therapy</a:t>
                      </a:r>
                    </a:p>
                  </a:txBody>
                  <a:tcPr marL="182880" marT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01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&amp; Prior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Relapsers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GT1 Chronic HCV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Key Studies that Support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Sofosbuvir </a:t>
            </a:r>
            <a:r>
              <a:rPr lang="en-US" b="1" dirty="0">
                <a:solidFill>
                  <a:schemeClr val="tx2"/>
                </a:solidFill>
              </a:rPr>
              <a:t>+ </a:t>
            </a:r>
            <a:r>
              <a:rPr lang="en-US" b="1" dirty="0" smtClean="0">
                <a:solidFill>
                  <a:schemeClr val="tx2"/>
                </a:solidFill>
              </a:rPr>
              <a:t>Ribavirin +/- Peginterferon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- NEUTRINO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NIH SPARE</a:t>
            </a:r>
            <a:br>
              <a:rPr lang="en-US" dirty="0" smtClean="0"/>
            </a:br>
            <a:r>
              <a:rPr lang="en-US" dirty="0" smtClean="0"/>
              <a:t>- QUANTUM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ELECTRON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PHOTON-1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1D48"/>
                </a:solidFill>
              </a:rPr>
              <a:t>Sofosbuvir + Simeprevir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- COSMOS</a:t>
            </a:r>
            <a:r>
              <a:rPr lang="en-US" dirty="0"/>
              <a:t> </a:t>
            </a:r>
            <a:r>
              <a:rPr lang="en-US" dirty="0" smtClean="0"/>
              <a:t>(Cohort 1</a:t>
            </a:r>
            <a:r>
              <a:rPr lang="en-US" dirty="0"/>
              <a:t> </a:t>
            </a:r>
            <a:r>
              <a:rPr lang="en-US" dirty="0" smtClean="0"/>
              <a:t>&amp; Cohort 2)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1D48"/>
                </a:solidFill>
              </a:rPr>
              <a:t>Simeprevir + Ribavirin + Peginterferon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QUEST-1</a:t>
            </a:r>
            <a:br>
              <a:rPr lang="en-US" dirty="0" smtClean="0"/>
            </a:br>
            <a:r>
              <a:rPr lang="en-US" dirty="0" smtClean="0"/>
              <a:t>- QUEST-2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9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PEG + RBV: Treatment-Naive HCV GT 1,4,5,6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NEUTRINO Trial: Results for GT1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NUTRINO: SVR 12 for Patients with GT1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2013;368:1878-87.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420690"/>
              </p:ext>
            </p:extLst>
          </p:nvPr>
        </p:nvGraphicFramePr>
        <p:xfrm>
          <a:off x="457200" y="192286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19381" y="5047064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261/292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1581" y="5047064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206/225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9888" y="5047064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54/66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0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Osinusi</a:t>
            </a:r>
            <a:r>
              <a:rPr lang="en-US" dirty="0" smtClean="0"/>
              <a:t> A,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JAMA.  2013;310:804-11.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and Ribavirin for Treatment-Naïve HCV GT 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NIH SPARE Trial: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25325"/>
              </p:ext>
            </p:extLst>
          </p:nvPr>
        </p:nvGraphicFramePr>
        <p:xfrm>
          <a:off x="533400" y="1447800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NIAID/NIH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2-part, phase 2 study of sofosbuvir and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Part 1: “proof of concept”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- Part 2: low dose versus weight-based dose of ribavirin in GT-1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center: NIAID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HCV genotype 1; treatment-naïve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1A (70%), 1B (30%)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81% non-CC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and Sex: median 54 (range 48-57); 62% male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Race: 83% black; 13% white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disease: 23% had advanced fibrosis (F3-F4 by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Knodell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-HAI scoring)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Efficacy (SVR24) and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957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Sofosbuvir and Ribavirin 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/>
              <a:t>NIH SPARE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Trial: Part 2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NIAID/NIH Part 2: HCV RNA &lt;12 IU/ml by Study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Timepoint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</a:t>
            </a:r>
            <a:r>
              <a:rPr lang="en-US" dirty="0">
                <a:latin typeface="Arial" pitchFamily="22" charset="0"/>
              </a:rPr>
              <a:t> et al.  JAMA.  2013;310:804-11.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190101"/>
              </p:ext>
            </p:extLst>
          </p:nvPr>
        </p:nvGraphicFramePr>
        <p:xfrm>
          <a:off x="424643" y="1828800"/>
          <a:ext cx="829471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9556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9028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2184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mtClean="0">
                <a:solidFill>
                  <a:srgbClr val="FFFFFF"/>
                </a:solidFill>
              </a:rPr>
              <a:t>24/25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4852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8008" y="5087455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17/25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1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Retreatment of Prior </a:t>
            </a:r>
            <a:r>
              <a:rPr lang="en-US" dirty="0" err="1" smtClean="0"/>
              <a:t>Nonresponders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1</a:t>
            </a:r>
          </a:p>
        </p:txBody>
      </p:sp>
    </p:spTree>
    <p:extLst>
      <p:ext uri="{BB962C8B-B14F-4D97-AF65-F5344CB8AC3E}">
        <p14:creationId xmlns:p14="http://schemas.microsoft.com/office/powerpoint/2010/main" val="4005587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Robert Gish, </a:t>
            </a:r>
            <a:r>
              <a:rPr lang="en-US" dirty="0" smtClean="0"/>
              <a:t>MD: Disclosures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b="1" dirty="0"/>
              <a:t>Research Support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Bristol-Myers Squibb, Gilead Sciences, </a:t>
            </a:r>
            <a:r>
              <a:rPr lang="en-US" altLang="en-US" sz="2000" dirty="0" err="1" smtClean="0"/>
              <a:t>Boehringer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Ingelheim</a:t>
            </a:r>
            <a:r>
              <a:rPr lang="en-US" altLang="en-US" sz="2000" dirty="0" smtClean="0"/>
              <a:t>, Merck &amp; Co.</a:t>
            </a:r>
            <a:br>
              <a:rPr lang="en-US" altLang="en-US" sz="2000" dirty="0" smtClean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r>
              <a:rPr lang="en-US" altLang="en-US" sz="2000" b="1" dirty="0"/>
              <a:t>Consulting </a:t>
            </a:r>
            <a:r>
              <a:rPr lang="en-US" altLang="en-US" sz="2000" b="1" dirty="0" smtClean="0"/>
              <a:t>Board</a:t>
            </a:r>
            <a:r>
              <a:rPr lang="en-US" altLang="en-US" sz="2000" dirty="0"/>
              <a:t>: Bristol-Myers </a:t>
            </a:r>
            <a:r>
              <a:rPr lang="en-US" altLang="en-US" sz="2000" dirty="0" smtClean="0"/>
              <a:t>Squibb, </a:t>
            </a:r>
            <a:r>
              <a:rPr lang="en-US" altLang="en-US" sz="2000" dirty="0"/>
              <a:t>Gilead, Boehringer </a:t>
            </a:r>
            <a:r>
              <a:rPr lang="en-US" altLang="en-US" sz="2000" dirty="0" err="1"/>
              <a:t>Ingelheim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Merck </a:t>
            </a:r>
            <a:r>
              <a:rPr lang="en-US" altLang="en-US" sz="2000" dirty="0"/>
              <a:t>&amp; Co</a:t>
            </a:r>
            <a:r>
              <a:rPr lang="en-US" altLang="en-US" sz="2000" dirty="0" smtClean="0"/>
              <a:t>., Janssen, Abbvie</a:t>
            </a:r>
            <a:r>
              <a:rPr lang="en-US" altLang="en-US" sz="2000" dirty="0"/>
              <a:t>, Nanogen, </a:t>
            </a:r>
            <a:r>
              <a:rPr lang="en-US" altLang="en-US" sz="2000" dirty="0" smtClean="0"/>
              <a:t>Idenix</a:t>
            </a:r>
            <a:br>
              <a:rPr lang="en-US" altLang="en-US" sz="2000" dirty="0" smtClean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r>
              <a:rPr lang="en-US" altLang="en-US" sz="2000" b="1" dirty="0"/>
              <a:t>Honoraria for </a:t>
            </a:r>
            <a:r>
              <a:rPr lang="en-US" altLang="en-US" sz="2000" b="1" dirty="0" smtClean="0"/>
              <a:t>Promotional </a:t>
            </a:r>
            <a:r>
              <a:rPr lang="en-US" altLang="en-US" sz="2000" b="1" dirty="0"/>
              <a:t>T</a:t>
            </a:r>
            <a:r>
              <a:rPr lang="en-US" altLang="en-US" sz="2000" b="1" dirty="0" smtClean="0"/>
              <a:t>alks</a:t>
            </a:r>
            <a:r>
              <a:rPr lang="en-US" altLang="en-US" sz="2000" dirty="0"/>
              <a:t>: Bristol-Myers Squibb, </a:t>
            </a:r>
            <a:r>
              <a:rPr lang="en-US" altLang="en-US" sz="2000" dirty="0" smtClean="0"/>
              <a:t>Gilead Sciences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Merck &amp; </a:t>
            </a:r>
            <a:r>
              <a:rPr lang="en-US" altLang="en-US" sz="2000" dirty="0"/>
              <a:t>Co</a:t>
            </a:r>
            <a:r>
              <a:rPr lang="en-US" altLang="en-US" sz="2000" dirty="0" smtClean="0"/>
              <a:t>., Janssen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endParaRPr lang="en-US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9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</a:t>
            </a:r>
            <a:r>
              <a:rPr lang="en-US" dirty="0" smtClean="0"/>
              <a:t>8, 2014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Retreatment of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62867"/>
              </p:ext>
            </p:extLst>
          </p:nvPr>
        </p:nvGraphicFramePr>
        <p:xfrm>
          <a:off x="382588" y="1385080"/>
          <a:ext cx="8382000" cy="499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379656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r>
                        <a:rPr lang="en-US" baseline="0" dirty="0" smtClean="0"/>
                        <a:t> with GT 1 HCV: Retreatment of Prior </a:t>
                      </a:r>
                      <a:r>
                        <a:rPr lang="en-US" baseline="0" dirty="0" err="1" smtClean="0"/>
                        <a:t>Nonresponders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3480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Recommended Therapy</a:t>
                      </a:r>
                      <a:endParaRPr lang="en-US" sz="1600" b="1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9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600" dirty="0" smtClean="0"/>
                        <a:t>Sofosbuvir</a:t>
                      </a:r>
                      <a:r>
                        <a:rPr lang="en-US" sz="1600" baseline="0" dirty="0" smtClean="0"/>
                        <a:t> + Simeprevir +/-  Ribavirin x 12 weeks</a:t>
                      </a:r>
                      <a:endParaRPr lang="en-US" sz="1600" dirty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Alternative Therapy</a:t>
                      </a:r>
                      <a:endParaRPr lang="en-US" sz="1600" b="1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9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Sofosbuvir</a:t>
                      </a:r>
                      <a:r>
                        <a:rPr lang="en-US" sz="1600" baseline="0" dirty="0" smtClean="0"/>
                        <a:t> x 12 weeks + [Peginterferon + Ribavirin] x 12-24 weeks</a:t>
                      </a:r>
                      <a:endParaRPr lang="en-US" sz="1600" dirty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</a:tr>
              <a:tr h="429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Sofosbuvir</a:t>
                      </a:r>
                      <a:r>
                        <a:rPr lang="en-US" sz="1600" baseline="0" dirty="0" smtClean="0"/>
                        <a:t> + Ribavirin x 24 weeks</a:t>
                      </a:r>
                      <a:endParaRPr lang="en-US" sz="1600" dirty="0" smtClean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429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^</a:t>
                      </a:r>
                      <a:r>
                        <a:rPr lang="en-US" sz="1600" baseline="0" dirty="0" smtClean="0"/>
                        <a:t>Simeprevir x 12 weeks + [Peginterferon + Ribavirin] x 48 weeks</a:t>
                      </a:r>
                      <a:endParaRPr lang="en-US" sz="1600" dirty="0" smtClean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3480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Not Recommended</a:t>
                      </a:r>
                      <a:endParaRPr lang="en-US" sz="1600" b="1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02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Peginterferon + Ribavirin +/- [</a:t>
                      </a:r>
                      <a:r>
                        <a:rPr lang="en-US" sz="1600" dirty="0" smtClean="0"/>
                        <a:t>Boceprevir or Telaprevir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Monotherapy</a:t>
                      </a:r>
                      <a:r>
                        <a:rPr lang="en-US" sz="1600" baseline="0" dirty="0" smtClean="0"/>
                        <a:t> with Peginterferon, Ribavirin, or a Direct Acting Antiviral Agent</a:t>
                      </a:r>
                      <a:endParaRPr lang="en-US" sz="1600" dirty="0" smtClean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Treatment of Decompensated Cirrhosis</a:t>
                      </a:r>
                      <a:r>
                        <a:rPr lang="en-US" sz="1600" baseline="0" dirty="0" smtClean="0"/>
                        <a:t> with Peginterferon or Simeprevir</a:t>
                      </a:r>
                      <a:endParaRPr lang="en-US" sz="1600" dirty="0" smtClean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528">
                <a:tc>
                  <a:txBody>
                    <a:bodyPr/>
                    <a:lstStyle/>
                    <a:p>
                      <a:pPr marL="91440" marR="0" indent="-36576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who experienced </a:t>
                      </a:r>
                      <a:r>
                        <a:rPr lang="en-US" sz="1400" dirty="0" smtClean="0"/>
                        <a:t>nonresponse (partial or null)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with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 plus Ribavirin therapy</a:t>
                      </a:r>
                    </a:p>
                    <a:p>
                      <a:pPr marL="91440" marR="0" indent="-36576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^For genotype 1a, baseline resistance testing for Q80K should be performed and alternative treatments considered if this mutation is present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</a:txBody>
                  <a:tcPr marL="274320" marT="91440" marB="9144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3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8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F0EADC"/>
                </a:solidFill>
              </a:rPr>
              <a:t>AASLD/IDSA/IAS</a:t>
            </a:r>
            <a:r>
              <a:rPr lang="en-US" sz="2400" dirty="0">
                <a:solidFill>
                  <a:srgbClr val="F0EADC"/>
                </a:solidFill>
              </a:rPr>
              <a:t>-USA 2014 </a:t>
            </a:r>
            <a:r>
              <a:rPr lang="en-US" sz="2400" dirty="0" smtClean="0">
                <a:solidFill>
                  <a:srgbClr val="F0EADC"/>
                </a:solidFill>
              </a:rPr>
              <a:t>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Retreatment of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91254"/>
              </p:ext>
            </p:extLst>
          </p:nvPr>
        </p:nvGraphicFramePr>
        <p:xfrm>
          <a:off x="382588" y="1447800"/>
          <a:ext cx="8382000" cy="351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813003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r>
                        <a:rPr lang="en-US" baseline="0" dirty="0" smtClean="0"/>
                        <a:t> with GT 1 HCV: Retreatment of Prior </a:t>
                      </a:r>
                      <a:r>
                        <a:rPr lang="en-US" baseline="0" dirty="0" err="1" smtClean="0"/>
                        <a:t>Nonresponders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86339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Recommended Therapy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9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en-US" sz="1800" dirty="0" smtClean="0"/>
                        <a:t>Sofosbuvir</a:t>
                      </a:r>
                      <a:r>
                        <a:rPr lang="en-US" sz="1800" baseline="0" dirty="0" smtClean="0"/>
                        <a:t> + Simeprevir +/-  Ribavirin x 12 weeks</a:t>
                      </a:r>
                      <a:endParaRPr lang="en-US" sz="1800" dirty="0"/>
                    </a:p>
                  </a:txBody>
                  <a:tcPr marL="182880" marT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Patients who experienced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nonresponse (partial or null)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Peginterferon plus Ribavirin therapy</a:t>
                      </a:r>
                    </a:p>
                  </a:txBody>
                  <a:tcPr marL="182880" marT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41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8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AASLD/IDSA/IAS-USA 2014 </a:t>
            </a:r>
            <a:r>
              <a:rPr lang="en-US" sz="2400" dirty="0" smtClean="0">
                <a:solidFill>
                  <a:srgbClr val="F0EADC"/>
                </a:solidFill>
              </a:rPr>
              <a:t>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Retreatment of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00395"/>
              </p:ext>
            </p:extLst>
          </p:nvPr>
        </p:nvGraphicFramePr>
        <p:xfrm>
          <a:off x="382588" y="14478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546602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r>
                        <a:rPr lang="en-US" baseline="0" dirty="0" smtClean="0"/>
                        <a:t> with GT 1 HCV: Retreatment of Prior </a:t>
                      </a:r>
                      <a:r>
                        <a:rPr lang="en-US" baseline="0" dirty="0" err="1" smtClean="0"/>
                        <a:t>Nonresponders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59639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Alternative Therapy</a:t>
                      </a:r>
                      <a:endParaRPr lang="en-US" sz="1800" b="1" dirty="0"/>
                    </a:p>
                  </a:txBody>
                  <a:tcPr marL="18288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8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x 12 weeks + [Peginterferon + Ribavirin] x 12-24 weeks</a:t>
                      </a:r>
                      <a:endParaRPr lang="en-US" sz="1800" dirty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</a:tr>
              <a:tr h="618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Sofosbuvir</a:t>
                      </a:r>
                      <a:r>
                        <a:rPr lang="en-US" sz="1800" baseline="0" dirty="0" smtClean="0"/>
                        <a:t> + Ribavirin x 24 weeks</a:t>
                      </a:r>
                      <a:endParaRPr lang="en-US" sz="1800" dirty="0" smtClean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618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^</a:t>
                      </a:r>
                      <a:r>
                        <a:rPr lang="en-US" sz="1800" baseline="0" dirty="0" smtClean="0"/>
                        <a:t>Simeprevir x 12 weeks + [Peginterferon + Ribavirin] x 48 weeks</a:t>
                      </a:r>
                      <a:endParaRPr lang="en-US" sz="1800" dirty="0" smtClean="0"/>
                    </a:p>
                  </a:txBody>
                  <a:tcPr marL="182880" marT="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964266">
                <a:tc>
                  <a:txBody>
                    <a:bodyPr/>
                    <a:lstStyle/>
                    <a:p>
                      <a:pPr marL="91440" marR="0" indent="-36576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who experienced </a:t>
                      </a:r>
                      <a:r>
                        <a:rPr lang="en-US" sz="1400" dirty="0" smtClean="0"/>
                        <a:t>nonresponse (partial or null)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with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 plus Ribavirin therapy</a:t>
                      </a:r>
                    </a:p>
                    <a:p>
                      <a:pPr marL="91440" marR="0" indent="-36576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^For genotype 1a, baseline resistance testing for Q80K should be performed and alternative treatments considered if this mutation is present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</a:txBody>
                  <a:tcPr marL="274320" anchor="ctr">
                    <a:lnL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220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April 8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AASLD/IDSA/IAS-USA 2014 </a:t>
            </a:r>
            <a:r>
              <a:rPr lang="en-US" sz="2400" dirty="0" smtClean="0">
                <a:solidFill>
                  <a:srgbClr val="F0EADC"/>
                </a:solidFill>
              </a:rPr>
              <a:t>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Retreatment of Patients with Genotype 1 Chronic HCV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20213"/>
              </p:ext>
            </p:extLst>
          </p:nvPr>
        </p:nvGraphicFramePr>
        <p:xfrm>
          <a:off x="382588" y="1447800"/>
          <a:ext cx="8382000" cy="386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685299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r>
                        <a:rPr lang="en-US" baseline="0" dirty="0" smtClean="0"/>
                        <a:t> with GT 1 HCV: Retreatment of Prior </a:t>
                      </a:r>
                      <a:r>
                        <a:rPr lang="en-US" baseline="0" dirty="0" err="1" smtClean="0"/>
                        <a:t>Nonresponders</a:t>
                      </a:r>
                      <a:r>
                        <a:rPr lang="en-US" baseline="0" dirty="0" smtClean="0"/>
                        <a:t>*</a:t>
                      </a:r>
                      <a:endParaRPr lang="en-US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6356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Not Recommended</a:t>
                      </a:r>
                      <a:endParaRPr lang="en-US" sz="1800" b="1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5633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 Peginterferon + Ribavirin +/- [</a:t>
                      </a:r>
                      <a:r>
                        <a:rPr lang="en-US" sz="1800" dirty="0" smtClean="0"/>
                        <a:t>Boceprevir or Telaprevir</a:t>
                      </a:r>
                      <a:r>
                        <a:rPr lang="en-US" sz="1800" baseline="0" dirty="0" smtClean="0"/>
                        <a:t>]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Monotherapy</a:t>
                      </a:r>
                      <a:r>
                        <a:rPr lang="en-US" sz="1800" baseline="0" dirty="0" smtClean="0"/>
                        <a:t> with Peginterferon, Ribavirin, or a Direct Acting Antiviral Agent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Treatment of Decompensated Cirrhosis</a:t>
                      </a:r>
                      <a:r>
                        <a:rPr lang="en-US" sz="1800" baseline="0" dirty="0" smtClean="0"/>
                        <a:t> with Peginterferon or Simeprevir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*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Patients who experienced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nonresponse (partial or null)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Peginterferon plus Ribavirin therapy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52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Experienced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Nonresponders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GT1 Chronic HCV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Key Studies that Support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001D48"/>
                </a:solidFill>
              </a:rPr>
              <a:t>Sofosbuvir + Simeprevir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- COSMOS (Cohort 1 &amp; Cohort 2)</a:t>
            </a:r>
          </a:p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Sofosbuvir </a:t>
            </a:r>
            <a:r>
              <a:rPr lang="en-US" sz="2000" b="1" dirty="0">
                <a:solidFill>
                  <a:schemeClr val="tx2"/>
                </a:solidFill>
              </a:rPr>
              <a:t>+ </a:t>
            </a:r>
            <a:r>
              <a:rPr lang="en-US" sz="2000" b="1" dirty="0" smtClean="0">
                <a:solidFill>
                  <a:schemeClr val="tx2"/>
                </a:solidFill>
              </a:rPr>
              <a:t>Ribavirin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ELECTRON</a:t>
            </a:r>
          </a:p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rgbClr val="001D48"/>
                </a:solidFill>
              </a:rPr>
              <a:t>Simeprevir + Ribavirin + </a:t>
            </a:r>
            <a:r>
              <a:rPr lang="en-US" sz="2000" b="1" dirty="0">
                <a:solidFill>
                  <a:srgbClr val="001D48"/>
                </a:solidFill>
              </a:rPr>
              <a:t>Peginterferon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ASPIRE</a:t>
            </a:r>
          </a:p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rgbClr val="001D48"/>
                </a:solidFill>
              </a:rPr>
              <a:t>Boceprevir + </a:t>
            </a:r>
            <a:r>
              <a:rPr lang="en-US" sz="2000" b="1" dirty="0">
                <a:solidFill>
                  <a:srgbClr val="001D48"/>
                </a:solidFill>
              </a:rPr>
              <a:t>Ribavirin + Peginterferon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RESPOND-2</a:t>
            </a:r>
            <a:br>
              <a:rPr lang="en-US" sz="2000" dirty="0" smtClean="0"/>
            </a:br>
            <a:r>
              <a:rPr lang="en-US" sz="2000" dirty="0" smtClean="0"/>
              <a:t>- PROVIDE</a:t>
            </a:r>
          </a:p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rgbClr val="001D48"/>
                </a:solidFill>
              </a:rPr>
              <a:t>Telaprevir + </a:t>
            </a:r>
            <a:r>
              <a:rPr lang="en-US" sz="2000" b="1" dirty="0">
                <a:solidFill>
                  <a:srgbClr val="001D48"/>
                </a:solidFill>
              </a:rPr>
              <a:t>Ribavirin + Peginterferon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smtClean="0"/>
              <a:t>REALIZE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Sulkowski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>
                <a:latin typeface="Arial" pitchFamily="22" charset="0"/>
              </a:rPr>
              <a:t>, et al. EASL. April 2014.  Abstract 07</a:t>
            </a:r>
            <a:r>
              <a:rPr lang="en-US" dirty="0" smtClean="0">
                <a:latin typeface="Arial" pitchFamily="22" charset="0"/>
              </a:rPr>
              <a:t>.</a:t>
            </a:r>
            <a:br>
              <a:rPr lang="en-US" dirty="0" smtClean="0">
                <a:latin typeface="Arial" pitchFamily="22" charset="0"/>
              </a:rPr>
            </a:br>
            <a:r>
              <a:rPr lang="en-US" dirty="0" smtClean="0">
                <a:latin typeface="Arial" pitchFamily="22" charset="0"/>
              </a:rPr>
              <a:t>               </a:t>
            </a:r>
            <a:r>
              <a:rPr lang="en-US" dirty="0" err="1" smtClean="0"/>
              <a:t>Lawitz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>
                <a:latin typeface="Arial" pitchFamily="22" charset="0"/>
              </a:rPr>
              <a:t>, et al.  EASL. April 2014.  Abstract 165.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COSMOS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77139"/>
              </p:ext>
            </p:extLst>
          </p:nvPr>
        </p:nvGraphicFramePr>
        <p:xfrm>
          <a:off x="509587" y="1524000"/>
          <a:ext cx="8124825" cy="44811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24825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COSMOS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144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2a, open-label, using sofosbuvir + simeprevir +/- ribavirin in treatment naive or experienced, chronic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United States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1: prior null responders;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F0-F2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2: treatment naïve &amp; prior null responders;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F3-F4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167 (n = 80 in Cohort 1 and n = 87 in Cohort 2)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Baseline GT1a with Q80K: Cohort 1 = 50%; Cohort 2 = 40%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Non-CC IL28b Genotype: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Cohort 1 = 94%; Cohort 2 = 79%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Secondary = safety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07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Simeprevir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</a:t>
            </a:r>
            <a:r>
              <a:rPr lang="en-US" sz="2400" dirty="0" smtClean="0"/>
              <a:t>Cohort 1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COSMOS (Cohort 1): SVR 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EASL. April 2014.  Abstract 07.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4572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12411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SMV = simeprevir;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88262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9290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4698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022" y="496434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1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Simeprevir +/- Ribavirin for HCV GT 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COSMOS Trial: </a:t>
            </a:r>
            <a:r>
              <a:rPr lang="en-US" sz="2400" dirty="0" smtClean="0"/>
              <a:t>Cohort 1 Subgroup Analysis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Q80K on SVR in Patients with GT1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</a:t>
            </a:r>
            <a:r>
              <a:rPr lang="en-US" dirty="0">
                <a:latin typeface="Arial" pitchFamily="22" charset="0"/>
              </a:rPr>
              <a:t>, et al. EASL. April 2014.  Abstract 07.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50282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SMV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2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592674"/>
              </p:ext>
            </p:extLst>
          </p:nvPr>
        </p:nvGraphicFramePr>
        <p:xfrm>
          <a:off x="421923" y="1884967"/>
          <a:ext cx="8305800" cy="401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477"/>
                <a:gridCol w="1676400"/>
                <a:gridCol w="1752600"/>
                <a:gridCol w="1717323"/>
              </a:tblGrid>
              <a:tr h="558328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COSMOS Cohort 1: SVR12 Rates, According to Subgroup*</a:t>
                      </a:r>
                      <a:endParaRPr lang="en-US" sz="1600" dirty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7486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solidFill>
                      <a:srgbClr val="2144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solidFill>
                      <a:srgbClr val="214467"/>
                    </a:solidFill>
                  </a:tcPr>
                </a:tc>
              </a:tr>
              <a:tr h="5583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Regimen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and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Duration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1a without 80K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1a with 80K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6253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+ RBV x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24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4/4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7/7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8/9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89%)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5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x 24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3/3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7/7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3/3 (100%)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5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+ RBV x 12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6/6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12/12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8/9 (89%)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5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x 12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4/4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5/5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5/6 (83%)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710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*Excluding patients</a:t>
                      </a:r>
                      <a:r>
                        <a:rPr lang="en-US" sz="1400" baseline="0" dirty="0" smtClean="0"/>
                        <a:t> who discontinued for non-virologic reasons</a:t>
                      </a:r>
                      <a:endParaRPr lang="en-US" sz="1400" dirty="0" smtClean="0"/>
                    </a:p>
                  </a:txBody>
                  <a:tcPr marL="182880" marT="91440" marB="91440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85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Simeprevir +/- Ribavirin for HCV GT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COSMOS Trial: Cohort 2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COSMOS (Cohort 2 with F3-F4 Fibrosis): SVR12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Lawitz</a:t>
            </a:r>
            <a:r>
              <a:rPr lang="en-US" dirty="0" smtClean="0"/>
              <a:t> E</a:t>
            </a:r>
            <a:r>
              <a:rPr lang="en-US" dirty="0" smtClean="0">
                <a:latin typeface="Arial" pitchFamily="22" charset="0"/>
              </a:rPr>
              <a:t>, </a:t>
            </a:r>
            <a:r>
              <a:rPr lang="en-US" dirty="0">
                <a:latin typeface="Arial" pitchFamily="22" charset="0"/>
              </a:rPr>
              <a:t>et al.  </a:t>
            </a:r>
            <a:r>
              <a:rPr lang="en-US" dirty="0" smtClean="0">
                <a:latin typeface="Arial" pitchFamily="22" charset="0"/>
              </a:rPr>
              <a:t>EASL. April 2014.  </a:t>
            </a:r>
            <a:r>
              <a:rPr lang="en-US" dirty="0">
                <a:latin typeface="Arial" pitchFamily="22" charset="0"/>
              </a:rPr>
              <a:t>Abstract </a:t>
            </a:r>
            <a:r>
              <a:rPr lang="en-US" dirty="0" smtClean="0">
                <a:latin typeface="Arial" pitchFamily="22" charset="0"/>
              </a:rPr>
              <a:t>165.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654477"/>
              </p:ext>
            </p:extLst>
          </p:nvPr>
        </p:nvGraphicFramePr>
        <p:xfrm>
          <a:off x="4572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14679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SMV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88262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28/30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9290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4698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3022" y="458016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447800" y="5293074"/>
            <a:ext cx="3593592" cy="347468"/>
          </a:xfrm>
          <a:prstGeom prst="rect">
            <a:avLst/>
          </a:prstGeom>
          <a:solidFill>
            <a:srgbClr val="BFBFBF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099287" y="5293074"/>
            <a:ext cx="3611880" cy="3474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40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Simeprevir +/- Ribavirin for HCV GT 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COSMOS Trial: </a:t>
            </a:r>
            <a:r>
              <a:rPr lang="en-US" sz="2400" dirty="0" smtClean="0"/>
              <a:t>Cohort 2 Subgroup Analysis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Impact of Q80K on SVR in Patients with GT1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 EASL. April 2014.  Abstract 165.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5974082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= 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SMV =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2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432647"/>
              </p:ext>
            </p:extLst>
          </p:nvPr>
        </p:nvGraphicFramePr>
        <p:xfrm>
          <a:off x="421923" y="1935480"/>
          <a:ext cx="8305800" cy="39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477"/>
                <a:gridCol w="1676400"/>
                <a:gridCol w="1752600"/>
                <a:gridCol w="1717323"/>
              </a:tblGrid>
              <a:tr h="559090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COSMOS Cohort 2: SVR12 Rates, According to Subgroup*</a:t>
                      </a:r>
                      <a:endParaRPr lang="en-US" sz="1600" dirty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7486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solidFill>
                      <a:srgbClr val="2144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solidFill>
                      <a:srgbClr val="214467"/>
                    </a:solidFill>
                  </a:tcPr>
                </a:tc>
              </a:tr>
              <a:tr h="55909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Regimen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and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Duration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1a without 80K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91440" marB="9144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1a with 80K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5590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+ RBV x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24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6/6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11/11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11/11 (100%)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9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x 24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4/4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7/7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4/4 (100%)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9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+ RBV x 12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5/5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13/14 (93%)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7/8 (88%)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9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SMV</a:t>
                      </a:r>
                      <a:r>
                        <a:rPr lang="en-US" sz="1600" baseline="0" dirty="0" smtClean="0"/>
                        <a:t> + SOF x 12 weeks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3/3 (100%)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7/8 (88%)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3/3 (100%)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909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*Excluding patients</a:t>
                      </a:r>
                      <a:r>
                        <a:rPr lang="en-US" sz="1400" baseline="0" dirty="0" smtClean="0"/>
                        <a:t> who discontinued for non-virologic reasons</a:t>
                      </a:r>
                      <a:endParaRPr lang="en-US" sz="1400" dirty="0" smtClean="0"/>
                    </a:p>
                  </a:txBody>
                  <a:tcPr marL="182880" marT="91440" marB="91440" anchor="ctr">
                    <a:lnL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562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04417"/>
            <a:ext cx="9144000" cy="4136135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Background and Definitions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Initial Treatment 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Retreatment of Prior </a:t>
            </a:r>
            <a:r>
              <a:rPr lang="en-US" dirty="0" err="1" smtClean="0"/>
              <a:t>Relapsers</a:t>
            </a:r>
            <a:endParaRPr lang="en-US" dirty="0" smtClean="0"/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/>
              <a:t>Retreatment of Prior </a:t>
            </a:r>
            <a:r>
              <a:rPr lang="en-US" dirty="0" err="1" smtClean="0"/>
              <a:t>Nonresponders</a:t>
            </a:r>
            <a:endParaRPr lang="en-US" dirty="0" smtClean="0"/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Issues and Controversies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Future Therapies</a:t>
            </a:r>
          </a:p>
          <a:p>
            <a:pPr marL="530352" indent="-256032">
              <a:lnSpc>
                <a:spcPts val="2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-1" y="554419"/>
            <a:ext cx="9162288" cy="104272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274320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Treatment of Chronic HCV Genotype 1</a:t>
            </a:r>
          </a:p>
        </p:txBody>
      </p:sp>
    </p:spTree>
    <p:extLst>
      <p:ext uri="{BB962C8B-B14F-4D97-AF65-F5344CB8AC3E}">
        <p14:creationId xmlns:p14="http://schemas.microsoft.com/office/powerpoint/2010/main" val="2782572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Controversies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Chronic Hepatitis C: Genotype 1</a:t>
            </a:r>
          </a:p>
        </p:txBody>
      </p:sp>
    </p:spTree>
    <p:extLst>
      <p:ext uri="{BB962C8B-B14F-4D97-AF65-F5344CB8AC3E}">
        <p14:creationId xmlns:p14="http://schemas.microsoft.com/office/powerpoint/2010/main" val="4168591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Issues and Controversies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Cost of Therapy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HCV Genotype 1 subtypes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When to Defer Therapy</a:t>
            </a:r>
            <a:br>
              <a:rPr lang="en-US" dirty="0" smtClean="0"/>
            </a:br>
            <a:r>
              <a:rPr lang="en-US" dirty="0" smtClean="0"/>
              <a:t>- Decisions on when to warehouse?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(Non) Role of IL-28b Testing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Degree of Liver Fibrosis</a:t>
            </a:r>
            <a:br>
              <a:rPr lang="en-US" dirty="0" smtClean="0"/>
            </a:br>
            <a:r>
              <a:rPr lang="en-US" dirty="0" smtClean="0"/>
              <a:t>- How to stage?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Patients with Detectable HCV RNA at Week 4</a:t>
            </a:r>
            <a:br>
              <a:rPr lang="en-US" dirty="0" smtClean="0"/>
            </a:br>
            <a:r>
              <a:rPr lang="en-US" dirty="0" smtClean="0"/>
              <a:t>- Stopping rules?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Response Guided therapy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91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How is cost of therapy impacting treatment decisions?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2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Estimated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/>
              <a:t>Medication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Costs for Treatment-Naïve &amp; Prior </a:t>
            </a:r>
            <a:r>
              <a:rPr lang="en-US" sz="2400" dirty="0" err="1" smtClean="0">
                <a:ea typeface="ＭＳ Ｐゴシック" pitchFamily="22" charset="-128"/>
                <a:cs typeface="ＭＳ Ｐゴシック" pitchFamily="22" charset="-128"/>
              </a:rPr>
              <a:t>Relapsers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067931"/>
              </p:ext>
            </p:extLst>
          </p:nvPr>
        </p:nvGraphicFramePr>
        <p:xfrm>
          <a:off x="458788" y="1524000"/>
          <a:ext cx="8229600" cy="457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94"/>
                <a:gridCol w="1512206"/>
              </a:tblGrid>
              <a:tr h="59753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r>
                        <a:rPr lang="en-US" baseline="0" dirty="0" smtClean="0"/>
                        <a:t> with GT 1 HCV: Initial Treatment &amp; Retreatment of </a:t>
                      </a:r>
                      <a:r>
                        <a:rPr lang="en-US" baseline="0" dirty="0" err="1" smtClean="0"/>
                        <a:t>Relapsers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4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Regimen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and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Regimen 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Recommended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Sofosbuvir + Ribavirin + Peginterferon 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12 weeks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$97,000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563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Sofosbuvir + Simeprevir +/- Ribavirin</a:t>
                      </a:r>
                      <a:r>
                        <a:rPr lang="en-US" sz="1800" baseline="0" dirty="0" smtClean="0"/>
                        <a:t> x </a:t>
                      </a:r>
                      <a:r>
                        <a:rPr lang="en-US" sz="1800" dirty="0" smtClean="0"/>
                        <a:t>12 weeks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$150,000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Alternative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Simeprevir </a:t>
                      </a:r>
                      <a:r>
                        <a:rPr lang="en-US" sz="1800" baseline="0" dirty="0" smtClean="0"/>
                        <a:t>x </a:t>
                      </a:r>
                      <a:r>
                        <a:rPr lang="en-US" sz="1800" dirty="0" smtClean="0"/>
                        <a:t>12 weeks + [Ribavirin + Peginterferon]</a:t>
                      </a:r>
                      <a:r>
                        <a:rPr lang="en-US" sz="1800" baseline="0" dirty="0" smtClean="0"/>
                        <a:t> x </a:t>
                      </a:r>
                      <a:r>
                        <a:rPr lang="en-US" sz="1800" dirty="0" smtClean="0"/>
                        <a:t>24 weeks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$79,000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563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Sofosbuvir + Ribavirin </a:t>
                      </a:r>
                      <a:r>
                        <a:rPr lang="en-US" sz="1800" baseline="0" dirty="0" smtClean="0"/>
                        <a:t> x </a:t>
                      </a:r>
                      <a:r>
                        <a:rPr lang="en-US" sz="1800" dirty="0" smtClean="0"/>
                        <a:t>24 weeks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$169,000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333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Genotype 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Estimated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/>
              <a:t>Medication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Costs for Retreatment of </a:t>
            </a:r>
            <a:r>
              <a:rPr lang="en-US" sz="2400" dirty="0" err="1" smtClean="0">
                <a:ea typeface="ＭＳ Ｐゴシック" pitchFamily="22" charset="-128"/>
                <a:cs typeface="ＭＳ Ｐゴシック" pitchFamily="22" charset="-128"/>
              </a:rPr>
              <a:t>Nonresponders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45817"/>
              </p:ext>
            </p:extLst>
          </p:nvPr>
        </p:nvGraphicFramePr>
        <p:xfrm>
          <a:off x="458788" y="1524000"/>
          <a:ext cx="8270240" cy="464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6412"/>
                <a:gridCol w="116840"/>
                <a:gridCol w="1296988"/>
              </a:tblGrid>
              <a:tr h="597537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Patients</a:t>
                      </a:r>
                      <a:r>
                        <a:rPr lang="en-US" baseline="0" dirty="0" smtClean="0"/>
                        <a:t> with GT 1 HCV: Retreatment of Prior </a:t>
                      </a:r>
                      <a:r>
                        <a:rPr lang="en-US" baseline="0" dirty="0" err="1" smtClean="0"/>
                        <a:t>Nonresponders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54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Regimen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and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Duration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Regimen 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Cost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Recommended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Sofosbuvir + Simeprevir +/- Ribavirin</a:t>
                      </a:r>
                      <a:r>
                        <a:rPr lang="en-US" sz="1800" baseline="0" dirty="0" smtClean="0"/>
                        <a:t> x </a:t>
                      </a:r>
                      <a:r>
                        <a:rPr lang="en-US" sz="1800" dirty="0" smtClean="0"/>
                        <a:t>12 weeks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$150,000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  <a:tr h="56315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Alternative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Sofosbuvir</a:t>
                      </a:r>
                      <a:r>
                        <a:rPr lang="en-US" sz="1800" baseline="0" dirty="0" smtClean="0"/>
                        <a:t> x 12 weeks + [Peginterferon + Ribavirin] x 12-24 weeks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$97,000-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$109,000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Sofosbuvir</a:t>
                      </a:r>
                      <a:r>
                        <a:rPr lang="en-US" sz="1800" baseline="0" dirty="0" smtClean="0"/>
                        <a:t> + Ribavirin x 24 weeks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$169,000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</a:tr>
              <a:tr h="563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Simeprevir x 12 weeks + [Peginterferon + Ribavirin] x 48 weeks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$104,00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484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Camilla Graham, MD, MPH. Beth Israel Deaconess Medical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Therapy for Genotype 1 Chronic HCV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Cost Analysis Based on Cost per SVR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049965"/>
              </p:ext>
            </p:extLst>
          </p:nvPr>
        </p:nvGraphicFramePr>
        <p:xfrm>
          <a:off x="304800" y="1447800"/>
          <a:ext cx="8676640" cy="4780169"/>
        </p:xfrm>
        <a:graphic>
          <a:graphicData uri="http://schemas.openxmlformats.org/drawingml/2006/table">
            <a:tbl>
              <a:tblPr/>
              <a:tblGrid>
                <a:gridCol w="2743200"/>
                <a:gridCol w="3241040"/>
                <a:gridCol w="990600"/>
                <a:gridCol w="1701800"/>
              </a:tblGrid>
              <a:tr h="5334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Patient Characteristics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Regimen Options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SVR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Cost per SVR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67C"/>
                    </a:solidFill>
                  </a:tcPr>
                </a:tc>
              </a:tr>
              <a:tr h="368234">
                <a:tc rowSpan="3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Naïve, no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Wait until 2015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</a:tr>
              <a:tr h="441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SOF/Peg-IFN/RBV x 12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wks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92%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$114,500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</a:tr>
              <a:tr h="368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SOF/RBV x 24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wks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~68%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$266,176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2F3"/>
                    </a:solidFill>
                  </a:tcPr>
                </a:tc>
              </a:tr>
              <a:tr h="185312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249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Naïve,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5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SOF/Peg-IFN/RBV x 12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wks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80%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$131,675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</a:tr>
              <a:tr h="441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SOF/Simeprevir x 12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wks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&gt;90%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$169,800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0C7"/>
                    </a:solidFill>
                  </a:tcPr>
                </a:tc>
              </a:tr>
              <a:tr h="185351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34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Treatment experienced,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 cirrhosis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B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Wait until 2015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</a:tr>
              <a:tr h="3798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SOF/Peg-IFN/RBV x 12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wks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DCEC"/>
                    </a:solidFill>
                  </a:tcPr>
                </a:tc>
              </a:tr>
              <a:tr h="185351">
                <a:tc gridSpan="4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249">
                <a:tc row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Font typeface="Lucida Grande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Treatment experienced, cirrhosis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SOF/Peg-IFN/RBV x 12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wks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?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</a:tr>
              <a:tr h="441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SOF/Simeprevir x 12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wks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&gt;90%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$169,800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D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294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Which patients are more likely to fail sofosbuvir?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77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49</a:t>
            </a:r>
            <a:r>
              <a:rPr lang="en-US" baseline="30000" dirty="0"/>
              <a:t>th</a:t>
            </a:r>
            <a:r>
              <a:rPr lang="en-US" dirty="0"/>
              <a:t> EASL. 2014:Abstract O66.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Patients Treated with Sofosbuvir + PEG + RBV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Influence of Multiple Negative Baseline Factors on SVR12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249308"/>
              </p:ext>
            </p:extLst>
          </p:nvPr>
        </p:nvGraphicFramePr>
        <p:xfrm>
          <a:off x="726723" y="1524000"/>
          <a:ext cx="7655277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818"/>
                <a:gridCol w="1958327"/>
                <a:gridCol w="2006132"/>
              </a:tblGrid>
              <a:tr h="571500"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Multivariate Regression Analysis for GT1*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182880"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1446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solidFill>
                      <a:srgbClr val="214467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Factor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Odds Ratio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91440" marB="9144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P-value</a:t>
                      </a:r>
                    </a:p>
                  </a:txBody>
                  <a:tcPr marT="91440"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/>
                          <a:cs typeface="Arial"/>
                        </a:rPr>
                        <a:t>Weight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≥ 75 kg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 marL="182880"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6.8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0.01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IL28B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non-CC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 marL="182880"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7.2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0.009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Cirrhosis</a:t>
                      </a:r>
                    </a:p>
                  </a:txBody>
                  <a:tcPr marL="182880" marT="91440" marB="9144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3.2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91440" marB="91440">
                    <a:lnB w="952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0.009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T="91440" marB="91440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Genotype subtype not important determinant of response in sofosbuvir-based regimens</a:t>
                      </a:r>
                    </a:p>
                  </a:txBody>
                  <a:tcPr marL="182880" marT="91440"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/>
                </a:tc>
              </a:tr>
            </a:tbl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5843" y="5379723"/>
            <a:ext cx="9149104" cy="8686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*Analysis based on data from the ATOMIC and NEUTRINO Trials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ATOMIC: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Kowdley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KV, et al. Lancet. 2013;381:2100-7.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  NEUTRINO: </a:t>
            </a:r>
            <a:r>
              <a:rPr lang="en-US" sz="1400" dirty="0" err="1"/>
              <a:t>Lawitz</a:t>
            </a:r>
            <a:r>
              <a:rPr lang="en-US" sz="1400" dirty="0"/>
              <a:t> E</a:t>
            </a:r>
            <a:r>
              <a:rPr lang="en-US" sz="1400" dirty="0">
                <a:latin typeface="Arial" pitchFamily="22" charset="0"/>
              </a:rPr>
              <a:t>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2013;368:1878-87</a:t>
            </a:r>
            <a:r>
              <a:rPr lang="en-US" sz="1400" dirty="0" smtClean="0">
                <a:latin typeface="Arial" pitchFamily="22" charset="0"/>
              </a:rPr>
              <a:t>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37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Foster GR, et al. 49</a:t>
            </a:r>
            <a:r>
              <a:rPr lang="en-US" baseline="30000" dirty="0"/>
              <a:t>th</a:t>
            </a:r>
            <a:r>
              <a:rPr lang="en-US" dirty="0"/>
              <a:t> EASL. 2014:Abstract O66.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Patients Treated with Sofosbuvir + PEG + RBV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SVR12 Rates by Number of Negative Predictors</a:t>
            </a: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94011"/>
              </p:ext>
            </p:extLst>
          </p:nvPr>
        </p:nvGraphicFramePr>
        <p:xfrm>
          <a:off x="381000" y="1524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5806445"/>
            <a:ext cx="9162288" cy="3657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*Prior treatment, male sex, weight ≥ 75 kg, IL28B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nonCC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cirrhosis, and HCV RNA level &gt; 800,000 IU/mL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5888" y="46482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2304" y="46482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69/69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734" y="46482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46482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89/104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4133" y="464820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11/18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49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35936"/>
            <a:ext cx="9162288" cy="16002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algn="ctr">
              <a:lnSpc>
                <a:spcPts val="2460"/>
              </a:lnSpc>
            </a:pPr>
            <a:r>
              <a:rPr lang="en-US" b="1" dirty="0" smtClean="0"/>
              <a:t>Treat now or defer therapy?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7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Definitions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of Chronic Hepatitis C: Genotype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Factors Favoring Treat GT1 Now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dirty="0" smtClean="0"/>
              <a:t>Advanced Fibrosis (F3-F4)</a:t>
            </a:r>
            <a:br>
              <a:rPr lang="en-US" dirty="0" smtClean="0"/>
            </a:br>
            <a:r>
              <a:rPr lang="en-US" dirty="0" smtClean="0"/>
              <a:t>- Platelet count &lt; 150,000/</a:t>
            </a:r>
            <a:r>
              <a:rPr lang="en-US" dirty="0" err="1" smtClean="0"/>
              <a:t>uL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Large spleen and/or portal vein</a:t>
            </a:r>
            <a:br>
              <a:rPr lang="en-US" dirty="0" smtClean="0"/>
            </a:br>
            <a:r>
              <a:rPr lang="en-US" dirty="0" smtClean="0"/>
              <a:t>- Esophageal </a:t>
            </a:r>
            <a:r>
              <a:rPr lang="en-US" dirty="0" err="1" smtClean="0"/>
              <a:t>varices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 smtClean="0"/>
              <a:t>Synthetic dysfunction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Systemic disease</a:t>
            </a:r>
            <a:br>
              <a:rPr lang="en-US" dirty="0" smtClean="0"/>
            </a:br>
            <a:r>
              <a:rPr lang="en-US" dirty="0" smtClean="0"/>
              <a:t>- Cryoglobulinemia (+Rheumatoid Factor)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Highly motivated patients/symptomatic patients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Patients with Increased Mortality Risk</a:t>
            </a:r>
            <a:br>
              <a:rPr lang="en-US" dirty="0" smtClean="0"/>
            </a:br>
            <a:r>
              <a:rPr lang="en-US" dirty="0" smtClean="0"/>
              <a:t>- All cause</a:t>
            </a:r>
            <a:br>
              <a:rPr lang="en-US" dirty="0" smtClean="0"/>
            </a:br>
            <a:r>
              <a:rPr lang="en-US" dirty="0" smtClean="0"/>
              <a:t>- HCC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02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Treatment Options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Hepatitis C: Genotype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1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Future Regimens for GT-1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smtClean="0"/>
              <a:t>Ledipasvir-Sofosbuvir</a:t>
            </a:r>
            <a:br>
              <a:rPr lang="en-US" sz="2000" b="1" dirty="0" smtClean="0"/>
            </a:br>
            <a:r>
              <a:rPr lang="en-US" sz="2000" dirty="0" smtClean="0"/>
              <a:t>- Ledipasvir: NS5A replication inhibitor</a:t>
            </a:r>
            <a:br>
              <a:rPr lang="en-US" sz="2000" dirty="0" smtClean="0"/>
            </a:br>
            <a:r>
              <a:rPr lang="en-US" sz="2000" dirty="0" smtClean="0"/>
              <a:t>- Sofosbuvir: NS5b polymerase inhibitor</a:t>
            </a:r>
            <a:endParaRPr lang="en-US" sz="2000" b="1" dirty="0" smtClean="0"/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err="1" smtClean="0"/>
              <a:t>Abbvie</a:t>
            </a:r>
            <a:r>
              <a:rPr lang="en-US" sz="2000" b="1" dirty="0" smtClean="0"/>
              <a:t> Regimen (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ABT</a:t>
            </a:r>
            <a:r>
              <a:rPr lang="en-US" sz="2000" b="1" dirty="0">
                <a:solidFill>
                  <a:schemeClr val="tx1"/>
                </a:solidFill>
                <a:cs typeface="Arial"/>
              </a:rPr>
              <a:t>-450/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r-</a:t>
            </a:r>
            <a:r>
              <a:rPr lang="en-US" sz="2000" b="1" dirty="0" err="1" smtClean="0">
                <a:solidFill>
                  <a:schemeClr val="tx1"/>
                </a:solidFill>
                <a:cs typeface="Arial"/>
              </a:rPr>
              <a:t>Ombitasvir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 + </a:t>
            </a:r>
            <a:r>
              <a:rPr lang="en-US" sz="2000" b="1" dirty="0" err="1" smtClean="0">
                <a:solidFill>
                  <a:schemeClr val="tx1"/>
                </a:solidFill>
                <a:cs typeface="Arial"/>
              </a:rPr>
              <a:t>Dasabuvir</a:t>
            </a:r>
            <a:r>
              <a:rPr lang="en-US" sz="2000" b="1" dirty="0" smtClean="0">
                <a:solidFill>
                  <a:schemeClr val="tx1"/>
                </a:solidFill>
                <a:cs typeface="Arial"/>
              </a:rPr>
              <a:t>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-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ABT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-450/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r: NS3 protease inhibitor with ritonavir boosting</a:t>
            </a:r>
            <a:br>
              <a:rPr lang="en-US" sz="2000" dirty="0" smtClean="0">
                <a:solidFill>
                  <a:schemeClr val="tx1"/>
                </a:solidFill>
                <a:cs typeface="Arial"/>
              </a:rPr>
            </a:br>
            <a:r>
              <a:rPr lang="en-US" sz="2000" dirty="0" smtClean="0">
                <a:solidFill>
                  <a:schemeClr val="tx1"/>
                </a:solidFill>
                <a:cs typeface="Arial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Ombitasvir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(formerly ABT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267): </a:t>
            </a:r>
            <a:r>
              <a:rPr lang="en-US" sz="2000" dirty="0" smtClean="0"/>
              <a:t>NS5A </a:t>
            </a:r>
            <a:r>
              <a:rPr lang="en-US" sz="2000" dirty="0"/>
              <a:t>replication </a:t>
            </a:r>
            <a:r>
              <a:rPr lang="en-US" sz="2000" dirty="0" smtClean="0"/>
              <a:t>inhibitor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/>
                </a:solidFill>
                <a:cs typeface="Arial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Dasabuvir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(formerly ABT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333):</a:t>
            </a:r>
            <a:r>
              <a:rPr lang="en-US" sz="2000" dirty="0" smtClean="0"/>
              <a:t>NS5b </a:t>
            </a:r>
            <a:r>
              <a:rPr lang="en-US" sz="2000" dirty="0"/>
              <a:t>polymerase </a:t>
            </a:r>
            <a:r>
              <a:rPr lang="en-US" sz="2000" dirty="0" smtClean="0"/>
              <a:t>inhibitor</a:t>
            </a:r>
            <a:endParaRPr lang="en-US" sz="2000" dirty="0" smtClean="0">
              <a:solidFill>
                <a:schemeClr val="tx1"/>
              </a:solidFill>
              <a:cs typeface="Arial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err="1" smtClean="0"/>
              <a:t>Daclatasvir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Asunaprevir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</a:t>
            </a:r>
            <a:r>
              <a:rPr lang="en-US" sz="2000" dirty="0" err="1" smtClean="0"/>
              <a:t>Daclatasvir</a:t>
            </a:r>
            <a:r>
              <a:rPr lang="en-US" sz="2000" dirty="0" smtClean="0"/>
              <a:t>: NS5A replication inhibitor</a:t>
            </a:r>
            <a:br>
              <a:rPr lang="en-US" sz="2000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Asunaprevir</a:t>
            </a:r>
            <a:r>
              <a:rPr lang="en-US" sz="2000" dirty="0" smtClean="0"/>
              <a:t>: NS3 protease inhibitor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err="1"/>
              <a:t>Daclatasvir</a:t>
            </a:r>
            <a:r>
              <a:rPr lang="en-US" sz="2000" b="1" dirty="0"/>
              <a:t> + </a:t>
            </a:r>
            <a:r>
              <a:rPr lang="en-US" sz="2000" b="1" dirty="0" smtClean="0"/>
              <a:t>Sofosbuvir</a:t>
            </a:r>
            <a:br>
              <a:rPr lang="en-US" sz="2000" b="1" dirty="0" smtClean="0"/>
            </a:br>
            <a:r>
              <a:rPr lang="en-US" sz="2000" dirty="0" smtClean="0"/>
              <a:t>- </a:t>
            </a:r>
            <a:r>
              <a:rPr lang="en-US" sz="2000" dirty="0" err="1" smtClean="0"/>
              <a:t>Daclatasvir</a:t>
            </a:r>
            <a:r>
              <a:rPr lang="en-US" sz="2000" dirty="0" smtClean="0"/>
              <a:t>: NS5A </a:t>
            </a:r>
            <a:r>
              <a:rPr lang="en-US" sz="2000" dirty="0"/>
              <a:t>replication </a:t>
            </a:r>
            <a:r>
              <a:rPr lang="en-US" sz="2000" dirty="0" smtClean="0"/>
              <a:t>inhibitor</a:t>
            </a:r>
            <a:br>
              <a:rPr lang="en-US" sz="2000" dirty="0" smtClean="0"/>
            </a:br>
            <a:r>
              <a:rPr lang="en-US" sz="2000" dirty="0" smtClean="0"/>
              <a:t>- Sofosbuvir+ </a:t>
            </a:r>
            <a:r>
              <a:rPr lang="en-US" sz="2000" dirty="0"/>
              <a:t>NS5 NS5b polymerase inhibitor</a:t>
            </a:r>
            <a:endParaRPr lang="en-US" sz="2000" b="1" dirty="0"/>
          </a:p>
          <a:p>
            <a:pPr>
              <a:lnSpc>
                <a:spcPts val="2500"/>
              </a:lnSpc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23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Fixed-Dose Combination +/- RBV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ION-1, ION-2, and ION-3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6172200"/>
            <a:ext cx="7382254" cy="667500"/>
          </a:xfrm>
        </p:spPr>
        <p:txBody>
          <a:bodyPr/>
          <a:lstStyle/>
          <a:p>
            <a:r>
              <a:rPr lang="en-US" dirty="0"/>
              <a:t>*</a:t>
            </a:r>
            <a:r>
              <a:rPr lang="en-US" dirty="0" err="1" smtClean="0"/>
              <a:t>Afdhal</a:t>
            </a:r>
            <a:r>
              <a:rPr lang="en-US" dirty="0" smtClean="0"/>
              <a:t> N, et al. N </a:t>
            </a:r>
            <a:r>
              <a:rPr lang="en-US" dirty="0" err="1" smtClean="0"/>
              <a:t>Engl</a:t>
            </a:r>
            <a:r>
              <a:rPr lang="en-US" dirty="0" smtClean="0"/>
              <a:t> J Med. 2014; </a:t>
            </a:r>
            <a:r>
              <a:rPr lang="en-US" dirty="0"/>
              <a:t>A</a:t>
            </a:r>
            <a:r>
              <a:rPr lang="en-US" dirty="0" smtClean="0"/>
              <a:t>pril 11 [</a:t>
            </a:r>
            <a:r>
              <a:rPr lang="en-US" dirty="0" err="1" smtClean="0"/>
              <a:t>Epub</a:t>
            </a:r>
            <a:r>
              <a:rPr lang="en-US" dirty="0"/>
              <a:t> </a:t>
            </a:r>
            <a:r>
              <a:rPr lang="en-US" dirty="0" smtClean="0"/>
              <a:t>ahead of print]</a:t>
            </a:r>
            <a:br>
              <a:rPr lang="en-US" dirty="0" smtClean="0"/>
            </a:br>
            <a:r>
              <a:rPr lang="en-US" baseline="30000" dirty="0"/>
              <a:t>+</a:t>
            </a:r>
            <a:r>
              <a:rPr lang="en-US" dirty="0" err="1" smtClean="0"/>
              <a:t>Afdhal</a:t>
            </a:r>
            <a:r>
              <a:rPr lang="en-US" dirty="0" smtClean="0"/>
              <a:t> </a:t>
            </a:r>
            <a:r>
              <a:rPr lang="en-US" dirty="0"/>
              <a:t>N, et al. N </a:t>
            </a:r>
            <a:r>
              <a:rPr lang="en-US" dirty="0" err="1"/>
              <a:t>Engl</a:t>
            </a:r>
            <a:r>
              <a:rPr lang="en-US" dirty="0"/>
              <a:t> J Med. 2014; April 11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br>
              <a:rPr lang="en-US" dirty="0"/>
            </a:br>
            <a:r>
              <a:rPr lang="en-US" dirty="0"/>
              <a:t>^</a:t>
            </a:r>
            <a:r>
              <a:rPr lang="en-US" dirty="0" err="1" smtClean="0"/>
              <a:t>Kowdley</a:t>
            </a:r>
            <a:r>
              <a:rPr lang="en-US" dirty="0" smtClean="0"/>
              <a:t> KV,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 April </a:t>
            </a:r>
            <a:r>
              <a:rPr lang="en-US" dirty="0" smtClean="0"/>
              <a:t>10 </a:t>
            </a:r>
            <a:r>
              <a:rPr lang="en-US" dirty="0"/>
              <a:t>[</a:t>
            </a:r>
            <a:r>
              <a:rPr lang="en-US" dirty="0" err="1"/>
              <a:t>Epub</a:t>
            </a:r>
            <a:r>
              <a:rPr lang="en-US" dirty="0"/>
              <a:t> ahead of print</a:t>
            </a:r>
            <a:r>
              <a:rPr lang="en-US" dirty="0" smtClean="0"/>
              <a:t>]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2587884"/>
              </p:ext>
            </p:extLst>
          </p:nvPr>
        </p:nvGraphicFramePr>
        <p:xfrm>
          <a:off x="227013" y="1400360"/>
          <a:ext cx="8686799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87"/>
                <a:gridCol w="2362200"/>
                <a:gridCol w="2133600"/>
                <a:gridCol w="1371600"/>
                <a:gridCol w="1827212"/>
              </a:tblGrid>
              <a:tr h="39243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SVR</a:t>
                      </a:r>
                      <a:r>
                        <a:rPr lang="en-US" baseline="0" dirty="0" smtClean="0"/>
                        <a:t> 12 Rates</a:t>
                      </a:r>
                      <a:endParaRPr lang="en-US" dirty="0"/>
                    </a:p>
                  </a:txBody>
                  <a:tcPr/>
                </a:tc>
              </a:tr>
              <a:tr h="39243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ION-1*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n= 865)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GT-1</a:t>
                      </a:r>
                      <a:br>
                        <a:rPr lang="en-US" dirty="0" smtClean="0"/>
                      </a:br>
                      <a:r>
                        <a:rPr lang="en-US" sz="1600" baseline="0" dirty="0" smtClean="0"/>
                        <a:t>Treatment-naïve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sz="1400" baseline="0" dirty="0" smtClean="0"/>
                        <a:t>(16% with cirrhosis)</a:t>
                      </a:r>
                      <a:endParaRPr lang="en-US" sz="1400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  <a:endParaRPr lang="en-US" sz="1600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(211/214)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 (211/217)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 (212/217)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(215/217)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39243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ION-2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n= 440)</a:t>
                      </a:r>
                      <a:endParaRPr lang="en-US" sz="1400" dirty="0" smtClean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GT-1</a:t>
                      </a:r>
                      <a:br>
                        <a:rPr lang="en-US" dirty="0" smtClean="0"/>
                      </a:br>
                      <a:r>
                        <a:rPr lang="en-US" sz="1600" baseline="0" dirty="0" smtClean="0"/>
                        <a:t>Treatment-experienced </a:t>
                      </a:r>
                      <a:r>
                        <a:rPr lang="en-US" sz="1400" baseline="0" dirty="0" smtClean="0"/>
                        <a:t>(20% with cirrhosis)</a:t>
                      </a:r>
                      <a:endParaRPr lang="en-US" sz="14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94% (102/109)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 (107/111)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(108/109)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(110/111)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ION-3^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n= 647)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GT-1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reatment-naïve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(0% with cirrhosis)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8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94% (202/215)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93% (201/216)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(206/216)</a:t>
                      </a:r>
                      <a:endParaRPr lang="en-US" dirty="0"/>
                    </a:p>
                  </a:txBody>
                  <a:tcPr>
                    <a:solidFill>
                      <a:srgbClr val="B8C3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40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22270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 April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04762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03143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337581"/>
            <a:ext cx="9156701" cy="392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0600" y="1313158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60092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129802"/>
            <a:ext cx="9180577" cy="8137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16504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36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04762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0249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95012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7154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6894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7181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28857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6920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-18289" y="5938729"/>
            <a:ext cx="9180577" cy="3291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91440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ledipasvir; SOF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82861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64537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62601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66212" y="1261336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60821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6576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6720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76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12,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 April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19759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211/214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212/217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215/217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604473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LDV= ledipasvir; SOF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sofosbuvir;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0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  <a:cs typeface="Arial"/>
              </a:rPr>
              <a:t>“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  <a:cs typeface="Arial"/>
              </a:rPr>
              <a:t>AbbVie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  <a:cs typeface="Arial"/>
              </a:rPr>
              <a:t> Regimen”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MS PGothic" panose="020B0600070205080204" pitchFamily="34" charset="-128"/>
                <a:cs typeface="Arial"/>
              </a:rPr>
            </a:br>
            <a:r>
              <a:rPr lang="en-US" dirty="0" smtClean="0">
                <a:ea typeface="MS PGothic" panose="020B0600070205080204" pitchFamily="34" charset="-128"/>
                <a:cs typeface="Arial"/>
              </a:rPr>
              <a:t>Phase 3 Clinical Development Program</a:t>
            </a:r>
            <a:endParaRPr lang="en-US" dirty="0"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4108"/>
              </p:ext>
            </p:extLst>
          </p:nvPr>
        </p:nvGraphicFramePr>
        <p:xfrm>
          <a:off x="368807" y="1417322"/>
          <a:ext cx="8394193" cy="488584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9993"/>
                <a:gridCol w="2438400"/>
                <a:gridCol w="3276600"/>
                <a:gridCol w="1219200"/>
              </a:tblGrid>
              <a:tr h="383718"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Study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Patients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Treatment Regimen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SVR</a:t>
                      </a:r>
                      <a:r>
                        <a:rPr lang="en-US" sz="1300" baseline="-25000" dirty="0" smtClean="0">
                          <a:effectLst/>
                        </a:rPr>
                        <a:t>12 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82727"/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PEARL</a:t>
                      </a:r>
                      <a:r>
                        <a:rPr lang="en-US" sz="1300" b="1" dirty="0">
                          <a:effectLst/>
                        </a:rPr>
                        <a:t>-II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GT1b treatment-experienced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(N=179)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(n=88)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97</a:t>
                      </a:r>
                      <a:r>
                        <a:rPr lang="en-US" sz="1300" dirty="0" smtClean="0">
                          <a:effectLst/>
                        </a:rPr>
                        <a:t>%</a:t>
                      </a:r>
                    </a:p>
                    <a:p>
                      <a:pPr marL="0" marR="0" algn="l"/>
                      <a:r>
                        <a:rPr lang="en-US" sz="1300" dirty="0" smtClean="0">
                          <a:effectLst/>
                        </a:rPr>
                        <a:t>(85/88)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only (n=91)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100</a:t>
                      </a:r>
                      <a:r>
                        <a:rPr lang="en-US" sz="1300" dirty="0" smtClean="0">
                          <a:effectLst/>
                        </a:rPr>
                        <a:t>%</a:t>
                      </a:r>
                    </a:p>
                    <a:p>
                      <a:pPr marL="0" marR="0" algn="l"/>
                      <a:r>
                        <a:rPr lang="en-US" sz="1300" dirty="0" smtClean="0">
                          <a:effectLst/>
                        </a:rPr>
                        <a:t>(91/91)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PEARL</a:t>
                      </a:r>
                      <a:r>
                        <a:rPr lang="en-US" sz="1300" b="1" dirty="0">
                          <a:effectLst/>
                        </a:rPr>
                        <a:t>-III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GT1b treatment-naive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(N=419)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(n=210)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99</a:t>
                      </a:r>
                      <a:r>
                        <a:rPr lang="en-US" sz="1300" dirty="0" smtClean="0">
                          <a:effectLst/>
                        </a:rPr>
                        <a:t>%</a:t>
                      </a:r>
                    </a:p>
                    <a:p>
                      <a:pPr marL="0" marR="0" algn="l"/>
                      <a:r>
                        <a:rPr lang="en-US" sz="1300" dirty="0" smtClean="0">
                          <a:effectLst/>
                        </a:rPr>
                        <a:t>(209/210)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9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only (n=209)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99%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(207/209)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PEARL</a:t>
                      </a:r>
                      <a:r>
                        <a:rPr lang="en-US" sz="1300" b="1" dirty="0">
                          <a:effectLst/>
                        </a:rPr>
                        <a:t>-IV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GT1a treatment-naive 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(N=305)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(n=100)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97%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(97/100)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</a:tr>
              <a:tr h="390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only (n=205)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90%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(185/205)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0EADC"/>
                    </a:solidFill>
                  </a:tcPr>
                </a:tc>
              </a:tr>
              <a:tr h="390594"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TURQUOISE</a:t>
                      </a:r>
                      <a:r>
                        <a:rPr lang="en-US" sz="1300" b="1" dirty="0">
                          <a:effectLst/>
                        </a:rPr>
                        <a:t>-II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&amp; 24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 treatment-naive 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and treatment-experienced </a:t>
                      </a:r>
                      <a:r>
                        <a:rPr lang="en-US" sz="1300" dirty="0" smtClean="0">
                          <a:effectLst/>
                        </a:rPr>
                        <a:t>w/</a:t>
                      </a:r>
                      <a:r>
                        <a:rPr lang="en-US" sz="1300" baseline="0" dirty="0" smtClean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compensated </a:t>
                      </a:r>
                      <a:r>
                        <a:rPr lang="en-US" sz="1300" dirty="0">
                          <a:effectLst/>
                        </a:rPr>
                        <a:t>cirrhosis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(N=380)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RBV, 12 weeks (n=208)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92% 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(191/208)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  <a:tr h="487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RBV, 24 weeks (n=172)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96%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(165/172)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EDEDE"/>
                    </a:solidFill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SAPPHIRE</a:t>
                      </a:r>
                      <a:r>
                        <a:rPr lang="en-US" sz="1300" b="1" dirty="0">
                          <a:effectLst/>
                        </a:rPr>
                        <a:t>-I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 treatment-naive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(N=631)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(n=473)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96%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(455/473)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EADC"/>
                    </a:solidFill>
                  </a:tcPr>
                </a:tc>
              </a:tr>
              <a:tr h="487867"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b="1" dirty="0" smtClean="0">
                          <a:effectLst/>
                        </a:rPr>
                        <a:t>SAPPHIRE</a:t>
                      </a:r>
                      <a:r>
                        <a:rPr lang="en-US" sz="1300" b="1" dirty="0">
                          <a:effectLst/>
                        </a:rPr>
                        <a:t>-II</a:t>
                      </a:r>
                    </a:p>
                    <a:p>
                      <a:pPr marL="0" marR="0"/>
                      <a:r>
                        <a:rPr lang="en-US" sz="1300" dirty="0" smtClean="0">
                          <a:effectLst/>
                        </a:rPr>
                        <a:t> (</a:t>
                      </a:r>
                      <a:r>
                        <a:rPr lang="en-US" sz="1300" dirty="0">
                          <a:effectLst/>
                        </a:rPr>
                        <a:t>12 weeks)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effectLst/>
                        </a:rPr>
                        <a:t>GT1 treatment-experienced</a:t>
                      </a:r>
                    </a:p>
                    <a:p>
                      <a:pPr marL="0" marR="0"/>
                      <a:r>
                        <a:rPr lang="en-US" sz="1300" dirty="0">
                          <a:effectLst/>
                        </a:rPr>
                        <a:t>(N=394)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 err="1">
                          <a:effectLst/>
                        </a:rPr>
                        <a:t>AbbVie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smtClean="0">
                          <a:effectLst/>
                        </a:rPr>
                        <a:t>regimen* </a:t>
                      </a:r>
                      <a:r>
                        <a:rPr lang="en-US" sz="1300" dirty="0">
                          <a:effectLst/>
                        </a:rPr>
                        <a:t>+ RBV (n=297)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96%</a:t>
                      </a:r>
                    </a:p>
                    <a:p>
                      <a:pPr marL="0" marR="0" algn="l"/>
                      <a:r>
                        <a:rPr lang="en-US" sz="1300" dirty="0">
                          <a:effectLst/>
                        </a:rPr>
                        <a:t>(286/297)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DEDE"/>
                    </a:solidFill>
                  </a:tcPr>
                </a:tc>
              </a:tr>
              <a:tr h="33453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*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AbbVie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Regimen =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ABT-450/r/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Ombitasvir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(150/100/25 mg QD) plus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Dasabuvir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(250 mg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BID)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R="0" marT="0" marB="0" anchor="ctr">
                    <a:lnL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/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R="0" marT="0" marB="0" anchor="ctr">
                    <a:lnL w="9525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963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483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ABT450/r-</a:t>
            </a:r>
            <a:r>
              <a:rPr lang="en-US" sz="2400" dirty="0" err="1">
                <a:solidFill>
                  <a:srgbClr val="F0EADC"/>
                </a:solidFill>
              </a:rPr>
              <a:t>Ombitasvir</a:t>
            </a:r>
            <a:r>
              <a:rPr lang="en-US" sz="2400" dirty="0">
                <a:solidFill>
                  <a:srgbClr val="F0EADC"/>
                </a:solidFill>
              </a:rPr>
              <a:t> + </a:t>
            </a:r>
            <a:r>
              <a:rPr lang="en-US" sz="2400" dirty="0" err="1">
                <a:solidFill>
                  <a:srgbClr val="F0EADC"/>
                </a:solidFill>
              </a:rPr>
              <a:t>Dasabuvir</a:t>
            </a:r>
            <a:r>
              <a:rPr lang="en-US" sz="2400" dirty="0">
                <a:solidFill>
                  <a:srgbClr val="F0EADC"/>
                </a:solidFill>
              </a:rPr>
              <a:t> + Ribavirin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GT 1 and Compensated </a:t>
            </a:r>
            <a:r>
              <a:rPr lang="en-US" sz="2400" dirty="0" smtClean="0"/>
              <a:t>Cirrhosis: TURQUOISE</a:t>
            </a:r>
            <a:r>
              <a:rPr lang="en-US" sz="2400" dirty="0"/>
              <a:t>-II Study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Soource</a:t>
            </a:r>
            <a:r>
              <a:rPr lang="en-US" dirty="0" smtClean="0"/>
              <a:t>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2014; April 12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42942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1933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ABT450/r-</a:t>
            </a:r>
            <a:r>
              <a:rPr lang="en-US" sz="2400" dirty="0" err="1">
                <a:solidFill>
                  <a:srgbClr val="F0EADC"/>
                </a:solidFill>
              </a:rPr>
              <a:t>Ombitasvir</a:t>
            </a:r>
            <a:r>
              <a:rPr lang="en-US" sz="2400" dirty="0">
                <a:solidFill>
                  <a:srgbClr val="F0EADC"/>
                </a:solidFill>
              </a:rPr>
              <a:t> + </a:t>
            </a:r>
            <a:r>
              <a:rPr lang="en-US" sz="2400" dirty="0" err="1">
                <a:solidFill>
                  <a:srgbClr val="F0EADC"/>
                </a:solidFill>
              </a:rPr>
              <a:t>Dasabuvir</a:t>
            </a:r>
            <a:r>
              <a:rPr lang="en-US" sz="2400" dirty="0">
                <a:solidFill>
                  <a:srgbClr val="F0EADC"/>
                </a:solidFill>
              </a:rPr>
              <a:t> + Ribavirin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GT 1 and Compensated </a:t>
            </a:r>
            <a:r>
              <a:rPr lang="en-US" sz="2400" dirty="0" smtClean="0"/>
              <a:t>Cirrhosis: TURQUOISE</a:t>
            </a:r>
            <a:r>
              <a:rPr lang="en-US" sz="2400" dirty="0"/>
              <a:t>-II Study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Soource</a:t>
            </a:r>
            <a:r>
              <a:rPr lang="en-US" dirty="0" smtClean="0"/>
              <a:t>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2014; April 12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290878"/>
              </p:ext>
            </p:extLst>
          </p:nvPr>
        </p:nvGraphicFramePr>
        <p:xfrm>
          <a:off x="228600" y="1828800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4343400" y="5961889"/>
            <a:ext cx="4495800" cy="362711"/>
          </a:xfrm>
          <a:prstGeom prst="rect">
            <a:avLst/>
          </a:prstGeom>
          <a:solidFill>
            <a:srgbClr val="8F7540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 pitchFamily="22" charset="0"/>
              </a:rPr>
              <a:t>Treatment-Experienced</a:t>
            </a:r>
            <a:endParaRPr lang="en-US" sz="1600" dirty="0">
              <a:solidFill>
                <a:srgbClr val="FFFFFF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34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Asunaprevir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1b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HALLMARK-DUAL Study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HALLMARK: SVR12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Manns</a:t>
            </a:r>
            <a:r>
              <a:rPr lang="en-US" dirty="0"/>
              <a:t> M, et al. 49</a:t>
            </a:r>
            <a:r>
              <a:rPr lang="en-US" baseline="30000" dirty="0"/>
              <a:t>th</a:t>
            </a:r>
            <a:r>
              <a:rPr lang="en-US" dirty="0"/>
              <a:t> EASL.2014:LB-</a:t>
            </a:r>
            <a:r>
              <a:rPr lang="en-US" dirty="0" smtClean="0"/>
              <a:t>0166.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411101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146730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174/206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373/437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878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29/32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8078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155/171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28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55/63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6628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114/142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90/111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600" y="5299784"/>
            <a:ext cx="77070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104/124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54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of Chronic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100" dirty="0"/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1477" y="1587500"/>
            <a:ext cx="8625080" cy="4800600"/>
          </a:xfrm>
        </p:spPr>
        <p:txBody>
          <a:bodyPr>
            <a:noAutofit/>
          </a:bodyPr>
          <a:lstStyle/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HCV infects ~ 5 million people in the US today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Genotype 1 most common HCV genotype in US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The risk of cirrhosis is 20-40% over a follow-up of 20-40 years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Up to 85% of patients have contraindications for interferon therapy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HCV increases all cause mortality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HCV is a systemic disease</a:t>
            </a:r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HCV is a leading cause of HCC</a:t>
            </a:r>
            <a:endParaRPr lang="en-US" sz="2200" dirty="0"/>
          </a:p>
          <a:p>
            <a:pPr marL="45720" indent="182880">
              <a:lnSpc>
                <a:spcPts val="2400"/>
              </a:lnSpc>
              <a:spcBef>
                <a:spcPts val="2000"/>
              </a:spcBef>
            </a:pPr>
            <a:r>
              <a:rPr lang="en-US" sz="2200" dirty="0" smtClean="0"/>
              <a:t>HCC now the # 2 cause of cancer death world-wide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28576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Sulkowski</a:t>
            </a:r>
            <a:r>
              <a:rPr lang="en-US" dirty="0"/>
              <a:t> MS, et al. N </a:t>
            </a:r>
            <a:r>
              <a:rPr lang="en-US" dirty="0" err="1"/>
              <a:t>Engl</a:t>
            </a:r>
            <a:r>
              <a:rPr lang="en-US" dirty="0"/>
              <a:t> J Med. 2014;370:211-21.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Daclatasvir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+/- Ribavirin for HCV 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1-3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GT1 Treatment-Naïve &amp; Experienced 12 Week Rx: Results</a:t>
            </a: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020937"/>
              </p:ext>
            </p:extLst>
          </p:nvPr>
        </p:nvGraphicFramePr>
        <p:xfrm>
          <a:off x="381000" y="16002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371960" y="5181600"/>
            <a:ext cx="3569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Treatment-Naïve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: GT 1a or 1b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360260" y="5181600"/>
            <a:ext cx="357530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5029200" y="5181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Treatment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-Experienced: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GT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1a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1b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029200" y="5181600"/>
            <a:ext cx="354787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-5104" y="5867400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DCV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4913" y="434340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41/41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34340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41/41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434340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0" y="4343400"/>
            <a:ext cx="80423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69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Points for Treatment of Chronic HCV GT-1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Current Standard is Sofosbuvir Backbone</a:t>
            </a:r>
            <a:br>
              <a:rPr lang="en-US" sz="2000" dirty="0" smtClean="0"/>
            </a:br>
            <a:r>
              <a:rPr lang="en-US" sz="2000" dirty="0" smtClean="0"/>
              <a:t>- Triple: Sofosbuvir + Peginterferon + Ribavirin for 12</a:t>
            </a:r>
            <a:r>
              <a:rPr lang="en-US" sz="2000" dirty="0"/>
              <a:t> </a:t>
            </a:r>
            <a:r>
              <a:rPr lang="en-US" sz="2000" dirty="0" smtClean="0"/>
              <a:t>weeks</a:t>
            </a:r>
            <a:br>
              <a:rPr lang="en-US" sz="2000" dirty="0" smtClean="0"/>
            </a:br>
            <a:r>
              <a:rPr lang="en-US" sz="2000" dirty="0" smtClean="0"/>
              <a:t>- Dual: Sofosbuvir + Ribavirin for 24</a:t>
            </a:r>
            <a:r>
              <a:rPr lang="en-US" sz="2000" dirty="0"/>
              <a:t> </a:t>
            </a:r>
            <a:r>
              <a:rPr lang="en-US" sz="2000" dirty="0" smtClean="0"/>
              <a:t>weeks</a:t>
            </a:r>
            <a:br>
              <a:rPr lang="en-US" sz="2000" dirty="0" smtClean="0"/>
            </a:br>
            <a:r>
              <a:rPr lang="en-US" sz="2000" dirty="0" smtClean="0"/>
              <a:t>- Dual: </a:t>
            </a:r>
            <a:r>
              <a:rPr lang="en-US" sz="2000" dirty="0"/>
              <a:t>Sofosbuvir </a:t>
            </a:r>
            <a:r>
              <a:rPr lang="en-US" sz="2000" dirty="0" smtClean="0"/>
              <a:t>+ Simeprevir (+/- Ribavirin</a:t>
            </a:r>
            <a:r>
              <a:rPr lang="en-US" sz="2000" dirty="0"/>
              <a:t>) for 12 weeks </a:t>
            </a:r>
            <a:endParaRPr lang="en-US" sz="2000" dirty="0" smtClean="0"/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Late 2014: Major Additions</a:t>
            </a:r>
            <a:br>
              <a:rPr lang="en-US" sz="2000" dirty="0" smtClean="0"/>
            </a:br>
            <a:r>
              <a:rPr lang="en-US" sz="2000" dirty="0" smtClean="0"/>
              <a:t>- Ledipasvir/Sofosbuvir FDC, ribavirin free with 8-12 weeks of therapy</a:t>
            </a:r>
            <a:br>
              <a:rPr lang="en-US" sz="2000" dirty="0" smtClean="0"/>
            </a:br>
            <a:r>
              <a:rPr lang="en-US" sz="2000" dirty="0" smtClean="0"/>
              <a:t>- BMS Regimen: Daclatasvir + </a:t>
            </a:r>
            <a:r>
              <a:rPr lang="en-US" sz="2000" dirty="0" err="1" smtClean="0"/>
              <a:t>Asunaprevir</a:t>
            </a:r>
            <a:r>
              <a:rPr lang="en-US" sz="2000" dirty="0" smtClean="0"/>
              <a:t> for GT 1b</a:t>
            </a:r>
            <a:br>
              <a:rPr lang="en-US" sz="2000" dirty="0" smtClean="0"/>
            </a:br>
            <a:r>
              <a:rPr lang="en-US" sz="2000" dirty="0" smtClean="0"/>
              <a:t>- ABBVIE Regimen: ABT450/r-</a:t>
            </a:r>
            <a:r>
              <a:rPr lang="en-US" sz="2000" dirty="0" err="1" smtClean="0"/>
              <a:t>Ombitasvir</a:t>
            </a:r>
            <a:r>
              <a:rPr lang="en-US" sz="2000" dirty="0" smtClean="0"/>
              <a:t> + </a:t>
            </a:r>
            <a:r>
              <a:rPr lang="en-US" sz="2000" dirty="0" err="1" smtClean="0"/>
              <a:t>Dasabuvir</a:t>
            </a:r>
            <a:endParaRPr lang="en-US" sz="2000" dirty="0" smtClean="0"/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 smtClean="0"/>
              <a:t>New Standard SVR 12</a:t>
            </a:r>
            <a:br>
              <a:rPr lang="en-US" sz="2000" dirty="0" smtClean="0"/>
            </a:br>
            <a:r>
              <a:rPr lang="en-US" sz="2000" dirty="0" smtClean="0"/>
              <a:t>- &gt;80-90 with 95-100% possible with off-label use of </a:t>
            </a:r>
            <a:r>
              <a:rPr lang="en-US" sz="2000" dirty="0"/>
              <a:t>S</a:t>
            </a:r>
            <a:r>
              <a:rPr lang="en-US" sz="2000" dirty="0" smtClean="0"/>
              <a:t>ofosbuvir + Simeprevir and with future treatments</a:t>
            </a: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sz="2000" dirty="0"/>
              <a:t>Future regimens will allow some patients to shorten treatment to 8 </a:t>
            </a:r>
            <a:r>
              <a:rPr lang="en-US" sz="2000" dirty="0" smtClean="0"/>
              <a:t>weeks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55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Points for Treatment of Chronic HCV GT-1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5240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1800" dirty="0" smtClean="0"/>
              <a:t>By </a:t>
            </a:r>
            <a:r>
              <a:rPr lang="en-US" sz="1800" dirty="0"/>
              <a:t>late </a:t>
            </a:r>
            <a:r>
              <a:rPr lang="en-US" sz="1800" dirty="0" smtClean="0"/>
              <a:t>2014, most treatment regimens for GT-1 will be interferon-free</a:t>
            </a:r>
            <a:br>
              <a:rPr lang="en-US" sz="1800" dirty="0" smtClean="0"/>
            </a:br>
            <a:r>
              <a:rPr lang="en-US" sz="1800" dirty="0" smtClean="0"/>
              <a:t>- Many will be ribavirin free 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1800" dirty="0" smtClean="0"/>
              <a:t>Competition in the market will likely bring about downward price pressures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1800" dirty="0" smtClean="0"/>
              <a:t>Response guided therapy is not gone, exploratory studies pending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1800" dirty="0" smtClean="0"/>
              <a:t>African American race, HIV co-infection, IL28B SNPs, and advanced fibrosis no longer impact treatment response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1800" dirty="0" smtClean="0"/>
              <a:t>Composite of &gt; 3 negative predictors may be only residual predicting lower response</a:t>
            </a:r>
          </a:p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US" sz="1800" dirty="0" smtClean="0"/>
              <a:t>Special patient populations now include a narrower group of patients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Patients with liver failure</a:t>
            </a:r>
            <a:br>
              <a:rPr lang="en-US" sz="1800" dirty="0" smtClean="0"/>
            </a:br>
            <a:r>
              <a:rPr lang="en-US" sz="1800" dirty="0" smtClean="0"/>
              <a:t>- Post organ transplantation</a:t>
            </a:r>
            <a:br>
              <a:rPr lang="en-US" sz="1800" dirty="0" smtClean="0"/>
            </a:br>
            <a:r>
              <a:rPr lang="en-US" sz="1800" dirty="0" smtClean="0"/>
              <a:t>- Renal </a:t>
            </a:r>
            <a:r>
              <a:rPr lang="en-US" sz="1800" dirty="0"/>
              <a:t>d</a:t>
            </a:r>
            <a:r>
              <a:rPr lang="en-US" sz="1800" dirty="0" smtClean="0"/>
              <a:t>ialysis patients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4390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Sustained Virologic Response (SVR) after End of Therapy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700" dirty="0" smtClean="0">
                <a:ea typeface="ＭＳ Ｐゴシック" pitchFamily="22" charset="-128"/>
                <a:cs typeface="ＭＳ Ｐゴシック" pitchFamily="22" charset="-128"/>
              </a:rPr>
              <a:t>Former 48-Week Therapy &amp; Former SVR Standard (</a:t>
            </a:r>
            <a:r>
              <a:rPr lang="en-US" sz="2700" dirty="0" smtClean="0"/>
              <a:t>SVR24)</a:t>
            </a:r>
            <a:endParaRPr lang="en-US" sz="27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47208"/>
            <a:ext cx="915314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Sustained Virologic Response (SVR24) = Undetectable HCV RNA 24 Weeks Post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06970"/>
              </p:ext>
            </p:extLst>
          </p:nvPr>
        </p:nvGraphicFramePr>
        <p:xfrm>
          <a:off x="461963" y="1426416"/>
          <a:ext cx="8229600" cy="45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06" y="4617339"/>
            <a:ext cx="6644640" cy="615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04211" y="3041776"/>
            <a:ext cx="2285999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Former</a:t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End of Treatment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63374" y="3941002"/>
            <a:ext cx="1801366" cy="271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24 Weeks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9540" y="4609181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929472" y="4778832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727989" y="4778832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78477" y="2267204"/>
            <a:ext cx="1153045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Former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/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5468519" y="4187096"/>
            <a:ext cx="1182624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6856054" y="3775617"/>
            <a:ext cx="2005583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41503" y="1560544"/>
            <a:ext cx="3621024" cy="2712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>
              <a:lnSpc>
                <a:spcPts val="1400"/>
              </a:lnSpc>
            </a:pPr>
            <a:r>
              <a:rPr lang="en-US" sz="1200" dirty="0" smtClean="0">
                <a:solidFill>
                  <a:schemeClr val="tx1"/>
                </a:solidFill>
                <a:cs typeface="Arial"/>
              </a:rPr>
              <a:t>Treatment</a:t>
            </a:r>
            <a:endParaRPr lang="en-US" sz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68589" y="1560544"/>
            <a:ext cx="2395728" cy="268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Post Treatment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68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Sustained Virologic Response (SVR) after End of Therapy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/>
              <a:t>New 12 Week Therapy &amp; New SVR Standard (</a:t>
            </a:r>
            <a:r>
              <a:rPr lang="en-US" sz="2800" dirty="0" smtClean="0"/>
              <a:t>SVR12)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47208"/>
            <a:ext cx="915314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Sustained Virologic Response (SVR12) = Undetectable HCV </a:t>
            </a:r>
            <a:r>
              <a:rPr lang="en-US" sz="1400" smtClean="0">
                <a:solidFill>
                  <a:schemeClr val="bg1"/>
                </a:solidFill>
                <a:latin typeface="Arial"/>
                <a:cs typeface="Arial"/>
              </a:rPr>
              <a:t>RNA 12 Weeks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Post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081918"/>
              </p:ext>
            </p:extLst>
          </p:nvPr>
        </p:nvGraphicFramePr>
        <p:xfrm>
          <a:off x="461963" y="1426416"/>
          <a:ext cx="8229600" cy="45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06" y="4617339"/>
            <a:ext cx="6644640" cy="615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9540" y="4609181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476124" y="4778832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4755572" y="3917348"/>
            <a:ext cx="1722120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97884" y="1560543"/>
            <a:ext cx="1396213" cy="271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" rtlCol="0" anchor="ctr"/>
          <a:lstStyle/>
          <a:p>
            <a:pPr algn="ctr">
              <a:lnSpc>
                <a:spcPts val="1400"/>
              </a:lnSpc>
            </a:pPr>
            <a:r>
              <a:rPr lang="en-US" sz="1200" dirty="0" smtClean="0">
                <a:solidFill>
                  <a:schemeClr val="tx1"/>
                </a:solidFill>
                <a:cs typeface="Arial"/>
              </a:rPr>
              <a:t>Treatment</a:t>
            </a:r>
            <a:endParaRPr lang="en-US" sz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0137" y="1560543"/>
            <a:ext cx="1399030" cy="2680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Post Treatment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3603886" y="4322362"/>
            <a:ext cx="1182624" cy="1588"/>
          </a:xfrm>
          <a:prstGeom prst="line">
            <a:avLst/>
          </a:prstGeom>
          <a:ln w="12700" cmpd="sng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01074" y="3919728"/>
            <a:ext cx="1410336" cy="271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/>
              </a:rPr>
              <a:t>12 Weeks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055782" y="4774167"/>
            <a:ext cx="271272" cy="271272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86750" y="3179016"/>
            <a:ext cx="2028294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New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End of Treatment</a:t>
            </a:r>
            <a:endParaRPr lang="en-US" sz="1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93159" y="2536522"/>
            <a:ext cx="10668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New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036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Virologic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Failure with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Therapy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err="1" smtClean="0"/>
              <a:t>Relapser</a:t>
            </a:r>
            <a:r>
              <a:rPr lang="en-US" dirty="0" smtClean="0"/>
              <a:t> and </a:t>
            </a:r>
            <a:r>
              <a:rPr lang="en-US" dirty="0" err="1" smtClean="0"/>
              <a:t>Nonresponder</a:t>
            </a:r>
            <a:r>
              <a:rPr lang="en-US" dirty="0" smtClean="0"/>
              <a:t> (Null and Partial)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915314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Different Types of Virologic Failure with HCV Therapy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262063"/>
              </p:ext>
            </p:extLst>
          </p:nvPr>
        </p:nvGraphicFramePr>
        <p:xfrm>
          <a:off x="461963" y="2094401"/>
          <a:ext cx="8229600" cy="4571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28706" y="5285324"/>
            <a:ext cx="6644640" cy="6156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6498" y="1914352"/>
            <a:ext cx="13424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Treatment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2294112" y="2324344"/>
            <a:ext cx="294133" cy="897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74841" y="2553472"/>
            <a:ext cx="1595146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2"/>
                </a:solidFill>
                <a:latin typeface="Arial"/>
                <a:cs typeface="Arial"/>
              </a:rPr>
              <a:t>Relapser</a:t>
            </a:r>
            <a:endParaRPr lang="en-US" sz="16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08130" y="4634806"/>
            <a:ext cx="2620599" cy="4156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Partial Responder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3082" y="2872084"/>
            <a:ext cx="1957682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Null Responder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540" y="5277166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7111" y="440219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6"/>
                </a:solidFill>
                <a:latin typeface="Arial"/>
                <a:cs typeface="Arial"/>
              </a:rPr>
              <a:t>Nonresponder</a:t>
            </a:r>
            <a:endParaRPr lang="en-US" sz="1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9604" y="2660539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accent6"/>
                </a:solidFill>
                <a:latin typeface="Arial"/>
                <a:cs typeface="Arial"/>
              </a:rPr>
              <a:t>Nonresponder</a:t>
            </a:r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endParaRPr lang="en-US" sz="1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381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AASLD/IDSA/IAS-USA 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</a:t>
            </a:r>
            <a:r>
              <a:rPr lang="en-US" smtClean="0"/>
              <a:t>Accessed </a:t>
            </a:r>
            <a:r>
              <a:rPr lang="en-US" dirty="0" smtClean="0"/>
              <a:t>May 12,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AASLD/IDSA/IAS-USA 2014 HCV Treatment Recommendations</a:t>
            </a:r>
            <a:r>
              <a:rPr lang="en-US" dirty="0" smtClean="0">
                <a:solidFill>
                  <a:srgbClr val="F0EADC"/>
                </a:solidFill>
              </a:rPr>
              <a:t/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dirty="0" smtClean="0"/>
              <a:t>Criteria for Interferon Ineligible</a:t>
            </a:r>
            <a:endParaRPr lang="en-US" dirty="0"/>
          </a:p>
        </p:txBody>
      </p:sp>
      <p:graphicFrame>
        <p:nvGraphicFramePr>
          <p:cNvPr id="4" name="Group 65"/>
          <p:cNvGraphicFramePr>
            <a:graphicFrameLocks noGrp="1"/>
          </p:cNvGraphicFramePr>
          <p:nvPr>
            <p:extLst/>
          </p:nvPr>
        </p:nvGraphicFramePr>
        <p:xfrm>
          <a:off x="457200" y="1491142"/>
          <a:ext cx="8229600" cy="42644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/>
              </a:tblGrid>
              <a:tr h="413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Interferon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Ineligible </a:t>
                      </a:r>
                      <a:r>
                        <a:rPr lang="en-US" sz="1800" b="1" i="0" kern="1200" spc="-3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is defined as one or more of the following: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274320" marR="182880" marT="137160" marB="13716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 algn="l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Intolerance to interferon</a:t>
                      </a:r>
                      <a:endParaRPr lang="en-US" sz="1800" b="0" i="0" kern="1200" spc="-30" baseline="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Autoimmune hepatitis and other autoimmune disorders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indent="-192024">
                        <a:lnSpc>
                          <a:spcPts val="16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Hypersensitivity to peginterferon or any of its components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720">
                <a:tc>
                  <a:txBody>
                    <a:bodyPr/>
                    <a:lstStyle/>
                    <a:p>
                      <a:pPr marL="285750" indent="-192024">
                        <a:buFont typeface="Arial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Decompensated hepatic disease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542720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Major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uncontrolled </a:t>
                      </a:r>
                      <a:r>
                        <a:rPr lang="en-US" sz="1800" kern="1200" baseline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depressive illness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8354">
                <a:tc>
                  <a:txBody>
                    <a:bodyPr/>
                    <a:lstStyle/>
                    <a:p>
                      <a:pPr marL="285750" marR="0" indent="-19202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baseline neutrophil count below 1500/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a baseline platelet count below 90,000/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μL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or baseline hemoglobin below 10 g/dL</a:t>
                      </a: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4D4"/>
                    </a:solidFill>
                  </a:tcPr>
                </a:tc>
              </a:tr>
              <a:tr h="458296">
                <a:tc>
                  <a:txBody>
                    <a:bodyPr/>
                    <a:lstStyle/>
                    <a:p>
                      <a:pPr marL="285750" marR="0" lvl="1" indent="-192024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history of preexisting cardiac disease</a:t>
                      </a:r>
                      <a:endParaRPr kumimoji="0" lang="en-US" sz="1800" b="0" i="0" u="none" strike="noStrike" kern="1200" cap="none" spc="-3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74320" marR="182880" marT="91440" marB="91440" anchor="ctr" horzOverflow="overflow">
                    <a:lnL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222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58491</TotalTime>
  <Words>2936</Words>
  <Application>Microsoft Office PowerPoint</Application>
  <PresentationFormat>On-screen Show (4:3)</PresentationFormat>
  <Paragraphs>597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Geneva</vt:lpstr>
      <vt:lpstr>Myriad Pro</vt:lpstr>
      <vt:lpstr>Times New Roman</vt:lpstr>
      <vt:lpstr>Wingdings</vt:lpstr>
      <vt:lpstr>AETC_Master_Template_061510</vt:lpstr>
      <vt:lpstr>Treatment of Chronic HCV Genotype 1</vt:lpstr>
      <vt:lpstr>Robert Gish, MD: Disclosures</vt:lpstr>
      <vt:lpstr>PowerPoint Presentation</vt:lpstr>
      <vt:lpstr>Background and Definitions</vt:lpstr>
      <vt:lpstr>Treatment of Chronic HCV Genotype 1 Background</vt:lpstr>
      <vt:lpstr>Sustained Virologic Response (SVR) after End of Therapy Former 48-Week Therapy &amp; Former SVR Standard (SVR24)</vt:lpstr>
      <vt:lpstr>Sustained Virologic Response (SVR) after End of Therapy New 12 Week Therapy &amp; New SVR Standard (SVR12)</vt:lpstr>
      <vt:lpstr>Virologic Failure with HCV Therapy Relapser and Nonresponder (Null and Partial)</vt:lpstr>
      <vt:lpstr>AASLD/IDSA/IAS-USA 2014 HCV Treatment Recommendations Criteria for Interferon Ineligible</vt:lpstr>
      <vt:lpstr>Treatment-Naïve and Prior Relapsers</vt:lpstr>
      <vt:lpstr>AASLD/IDSA/IAS-USA 2014 HCV Treatment Recommendations Initial Therapy for Patients with Genotype 1 Chronic HCV</vt:lpstr>
      <vt:lpstr>AASLD/IDSA/IAS-USA 2014 HCV Treatment Recommendations Initial Therapy for Patients with Genotype 1 Chronic HCV</vt:lpstr>
      <vt:lpstr>AASLD/IDSA/IAS-USA 2014 HCV Treatment Recommendations Initial Therapy for Patients with Genotype 1 Chronic HCV</vt:lpstr>
      <vt:lpstr>AASLD/IDSA/IAS-USA 2014 HCV Treatment Recommendations Initial Therapy for Patients with Genotype 1 Chronic HCV</vt:lpstr>
      <vt:lpstr>Treatment-Naïve &amp; Prior Relapsers with GT1 Chronic HCV Key Studies that Support Recommendations</vt:lpstr>
      <vt:lpstr>Sofosbuvir + PEG + RBV: Treatment-Naive HCV GT 1,4,5,6  NEUTRINO Trial: Results for GT1</vt:lpstr>
      <vt:lpstr>Sofosbuvir and Ribavirin for Treatment-Naïve HCV GT 1 NIH SPARE Trial: Features</vt:lpstr>
      <vt:lpstr>Sofosbuvir and Ribavirin for Treatment-Naïve HCV GT 1 NIH SPARE Trial: Part 2 Results</vt:lpstr>
      <vt:lpstr>Retreatment of Prior Nonresponders</vt:lpstr>
      <vt:lpstr>AASLD/IDSA/IAS-USA 2014 HCV Treatment Recommendations Retreatment of Patients with Genotype 1 Chronic HCV</vt:lpstr>
      <vt:lpstr>AASLD/IDSA/IAS-USA 2014 HCV Treatment Recommendations Retreatment of Patients with Genotype 1 Chronic HCV</vt:lpstr>
      <vt:lpstr>AASLD/IDSA/IAS-USA 2014 HCV Treatment Recommendations Retreatment of Patients with Genotype 1 Chronic HCV</vt:lpstr>
      <vt:lpstr>AASLD/IDSA/IAS-USA 2014 HCV Treatment Recommendations Retreatment of Patients with Genotype 1 Chronic HCV</vt:lpstr>
      <vt:lpstr>Treatment Experienced Nonresponders with GT1 Chronic HCV Key Studies that Support Recommendations</vt:lpstr>
      <vt:lpstr>Sofosbuvir + Simeprevir +/- Ribavirin for HCV GT 1 COSMOS Trial: Study Features</vt:lpstr>
      <vt:lpstr>Sofosbuvir + Simeprevir +/- Ribavirin for HCV GT 1 COSMOS Trial: Cohort 1 Results</vt:lpstr>
      <vt:lpstr>Sofosbuvir + Simeprevir +/- Ribavirin for HCV GT 1 COSMOS Trial: Cohort 1 Subgroup Analysis</vt:lpstr>
      <vt:lpstr>Sofosbuvir + Simeprevir +/- Ribavirin for HCV GT 1 COSMOS Trial: Cohort 2 Results</vt:lpstr>
      <vt:lpstr>Sofosbuvir + Simeprevir +/- Ribavirin for HCV GT 1 COSMOS Trial: Cohort 2 Subgroup Analysis</vt:lpstr>
      <vt:lpstr>Issues and Controversies</vt:lpstr>
      <vt:lpstr>Issues and Controversies</vt:lpstr>
      <vt:lpstr>PowerPoint Presentation</vt:lpstr>
      <vt:lpstr>Hepatitis C Genotype 1 Estimated Medication Costs for Treatment-Naïve &amp; Prior Relapsers</vt:lpstr>
      <vt:lpstr>Hepatitis C Genotype 1 Estimated Medication Costs for Retreatment of Nonresponders</vt:lpstr>
      <vt:lpstr>HCV Therapy for Genotype 1 Chronic HCV Cost Analysis Based on Cost per SVR</vt:lpstr>
      <vt:lpstr>PowerPoint Presentation</vt:lpstr>
      <vt:lpstr>GT1 Patients Treated with Sofosbuvir + PEG + RBV  Influence of Multiple Negative Baseline Factors on SVR12</vt:lpstr>
      <vt:lpstr>GT1 Patients Treated with Sofosbuvir + PEG + RBV  SVR12 Rates by Number of Negative Predictors</vt:lpstr>
      <vt:lpstr>PowerPoint Presentation</vt:lpstr>
      <vt:lpstr>Factors Favoring Treat GT1 Now</vt:lpstr>
      <vt:lpstr>Future Treatment Options</vt:lpstr>
      <vt:lpstr>Future Regimens for GT-1</vt:lpstr>
      <vt:lpstr>Sofosbuvir-Ledipasvir Fixed-Dose Combination +/- RBV ION-1, ION-2, and ION-3</vt:lpstr>
      <vt:lpstr>Ledipasvir-Sofosbuvir +/- Ribavirin in Treatment-Naïve HCV GT 1 ION-1 Study: Study Design</vt:lpstr>
      <vt:lpstr>Ledipasvir-Sofosbuvir +/- Ribavirin in Treatment-Naïve HCV GT 1 ION-1 Study: Results</vt:lpstr>
      <vt:lpstr>“AbbVie Regimen” Phase 3 Clinical Development Program</vt:lpstr>
      <vt:lpstr>ABT450/r-Ombitasvir + Dasabuvir + Ribavirin GT 1 and Compensated Cirrhosis: TURQUOISE-II Study</vt:lpstr>
      <vt:lpstr>ABT450/r-Ombitasvir + Dasabuvir + Ribavirin GT 1 and Compensated Cirrhosis: TURQUOISE-II Study</vt:lpstr>
      <vt:lpstr>Daclatasvir + Asunaprevir in Genotype 1b HALLMARK-DUAL Study</vt:lpstr>
      <vt:lpstr>Daclatasvir + Sofosbuvir +/- Ribavirin for HCV GT 1-3 GT1 Treatment-Naïve &amp; Experienced 12 Week Rx: Results</vt:lpstr>
      <vt:lpstr>Summary Points for Treatment of Chronic HCV GT-1</vt:lpstr>
      <vt:lpstr>Summary Points for Treatment of Chronic HCV GT-1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3031</cp:revision>
  <cp:lastPrinted>2011-04-18T21:48:04Z</cp:lastPrinted>
  <dcterms:created xsi:type="dcterms:W3CDTF">2010-11-28T05:36:22Z</dcterms:created>
  <dcterms:modified xsi:type="dcterms:W3CDTF">2014-05-19T15:53:35Z</dcterms:modified>
</cp:coreProperties>
</file>