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9"/>
  </p:notesMasterIdLst>
  <p:handoutMasterIdLst>
    <p:handoutMasterId r:id="rId10"/>
  </p:handoutMasterIdLst>
  <p:sldIdLst>
    <p:sldId id="626" r:id="rId2"/>
    <p:sldId id="627" r:id="rId3"/>
    <p:sldId id="628" r:id="rId4"/>
    <p:sldId id="629" r:id="rId5"/>
    <p:sldId id="632" r:id="rId6"/>
    <p:sldId id="630" r:id="rId7"/>
    <p:sldId id="546" r:id="rId8"/>
  </p:sldIdLst>
  <p:sldSz cx="9144000" cy="6858000" type="screen4x3"/>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2687">
          <p15:clr>
            <a:srgbClr val="A4A3A4"/>
          </p15:clr>
        </p15:guide>
        <p15:guide id="2" pos="288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22F"/>
    <a:srgbClr val="668121"/>
    <a:srgbClr val="7F6839"/>
    <a:srgbClr val="C2D9E1"/>
    <a:srgbClr val="06293B"/>
    <a:srgbClr val="0B3F5A"/>
    <a:srgbClr val="234D74"/>
    <a:srgbClr val="112436"/>
    <a:srgbClr val="163149"/>
    <a:srgbClr val="5783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41" autoAdjust="0"/>
    <p:restoredTop sz="94636" autoAdjust="0"/>
  </p:normalViewPr>
  <p:slideViewPr>
    <p:cSldViewPr showGuides="1">
      <p:cViewPr>
        <p:scale>
          <a:sx n="134" d="100"/>
          <a:sy n="134" d="100"/>
        </p:scale>
        <p:origin x="1020" y="-96"/>
      </p:cViewPr>
      <p:guideLst>
        <p:guide orient="horz" pos="2687"/>
        <p:guide pos="2881"/>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3.6789549033643502E-2"/>
          <c:w val="0.86161213464821695"/>
          <c:h val="0.76328155571462697"/>
        </c:manualLayout>
      </c:layout>
      <c:barChart>
        <c:barDir val="col"/>
        <c:grouping val="clustered"/>
        <c:varyColors val="0"/>
        <c:ser>
          <c:idx val="0"/>
          <c:order val="0"/>
          <c:tx>
            <c:strRef>
              <c:f>Sheet1!$B$1</c:f>
              <c:strCache>
                <c:ptCount val="1"/>
                <c:pt idx="0">
                  <c:v>Sofosbuvir + RBV</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60668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dPt>
          <c:dPt>
            <c:idx val="2"/>
            <c:invertIfNegative val="0"/>
            <c:bubble3D val="0"/>
            <c:spPr>
              <a:solidFill>
                <a:srgbClr val="515F6C"/>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8E744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Cohort A</c:v>
                </c:pt>
                <c:pt idx="1">
                  <c:v>Cohort B</c:v>
                </c:pt>
                <c:pt idx="2">
                  <c:v>Cohort C</c:v>
                </c:pt>
              </c:strCache>
            </c:strRef>
          </c:cat>
          <c:val>
            <c:numRef>
              <c:f>Sheet1!$B$2:$B$4</c:f>
              <c:numCache>
                <c:formatCode>0.0</c:formatCode>
                <c:ptCount val="3"/>
                <c:pt idx="0">
                  <c:v>88.5</c:v>
                </c:pt>
                <c:pt idx="1">
                  <c:v>89</c:v>
                </c:pt>
                <c:pt idx="2">
                  <c:v>87.1</c:v>
                </c:pt>
              </c:numCache>
            </c:numRef>
          </c:val>
        </c:ser>
        <c:dLbls>
          <c:showLegendKey val="0"/>
          <c:showVal val="1"/>
          <c:showCatName val="0"/>
          <c:showSerName val="0"/>
          <c:showPercent val="0"/>
          <c:showBubbleSize val="0"/>
        </c:dLbls>
        <c:gapWidth val="85"/>
        <c:axId val="377278832"/>
        <c:axId val="377279392"/>
      </c:barChart>
      <c:catAx>
        <c:axId val="377278832"/>
        <c:scaling>
          <c:orientation val="minMax"/>
        </c:scaling>
        <c:delete val="0"/>
        <c:axPos val="b"/>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400" b="0" i="0">
                <a:latin typeface="Arial"/>
                <a:cs typeface="Arial"/>
              </a:defRPr>
            </a:pPr>
            <a:endParaRPr lang="en-US"/>
          </a:p>
        </c:txPr>
        <c:crossAx val="377279392"/>
        <c:crosses val="autoZero"/>
        <c:auto val="1"/>
        <c:lblAlgn val="ctr"/>
        <c:lblOffset val="1"/>
        <c:tickLblSkip val="1"/>
        <c:tickMarkSkip val="1"/>
        <c:noMultiLvlLbl val="0"/>
      </c:catAx>
      <c:valAx>
        <c:axId val="377279392"/>
        <c:scaling>
          <c:orientation val="minMax"/>
          <c:max val="100"/>
          <c:min val="0"/>
        </c:scaling>
        <c:delete val="0"/>
        <c:axPos val="l"/>
        <c:title>
          <c:tx>
            <c:rich>
              <a:bodyPr/>
              <a:lstStyle/>
              <a:p>
                <a:pPr>
                  <a:defRPr sz="1800">
                    <a:latin typeface="Arial"/>
                    <a:cs typeface="Arial"/>
                  </a:defRPr>
                </a:pPr>
                <a:r>
                  <a:rPr lang="en-US" sz="1800" b="1" i="0" baseline="0" dirty="0" smtClean="0">
                    <a:effectLst/>
                  </a:rPr>
                  <a:t>Patients (%) with SVR24</a:t>
                </a:r>
                <a:endParaRPr lang="en-US" sz="1800" dirty="0">
                  <a:effectLst/>
                </a:endParaRPr>
              </a:p>
            </c:rich>
          </c:tx>
          <c:layout>
            <c:manualLayout>
              <c:xMode val="edge"/>
              <c:yMode val="edge"/>
              <c:x val="0"/>
              <c:y val="0.13696754951085699"/>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377278832"/>
        <c:crosses val="autoZero"/>
        <c:crossBetween val="between"/>
        <c:majorUnit val="20"/>
        <c:minorUnit val="2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95270122484701"/>
          <c:y val="3.6789549033643502E-2"/>
          <c:w val="0.86161213464821695"/>
          <c:h val="0.76328155571462697"/>
        </c:manualLayout>
      </c:layout>
      <c:barChart>
        <c:barDir val="col"/>
        <c:grouping val="clustered"/>
        <c:varyColors val="0"/>
        <c:ser>
          <c:idx val="0"/>
          <c:order val="0"/>
          <c:tx>
            <c:strRef>
              <c:f>Sheet1!$B$1</c:f>
              <c:strCache>
                <c:ptCount val="1"/>
                <c:pt idx="0">
                  <c:v>Sofosbuvir + RBV</c:v>
                </c:pt>
              </c:strCache>
            </c:strRef>
          </c:tx>
          <c:spPr>
            <a:solidFill>
              <a:srgbClr val="326496"/>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invertIfNegative val="0"/>
          <c:dPt>
            <c:idx val="0"/>
            <c:invertIfNegative val="0"/>
            <c:bubble3D val="0"/>
            <c:spPr>
              <a:solidFill>
                <a:srgbClr val="606682"/>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1"/>
            <c:invertIfNegative val="0"/>
            <c:bubble3D val="0"/>
          </c:dPt>
          <c:dPt>
            <c:idx val="2"/>
            <c:invertIfNegative val="0"/>
            <c:bubble3D val="0"/>
            <c:spPr>
              <a:solidFill>
                <a:srgbClr val="515F6C"/>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3"/>
            <c:invertIfNegative val="0"/>
            <c:bubble3D val="0"/>
            <c:spPr>
              <a:solidFill>
                <a:srgbClr val="8E7440"/>
              </a:solidFill>
              <a:ln w="12700">
                <a:solidFill>
                  <a:schemeClr val="tx1"/>
                </a:solidFill>
              </a:ln>
              <a:effectLst>
                <a:outerShdw blurRad="38100" dist="38100" dir="5400000" algn="tl" rotWithShape="0">
                  <a:srgbClr val="000000">
                    <a:alpha val="70000"/>
                  </a:srgbClr>
                </a:outerShdw>
              </a:effectLst>
              <a:scene3d>
                <a:camera prst="orthographicFront"/>
                <a:lightRig rig="threePt" dir="t"/>
              </a:scene3d>
              <a:sp3d>
                <a:bevelT/>
              </a:sp3d>
            </c:spPr>
          </c:dPt>
          <c:dPt>
            <c:idx val="4"/>
            <c:invertIfNegative val="0"/>
            <c:bubble3D val="0"/>
          </c:dPt>
          <c:dLbls>
            <c:numFmt formatCode="0" sourceLinked="0"/>
            <c:spPr>
              <a:solidFill>
                <a:srgbClr val="FFFFFF">
                  <a:alpha val="50000"/>
                </a:srgbClr>
              </a:solidFill>
            </c:spPr>
            <c:txPr>
              <a:bodyPr/>
              <a:lstStyle/>
              <a:p>
                <a:pPr>
                  <a:defRPr sz="16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GT 1</c:v>
                </c:pt>
                <c:pt idx="1">
                  <c:v>GT 4</c:v>
                </c:pt>
                <c:pt idx="2">
                  <c:v>GT 6</c:v>
                </c:pt>
              </c:strCache>
            </c:strRef>
          </c:cat>
          <c:val>
            <c:numRef>
              <c:f>Sheet1!$B$2:$B$4</c:f>
              <c:numCache>
                <c:formatCode>0.0</c:formatCode>
                <c:ptCount val="3"/>
                <c:pt idx="0">
                  <c:v>88</c:v>
                </c:pt>
                <c:pt idx="1">
                  <c:v>81.8</c:v>
                </c:pt>
                <c:pt idx="2">
                  <c:v>100</c:v>
                </c:pt>
              </c:numCache>
            </c:numRef>
          </c:val>
        </c:ser>
        <c:dLbls>
          <c:showLegendKey val="0"/>
          <c:showVal val="1"/>
          <c:showCatName val="0"/>
          <c:showSerName val="0"/>
          <c:showPercent val="0"/>
          <c:showBubbleSize val="0"/>
        </c:dLbls>
        <c:gapWidth val="85"/>
        <c:axId val="377281632"/>
        <c:axId val="377282192"/>
      </c:barChart>
      <c:catAx>
        <c:axId val="377281632"/>
        <c:scaling>
          <c:orientation val="minMax"/>
        </c:scaling>
        <c:delete val="0"/>
        <c:axPos val="b"/>
        <c:numFmt formatCode="General" sourceLinked="0"/>
        <c:majorTickMark val="out"/>
        <c:minorTickMark val="none"/>
        <c:tickLblPos val="nextTo"/>
        <c:spPr>
          <a:ln w="19050" cap="flat" cmpd="sng" algn="ctr">
            <a:solidFill>
              <a:prstClr val="black"/>
            </a:solidFill>
            <a:prstDash val="solid"/>
            <a:round/>
            <a:headEnd type="none" w="med" len="med"/>
            <a:tailEnd type="none" w="med" len="med"/>
          </a:ln>
        </c:spPr>
        <c:txPr>
          <a:bodyPr/>
          <a:lstStyle/>
          <a:p>
            <a:pPr>
              <a:defRPr sz="1800" b="1" i="0">
                <a:latin typeface="Arial"/>
                <a:cs typeface="Arial"/>
              </a:defRPr>
            </a:pPr>
            <a:endParaRPr lang="en-US"/>
          </a:p>
        </c:txPr>
        <c:crossAx val="377282192"/>
        <c:crosses val="autoZero"/>
        <c:auto val="1"/>
        <c:lblAlgn val="ctr"/>
        <c:lblOffset val="1"/>
        <c:tickLblSkip val="1"/>
        <c:tickMarkSkip val="1"/>
        <c:noMultiLvlLbl val="0"/>
      </c:catAx>
      <c:valAx>
        <c:axId val="377282192"/>
        <c:scaling>
          <c:orientation val="minMax"/>
          <c:max val="100"/>
          <c:min val="0"/>
        </c:scaling>
        <c:delete val="0"/>
        <c:axPos val="l"/>
        <c:title>
          <c:tx>
            <c:rich>
              <a:bodyPr/>
              <a:lstStyle/>
              <a:p>
                <a:pPr>
                  <a:defRPr sz="1800">
                    <a:latin typeface="Arial"/>
                    <a:cs typeface="Arial"/>
                  </a:defRPr>
                </a:pPr>
                <a:r>
                  <a:rPr lang="en-US" sz="1800" b="1" i="0" baseline="0" dirty="0" smtClean="0">
                    <a:effectLst/>
                  </a:rPr>
                  <a:t>Patients (%) with SVR24</a:t>
                </a:r>
                <a:endParaRPr lang="en-US" sz="1800" dirty="0">
                  <a:effectLst/>
                </a:endParaRPr>
              </a:p>
            </c:rich>
          </c:tx>
          <c:layout>
            <c:manualLayout>
              <c:xMode val="edge"/>
              <c:yMode val="edge"/>
              <c:x val="0"/>
              <c:y val="0.13696754951085699"/>
            </c:manualLayout>
          </c:layout>
          <c:overlay val="0"/>
        </c:title>
        <c:numFmt formatCode="0" sourceLinked="0"/>
        <c:majorTickMark val="out"/>
        <c:minorTickMark val="none"/>
        <c:tickLblPos val="nextTo"/>
        <c:spPr>
          <a:ln w="19050">
            <a:solidFill>
              <a:schemeClr val="tx1"/>
            </a:solidFill>
          </a:ln>
        </c:spPr>
        <c:txPr>
          <a:bodyPr/>
          <a:lstStyle/>
          <a:p>
            <a:pPr>
              <a:defRPr sz="1600"/>
            </a:pPr>
            <a:endParaRPr lang="en-US"/>
          </a:p>
        </c:txPr>
        <c:crossAx val="377281632"/>
        <c:crosses val="autoZero"/>
        <c:crossBetween val="between"/>
        <c:majorUnit val="20"/>
        <c:minorUnit val="20"/>
      </c:valAx>
      <c:spPr>
        <a:solidFill>
          <a:srgbClr val="E6EBF2"/>
        </a:solidFill>
        <a:ln w="19050" cap="flat" cmpd="sng" algn="ctr">
          <a:solidFill>
            <a:srgbClr val="000000"/>
          </a:solidFill>
          <a:prstDash val="solid"/>
          <a:round/>
          <a:headEnd type="none" w="med" len="med"/>
          <a:tailEnd type="none" w="med" len="med"/>
        </a:ln>
        <a:effectLst>
          <a:outerShdw blurRad="38100" dist="38100" dir="2700000">
            <a:srgbClr val="000000">
              <a:alpha val="75000"/>
            </a:srgbClr>
          </a:outerShdw>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917575" y="857250"/>
            <a:ext cx="5024438"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3</a:t>
            </a:fld>
            <a:endParaRPr lang="en-US" dirty="0"/>
          </a:p>
        </p:txBody>
      </p:sp>
    </p:spTree>
    <p:extLst>
      <p:ext uri="{BB962C8B-B14F-4D97-AF65-F5344CB8AC3E}">
        <p14:creationId xmlns:p14="http://schemas.microsoft.com/office/powerpoint/2010/main" val="352972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4</a:t>
            </a:fld>
            <a:endParaRPr lang="en-US"/>
          </a:p>
        </p:txBody>
      </p:sp>
    </p:spTree>
    <p:extLst>
      <p:ext uri="{BB962C8B-B14F-4D97-AF65-F5344CB8AC3E}">
        <p14:creationId xmlns:p14="http://schemas.microsoft.com/office/powerpoint/2010/main" val="194602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613" y="9770865"/>
            <a:ext cx="2971800" cy="514350"/>
          </a:xfrm>
          <a:prstGeom prst="rect">
            <a:avLst/>
          </a:prstGeom>
        </p:spPr>
        <p:txBody>
          <a:bodyPr/>
          <a:lstStyle/>
          <a:p>
            <a:fld id="{68048787-E73A-F24F-A294-0EF32128AD5F}" type="slidenum">
              <a:rPr lang="en-US" smtClean="0"/>
              <a:pPr/>
              <a:t>5</a:t>
            </a:fld>
            <a:endParaRPr lang="en-US"/>
          </a:p>
        </p:txBody>
      </p:sp>
    </p:spTree>
    <p:extLst>
      <p:ext uri="{BB962C8B-B14F-4D97-AF65-F5344CB8AC3E}">
        <p14:creationId xmlns:p14="http://schemas.microsoft.com/office/powerpoint/2010/main" val="1549934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3.wdp"/><Relationship Id="rId2" Type="http://schemas.openxmlformats.org/officeDocument/2006/relationships/image" Target="../media/image3.jpe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5.png"/><Relationship Id="rId4" Type="http://schemas.microsoft.com/office/2007/relationships/hdphoto" Target="../media/hdphoto1.wdp"/><Relationship Id="rId9" Type="http://schemas.microsoft.com/office/2007/relationships/hdphoto" Target="../media/hdphoto4.wdp"/></Relationships>
</file>

<file path=ppt/slideLayouts/_rels/slideLayout12.xml.rels><?xml version="1.0" encoding="UTF-8" standalone="yes"?>
<Relationships xmlns="http://schemas.openxmlformats.org/package/2006/relationships"><Relationship Id="rId8" Type="http://schemas.microsoft.com/office/2007/relationships/hdphoto" Target="../media/hdphoto4.wdp"/><Relationship Id="rId3" Type="http://schemas.microsoft.com/office/2007/relationships/hdphoto" Target="../media/hdphoto1.wdp"/><Relationship Id="rId7"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3.wdp"/><Relationship Id="rId5" Type="http://schemas.microsoft.com/office/2007/relationships/hdphoto" Target="../media/hdphoto2.wdp"/><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microsoft.com/office/2007/relationships/hdphoto" Target="../media/hdphoto2.wdp"/><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1.wdp"/><Relationship Id="rId10" Type="http://schemas.microsoft.com/office/2007/relationships/hdphoto" Target="../media/hdphoto4.wdp"/><Relationship Id="rId4" Type="http://schemas.openxmlformats.org/officeDocument/2006/relationships/image" Target="../media/image4.png"/><Relationship Id="rId9"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1922499"/>
            <a:ext cx="9157371" cy="3895344"/>
          </a:xfrm>
          <a:prstGeom prst="rect">
            <a:avLst/>
          </a:prstGeom>
        </p:spPr>
      </p:pic>
      <p:sp>
        <p:nvSpPr>
          <p:cNvPr id="16" name="Rectangle 15"/>
          <p:cNvSpPr/>
          <p:nvPr userDrawn="1"/>
        </p:nvSpPr>
        <p:spPr>
          <a:xfrm>
            <a:off x="479299" y="2057400"/>
            <a:ext cx="4092701" cy="369332"/>
          </a:xfrm>
          <a:prstGeom prst="rect">
            <a:avLst/>
          </a:prstGeom>
        </p:spPr>
        <p:txBody>
          <a:bodyPr wrap="square">
            <a:spAutoFit/>
          </a:bodyPr>
          <a:lstStyle/>
          <a:p>
            <a:pPr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Web</a:t>
            </a:r>
            <a:r>
              <a:rPr lang="en-US" sz="1800" cap="small" baseline="0"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 Study</a:t>
            </a:r>
            <a:endPar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endParaRPr>
          </a:p>
        </p:txBody>
      </p:sp>
      <p:grpSp>
        <p:nvGrpSpPr>
          <p:cNvPr id="21" name="Group 20"/>
          <p:cNvGrpSpPr>
            <a:grpSpLocks noChangeAspect="1"/>
          </p:cNvGrpSpPr>
          <p:nvPr userDrawn="1"/>
        </p:nvGrpSpPr>
        <p:grpSpPr>
          <a:xfrm>
            <a:off x="2597460" y="457201"/>
            <a:ext cx="910232" cy="908413"/>
            <a:chOff x="1573527" y="457200"/>
            <a:chExt cx="1093473" cy="1091294"/>
          </a:xfrm>
          <a:solidFill>
            <a:srgbClr val="C0504D"/>
          </a:solidFill>
        </p:grpSpPr>
        <p:sp>
          <p:nvSpPr>
            <p:cNvPr id="22" name="Dodecagon 2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66" name="Group 65"/>
          <p:cNvGrpSpPr>
            <a:grpSpLocks noChangeAspect="1"/>
          </p:cNvGrpSpPr>
          <p:nvPr userDrawn="1"/>
        </p:nvGrpSpPr>
        <p:grpSpPr>
          <a:xfrm>
            <a:off x="5645460" y="457201"/>
            <a:ext cx="910232" cy="908413"/>
            <a:chOff x="4011927" y="457200"/>
            <a:chExt cx="1093473" cy="1091294"/>
          </a:xfrm>
          <a:solidFill>
            <a:srgbClr val="B36C34"/>
          </a:solidFill>
        </p:grpSpPr>
        <p:sp>
          <p:nvSpPr>
            <p:cNvPr id="67" name="Dodecagon 66"/>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Dodecagon 67"/>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Dodecagon 68"/>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Dodecagon 69"/>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Dodecagon 70"/>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Dodecagon 71"/>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Dodecagon 72"/>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Dodecagon 73"/>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Dodecagon 74"/>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Dodecagon 75"/>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Dodecagon 76"/>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Dodecagon 77"/>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Dodecagon 78"/>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Dodecagon 79"/>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Dodecagon 80"/>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Dodecagon 81"/>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Dodecagon 82"/>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Dodecagon 83"/>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Oval 86"/>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Oval 88"/>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Oval 91"/>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Oval 95"/>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Oval 98"/>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Oval 100"/>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Oval 104"/>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8" name="Oval 107"/>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Oval 108"/>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Oval 109"/>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1" name="Group 110"/>
          <p:cNvGrpSpPr>
            <a:grpSpLocks noChangeAspect="1"/>
          </p:cNvGrpSpPr>
          <p:nvPr userDrawn="1"/>
        </p:nvGrpSpPr>
        <p:grpSpPr>
          <a:xfrm>
            <a:off x="7169460" y="457201"/>
            <a:ext cx="910232" cy="908413"/>
            <a:chOff x="4011927" y="457200"/>
            <a:chExt cx="1093473" cy="1091294"/>
          </a:xfrm>
          <a:solidFill>
            <a:schemeClr val="accent4">
              <a:lumMod val="75000"/>
            </a:schemeClr>
          </a:solidFill>
        </p:grpSpPr>
        <p:sp>
          <p:nvSpPr>
            <p:cNvPr id="112" name="Dodecagon 111"/>
            <p:cNvSpPr>
              <a:spLocks noChangeAspect="1"/>
            </p:cNvSpPr>
            <p:nvPr userDrawn="1"/>
          </p:nvSpPr>
          <p:spPr>
            <a:xfrm>
              <a:off x="45310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3" name="Dodecagon 112"/>
            <p:cNvSpPr>
              <a:spLocks noChangeAspect="1"/>
            </p:cNvSpPr>
            <p:nvPr userDrawn="1"/>
          </p:nvSpPr>
          <p:spPr>
            <a:xfrm>
              <a:off x="43351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Dodecagon 113"/>
            <p:cNvSpPr>
              <a:spLocks noChangeAspect="1"/>
            </p:cNvSpPr>
            <p:nvPr userDrawn="1"/>
          </p:nvSpPr>
          <p:spPr>
            <a:xfrm>
              <a:off x="47073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Dodecagon 114"/>
            <p:cNvSpPr>
              <a:spLocks noChangeAspect="1"/>
            </p:cNvSpPr>
            <p:nvPr userDrawn="1"/>
          </p:nvSpPr>
          <p:spPr>
            <a:xfrm>
              <a:off x="48738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Dodecagon 115"/>
            <p:cNvSpPr>
              <a:spLocks noChangeAspect="1"/>
            </p:cNvSpPr>
            <p:nvPr userDrawn="1"/>
          </p:nvSpPr>
          <p:spPr>
            <a:xfrm>
              <a:off x="49855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Dodecagon 116"/>
            <p:cNvSpPr>
              <a:spLocks noChangeAspect="1"/>
            </p:cNvSpPr>
            <p:nvPr userDrawn="1"/>
          </p:nvSpPr>
          <p:spPr>
            <a:xfrm>
              <a:off x="50207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Dodecagon 117"/>
            <p:cNvSpPr>
              <a:spLocks noChangeAspect="1"/>
            </p:cNvSpPr>
            <p:nvPr userDrawn="1"/>
          </p:nvSpPr>
          <p:spPr>
            <a:xfrm>
              <a:off x="41784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Dodecagon 118"/>
            <p:cNvSpPr>
              <a:spLocks noChangeAspect="1"/>
            </p:cNvSpPr>
            <p:nvPr userDrawn="1"/>
          </p:nvSpPr>
          <p:spPr>
            <a:xfrm>
              <a:off x="49815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Dodecagon 119"/>
            <p:cNvSpPr>
              <a:spLocks noChangeAspect="1"/>
            </p:cNvSpPr>
            <p:nvPr userDrawn="1"/>
          </p:nvSpPr>
          <p:spPr>
            <a:xfrm>
              <a:off x="40609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Dodecagon 120"/>
            <p:cNvSpPr>
              <a:spLocks noChangeAspect="1"/>
            </p:cNvSpPr>
            <p:nvPr userDrawn="1"/>
          </p:nvSpPr>
          <p:spPr>
            <a:xfrm>
              <a:off x="48836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2" name="Dodecagon 121"/>
            <p:cNvSpPr>
              <a:spLocks noChangeAspect="1"/>
            </p:cNvSpPr>
            <p:nvPr userDrawn="1"/>
          </p:nvSpPr>
          <p:spPr>
            <a:xfrm>
              <a:off x="47171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Dodecagon 122"/>
            <p:cNvSpPr>
              <a:spLocks noChangeAspect="1"/>
            </p:cNvSpPr>
            <p:nvPr userDrawn="1"/>
          </p:nvSpPr>
          <p:spPr>
            <a:xfrm>
              <a:off x="45310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Dodecagon 123"/>
            <p:cNvSpPr>
              <a:spLocks noChangeAspect="1"/>
            </p:cNvSpPr>
            <p:nvPr userDrawn="1"/>
          </p:nvSpPr>
          <p:spPr>
            <a:xfrm>
              <a:off x="43351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Dodecagon 124"/>
            <p:cNvSpPr>
              <a:spLocks noChangeAspect="1"/>
            </p:cNvSpPr>
            <p:nvPr userDrawn="1"/>
          </p:nvSpPr>
          <p:spPr>
            <a:xfrm>
              <a:off x="41686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Dodecagon 125"/>
            <p:cNvSpPr>
              <a:spLocks noChangeAspect="1"/>
            </p:cNvSpPr>
            <p:nvPr userDrawn="1"/>
          </p:nvSpPr>
          <p:spPr>
            <a:xfrm>
              <a:off x="40119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Dodecagon 126"/>
            <p:cNvSpPr>
              <a:spLocks noChangeAspect="1"/>
            </p:cNvSpPr>
            <p:nvPr userDrawn="1"/>
          </p:nvSpPr>
          <p:spPr>
            <a:xfrm>
              <a:off x="40609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Dodecagon 127"/>
            <p:cNvSpPr>
              <a:spLocks noChangeAspect="1"/>
            </p:cNvSpPr>
            <p:nvPr userDrawn="1"/>
          </p:nvSpPr>
          <p:spPr>
            <a:xfrm>
              <a:off x="44233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Dodecagon 128"/>
            <p:cNvSpPr>
              <a:spLocks noChangeAspect="1"/>
            </p:cNvSpPr>
            <p:nvPr userDrawn="1"/>
          </p:nvSpPr>
          <p:spPr>
            <a:xfrm>
              <a:off x="46289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Oval 129"/>
            <p:cNvSpPr>
              <a:spLocks noChangeAspect="1"/>
            </p:cNvSpPr>
            <p:nvPr userDrawn="1"/>
          </p:nvSpPr>
          <p:spPr>
            <a:xfrm rot="2305559" flipH="1" flipV="1">
              <a:off x="45157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Oval 130"/>
            <p:cNvSpPr>
              <a:spLocks noChangeAspect="1"/>
            </p:cNvSpPr>
            <p:nvPr userDrawn="1"/>
          </p:nvSpPr>
          <p:spPr>
            <a:xfrm rot="2305559" flipH="1" flipV="1">
              <a:off x="45255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Oval 131"/>
            <p:cNvSpPr>
              <a:spLocks noChangeAspect="1"/>
            </p:cNvSpPr>
            <p:nvPr userDrawn="1"/>
          </p:nvSpPr>
          <p:spPr>
            <a:xfrm rot="2305559" flipH="1" flipV="1">
              <a:off x="47273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Oval 132"/>
            <p:cNvSpPr>
              <a:spLocks noChangeAspect="1"/>
            </p:cNvSpPr>
            <p:nvPr userDrawn="1"/>
          </p:nvSpPr>
          <p:spPr>
            <a:xfrm rot="2305559" flipH="1" flipV="1">
              <a:off x="43453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4" name="Oval 133"/>
            <p:cNvSpPr>
              <a:spLocks noChangeAspect="1"/>
            </p:cNvSpPr>
            <p:nvPr userDrawn="1"/>
          </p:nvSpPr>
          <p:spPr>
            <a:xfrm rot="2305559" flipH="1" flipV="1">
              <a:off x="46142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Oval 134"/>
            <p:cNvSpPr>
              <a:spLocks noChangeAspect="1"/>
            </p:cNvSpPr>
            <p:nvPr userDrawn="1"/>
          </p:nvSpPr>
          <p:spPr>
            <a:xfrm rot="2305559" flipH="1" flipV="1">
              <a:off x="46142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a:spLocks noChangeAspect="1"/>
            </p:cNvSpPr>
            <p:nvPr userDrawn="1"/>
          </p:nvSpPr>
          <p:spPr>
            <a:xfrm rot="2305559" flipH="1" flipV="1">
              <a:off x="44169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Oval 136"/>
            <p:cNvSpPr>
              <a:spLocks noChangeAspect="1"/>
            </p:cNvSpPr>
            <p:nvPr userDrawn="1"/>
          </p:nvSpPr>
          <p:spPr>
            <a:xfrm rot="2305559" flipH="1" flipV="1">
              <a:off x="44169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8" name="Oval 137"/>
            <p:cNvSpPr>
              <a:spLocks noChangeAspect="1"/>
            </p:cNvSpPr>
            <p:nvPr userDrawn="1"/>
          </p:nvSpPr>
          <p:spPr>
            <a:xfrm rot="2305559" flipH="1" flipV="1">
              <a:off x="42392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Oval 138"/>
            <p:cNvSpPr>
              <a:spLocks noChangeAspect="1"/>
            </p:cNvSpPr>
            <p:nvPr userDrawn="1"/>
          </p:nvSpPr>
          <p:spPr>
            <a:xfrm rot="2305559" flipH="1" flipV="1">
              <a:off x="42392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Oval 139"/>
            <p:cNvSpPr>
              <a:spLocks noChangeAspect="1"/>
            </p:cNvSpPr>
            <p:nvPr userDrawn="1"/>
          </p:nvSpPr>
          <p:spPr>
            <a:xfrm rot="2305559" flipH="1" flipV="1">
              <a:off x="41782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a:spLocks noChangeAspect="1"/>
            </p:cNvSpPr>
            <p:nvPr userDrawn="1"/>
          </p:nvSpPr>
          <p:spPr>
            <a:xfrm rot="2305559" flipH="1" flipV="1">
              <a:off x="41782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Oval 141"/>
            <p:cNvSpPr>
              <a:spLocks noChangeAspect="1"/>
            </p:cNvSpPr>
            <p:nvPr userDrawn="1"/>
          </p:nvSpPr>
          <p:spPr>
            <a:xfrm rot="2305559" flipH="1" flipV="1">
              <a:off x="42272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Oval 142"/>
            <p:cNvSpPr>
              <a:spLocks noChangeAspect="1"/>
            </p:cNvSpPr>
            <p:nvPr userDrawn="1"/>
          </p:nvSpPr>
          <p:spPr>
            <a:xfrm rot="2305559" flipH="1" flipV="1">
              <a:off x="42272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Oval 143"/>
            <p:cNvSpPr>
              <a:spLocks noChangeAspect="1"/>
            </p:cNvSpPr>
            <p:nvPr userDrawn="1"/>
          </p:nvSpPr>
          <p:spPr>
            <a:xfrm rot="2305559" flipH="1" flipV="1">
              <a:off x="43414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Oval 144"/>
            <p:cNvSpPr>
              <a:spLocks noChangeAspect="1"/>
            </p:cNvSpPr>
            <p:nvPr userDrawn="1"/>
          </p:nvSpPr>
          <p:spPr>
            <a:xfrm rot="2305559" flipH="1" flipV="1">
              <a:off x="43414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6" name="Oval 145"/>
            <p:cNvSpPr>
              <a:spLocks noChangeAspect="1"/>
            </p:cNvSpPr>
            <p:nvPr userDrawn="1"/>
          </p:nvSpPr>
          <p:spPr>
            <a:xfrm rot="2305559" flipH="1" flipV="1">
              <a:off x="45163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7" name="Oval 146"/>
            <p:cNvSpPr>
              <a:spLocks noChangeAspect="1"/>
            </p:cNvSpPr>
            <p:nvPr userDrawn="1"/>
          </p:nvSpPr>
          <p:spPr>
            <a:xfrm rot="2305559" flipH="1" flipV="1">
              <a:off x="45163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8" name="Oval 147"/>
            <p:cNvSpPr>
              <a:spLocks noChangeAspect="1"/>
            </p:cNvSpPr>
            <p:nvPr userDrawn="1"/>
          </p:nvSpPr>
          <p:spPr>
            <a:xfrm rot="2305559" flipH="1" flipV="1">
              <a:off x="47173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Oval 148"/>
            <p:cNvSpPr>
              <a:spLocks noChangeAspect="1"/>
            </p:cNvSpPr>
            <p:nvPr userDrawn="1"/>
          </p:nvSpPr>
          <p:spPr>
            <a:xfrm rot="2305559" flipH="1" flipV="1">
              <a:off x="47173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0" name="Oval 149"/>
            <p:cNvSpPr>
              <a:spLocks noChangeAspect="1"/>
            </p:cNvSpPr>
            <p:nvPr userDrawn="1"/>
          </p:nvSpPr>
          <p:spPr>
            <a:xfrm rot="2305559" flipH="1" flipV="1">
              <a:off x="47975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1" name="Oval 150"/>
            <p:cNvSpPr>
              <a:spLocks noChangeAspect="1"/>
            </p:cNvSpPr>
            <p:nvPr userDrawn="1"/>
          </p:nvSpPr>
          <p:spPr>
            <a:xfrm rot="2305559" flipH="1" flipV="1">
              <a:off x="47975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2" name="Oval 151"/>
            <p:cNvSpPr>
              <a:spLocks noChangeAspect="1"/>
            </p:cNvSpPr>
            <p:nvPr userDrawn="1"/>
          </p:nvSpPr>
          <p:spPr>
            <a:xfrm rot="2305559" flipH="1" flipV="1">
              <a:off x="47953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Oval 152"/>
            <p:cNvSpPr>
              <a:spLocks noChangeAspect="1"/>
            </p:cNvSpPr>
            <p:nvPr userDrawn="1"/>
          </p:nvSpPr>
          <p:spPr>
            <a:xfrm rot="2305559" flipH="1" flipV="1">
              <a:off x="47953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4" name="Oval 153"/>
            <p:cNvSpPr>
              <a:spLocks noChangeAspect="1"/>
            </p:cNvSpPr>
            <p:nvPr userDrawn="1"/>
          </p:nvSpPr>
          <p:spPr>
            <a:xfrm rot="2305559" flipH="1" flipV="1">
              <a:off x="48689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5" name="Oval 154"/>
            <p:cNvSpPr>
              <a:spLocks noChangeAspect="1"/>
            </p:cNvSpPr>
            <p:nvPr userDrawn="1"/>
          </p:nvSpPr>
          <p:spPr>
            <a:xfrm rot="2305559" flipH="1" flipV="1">
              <a:off x="48689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6" name="Group 155"/>
          <p:cNvGrpSpPr>
            <a:grpSpLocks noChangeAspect="1"/>
          </p:cNvGrpSpPr>
          <p:nvPr userDrawn="1"/>
        </p:nvGrpSpPr>
        <p:grpSpPr>
          <a:xfrm>
            <a:off x="1073460" y="457201"/>
            <a:ext cx="910232" cy="908413"/>
            <a:chOff x="1573527" y="457200"/>
            <a:chExt cx="1093473" cy="1091294"/>
          </a:xfrm>
          <a:solidFill>
            <a:schemeClr val="tx2"/>
          </a:solidFill>
        </p:grpSpPr>
        <p:sp>
          <p:nvSpPr>
            <p:cNvPr id="157" name="Dodecagon 156"/>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8" name="Dodecagon 157"/>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9" name="Dodecagon 158"/>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0" name="Dodecagon 159"/>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Dodecagon 160"/>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2" name="Dodecagon 161"/>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3" name="Dodecagon 162"/>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4" name="Dodecagon 163"/>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Dodecagon 164"/>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6" name="Dodecagon 165"/>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7" name="Dodecagon 166"/>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Dodecagon 167"/>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9" name="Dodecagon 168"/>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0" name="Dodecagon 169"/>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1" name="Dodecagon 170"/>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2" name="Dodecagon 171"/>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Dodecagon 172"/>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Dodecagon 173"/>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7" name="Oval 176"/>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Oval 179"/>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1" name="Oval 180"/>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2" name="Oval 181"/>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3" name="Oval 182"/>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Oval 183"/>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5" name="Oval 184"/>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6" name="Oval 185"/>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7" name="Oval 186"/>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Oval 187"/>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9" name="Oval 188"/>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0" name="Oval 189"/>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1" name="Oval 190"/>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Oval 191"/>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3" name="Oval 192"/>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4" name="Oval 193"/>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5" name="Oval 194"/>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Oval 195"/>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7" name="Oval 196"/>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Oval 197"/>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9" name="Oval 198"/>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Oval 199"/>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01" name="Group 200"/>
          <p:cNvGrpSpPr>
            <a:grpSpLocks noChangeAspect="1"/>
          </p:cNvGrpSpPr>
          <p:nvPr userDrawn="1"/>
        </p:nvGrpSpPr>
        <p:grpSpPr>
          <a:xfrm>
            <a:off x="4121460" y="457201"/>
            <a:ext cx="910232" cy="908413"/>
            <a:chOff x="1573527" y="457200"/>
            <a:chExt cx="1093473" cy="1091294"/>
          </a:xfrm>
          <a:solidFill>
            <a:srgbClr val="687E3C"/>
          </a:solidFill>
        </p:grpSpPr>
        <p:sp>
          <p:nvSpPr>
            <p:cNvPr id="202" name="Dodecagon 201"/>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3" name="Dodecagon 202"/>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Dodecagon 203"/>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5" name="Dodecagon 204"/>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6" name="Dodecagon 205"/>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7" name="Dodecagon 206"/>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8" name="Dodecagon 207"/>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9" name="Dodecagon 208"/>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0" name="Dodecagon 209"/>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Dodecagon 210"/>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2" name="Dodecagon 211"/>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3" name="Dodecagon 212"/>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4" name="Dodecagon 213"/>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5" name="Dodecagon 214"/>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6" name="Dodecagon 215"/>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Dodecagon 216"/>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8" name="Dodecagon 217"/>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9" name="Dodecagon 218"/>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2" name="Oval 221"/>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3" name="Oval 222"/>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4" name="Oval 223"/>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5" name="Oval 224"/>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6" name="Oval 225"/>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7" name="Oval 226"/>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8" name="Oval 227"/>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Oval 229"/>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1" name="Oval 230"/>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2" name="Oval 231"/>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3" name="Oval 232"/>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4" name="Oval 233"/>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5" name="Oval 234"/>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6" name="Oval 235"/>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7" name="Oval 236"/>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8" name="Oval 237"/>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9" name="Oval 238"/>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0" name="Oval 239"/>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1" name="Oval 240"/>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2" name="Oval 241"/>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3" name="Oval 242"/>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4" name="Oval 243"/>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5" name="Oval 244"/>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46" name="Title 1"/>
          <p:cNvSpPr>
            <a:spLocks noGrp="1"/>
          </p:cNvSpPr>
          <p:nvPr>
            <p:ph type="ctrTitle" hasCustomPrompt="1"/>
          </p:nvPr>
        </p:nvSpPr>
        <p:spPr>
          <a:xfrm>
            <a:off x="431652" y="3318780"/>
            <a:ext cx="8314182" cy="1131570"/>
          </a:xfrm>
          <a:prstGeom prst="rect">
            <a:avLst/>
          </a:prstGeom>
        </p:spPr>
        <p:txBody>
          <a:bodyPr anchor="ctr" anchorCtr="0">
            <a:normAutofit/>
          </a:bodyPr>
          <a:lstStyle>
            <a:lvl1pPr algn="l">
              <a:defRPr sz="3600">
                <a:solidFill>
                  <a:schemeClr val="bg1"/>
                </a:solidFill>
              </a:defRPr>
            </a:lvl1pPr>
          </a:lstStyle>
          <a:p>
            <a:r>
              <a:rPr lang="en-US" dirty="0" smtClean="0"/>
              <a:t>Add title</a:t>
            </a:r>
            <a:endParaRPr lang="en-US" dirty="0"/>
          </a:p>
        </p:txBody>
      </p:sp>
      <p:sp>
        <p:nvSpPr>
          <p:cNvPr id="247" name="Text Placeholder 18"/>
          <p:cNvSpPr>
            <a:spLocks noGrp="1"/>
          </p:cNvSpPr>
          <p:nvPr>
            <p:ph type="body" sz="quarter" idx="10" hasCustomPrompt="1"/>
          </p:nvPr>
        </p:nvSpPr>
        <p:spPr>
          <a:xfrm>
            <a:off x="430890" y="5162255"/>
            <a:ext cx="8314944" cy="545592"/>
          </a:xfrm>
          <a:prstGeom prst="rect">
            <a:avLst/>
          </a:prstGeom>
        </p:spPr>
        <p:txBody>
          <a:bodyPr vert="horz" anchor="ctr"/>
          <a:lstStyle>
            <a:lvl1pPr marL="0" indent="0">
              <a:spcBef>
                <a:spcPts val="0"/>
              </a:spcBef>
              <a:buNone/>
              <a:defRPr sz="1400" baseline="0">
                <a:solidFill>
                  <a:schemeClr val="accent5">
                    <a:lumMod val="20000"/>
                    <a:lumOff val="80000"/>
                  </a:schemeClr>
                </a:solidFill>
                <a:latin typeface="Arial"/>
              </a:defRPr>
            </a:lvl1pPr>
          </a:lstStyle>
          <a:p>
            <a:pPr lvl="0"/>
            <a:r>
              <a:rPr lang="en-US" dirty="0" smtClean="0"/>
              <a:t>Add Presenter Information</a:t>
            </a:r>
          </a:p>
        </p:txBody>
      </p:sp>
      <p:grpSp>
        <p:nvGrpSpPr>
          <p:cNvPr id="248" name="Group 247"/>
          <p:cNvGrpSpPr>
            <a:grpSpLocks noChangeAspect="1"/>
          </p:cNvGrpSpPr>
          <p:nvPr userDrawn="1"/>
        </p:nvGrpSpPr>
        <p:grpSpPr>
          <a:xfrm>
            <a:off x="2861580" y="2150932"/>
            <a:ext cx="223524" cy="223072"/>
            <a:chOff x="1573527" y="457200"/>
            <a:chExt cx="1093473" cy="1091294"/>
          </a:xfrm>
          <a:solidFill>
            <a:srgbClr val="FFFFFF"/>
          </a:solidFill>
        </p:grpSpPr>
        <p:sp>
          <p:nvSpPr>
            <p:cNvPr id="249" name="Dodecagon 248"/>
            <p:cNvSpPr>
              <a:spLocks noChangeAspect="1"/>
            </p:cNvSpPr>
            <p:nvPr userDrawn="1"/>
          </p:nvSpPr>
          <p:spPr>
            <a:xfrm>
              <a:off x="2092643" y="45720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0" name="Dodecagon 249"/>
            <p:cNvSpPr>
              <a:spLocks noChangeAspect="1"/>
            </p:cNvSpPr>
            <p:nvPr userDrawn="1"/>
          </p:nvSpPr>
          <p:spPr>
            <a:xfrm>
              <a:off x="1896750"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1" name="Dodecagon 250"/>
            <p:cNvSpPr>
              <a:spLocks noChangeAspect="1"/>
            </p:cNvSpPr>
            <p:nvPr userDrawn="1"/>
          </p:nvSpPr>
          <p:spPr>
            <a:xfrm>
              <a:off x="2268946" y="49672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2" name="Dodecagon 251"/>
            <p:cNvSpPr>
              <a:spLocks noChangeAspect="1"/>
            </p:cNvSpPr>
            <p:nvPr userDrawn="1"/>
          </p:nvSpPr>
          <p:spPr>
            <a:xfrm>
              <a:off x="2435455" y="599493"/>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3" name="Dodecagon 252"/>
            <p:cNvSpPr>
              <a:spLocks noChangeAspect="1"/>
            </p:cNvSpPr>
            <p:nvPr userDrawn="1"/>
          </p:nvSpPr>
          <p:spPr>
            <a:xfrm>
              <a:off x="2547117" y="767475"/>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4" name="Dodecagon 253"/>
            <p:cNvSpPr>
              <a:spLocks noChangeAspect="1"/>
            </p:cNvSpPr>
            <p:nvPr userDrawn="1"/>
          </p:nvSpPr>
          <p:spPr>
            <a:xfrm>
              <a:off x="2582374" y="9552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5" name="Dodecagon 254"/>
            <p:cNvSpPr>
              <a:spLocks noChangeAspect="1"/>
            </p:cNvSpPr>
            <p:nvPr userDrawn="1"/>
          </p:nvSpPr>
          <p:spPr>
            <a:xfrm>
              <a:off x="1740036" y="60541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6" name="Dodecagon 255"/>
            <p:cNvSpPr>
              <a:spLocks noChangeAspect="1"/>
            </p:cNvSpPr>
            <p:nvPr userDrawn="1"/>
          </p:nvSpPr>
          <p:spPr>
            <a:xfrm>
              <a:off x="2543196" y="115877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7" name="Dodecagon 256"/>
            <p:cNvSpPr>
              <a:spLocks noChangeAspect="1"/>
            </p:cNvSpPr>
            <p:nvPr userDrawn="1"/>
          </p:nvSpPr>
          <p:spPr>
            <a:xfrm>
              <a:off x="1622500" y="77340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8" name="Dodecagon 257"/>
            <p:cNvSpPr>
              <a:spLocks noChangeAspect="1"/>
            </p:cNvSpPr>
            <p:nvPr userDrawn="1"/>
          </p:nvSpPr>
          <p:spPr>
            <a:xfrm>
              <a:off x="2445249" y="1326752"/>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9" name="Dodecagon 258"/>
            <p:cNvSpPr>
              <a:spLocks noChangeAspect="1"/>
            </p:cNvSpPr>
            <p:nvPr userDrawn="1"/>
          </p:nvSpPr>
          <p:spPr>
            <a:xfrm>
              <a:off x="2278741" y="14295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0" name="Dodecagon 259"/>
            <p:cNvSpPr>
              <a:spLocks noChangeAspect="1"/>
            </p:cNvSpPr>
            <p:nvPr userDrawn="1"/>
          </p:nvSpPr>
          <p:spPr>
            <a:xfrm>
              <a:off x="2092643" y="1463120"/>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1" name="Dodecagon 260"/>
            <p:cNvSpPr>
              <a:spLocks noChangeAspect="1"/>
            </p:cNvSpPr>
            <p:nvPr userDrawn="1"/>
          </p:nvSpPr>
          <p:spPr>
            <a:xfrm>
              <a:off x="1896750" y="143544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2" name="Dodecagon 261"/>
            <p:cNvSpPr>
              <a:spLocks noChangeAspect="1"/>
            </p:cNvSpPr>
            <p:nvPr userDrawn="1"/>
          </p:nvSpPr>
          <p:spPr>
            <a:xfrm>
              <a:off x="1730241" y="1318841"/>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3" name="Dodecagon 262"/>
            <p:cNvSpPr>
              <a:spLocks noChangeAspect="1"/>
            </p:cNvSpPr>
            <p:nvPr userDrawn="1"/>
          </p:nvSpPr>
          <p:spPr>
            <a:xfrm>
              <a:off x="1573527" y="971026"/>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4" name="Dodecagon 263"/>
            <p:cNvSpPr>
              <a:spLocks noChangeAspect="1"/>
            </p:cNvSpPr>
            <p:nvPr userDrawn="1"/>
          </p:nvSpPr>
          <p:spPr>
            <a:xfrm>
              <a:off x="1622500" y="1148889"/>
              <a:ext cx="84626" cy="85374"/>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5" name="Dodecagon 264"/>
            <p:cNvSpPr>
              <a:spLocks noChangeAspect="1"/>
            </p:cNvSpPr>
            <p:nvPr userDrawn="1"/>
          </p:nvSpPr>
          <p:spPr>
            <a:xfrm>
              <a:off x="1984902"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6" name="Dodecagon 265"/>
            <p:cNvSpPr>
              <a:spLocks noChangeAspect="1"/>
            </p:cNvSpPr>
            <p:nvPr userDrawn="1"/>
          </p:nvSpPr>
          <p:spPr>
            <a:xfrm>
              <a:off x="2190589" y="941382"/>
              <a:ext cx="98730" cy="99603"/>
            </a:xfrm>
            <a:prstGeom prst="dodecagon">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7" name="Oval 266"/>
            <p:cNvSpPr>
              <a:spLocks noChangeAspect="1"/>
            </p:cNvSpPr>
            <p:nvPr userDrawn="1"/>
          </p:nvSpPr>
          <p:spPr>
            <a:xfrm rot="2305559" flipH="1" flipV="1">
              <a:off x="2077326" y="78515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8" name="Oval 267"/>
            <p:cNvSpPr>
              <a:spLocks noChangeAspect="1"/>
            </p:cNvSpPr>
            <p:nvPr userDrawn="1"/>
          </p:nvSpPr>
          <p:spPr>
            <a:xfrm rot="2305559" flipH="1" flipV="1">
              <a:off x="2087121" y="1107942"/>
              <a:ext cx="98730" cy="99603"/>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9" name="Oval 268"/>
            <p:cNvSpPr>
              <a:spLocks noChangeAspect="1"/>
            </p:cNvSpPr>
            <p:nvPr userDrawn="1"/>
          </p:nvSpPr>
          <p:spPr>
            <a:xfrm rot="2305559" flipH="1" flipV="1">
              <a:off x="2288924" y="1067365"/>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0" name="Oval 269"/>
            <p:cNvSpPr>
              <a:spLocks noChangeAspect="1"/>
            </p:cNvSpPr>
            <p:nvPr userDrawn="1"/>
          </p:nvSpPr>
          <p:spPr>
            <a:xfrm rot="2305559" flipH="1" flipV="1">
              <a:off x="1906933" y="1085297"/>
              <a:ext cx="84626" cy="8537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1" name="Oval 270"/>
            <p:cNvSpPr>
              <a:spLocks noChangeAspect="1"/>
            </p:cNvSpPr>
            <p:nvPr userDrawn="1"/>
          </p:nvSpPr>
          <p:spPr>
            <a:xfrm rot="2305559" flipH="1" flipV="1">
              <a:off x="2175899" y="127842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2" name="Oval 271"/>
            <p:cNvSpPr>
              <a:spLocks noChangeAspect="1"/>
            </p:cNvSpPr>
            <p:nvPr userDrawn="1"/>
          </p:nvSpPr>
          <p:spPr>
            <a:xfrm rot="2305559" flipH="1" flipV="1">
              <a:off x="2175899" y="127734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3" name="Oval 272"/>
            <p:cNvSpPr>
              <a:spLocks noChangeAspect="1"/>
            </p:cNvSpPr>
            <p:nvPr userDrawn="1"/>
          </p:nvSpPr>
          <p:spPr>
            <a:xfrm rot="2305559" flipH="1" flipV="1">
              <a:off x="1978562" y="128171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4" name="Oval 273"/>
            <p:cNvSpPr>
              <a:spLocks noChangeAspect="1"/>
            </p:cNvSpPr>
            <p:nvPr userDrawn="1"/>
          </p:nvSpPr>
          <p:spPr>
            <a:xfrm rot="2305559" flipH="1" flipV="1">
              <a:off x="1978562" y="128063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5" name="Oval 274"/>
            <p:cNvSpPr>
              <a:spLocks noChangeAspect="1"/>
            </p:cNvSpPr>
            <p:nvPr userDrawn="1"/>
          </p:nvSpPr>
          <p:spPr>
            <a:xfrm rot="2305559" flipH="1" flipV="1">
              <a:off x="1800812" y="118618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6" name="Oval 275"/>
            <p:cNvSpPr>
              <a:spLocks noChangeAspect="1"/>
            </p:cNvSpPr>
            <p:nvPr userDrawn="1"/>
          </p:nvSpPr>
          <p:spPr>
            <a:xfrm rot="2305559" flipH="1" flipV="1">
              <a:off x="1800812" y="118510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7" name="Oval 276"/>
            <p:cNvSpPr>
              <a:spLocks noChangeAspect="1"/>
            </p:cNvSpPr>
            <p:nvPr userDrawn="1"/>
          </p:nvSpPr>
          <p:spPr>
            <a:xfrm rot="2305559" flipH="1" flipV="1">
              <a:off x="1739838" y="100172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8" name="Oval 277"/>
            <p:cNvSpPr>
              <a:spLocks noChangeAspect="1"/>
            </p:cNvSpPr>
            <p:nvPr userDrawn="1"/>
          </p:nvSpPr>
          <p:spPr>
            <a:xfrm rot="2305559" flipH="1" flipV="1">
              <a:off x="1739838" y="1000648"/>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Oval 278"/>
            <p:cNvSpPr>
              <a:spLocks noChangeAspect="1"/>
            </p:cNvSpPr>
            <p:nvPr userDrawn="1"/>
          </p:nvSpPr>
          <p:spPr>
            <a:xfrm rot="2305559" flipH="1" flipV="1">
              <a:off x="1788812" y="83703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0" name="Oval 279"/>
            <p:cNvSpPr>
              <a:spLocks noChangeAspect="1"/>
            </p:cNvSpPr>
            <p:nvPr userDrawn="1"/>
          </p:nvSpPr>
          <p:spPr>
            <a:xfrm rot="2305559" flipH="1" flipV="1">
              <a:off x="1788812" y="835953"/>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1" name="Oval 280"/>
            <p:cNvSpPr>
              <a:spLocks noChangeAspect="1"/>
            </p:cNvSpPr>
            <p:nvPr userDrawn="1"/>
          </p:nvSpPr>
          <p:spPr>
            <a:xfrm rot="2305559" flipH="1" flipV="1">
              <a:off x="1903083" y="70197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2" name="Oval 281"/>
            <p:cNvSpPr>
              <a:spLocks noChangeAspect="1"/>
            </p:cNvSpPr>
            <p:nvPr userDrawn="1"/>
          </p:nvSpPr>
          <p:spPr>
            <a:xfrm rot="2305559" flipH="1" flipV="1">
              <a:off x="1903083" y="7008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3" name="Oval 282"/>
            <p:cNvSpPr>
              <a:spLocks noChangeAspect="1"/>
            </p:cNvSpPr>
            <p:nvPr userDrawn="1"/>
          </p:nvSpPr>
          <p:spPr>
            <a:xfrm rot="2305559" flipH="1" flipV="1">
              <a:off x="2077952" y="60649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4" name="Oval 283"/>
            <p:cNvSpPr>
              <a:spLocks noChangeAspect="1"/>
            </p:cNvSpPr>
            <p:nvPr userDrawn="1"/>
          </p:nvSpPr>
          <p:spPr>
            <a:xfrm rot="2305559" flipH="1" flipV="1">
              <a:off x="2077952" y="605419"/>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5" name="Oval 284"/>
            <p:cNvSpPr>
              <a:spLocks noChangeAspect="1"/>
            </p:cNvSpPr>
            <p:nvPr userDrawn="1"/>
          </p:nvSpPr>
          <p:spPr>
            <a:xfrm rot="2305559" flipH="1" flipV="1">
              <a:off x="2278938" y="70201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6" name="Oval 285"/>
            <p:cNvSpPr>
              <a:spLocks noChangeAspect="1"/>
            </p:cNvSpPr>
            <p:nvPr userDrawn="1"/>
          </p:nvSpPr>
          <p:spPr>
            <a:xfrm rot="2305559" flipH="1" flipV="1">
              <a:off x="2278938" y="700936"/>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7" name="Oval 286"/>
            <p:cNvSpPr>
              <a:spLocks noChangeAspect="1"/>
            </p:cNvSpPr>
            <p:nvPr userDrawn="1"/>
          </p:nvSpPr>
          <p:spPr>
            <a:xfrm rot="2305559" flipH="1" flipV="1">
              <a:off x="2359128" y="84694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8" name="Oval 287"/>
            <p:cNvSpPr>
              <a:spLocks noChangeAspect="1"/>
            </p:cNvSpPr>
            <p:nvPr userDrawn="1"/>
          </p:nvSpPr>
          <p:spPr>
            <a:xfrm rot="2305559" flipH="1" flipV="1">
              <a:off x="2359128" y="845862"/>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9" name="Oval 288"/>
            <p:cNvSpPr>
              <a:spLocks noChangeAspect="1"/>
            </p:cNvSpPr>
            <p:nvPr userDrawn="1"/>
          </p:nvSpPr>
          <p:spPr>
            <a:xfrm rot="2305559" flipH="1" flipV="1">
              <a:off x="2356903" y="119937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0" name="Oval 289"/>
            <p:cNvSpPr>
              <a:spLocks noChangeAspect="1"/>
            </p:cNvSpPr>
            <p:nvPr userDrawn="1"/>
          </p:nvSpPr>
          <p:spPr>
            <a:xfrm rot="2305559" flipH="1" flipV="1">
              <a:off x="2356903" y="1198295"/>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1" name="Oval 290"/>
            <p:cNvSpPr>
              <a:spLocks noChangeAspect="1"/>
            </p:cNvSpPr>
            <p:nvPr userDrawn="1"/>
          </p:nvSpPr>
          <p:spPr>
            <a:xfrm rot="2305559" flipH="1" flipV="1">
              <a:off x="2430559" y="103139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2" name="Oval 291"/>
            <p:cNvSpPr>
              <a:spLocks noChangeAspect="1"/>
            </p:cNvSpPr>
            <p:nvPr userDrawn="1"/>
          </p:nvSpPr>
          <p:spPr>
            <a:xfrm rot="2305559" flipH="1" flipV="1">
              <a:off x="2430559" y="1030314"/>
              <a:ext cx="84626" cy="84294"/>
            </a:xfrm>
            <a:prstGeom prst="ellipse">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93" name="Rectangle 292"/>
          <p:cNvSpPr/>
          <p:nvPr userDrawn="1"/>
        </p:nvSpPr>
        <p:spPr>
          <a:xfrm>
            <a:off x="3123619" y="2057400"/>
            <a:ext cx="4092701" cy="369332"/>
          </a:xfrm>
          <a:prstGeom prst="rect">
            <a:avLst/>
          </a:prstGeom>
        </p:spPr>
        <p:txBody>
          <a:bodyPr wrap="square">
            <a:spAutoFit/>
          </a:bodyPr>
          <a:lstStyle/>
          <a:p>
            <a:pPr algn="l" defTabSz="457200">
              <a:spcAft>
                <a:spcPts val="300"/>
              </a:spcAft>
            </a:pPr>
            <a:r>
              <a:rPr lang="en-US" sz="1800" cap="small" dirty="0" smtClean="0">
                <a:solidFill>
                  <a:schemeClr val="accent5">
                    <a:lumMod val="40000"/>
                    <a:lumOff val="60000"/>
                  </a:schemeClr>
                </a:solidFill>
                <a:latin typeface="Arial" pitchFamily="-108" charset="0"/>
                <a:ea typeface="ＭＳ Ｐゴシック" pitchFamily="-108" charset="-128"/>
                <a:cs typeface="ＭＳ Ｐゴシック" pitchFamily="-108" charset="-128"/>
              </a:rPr>
              <a:t>Hepatitis C Online</a:t>
            </a:r>
          </a:p>
        </p:txBody>
      </p:sp>
    </p:spTree>
    <p:extLst>
      <p:ext uri="{BB962C8B-B14F-4D97-AF65-F5344CB8AC3E}">
        <p14:creationId xmlns:p14="http://schemas.microsoft.com/office/powerpoint/2010/main" val="4250899186"/>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C">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6"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 Slide: click to add title</a:t>
            </a:r>
            <a:endParaRPr lang="en-US" dirty="0"/>
          </a:p>
        </p:txBody>
      </p:sp>
      <p:sp>
        <p:nvSpPr>
          <p:cNvPr id="8" name="Rectangle 3"/>
          <p:cNvSpPr>
            <a:spLocks noChangeArrowheads="1"/>
          </p:cNvSpPr>
          <p:nvPr/>
        </p:nvSpPr>
        <p:spPr bwMode="invGray">
          <a:xfrm>
            <a:off x="-5588" y="1386845"/>
            <a:ext cx="9162288" cy="365755"/>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457200">
              <a:lnSpc>
                <a:spcPct val="85000"/>
              </a:lnSpc>
            </a:pPr>
            <a:endParaRPr lang="en-US" sz="2000" dirty="0">
              <a:solidFill>
                <a:schemeClr val="bg1"/>
              </a:solidFill>
              <a:latin typeface="Arial" pitchFamily="-110" charset="0"/>
              <a:ea typeface="ＭＳ Ｐゴシック" pitchFamily="-110" charset="-128"/>
              <a:cs typeface="ＭＳ Ｐゴシック" pitchFamily="-110" charset="-128"/>
            </a:endParaRPr>
          </a:p>
        </p:txBody>
      </p:sp>
      <p:sp>
        <p:nvSpPr>
          <p:cNvPr id="9" name="Text Placeholder 2"/>
          <p:cNvSpPr>
            <a:spLocks noGrp="1"/>
          </p:cNvSpPr>
          <p:nvPr>
            <p:ph type="body" idx="10" hasCustomPrompt="1"/>
          </p:nvPr>
        </p:nvSpPr>
        <p:spPr>
          <a:xfrm>
            <a:off x="0" y="1386843"/>
            <a:ext cx="9144000" cy="359663"/>
          </a:xfrm>
          <a:prstGeom prst="rect">
            <a:avLst/>
          </a:prstGeom>
        </p:spPr>
        <p:txBody>
          <a:bodyPr anchor="b">
            <a:noAutofit/>
          </a:bodyPr>
          <a:lstStyle>
            <a:lvl1pPr marL="0" indent="0" algn="ctr">
              <a:buNone/>
              <a:defRPr sz="2000" b="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text</a:t>
            </a:r>
          </a:p>
        </p:txBody>
      </p:sp>
      <p:sp>
        <p:nvSpPr>
          <p:cNvPr id="13"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5856" y="2819400"/>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2683933"/>
            <a:ext cx="9186333" cy="176742"/>
            <a:chOff x="-12700" y="2683933"/>
            <a:chExt cx="9186333" cy="176742"/>
          </a:xfrm>
        </p:grpSpPr>
        <p:pic>
          <p:nvPicPr>
            <p:cNvPr id="13" name="Picture 12"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5"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3"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8" cstate="print">
              <a:alphaModFix/>
              <a:duotone>
                <a:prstClr val="black"/>
                <a:schemeClr val="accent3">
                  <a:tint val="45000"/>
                  <a:satMod val="400000"/>
                </a:schemeClr>
              </a:duotone>
              <a:extLst>
                <a:ext uri="{BEBA8EAE-BF5A-486C-A8C5-ECC9F3942E4B}">
                  <a14:imgProps xmlns:a14="http://schemas.microsoft.com/office/drawing/2010/main">
                    <a14:imgLayer r:embed="rId9">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74575138"/>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Graphic 1 Line Title">
    <p:spTree>
      <p:nvGrpSpPr>
        <p:cNvPr id="1" name=""/>
        <p:cNvGrpSpPr/>
        <p:nvPr/>
      </p:nvGrpSpPr>
      <p:grpSpPr>
        <a:xfrm>
          <a:off x="0" y="0"/>
          <a:ext cx="0" cy="0"/>
          <a:chOff x="0" y="0"/>
          <a:chExt cx="0" cy="0"/>
        </a:xfrm>
      </p:grpSpPr>
      <p:sp>
        <p:nvSpPr>
          <p:cNvPr id="8" name="Rectangle 7"/>
          <p:cNvSpPr/>
          <p:nvPr userDrawn="1"/>
        </p:nvSpPr>
        <p:spPr>
          <a:xfrm>
            <a:off x="0" y="1"/>
            <a:ext cx="9162288" cy="1773934"/>
          </a:xfrm>
          <a:prstGeom prst="rect">
            <a:avLst/>
          </a:prstGeom>
          <a:gradFill flip="none" rotWithShape="1">
            <a:gsLst>
              <a:gs pos="14000">
                <a:srgbClr val="DAE4DF">
                  <a:alpha val="30000"/>
                </a:srgbClr>
              </a:gs>
              <a:gs pos="95000">
                <a:srgbClr val="757A78">
                  <a:alpha val="30000"/>
                </a:srgb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5856" y="1905001"/>
            <a:ext cx="9162288" cy="4980431"/>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p:cNvGrpSpPr/>
          <p:nvPr userDrawn="1"/>
        </p:nvGrpSpPr>
        <p:grpSpPr>
          <a:xfrm>
            <a:off x="-12700" y="1752600"/>
            <a:ext cx="9186333" cy="176742"/>
            <a:chOff x="-12700" y="2683933"/>
            <a:chExt cx="9186333" cy="176742"/>
          </a:xfrm>
        </p:grpSpPr>
        <p:pic>
          <p:nvPicPr>
            <p:cNvPr id="13" name="Picture 12"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14" name="Picture 13"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15" name="Picture 14" descr="Membrane_Light.png"/>
            <p:cNvPicPr>
              <a:picLocks noChangeAspect="1"/>
            </p:cNvPicPr>
            <p:nvPr/>
          </p:nvPicPr>
          <p:blipFill rotWithShape="1">
            <a:blip r:embed="rId2" cstate="print">
              <a:alphaModFix/>
              <a:duotone>
                <a:prstClr val="black"/>
                <a:schemeClr val="accent3">
                  <a:tint val="45000"/>
                  <a:satMod val="400000"/>
                </a:schemeClr>
              </a:duotone>
              <a:extLst>
                <a:ext uri="{BEBA8EAE-BF5A-486C-A8C5-ECC9F3942E4B}">
                  <a14:imgProps xmlns:a14="http://schemas.microsoft.com/office/drawing/2010/main">
                    <a14:imgLayer r:embed="rId6">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16" name="Picture 15" descr="Membrane_Light.png"/>
            <p:cNvPicPr>
              <a:picLocks noChangeAspect="1"/>
            </p:cNvPicPr>
            <p:nvPr/>
          </p:nvPicPr>
          <p:blipFill rotWithShape="1">
            <a:blip r:embed="rId7"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2957106873"/>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phic 2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10"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600" baseline="0">
                <a:solidFill>
                  <a:schemeClr val="bg1"/>
                </a:solidFill>
              </a:defRPr>
            </a:lvl1pPr>
          </a:lstStyle>
          <a:p>
            <a:r>
              <a:rPr lang="en-US" dirty="0" smtClean="0"/>
              <a:t>Data/Image slide two line title: click to add title</a:t>
            </a:r>
            <a:endParaRPr lang="en-US" dirty="0"/>
          </a:p>
        </p:txBody>
      </p:sp>
      <p:cxnSp>
        <p:nvCxnSpPr>
          <p:cNvPr id="11" name="Straight Connector 10"/>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2654219"/>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 Blue">
    <p:spTree>
      <p:nvGrpSpPr>
        <p:cNvPr id="1" name=""/>
        <p:cNvGrpSpPr/>
        <p:nvPr/>
      </p:nvGrpSpPr>
      <p:grpSpPr>
        <a:xfrm>
          <a:off x="0" y="0"/>
          <a:ext cx="0" cy="0"/>
          <a:chOff x="0" y="0"/>
          <a:chExt cx="0" cy="0"/>
        </a:xfrm>
      </p:grpSpPr>
      <p:sp>
        <p:nvSpPr>
          <p:cNvPr id="18" name="Rectangle 17"/>
          <p:cNvSpPr/>
          <p:nvPr userDrawn="1"/>
        </p:nvSpPr>
        <p:spPr>
          <a:xfrm>
            <a:off x="0" y="1295401"/>
            <a:ext cx="9162288" cy="5590031"/>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2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4" name="Title 1"/>
          <p:cNvSpPr>
            <a:spLocks noGrp="1"/>
          </p:cNvSpPr>
          <p:nvPr>
            <p:ph type="title"/>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Click to edit Master title style</a:t>
            </a:r>
            <a:endParaRPr lang="en-US" dirty="0"/>
          </a:p>
        </p:txBody>
      </p:sp>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602427498"/>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Tree>
    <p:extLst>
      <p:ext uri="{BB962C8B-B14F-4D97-AF65-F5344CB8AC3E}">
        <p14:creationId xmlns:p14="http://schemas.microsoft.com/office/powerpoint/2010/main" val="917713818"/>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6873240"/>
          </a:xfrm>
          <a:prstGeom prst="rect">
            <a:avLst/>
          </a:prstGeom>
        </p:spPr>
      </p:pic>
      <p:grpSp>
        <p:nvGrpSpPr>
          <p:cNvPr id="9" name="Group 8"/>
          <p:cNvGrpSpPr/>
          <p:nvPr userDrawn="1"/>
        </p:nvGrpSpPr>
        <p:grpSpPr>
          <a:xfrm>
            <a:off x="7740233" y="6336972"/>
            <a:ext cx="1399539" cy="494594"/>
            <a:chOff x="7740233" y="6336972"/>
            <a:chExt cx="1399539" cy="494594"/>
          </a:xfrm>
        </p:grpSpPr>
        <p:sp>
          <p:nvSpPr>
            <p:cNvPr id="10" name="Rectangle 9"/>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1" name="Rectangle 10"/>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2" name="Group 11"/>
            <p:cNvGrpSpPr/>
            <p:nvPr/>
          </p:nvGrpSpPr>
          <p:grpSpPr>
            <a:xfrm>
              <a:off x="7740233" y="6413546"/>
              <a:ext cx="354457" cy="350649"/>
              <a:chOff x="7752933" y="6426246"/>
              <a:chExt cx="354457" cy="350649"/>
            </a:xfrm>
          </p:grpSpPr>
          <p:sp>
            <p:nvSpPr>
              <p:cNvPr id="13" name="Dodecagon 12"/>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5" name="Content Placeholder 4"/>
          <p:cNvSpPr>
            <a:spLocks noGrp="1"/>
          </p:cNvSpPr>
          <p:nvPr>
            <p:ph sz="quarter" idx="13" hasCustomPrompt="1"/>
          </p:nvPr>
        </p:nvSpPr>
        <p:spPr>
          <a:xfrm>
            <a:off x="304818" y="6461760"/>
            <a:ext cx="7388319" cy="320040"/>
          </a:xfrm>
          <a:prstGeom prst="rect">
            <a:avLst/>
          </a:prstGeom>
        </p:spPr>
        <p:txBody>
          <a:bodyPr vert="horz" anchor="ctr"/>
          <a:lstStyle>
            <a:lvl1pPr marL="0" indent="0">
              <a:buNone/>
              <a:defRPr sz="1400" b="1">
                <a:solidFill>
                  <a:schemeClr val="bg1"/>
                </a:solidFill>
                <a:latin typeface="Arial"/>
                <a:cs typeface="Arial"/>
              </a:defRPr>
            </a:lvl1pPr>
          </a:lstStyle>
          <a:p>
            <a:pPr lvl="0"/>
            <a:r>
              <a:rPr lang="en-US" dirty="0" smtClean="0"/>
              <a:t>Click to Add Source</a:t>
            </a:r>
            <a:endParaRPr lang="en-US" dirty="0"/>
          </a:p>
        </p:txBody>
      </p:sp>
      <p:sp>
        <p:nvSpPr>
          <p:cNvPr id="64" name="Rectangle 63"/>
          <p:cNvSpPr/>
          <p:nvPr userDrawn="1"/>
        </p:nvSpPr>
        <p:spPr>
          <a:xfrm>
            <a:off x="-5856" y="2832089"/>
            <a:ext cx="9162288" cy="4038600"/>
          </a:xfrm>
          <a:prstGeom prst="rect">
            <a:avLst/>
          </a:prstGeom>
          <a:gradFill flip="none" rotWithShape="1">
            <a:gsLst>
              <a:gs pos="15000">
                <a:srgbClr val="DAE4DF"/>
              </a:gs>
              <a:gs pos="95000">
                <a:srgbClr val="757A78"/>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6" name="Picture 65" descr="Nucleus.png"/>
          <p:cNvPicPr>
            <a:picLocks noChangeAspect="1"/>
          </p:cNvPicPr>
          <p:nvPr userDrawn="1"/>
        </p:nvPicPr>
        <p:blipFill rotWithShape="1">
          <a:blip r:embed="rId3" cstate="print">
            <a:alphaModFix/>
            <a:extLst>
              <a:ext uri="{28A0092B-C50C-407E-A947-70E740481C1C}">
                <a14:useLocalDpi xmlns:a14="http://schemas.microsoft.com/office/drawing/2010/main"/>
              </a:ext>
            </a:extLst>
          </a:blip>
          <a:srcRect/>
          <a:stretch/>
        </p:blipFill>
        <p:spPr>
          <a:xfrm>
            <a:off x="-114486" y="4673600"/>
            <a:ext cx="9388705" cy="2221990"/>
          </a:xfrm>
          <a:prstGeom prst="rect">
            <a:avLst/>
          </a:prstGeom>
        </p:spPr>
      </p:pic>
      <p:grpSp>
        <p:nvGrpSpPr>
          <p:cNvPr id="67" name="Group 66"/>
          <p:cNvGrpSpPr/>
          <p:nvPr userDrawn="1"/>
        </p:nvGrpSpPr>
        <p:grpSpPr>
          <a:xfrm>
            <a:off x="-12700" y="2683933"/>
            <a:ext cx="9186333" cy="176742"/>
            <a:chOff x="-12700" y="2683933"/>
            <a:chExt cx="9186333" cy="176742"/>
          </a:xfrm>
        </p:grpSpPr>
        <p:pic>
          <p:nvPicPr>
            <p:cNvPr id="68" name="Picture 67"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a:ext>
              </a:extLst>
            </a:blip>
            <a:srcRect/>
            <a:stretch/>
          </p:blipFill>
          <p:spPr>
            <a:xfrm>
              <a:off x="-12700" y="2694831"/>
              <a:ext cx="3276646" cy="165844"/>
            </a:xfrm>
            <a:prstGeom prst="rect">
              <a:avLst/>
            </a:prstGeom>
          </p:spPr>
        </p:pic>
        <p:pic>
          <p:nvPicPr>
            <p:cNvPr id="69" name="Picture 68" descr="Membrane_Light.png"/>
            <p:cNvPicPr>
              <a:picLocks noChangeAspect="1"/>
            </p:cNvPicPr>
            <p:nvPr/>
          </p:nvPicPr>
          <p:blipFill rotWithShape="1">
            <a:blip r:embed="rId6" cstate="print">
              <a:alphaModFix/>
              <a:duotone>
                <a:prstClr val="black"/>
                <a:schemeClr val="accent3">
                  <a:tint val="45000"/>
                  <a:satMod val="400000"/>
                </a:schemeClr>
              </a:duotone>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a:ext>
              </a:extLst>
            </a:blip>
            <a:srcRect/>
            <a:stretch/>
          </p:blipFill>
          <p:spPr>
            <a:xfrm>
              <a:off x="3256596" y="2694831"/>
              <a:ext cx="1651513" cy="165844"/>
            </a:xfrm>
            <a:prstGeom prst="rect">
              <a:avLst/>
            </a:prstGeom>
          </p:spPr>
        </p:pic>
        <p:pic>
          <p:nvPicPr>
            <p:cNvPr id="70" name="Picture 69" descr="Membrane_Light.png"/>
            <p:cNvPicPr>
              <a:picLocks noChangeAspect="1"/>
            </p:cNvPicPr>
            <p:nvPr/>
          </p:nvPicPr>
          <p:blipFill rotWithShape="1">
            <a:blip r:embed="rId4" cstate="print">
              <a:alphaModFix/>
              <a:duotone>
                <a:prstClr val="black"/>
                <a:schemeClr val="accent3">
                  <a:tint val="45000"/>
                  <a:satMod val="400000"/>
                </a:schemeClr>
              </a:duotone>
              <a:extLst>
                <a:ext uri="{BEBA8EAE-BF5A-486C-A8C5-ECC9F3942E4B}">
                  <a14:imgProps xmlns:a14="http://schemas.microsoft.com/office/drawing/2010/main">
                    <a14:imgLayer r:embed="rId8">
                      <a14:imgEffect>
                        <a14:saturation sat="33000"/>
                      </a14:imgEffect>
                    </a14:imgLayer>
                  </a14:imgProps>
                </a:ext>
                <a:ext uri="{28A0092B-C50C-407E-A947-70E740481C1C}">
                  <a14:useLocalDpi xmlns:a14="http://schemas.microsoft.com/office/drawing/2010/main"/>
                </a:ext>
              </a:extLst>
            </a:blip>
            <a:srcRect/>
            <a:stretch/>
          </p:blipFill>
          <p:spPr>
            <a:xfrm>
              <a:off x="4890892" y="2694831"/>
              <a:ext cx="3276646" cy="165844"/>
            </a:xfrm>
            <a:prstGeom prst="rect">
              <a:avLst/>
            </a:prstGeom>
          </p:spPr>
        </p:pic>
        <p:pic>
          <p:nvPicPr>
            <p:cNvPr id="71" name="Picture 70" descr="Membrane_Light.png"/>
            <p:cNvPicPr>
              <a:picLocks noChangeAspect="1"/>
            </p:cNvPicPr>
            <p:nvPr/>
          </p:nvPicPr>
          <p:blipFill rotWithShape="1">
            <a:blip r:embed="rId9" cstate="print">
              <a:alphaModFix/>
              <a:duotone>
                <a:prstClr val="black"/>
                <a:schemeClr val="accent3">
                  <a:tint val="45000"/>
                  <a:satMod val="400000"/>
                </a:schemeClr>
              </a:duotone>
              <a:extLst>
                <a:ext uri="{BEBA8EAE-BF5A-486C-A8C5-ECC9F3942E4B}">
                  <a14:imgProps xmlns:a14="http://schemas.microsoft.com/office/drawing/2010/main">
                    <a14:imgLayer r:embed="rId10">
                      <a14:imgEffect>
                        <a14:saturation sat="33000"/>
                      </a14:imgEffect>
                    </a14:imgLayer>
                  </a14:imgProps>
                </a:ext>
                <a:ext uri="{28A0092B-C50C-407E-A947-70E740481C1C}">
                  <a14:useLocalDpi xmlns:a14="http://schemas.microsoft.com/office/drawing/2010/main"/>
                </a:ext>
              </a:extLst>
            </a:blip>
            <a:srcRect t="-6571"/>
            <a:stretch/>
          </p:blipFill>
          <p:spPr>
            <a:xfrm>
              <a:off x="8160188" y="2683933"/>
              <a:ext cx="1013445" cy="176742"/>
            </a:xfrm>
            <a:prstGeom prst="rect">
              <a:avLst/>
            </a:prstGeom>
          </p:spPr>
        </p:pic>
      </p:grpSp>
    </p:spTree>
    <p:extLst>
      <p:ext uri="{BB962C8B-B14F-4D97-AF65-F5344CB8AC3E}">
        <p14:creationId xmlns:p14="http://schemas.microsoft.com/office/powerpoint/2010/main" val="110936696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A">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2" name="Title 1"/>
          <p:cNvSpPr>
            <a:spLocks noGrp="1"/>
          </p:cNvSpPr>
          <p:nvPr>
            <p:ph type="title" hasCustomPrompt="1"/>
          </p:nvPr>
        </p:nvSpPr>
        <p:spPr>
          <a:xfrm>
            <a:off x="533401" y="3276600"/>
            <a:ext cx="8077200" cy="1238250"/>
          </a:xfrm>
          <a:prstGeom prst="rect">
            <a:avLst/>
          </a:prstGeom>
        </p:spPr>
        <p:txBody>
          <a:bodyPr tIns="0" anchor="t">
            <a:normAutofit/>
          </a:bodyPr>
          <a:lstStyle>
            <a:lvl1pPr algn="ctr">
              <a:defRPr sz="3200" b="0" cap="none">
                <a:solidFill>
                  <a:srgbClr val="003A78"/>
                </a:solidFill>
              </a:defRPr>
            </a:lvl1pPr>
          </a:lstStyle>
          <a:p>
            <a:r>
              <a:rPr lang="en-US" dirty="0" smtClean="0"/>
              <a:t>Click To Edit Section Title</a:t>
            </a:r>
            <a:endParaRPr lang="en-US" dirty="0"/>
          </a:p>
        </p:txBody>
      </p:sp>
      <p:sp>
        <p:nvSpPr>
          <p:cNvPr id="3" name="Text Placeholder 2"/>
          <p:cNvSpPr>
            <a:spLocks noGrp="1"/>
          </p:cNvSpPr>
          <p:nvPr>
            <p:ph type="body" idx="1" hasCustomPrompt="1"/>
          </p:nvPr>
        </p:nvSpPr>
        <p:spPr>
          <a:xfrm>
            <a:off x="533401" y="2476500"/>
            <a:ext cx="8077200" cy="790576"/>
          </a:xfrm>
          <a:prstGeom prst="rect">
            <a:avLst/>
          </a:prstGeom>
        </p:spPr>
        <p:txBody>
          <a:bodyPr bIns="0" anchor="b"/>
          <a:lstStyle>
            <a:lvl1pPr marL="0" indent="0" algn="ctr">
              <a:buNone/>
              <a:defRPr sz="20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HEADER TEXT</a:t>
            </a:r>
          </a:p>
        </p:txBody>
      </p:sp>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13" name="Straight Connector 1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5"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grpSp>
        <p:nvGrpSpPr>
          <p:cNvPr id="4" name="Group 3"/>
          <p:cNvGrpSpPr/>
          <p:nvPr userDrawn="1"/>
        </p:nvGrpSpPr>
        <p:grpSpPr>
          <a:xfrm>
            <a:off x="7740233" y="6336972"/>
            <a:ext cx="1399539" cy="494594"/>
            <a:chOff x="7740233" y="6336972"/>
            <a:chExt cx="1399539" cy="494594"/>
          </a:xfrm>
        </p:grpSpPr>
        <p:sp>
          <p:nvSpPr>
            <p:cNvPr id="11" name="Rectangle 10"/>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8" name="Rectangle 17"/>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9" name="Group 18"/>
            <p:cNvGrpSpPr/>
            <p:nvPr/>
          </p:nvGrpSpPr>
          <p:grpSpPr>
            <a:xfrm>
              <a:off x="7740233" y="6413546"/>
              <a:ext cx="354457" cy="350649"/>
              <a:chOff x="7752933" y="6426246"/>
              <a:chExt cx="354457" cy="350649"/>
            </a:xfrm>
          </p:grpSpPr>
          <p:sp>
            <p:nvSpPr>
              <p:cNvPr id="20" name="Dodecagon 19"/>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2600325"/>
            <a:ext cx="3657600" cy="685800"/>
          </a:xfrm>
          <a:prstGeom prst="rect">
            <a:avLst/>
          </a:prstGeom>
        </p:spPr>
        <p:txBody>
          <a:bodyPr tIns="0" anchor="t">
            <a:normAutofit/>
          </a:bodyPr>
          <a:lstStyle>
            <a:lvl1pPr algn="l">
              <a:defRPr sz="3200" b="0" cap="none">
                <a:solidFill>
                  <a:srgbClr val="003A78"/>
                </a:solidFill>
              </a:defRPr>
            </a:lvl1pPr>
          </a:lstStyle>
          <a:p>
            <a:r>
              <a:rPr lang="en-US" dirty="0" smtClean="0"/>
              <a:t>Title</a:t>
            </a:r>
            <a:endParaRPr lang="en-US" dirty="0"/>
          </a:p>
        </p:txBody>
      </p:sp>
      <p:sp>
        <p:nvSpPr>
          <p:cNvPr id="3" name="Text Placeholder 2"/>
          <p:cNvSpPr>
            <a:spLocks noGrp="1"/>
          </p:cNvSpPr>
          <p:nvPr>
            <p:ph type="body" idx="1" hasCustomPrompt="1"/>
          </p:nvPr>
        </p:nvSpPr>
        <p:spPr>
          <a:xfrm>
            <a:off x="533400" y="2028825"/>
            <a:ext cx="3657600" cy="533400"/>
          </a:xfrm>
          <a:prstGeom prst="rect">
            <a:avLst/>
          </a:prstGeom>
        </p:spPr>
        <p:txBody>
          <a:bodyPr bIns="0" anchor="b"/>
          <a:lstStyle>
            <a:lvl1pPr marL="0" indent="0" algn="l">
              <a:buNone/>
              <a:defRPr sz="2400" cap="small" baseline="0">
                <a:solidFill>
                  <a:srgbClr val="003A7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subtitle</a:t>
            </a:r>
          </a:p>
        </p:txBody>
      </p:sp>
      <p:sp>
        <p:nvSpPr>
          <p:cNvPr id="14" name="Rectangle 13"/>
          <p:cNvSpPr/>
          <p:nvPr/>
        </p:nvSpPr>
        <p:spPr>
          <a:xfrm>
            <a:off x="9525" y="3429002"/>
            <a:ext cx="4572001" cy="1612899"/>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588933" y="1828800"/>
            <a:ext cx="4572001" cy="1581150"/>
          </a:xfrm>
          <a:prstGeom prst="rect">
            <a:avLst/>
          </a:prstGeom>
          <a:solidFill>
            <a:srgbClr val="F0EADC"/>
          </a:solidFill>
          <a:ln>
            <a:solidFill>
              <a:srgbClr val="78A0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16"/>
          <p:cNvSpPr>
            <a:spLocks noGrp="1"/>
          </p:cNvSpPr>
          <p:nvPr>
            <p:ph sz="quarter" idx="10" hasCustomPrompt="1"/>
          </p:nvPr>
        </p:nvSpPr>
        <p:spPr>
          <a:xfrm>
            <a:off x="4876800" y="3581400"/>
            <a:ext cx="3962400" cy="1219200"/>
          </a:xfrm>
          <a:prstGeom prst="rect">
            <a:avLst/>
          </a:prstGeom>
        </p:spPr>
        <p:txBody>
          <a:bodyPr/>
          <a:lstStyle>
            <a:lvl1pPr marL="228600" indent="-228600">
              <a:defRPr sz="2000">
                <a:solidFill>
                  <a:srgbClr val="003A78"/>
                </a:solidFill>
              </a:defRPr>
            </a:lvl1pPr>
          </a:lstStyle>
          <a:p>
            <a:pPr lvl="0"/>
            <a:r>
              <a:rPr lang="en-US" dirty="0" smtClean="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sp>
        <p:nvSpPr>
          <p:cNvPr id="1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cxnSp>
        <p:nvCxnSpPr>
          <p:cNvPr id="21" name="Straight Connector 20"/>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cxnSp>
        <p:nvCxnSpPr>
          <p:cNvPr id="23" name="Straight Connector 22"/>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userDrawn="1"/>
        </p:nvGrpSpPr>
        <p:grpSpPr>
          <a:xfrm>
            <a:off x="7740233" y="6336972"/>
            <a:ext cx="1399539" cy="494594"/>
            <a:chOff x="7740233" y="6336972"/>
            <a:chExt cx="1399539" cy="494594"/>
          </a:xfrm>
        </p:grpSpPr>
        <p:sp>
          <p:nvSpPr>
            <p:cNvPr id="16" name="Rectangle 15"/>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24" name="Rectangle 23"/>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25" name="Group 24"/>
            <p:cNvGrpSpPr/>
            <p:nvPr/>
          </p:nvGrpSpPr>
          <p:grpSpPr>
            <a:xfrm>
              <a:off x="7740233" y="6413546"/>
              <a:ext cx="354457" cy="350649"/>
              <a:chOff x="7752933" y="6426246"/>
              <a:chExt cx="354457" cy="350649"/>
            </a:xfrm>
          </p:grpSpPr>
          <p:sp>
            <p:nvSpPr>
              <p:cNvPr id="26" name="Dodecagon 25"/>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Dodecagon 34"/>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Dodecagon 35"/>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Dodecagon 36"/>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decagon 37"/>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Dodecagon 38"/>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Dodecagon 39"/>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Dodecagon 40"/>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Dodecagon 41"/>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Dodecagon 42"/>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Oval 61"/>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Oval 62"/>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Oval 63"/>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Oval 64"/>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Divider C">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2794000"/>
            <a:ext cx="9143999" cy="1295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806700"/>
            <a:ext cx="8686800" cy="1274826"/>
          </a:xfrm>
          <a:prstGeom prst="rect">
            <a:avLst/>
          </a:prstGeom>
        </p:spPr>
        <p:txBody>
          <a:bodyPr tIns="0" anchor="ctr">
            <a:normAutofit/>
          </a:bodyPr>
          <a:lstStyle>
            <a:lvl1pPr algn="ctr">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2448731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457706"/>
          </a:xfrm>
          <a:prstGeom prst="rect">
            <a:avLst/>
          </a:prstGeom>
        </p:spPr>
        <p:txBody>
          <a:bodyPr tIns="0" anchor="ctr">
            <a:normAutofit/>
          </a:bodyPr>
          <a:lstStyle>
            <a:lvl1pPr algn="ctr">
              <a:lnSpc>
                <a:spcPts val="3600"/>
              </a:lnSpc>
              <a:spcBef>
                <a:spcPts val="800"/>
              </a:spcBef>
              <a:defRPr sz="3200" b="0" cap="none">
                <a:solidFill>
                  <a:schemeClr val="tx2"/>
                </a:solidFill>
              </a:defRPr>
            </a:lvl1pPr>
          </a:lstStyle>
          <a:p>
            <a:r>
              <a:rPr lang="en-US" dirty="0" smtClean="0"/>
              <a:t>Click To Edit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5" name="Title 1"/>
          <p:cNvSpPr txBox="1">
            <a:spLocks/>
          </p:cNvSpPr>
          <p:nvPr userDrawn="1"/>
        </p:nvSpPr>
        <p:spPr>
          <a:xfrm>
            <a:off x="228600" y="-4763"/>
            <a:ext cx="8610600" cy="309563"/>
          </a:xfrm>
          <a:prstGeom prst="rect">
            <a:avLst/>
          </a:prstGeom>
        </p:spPr>
        <p:txBody>
          <a:bodyPr tIns="0" anchor="ctr">
            <a:noAutofit/>
          </a:bodyPr>
          <a:lstStyle>
            <a:lvl1pPr algn="ctr" defTabSz="914400" rtl="0" eaLnBrk="1" latinLnBrk="0" hangingPunct="1">
              <a:spcBef>
                <a:spcPct val="0"/>
              </a:spcBef>
              <a:buNone/>
              <a:defRPr sz="3200" b="0" kern="1200" cap="none">
                <a:solidFill>
                  <a:schemeClr val="tx2"/>
                </a:solidFill>
                <a:latin typeface="+mj-lt"/>
                <a:ea typeface="+mj-ea"/>
                <a:cs typeface="+mj-cs"/>
              </a:defRPr>
            </a:lvl1pPr>
          </a:lstStyle>
          <a:p>
            <a:pPr algn="l"/>
            <a:endParaRPr lang="en-US" sz="1600" dirty="0">
              <a:solidFill>
                <a:srgbClr val="D3E5FF"/>
              </a:solidFill>
            </a:endParaRPr>
          </a:p>
        </p:txBody>
      </p:sp>
      <p:sp>
        <p:nvSpPr>
          <p:cNvPr id="66"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44422499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Divider 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828798"/>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0" y="5029202"/>
            <a:ext cx="9157371" cy="1828798"/>
          </a:xfrm>
          <a:prstGeom prst="rect">
            <a:avLst/>
          </a:prstGeom>
        </p:spPr>
      </p:pic>
      <p:sp>
        <p:nvSpPr>
          <p:cNvPr id="12" name="Title 4"/>
          <p:cNvSpPr txBox="1">
            <a:spLocks/>
          </p:cNvSpPr>
          <p:nvPr userDrawn="1"/>
        </p:nvSpPr>
        <p:spPr>
          <a:xfrm>
            <a:off x="0" y="1828800"/>
            <a:ext cx="9143999" cy="3200400"/>
          </a:xfrm>
          <a:prstGeom prst="rect">
            <a:avLst/>
          </a:prstGeom>
          <a:solidFill>
            <a:srgbClr val="F0EADC"/>
          </a:solidFill>
        </p:spPr>
        <p:txBody>
          <a:bodyPr tIns="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705100"/>
            <a:ext cx="8686800" cy="1640586"/>
          </a:xfrm>
          <a:prstGeom prst="rect">
            <a:avLst/>
          </a:prstGeom>
        </p:spPr>
        <p:txBody>
          <a:bodyPr tIns="0" anchor="ctr">
            <a:normAutofit/>
          </a:bodyPr>
          <a:lstStyle>
            <a:lvl1pPr algn="ctr">
              <a:lnSpc>
                <a:spcPts val="2800"/>
              </a:lnSpc>
              <a:spcBef>
                <a:spcPts val="1800"/>
              </a:spcBef>
              <a:defRPr sz="3200" b="0" cap="none">
                <a:solidFill>
                  <a:schemeClr val="tx2"/>
                </a:solidFill>
              </a:defRPr>
            </a:lvl1pPr>
          </a:lstStyle>
          <a:p>
            <a:r>
              <a:rPr lang="en-US" dirty="0" smtClean="0"/>
              <a:t>Two-Line Title</a:t>
            </a:r>
            <a:endParaRPr lang="en-US" dirty="0"/>
          </a:p>
        </p:txBody>
      </p:sp>
      <p:cxnSp>
        <p:nvCxnSpPr>
          <p:cNvPr id="15" name="Straight Connector 14"/>
          <p:cNvCxnSpPr/>
          <p:nvPr userDrawn="1"/>
        </p:nvCxnSpPr>
        <p:spPr>
          <a:xfrm>
            <a:off x="1" y="5040312"/>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userDrawn="1"/>
        </p:nvCxnSpPr>
        <p:spPr>
          <a:xfrm>
            <a:off x="1" y="1822978"/>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7740233" y="6336972"/>
            <a:ext cx="1399539" cy="494594"/>
            <a:chOff x="7740233" y="6336972"/>
            <a:chExt cx="1399539" cy="494594"/>
          </a:xfrm>
        </p:grpSpPr>
        <p:sp>
          <p:nvSpPr>
            <p:cNvPr id="9" name="Rectangle 8"/>
            <p:cNvSpPr/>
            <p:nvPr/>
          </p:nvSpPr>
          <p:spPr>
            <a:xfrm>
              <a:off x="7994114" y="63369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0" dirty="0" smtClean="0">
                  <a:solidFill>
                    <a:srgbClr val="FFFFFF"/>
                  </a:solidFill>
                  <a:latin typeface="Myriad Pro"/>
                  <a:cs typeface="Myriad Pro"/>
                </a:rPr>
                <a:t>Hepatitis</a:t>
              </a:r>
              <a:endParaRPr lang="en-US" sz="1800" b="0" dirty="0">
                <a:solidFill>
                  <a:srgbClr val="FFFFFF"/>
                </a:solidFill>
                <a:latin typeface="Myriad Pro"/>
                <a:cs typeface="Myriad Pro"/>
              </a:endParaRPr>
            </a:p>
          </p:txBody>
        </p:sp>
        <p:sp>
          <p:nvSpPr>
            <p:cNvPr id="10" name="Rectangle 9"/>
            <p:cNvSpPr/>
            <p:nvPr/>
          </p:nvSpPr>
          <p:spPr>
            <a:xfrm>
              <a:off x="8102609" y="65267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25858"/>
                  </a:solidFill>
                  <a:latin typeface="Myriad Pro"/>
                  <a:cs typeface="Myriad Pro"/>
                </a:rPr>
                <a:t>web study</a:t>
              </a:r>
              <a:endParaRPr lang="en-US" sz="1300" dirty="0">
                <a:solidFill>
                  <a:srgbClr val="C25858"/>
                </a:solidFill>
                <a:latin typeface="Myriad Pro"/>
                <a:cs typeface="Myriad Pro"/>
              </a:endParaRPr>
            </a:p>
          </p:txBody>
        </p:sp>
        <p:grpSp>
          <p:nvGrpSpPr>
            <p:cNvPr id="11" name="Group 10"/>
            <p:cNvGrpSpPr/>
            <p:nvPr/>
          </p:nvGrpSpPr>
          <p:grpSpPr>
            <a:xfrm>
              <a:off x="7740233" y="6413546"/>
              <a:ext cx="354457" cy="350649"/>
              <a:chOff x="7752933" y="6426246"/>
              <a:chExt cx="354457" cy="350649"/>
            </a:xfrm>
          </p:grpSpPr>
          <p:sp>
            <p:nvSpPr>
              <p:cNvPr id="17" name="Dodecagon 16"/>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decagon 25"/>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Dodecagon 26"/>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Dodecagon 27"/>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Dodecagon 28"/>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Dodecagon 29"/>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Dodecagon 30"/>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Dodecagon 31"/>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Dodecagon 32"/>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Dodecagon 33"/>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Oval 55"/>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61"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2"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64" name="Text Placeholder 2"/>
          <p:cNvSpPr>
            <a:spLocks noGrp="1"/>
          </p:cNvSpPr>
          <p:nvPr>
            <p:ph type="body" idx="1" hasCustomPrompt="1"/>
          </p:nvPr>
        </p:nvSpPr>
        <p:spPr>
          <a:xfrm>
            <a:off x="0" y="-9525"/>
            <a:ext cx="8839200" cy="304800"/>
          </a:xfrm>
          <a:prstGeom prst="rect">
            <a:avLst/>
          </a:prstGeom>
        </p:spPr>
        <p:txBody>
          <a:bodyPr lIns="274320" anchor="b">
            <a:normAutofit/>
          </a:bodyPr>
          <a:lstStyle>
            <a:lvl1pPr marL="0" indent="0">
              <a:buNone/>
              <a:defRPr sz="1200" b="0" baseline="0">
                <a:solidFill>
                  <a:srgbClr val="D3E5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SECTION TOPIC (OPTIONAL)</a:t>
            </a:r>
          </a:p>
        </p:txBody>
      </p:sp>
    </p:spTree>
    <p:extLst>
      <p:ext uri="{BB962C8B-B14F-4D97-AF65-F5344CB8AC3E}">
        <p14:creationId xmlns:p14="http://schemas.microsoft.com/office/powerpoint/2010/main" val="1179923076"/>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Slide: click to add title</a:t>
            </a:r>
            <a:endParaRPr lang="en-US" dirty="0"/>
          </a:p>
        </p:txBody>
      </p:sp>
      <p:sp>
        <p:nvSpPr>
          <p:cNvPr id="4" name="Content Placeholder 3"/>
          <p:cNvSpPr>
            <a:spLocks noGrp="1"/>
          </p:cNvSpPr>
          <p:nvPr>
            <p:ph sz="half" idx="2" hasCustomPrompt="1"/>
          </p:nvPr>
        </p:nvSpPr>
        <p:spPr>
          <a:xfrm>
            <a:off x="323850" y="1587500"/>
            <a:ext cx="85153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14"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baseline="0">
                <a:solidFill>
                  <a:schemeClr val="bg1"/>
                </a:solidFill>
              </a:defRPr>
            </a:lvl1pPr>
          </a:lstStyle>
          <a:p>
            <a:r>
              <a:rPr lang="en-US" dirty="0" smtClean="0"/>
              <a:t>Text and Data/Image Slide: click to add title</a:t>
            </a:r>
            <a:endParaRPr lang="en-US" dirty="0"/>
          </a:p>
        </p:txBody>
      </p:sp>
      <p:sp>
        <p:nvSpPr>
          <p:cNvPr id="4" name="Content Placeholder 3"/>
          <p:cNvSpPr>
            <a:spLocks noGrp="1"/>
          </p:cNvSpPr>
          <p:nvPr>
            <p:ph sz="half" idx="2" hasCustomPrompt="1"/>
          </p:nvPr>
        </p:nvSpPr>
        <p:spPr>
          <a:xfrm>
            <a:off x="323850" y="1587500"/>
            <a:ext cx="4095750" cy="4800600"/>
          </a:xfrm>
          <a:prstGeom prst="rect">
            <a:avLst/>
          </a:prstGeom>
        </p:spPr>
        <p:txBody>
          <a:bodyPr anchor="t" anchorCtr="0">
            <a:normAutofit/>
          </a:bodyPr>
          <a:lstStyle>
            <a:lvl1pPr marL="228600" indent="-228600">
              <a:lnSpc>
                <a:spcPts val="2800"/>
              </a:lnSpc>
              <a:spcBef>
                <a:spcPts val="800"/>
              </a:spcBef>
              <a:buClr>
                <a:schemeClr val="tx2"/>
              </a:buClr>
              <a:defRPr sz="2400">
                <a:solidFill>
                  <a:srgbClr val="000000"/>
                </a:solidFill>
              </a:defRPr>
            </a:lvl1pPr>
            <a:lvl2pPr marL="400050" indent="-171450">
              <a:lnSpc>
                <a:spcPts val="2800"/>
              </a:lnSpc>
              <a:spcBef>
                <a:spcPts val="800"/>
              </a:spcBef>
              <a:buClr>
                <a:schemeClr val="tx2"/>
              </a:buClr>
              <a:buFont typeface="Arial" pitchFamily="34" charset="0"/>
              <a:buChar char="-"/>
              <a:defRPr sz="2400">
                <a:solidFill>
                  <a:srgbClr val="000000"/>
                </a:solidFill>
              </a:defRPr>
            </a:lvl2pPr>
            <a:lvl3pPr>
              <a:lnSpc>
                <a:spcPts val="2800"/>
              </a:lnSpc>
              <a:spcBef>
                <a:spcPts val="800"/>
              </a:spcBef>
              <a:defRPr sz="1600">
                <a:solidFill>
                  <a:srgbClr val="000000"/>
                </a:solidFill>
              </a:defRPr>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first level text</a:t>
            </a:r>
          </a:p>
          <a:p>
            <a:pPr lvl="1"/>
            <a:r>
              <a:rPr lang="en-US" dirty="0" smtClean="0"/>
              <a:t>Second level</a:t>
            </a:r>
          </a:p>
        </p:txBody>
      </p:sp>
      <p:sp>
        <p:nvSpPr>
          <p:cNvPr id="9"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cxnSp>
        <p:nvCxnSpPr>
          <p:cNvPr id="17" name="Straight Connector 16"/>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5426003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1 Line Titl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57371" cy="1280160"/>
          </a:xfrm>
          <a:prstGeom prst="rect">
            <a:avLst/>
          </a:prstGeom>
        </p:spPr>
      </p:pic>
      <p:sp>
        <p:nvSpPr>
          <p:cNvPr id="5" name="Content Placeholder 4"/>
          <p:cNvSpPr>
            <a:spLocks noGrp="1"/>
          </p:cNvSpPr>
          <p:nvPr>
            <p:ph sz="quarter" idx="13" hasCustomPrompt="1"/>
          </p:nvPr>
        </p:nvSpPr>
        <p:spPr>
          <a:xfrm>
            <a:off x="304801" y="6461760"/>
            <a:ext cx="7382254" cy="320040"/>
          </a:xfrm>
          <a:prstGeom prst="rect">
            <a:avLst/>
          </a:prstGeom>
        </p:spPr>
        <p:txBody>
          <a:bodyPr vert="horz" anchor="ctr"/>
          <a:lstStyle>
            <a:lvl1pPr marL="0" indent="0">
              <a:buNone/>
              <a:defRPr sz="1400" b="1">
                <a:solidFill>
                  <a:srgbClr val="285078"/>
                </a:solidFill>
                <a:latin typeface="Arial"/>
                <a:cs typeface="Arial"/>
              </a:defRPr>
            </a:lvl1pPr>
          </a:lstStyle>
          <a:p>
            <a:pPr lvl="0"/>
            <a:r>
              <a:rPr lang="en-US" dirty="0" smtClean="0"/>
              <a:t>Click to Add Source</a:t>
            </a:r>
            <a:endParaRPr lang="en-US" dirty="0"/>
          </a:p>
        </p:txBody>
      </p:sp>
      <p:sp>
        <p:nvSpPr>
          <p:cNvPr id="9" name="Text Placeholder 19"/>
          <p:cNvSpPr>
            <a:spLocks/>
          </p:cNvSpPr>
          <p:nvPr userDrawn="1"/>
        </p:nvSpPr>
        <p:spPr bwMode="invGray">
          <a:xfrm>
            <a:off x="0" y="-12701"/>
            <a:ext cx="9162288" cy="316990"/>
          </a:xfrm>
          <a:prstGeom prst="rect">
            <a:avLst/>
          </a:prstGeom>
          <a:solidFill>
            <a:srgbClr val="002B3E"/>
          </a:solidFill>
          <a:ln w="9525">
            <a:noFill/>
            <a:miter lim="800000"/>
            <a:headEnd/>
            <a:tailEnd/>
          </a:ln>
        </p:spPr>
        <p:txBody>
          <a:bodyPr anchor="ctr">
            <a:prstTxWarp prst="textNoShape">
              <a:avLst/>
            </a:prstTxWarp>
          </a:bodyPr>
          <a:lstStyle/>
          <a:p>
            <a:pPr marL="342900" indent="-342900" defTabSz="457200">
              <a:lnSpc>
                <a:spcPct val="60000"/>
              </a:lnSpc>
              <a:buClr>
                <a:srgbClr val="7592A4"/>
              </a:buClr>
              <a:buFont typeface="Arial" pitchFamily="-110" charset="0"/>
              <a:buNone/>
            </a:pPr>
            <a:endParaRPr lang="en-US" sz="1400" dirty="0">
              <a:solidFill>
                <a:schemeClr val="bg1"/>
              </a:solidFill>
              <a:latin typeface="Arial" pitchFamily="-110" charset="0"/>
              <a:ea typeface="ＭＳ Ｐゴシック" pitchFamily="-110" charset="-128"/>
              <a:cs typeface="ＭＳ Ｐゴシック" pitchFamily="-110" charset="-128"/>
            </a:endParaRPr>
          </a:p>
        </p:txBody>
      </p:sp>
      <p:sp>
        <p:nvSpPr>
          <p:cNvPr id="2" name="Title 1"/>
          <p:cNvSpPr>
            <a:spLocks noGrp="1"/>
          </p:cNvSpPr>
          <p:nvPr>
            <p:ph type="title" hasCustomPrompt="1"/>
          </p:nvPr>
        </p:nvSpPr>
        <p:spPr>
          <a:xfrm>
            <a:off x="323850" y="304800"/>
            <a:ext cx="8515350" cy="990600"/>
          </a:xfrm>
          <a:prstGeom prst="rect">
            <a:avLst/>
          </a:prstGeom>
        </p:spPr>
        <p:txBody>
          <a:bodyPr anchor="ctr" anchorCtr="0">
            <a:normAutofit/>
          </a:bodyPr>
          <a:lstStyle>
            <a:lvl1pPr>
              <a:defRPr sz="2800">
                <a:solidFill>
                  <a:schemeClr val="bg1"/>
                </a:solidFill>
              </a:defRPr>
            </a:lvl1pPr>
          </a:lstStyle>
          <a:p>
            <a:r>
              <a:rPr lang="en-US" dirty="0" smtClean="0"/>
              <a:t>Data/Image Slide One Line Title: click to add title</a:t>
            </a:r>
            <a:endParaRPr lang="en-US" dirty="0"/>
          </a:p>
        </p:txBody>
      </p:sp>
      <p:cxnSp>
        <p:nvCxnSpPr>
          <p:cNvPr id="10" name="Straight Connector 9"/>
          <p:cNvCxnSpPr/>
          <p:nvPr userDrawn="1"/>
        </p:nvCxnSpPr>
        <p:spPr>
          <a:xfrm>
            <a:off x="1" y="1282700"/>
            <a:ext cx="9158733" cy="1588"/>
          </a:xfrm>
          <a:prstGeom prst="line">
            <a:avLst/>
          </a:prstGeom>
          <a:ln w="25400" cap="flat" cmpd="sng" algn="ctr">
            <a:solidFill>
              <a:srgbClr val="C0504D"/>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 name="Group 3"/>
          <p:cNvGrpSpPr/>
          <p:nvPr userDrawn="1"/>
        </p:nvGrpSpPr>
        <p:grpSpPr>
          <a:xfrm>
            <a:off x="7740233" y="6336972"/>
            <a:ext cx="1399539" cy="494594"/>
            <a:chOff x="7752933" y="6349672"/>
            <a:chExt cx="1399539" cy="494594"/>
          </a:xfrm>
        </p:grpSpPr>
        <p:sp>
          <p:nvSpPr>
            <p:cNvPr id="5" name="Rectangle 4"/>
            <p:cNvSpPr/>
            <p:nvPr/>
          </p:nvSpPr>
          <p:spPr>
            <a:xfrm>
              <a:off x="8006814" y="6349672"/>
              <a:ext cx="1136904"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rgbClr val="1B2328"/>
                  </a:solidFill>
                  <a:latin typeface="Myriad Pro"/>
                  <a:cs typeface="Myriad Pro"/>
                </a:rPr>
                <a:t>Hepatitis</a:t>
              </a:r>
              <a:endParaRPr lang="en-US" sz="1800" dirty="0">
                <a:solidFill>
                  <a:srgbClr val="1B2328"/>
                </a:solidFill>
                <a:latin typeface="Myriad Pro"/>
                <a:cs typeface="Myriad Pro"/>
              </a:endParaRPr>
            </a:p>
          </p:txBody>
        </p:sp>
        <p:sp>
          <p:nvSpPr>
            <p:cNvPr id="6" name="Rectangle 5"/>
            <p:cNvSpPr/>
            <p:nvPr/>
          </p:nvSpPr>
          <p:spPr>
            <a:xfrm>
              <a:off x="8115309" y="6539466"/>
              <a:ext cx="1037163" cy="3048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dirty="0" smtClean="0">
                  <a:solidFill>
                    <a:srgbClr val="CE3729"/>
                  </a:solidFill>
                  <a:latin typeface="Myriad Pro"/>
                  <a:cs typeface="Myriad Pro"/>
                </a:rPr>
                <a:t>web study</a:t>
              </a:r>
              <a:endParaRPr lang="en-US" sz="1300" dirty="0">
                <a:solidFill>
                  <a:srgbClr val="CE3729"/>
                </a:solidFill>
                <a:latin typeface="Myriad Pro"/>
                <a:cs typeface="Myriad Pro"/>
              </a:endParaRPr>
            </a:p>
          </p:txBody>
        </p:sp>
        <p:grpSp>
          <p:nvGrpSpPr>
            <p:cNvPr id="7" name="Group 6"/>
            <p:cNvGrpSpPr/>
            <p:nvPr/>
          </p:nvGrpSpPr>
          <p:grpSpPr>
            <a:xfrm>
              <a:off x="7752933" y="6426246"/>
              <a:ext cx="354457" cy="350649"/>
              <a:chOff x="7752933" y="6426246"/>
              <a:chExt cx="354457" cy="350649"/>
            </a:xfrm>
          </p:grpSpPr>
          <p:sp>
            <p:nvSpPr>
              <p:cNvPr id="8" name="Dodecagon 7"/>
              <p:cNvSpPr>
                <a:spLocks noChangeAspect="1"/>
              </p:cNvSpPr>
              <p:nvPr/>
            </p:nvSpPr>
            <p:spPr>
              <a:xfrm>
                <a:off x="7921208" y="64262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odecagon 8"/>
              <p:cNvSpPr>
                <a:spLocks noChangeAspect="1"/>
              </p:cNvSpPr>
              <p:nvPr/>
            </p:nvSpPr>
            <p:spPr>
              <a:xfrm>
                <a:off x="785770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odecagon 9"/>
              <p:cNvSpPr>
                <a:spLocks noChangeAspect="1"/>
              </p:cNvSpPr>
              <p:nvPr/>
            </p:nvSpPr>
            <p:spPr>
              <a:xfrm>
                <a:off x="7978358" y="64389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decagon 10"/>
              <p:cNvSpPr>
                <a:spLocks noChangeAspect="1"/>
              </p:cNvSpPr>
              <p:nvPr/>
            </p:nvSpPr>
            <p:spPr>
              <a:xfrm>
                <a:off x="8032333" y="64719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Dodecagon 11"/>
              <p:cNvSpPr>
                <a:spLocks noChangeAspect="1"/>
              </p:cNvSpPr>
              <p:nvPr/>
            </p:nvSpPr>
            <p:spPr>
              <a:xfrm>
                <a:off x="8068529" y="6525942"/>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Dodecagon 12"/>
              <p:cNvSpPr>
                <a:spLocks noChangeAspect="1"/>
              </p:cNvSpPr>
              <p:nvPr/>
            </p:nvSpPr>
            <p:spPr>
              <a:xfrm>
                <a:off x="8079958" y="65862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Dodecagon 13"/>
              <p:cNvSpPr>
                <a:spLocks noChangeAspect="1"/>
              </p:cNvSpPr>
              <p:nvPr/>
            </p:nvSpPr>
            <p:spPr>
              <a:xfrm>
                <a:off x="7806908" y="64738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decagon 14"/>
              <p:cNvSpPr>
                <a:spLocks noChangeAspect="1"/>
              </p:cNvSpPr>
              <p:nvPr/>
            </p:nvSpPr>
            <p:spPr>
              <a:xfrm>
                <a:off x="8067258" y="66516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decagon 15"/>
              <p:cNvSpPr>
                <a:spLocks noChangeAspect="1"/>
              </p:cNvSpPr>
              <p:nvPr/>
            </p:nvSpPr>
            <p:spPr>
              <a:xfrm>
                <a:off x="7768808" y="65278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Dodecagon 16"/>
              <p:cNvSpPr>
                <a:spLocks noChangeAspect="1"/>
              </p:cNvSpPr>
              <p:nvPr/>
            </p:nvSpPr>
            <p:spPr>
              <a:xfrm>
                <a:off x="8035508" y="67056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Dodecagon 17"/>
              <p:cNvSpPr>
                <a:spLocks noChangeAspect="1"/>
              </p:cNvSpPr>
              <p:nvPr/>
            </p:nvSpPr>
            <p:spPr>
              <a:xfrm>
                <a:off x="7981533" y="6738667"/>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Dodecagon 18"/>
              <p:cNvSpPr>
                <a:spLocks noChangeAspect="1"/>
              </p:cNvSpPr>
              <p:nvPr/>
            </p:nvSpPr>
            <p:spPr>
              <a:xfrm>
                <a:off x="7921208" y="6749463"/>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Dodecagon 19"/>
              <p:cNvSpPr>
                <a:spLocks noChangeAspect="1"/>
              </p:cNvSpPr>
              <p:nvPr/>
            </p:nvSpPr>
            <p:spPr>
              <a:xfrm>
                <a:off x="7857708" y="6740571"/>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Dodecagon 20"/>
              <p:cNvSpPr>
                <a:spLocks noChangeAspect="1"/>
              </p:cNvSpPr>
              <p:nvPr/>
            </p:nvSpPr>
            <p:spPr>
              <a:xfrm>
                <a:off x="7803733" y="6703104"/>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Dodecagon 21"/>
              <p:cNvSpPr>
                <a:spLocks noChangeAspect="1"/>
              </p:cNvSpPr>
              <p:nvPr/>
            </p:nvSpPr>
            <p:spPr>
              <a:xfrm>
                <a:off x="7752933" y="659134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Dodecagon 22"/>
              <p:cNvSpPr>
                <a:spLocks noChangeAspect="1"/>
              </p:cNvSpPr>
              <p:nvPr/>
            </p:nvSpPr>
            <p:spPr>
              <a:xfrm>
                <a:off x="7768808" y="6648496"/>
                <a:ext cx="27432" cy="27432"/>
              </a:xfrm>
              <a:prstGeom prst="dodecagon">
                <a:avLst/>
              </a:prstGeom>
              <a:solidFill>
                <a:srgbClr val="659CA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Dodecagon 23"/>
              <p:cNvSpPr>
                <a:spLocks noChangeAspect="1"/>
              </p:cNvSpPr>
              <p:nvPr/>
            </p:nvSpPr>
            <p:spPr>
              <a:xfrm>
                <a:off x="7886283"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Dodecagon 24"/>
              <p:cNvSpPr>
                <a:spLocks noChangeAspect="1"/>
              </p:cNvSpPr>
              <p:nvPr/>
            </p:nvSpPr>
            <p:spPr>
              <a:xfrm>
                <a:off x="7952958" y="6581821"/>
                <a:ext cx="32004" cy="32004"/>
              </a:xfrm>
              <a:prstGeom prst="dodecagon">
                <a:avLst/>
              </a:prstGeom>
              <a:solidFill>
                <a:srgbClr val="CB39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rot="2305559" flipH="1" flipV="1">
                <a:off x="7916243" y="6531622"/>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p:cNvSpPr>
                <a:spLocks noChangeAspect="1"/>
              </p:cNvSpPr>
              <p:nvPr/>
            </p:nvSpPr>
            <p:spPr>
              <a:xfrm rot="2305559" flipH="1" flipV="1">
                <a:off x="7919418" y="6635339"/>
                <a:ext cx="32004" cy="32004"/>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a:spLocks noChangeAspect="1"/>
              </p:cNvSpPr>
              <p:nvPr/>
            </p:nvSpPr>
            <p:spPr>
              <a:xfrm rot="2305559" flipH="1" flipV="1">
                <a:off x="7984834" y="6622301"/>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rot="2305559" flipH="1" flipV="1">
                <a:off x="7861009" y="6628063"/>
                <a:ext cx="27432" cy="27432"/>
              </a:xfrm>
              <a:prstGeom prst="ellipse">
                <a:avLst/>
              </a:prstGeom>
              <a:gradFill flip="none" rotWithShape="1">
                <a:gsLst>
                  <a:gs pos="100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a:spLocks noChangeAspect="1"/>
              </p:cNvSpPr>
              <p:nvPr/>
            </p:nvSpPr>
            <p:spPr>
              <a:xfrm rot="2305559" flipH="1" flipV="1">
                <a:off x="7948196" y="66901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rot="2305559" flipH="1" flipV="1">
                <a:off x="7948196" y="66897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rot="2305559" flipH="1" flipV="1">
                <a:off x="7884228" y="6691174"/>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a:spLocks noChangeAspect="1"/>
              </p:cNvSpPr>
              <p:nvPr/>
            </p:nvSpPr>
            <p:spPr>
              <a:xfrm rot="2305559" flipH="1" flipV="1">
                <a:off x="7884228" y="6690827"/>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rot="2305559" flipH="1" flipV="1">
                <a:off x="7826609" y="6660480"/>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rot="2305559" flipH="1" flipV="1">
                <a:off x="7826609" y="6660133"/>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rot="2305559" flipH="1" flipV="1">
                <a:off x="7806844" y="6601211"/>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rot="2305559" flipH="1" flipV="1">
                <a:off x="7806844" y="6600864"/>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rot="2305559" flipH="1" flipV="1">
                <a:off x="7822719" y="6548292"/>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rot="2305559" flipH="1" flipV="1">
                <a:off x="7822719" y="6547945"/>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rot="2305559" flipH="1" flipV="1">
                <a:off x="7859761" y="6504897"/>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Oval 40"/>
              <p:cNvSpPr>
                <a:spLocks noChangeAspect="1"/>
              </p:cNvSpPr>
              <p:nvPr/>
            </p:nvSpPr>
            <p:spPr>
              <a:xfrm rot="2305559" flipH="1" flipV="1">
                <a:off x="7859761" y="6504550"/>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Oval 41"/>
              <p:cNvSpPr>
                <a:spLocks noChangeAspect="1"/>
              </p:cNvSpPr>
              <p:nvPr/>
            </p:nvSpPr>
            <p:spPr>
              <a:xfrm rot="2305559" flipH="1" flipV="1">
                <a:off x="7916446" y="64742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Oval 42"/>
              <p:cNvSpPr>
                <a:spLocks noChangeAspect="1"/>
              </p:cNvSpPr>
              <p:nvPr/>
            </p:nvSpPr>
            <p:spPr>
              <a:xfrm rot="2305559" flipH="1" flipV="1">
                <a:off x="7916446" y="64738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Oval 43"/>
              <p:cNvSpPr>
                <a:spLocks noChangeAspect="1"/>
              </p:cNvSpPr>
              <p:nvPr/>
            </p:nvSpPr>
            <p:spPr>
              <a:xfrm rot="2305559" flipH="1" flipV="1">
                <a:off x="7981597" y="6504909"/>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rot="2305559" flipH="1" flipV="1">
                <a:off x="7981597" y="6504562"/>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rot="2305559" flipH="1" flipV="1">
                <a:off x="8007591" y="6551476"/>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Oval 46"/>
              <p:cNvSpPr>
                <a:spLocks noChangeAspect="1"/>
              </p:cNvSpPr>
              <p:nvPr/>
            </p:nvSpPr>
            <p:spPr>
              <a:xfrm rot="2305559" flipH="1" flipV="1">
                <a:off x="8007591" y="6551129"/>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Oval 47"/>
              <p:cNvSpPr>
                <a:spLocks noChangeAspect="1"/>
              </p:cNvSpPr>
              <p:nvPr/>
            </p:nvSpPr>
            <p:spPr>
              <a:xfrm rot="2305559" flipH="1" flipV="1">
                <a:off x="8006870" y="6664718"/>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rot="2305559" flipH="1" flipV="1">
                <a:off x="8006870" y="6664371"/>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rot="2305559" flipH="1" flipV="1">
                <a:off x="8030746" y="6610743"/>
                <a:ext cx="27432" cy="27085"/>
              </a:xfrm>
              <a:prstGeom prst="ellipse">
                <a:avLst/>
              </a:prstGeom>
              <a:gradFill flip="none" rotWithShape="1">
                <a:gsLst>
                  <a:gs pos="48000">
                    <a:srgbClr val="659CAB"/>
                  </a:gs>
                  <a:gs pos="1000">
                    <a:srgbClr val="CB392D"/>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rot="2305559" flipH="1" flipV="1">
                <a:off x="8030746" y="6610396"/>
                <a:ext cx="27432" cy="27085"/>
              </a:xfrm>
              <a:prstGeom prst="ellipse">
                <a:avLst/>
              </a:prstGeom>
              <a:gradFill flip="none" rotWithShape="1">
                <a:gsLst>
                  <a:gs pos="100000">
                    <a:srgbClr val="659CAB">
                      <a:alpha val="72000"/>
                    </a:srgbClr>
                  </a:gs>
                  <a:gs pos="1000">
                    <a:srgbClr val="CB392D">
                      <a:alpha val="72000"/>
                    </a:srgb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cSld>
  <p:clrMap bg1="lt1" tx1="dk1" bg2="lt2" tx2="dk2" accent1="accent1" accent2="accent2" accent3="accent3" accent4="accent4" accent5="accent5" accent6="accent6" hlink="hlink" folHlink="folHlink"/>
  <p:sldLayoutIdLst>
    <p:sldLayoutId id="2147483697" r:id="rId1"/>
    <p:sldLayoutId id="2147483663" r:id="rId2"/>
    <p:sldLayoutId id="2147483664" r:id="rId3"/>
    <p:sldLayoutId id="2147483686" r:id="rId4"/>
    <p:sldLayoutId id="2147483691" r:id="rId5"/>
    <p:sldLayoutId id="2147483695" r:id="rId6"/>
    <p:sldLayoutId id="2147483665" r:id="rId7"/>
    <p:sldLayoutId id="2147483689" r:id="rId8"/>
    <p:sldLayoutId id="2147483666" r:id="rId9"/>
    <p:sldLayoutId id="2147483668" r:id="rId10"/>
    <p:sldLayoutId id="2147483692" r:id="rId11"/>
    <p:sldLayoutId id="2147483694" r:id="rId12"/>
    <p:sldLayoutId id="2147483688" r:id="rId13"/>
    <p:sldLayoutId id="2147483687" r:id="rId14"/>
    <p:sldLayoutId id="2147483690" r:id="rId15"/>
    <p:sldLayoutId id="2147483693" r:id="rId16"/>
  </p:sldLayoutIdLst>
  <p:transition spd="slow"/>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depts.washington.edu/hepstudy/" TargetMode="External"/><Relationship Id="rId2" Type="http://schemas.openxmlformats.org/officeDocument/2006/relationships/hyperlink" Target="http://www.hepatitisc.uw.edu" TargetMode="Externa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301" y="2550414"/>
            <a:ext cx="8686800" cy="1640586"/>
          </a:xfrm>
        </p:spPr>
        <p:txBody>
          <a:bodyPr>
            <a:normAutofit/>
          </a:bodyPr>
          <a:lstStyle/>
          <a:p>
            <a:pPr>
              <a:lnSpc>
                <a:spcPts val="3200"/>
              </a:lnSpc>
              <a:spcBef>
                <a:spcPts val="2000"/>
              </a:spcBef>
            </a:pPr>
            <a:r>
              <a:rPr lang="en-US" sz="2800" dirty="0"/>
              <a:t/>
            </a:r>
            <a:br>
              <a:rPr lang="en-US" sz="2800" dirty="0"/>
            </a:br>
            <a:r>
              <a:rPr lang="en-US" sz="2400" dirty="0"/>
              <a:t>Sofosbuvir + Peginterferon </a:t>
            </a:r>
            <a:r>
              <a:rPr lang="en-US" sz="2400" dirty="0" smtClean="0"/>
              <a:t>+ Ribavirin in </a:t>
            </a:r>
            <a:r>
              <a:rPr lang="en-US" sz="2400" dirty="0"/>
              <a:t>Genotypes </a:t>
            </a:r>
            <a:r>
              <a:rPr lang="en-US" sz="2400" dirty="0" smtClean="0"/>
              <a:t>1,4,5,6</a:t>
            </a:r>
            <a:br>
              <a:rPr lang="en-US" sz="2400" dirty="0" smtClean="0"/>
            </a:br>
            <a:r>
              <a:rPr lang="en-US" dirty="0" smtClean="0"/>
              <a:t>ATOMIC</a:t>
            </a:r>
            <a:endParaRPr lang="en-US" dirty="0"/>
          </a:p>
        </p:txBody>
      </p:sp>
      <p:sp>
        <p:nvSpPr>
          <p:cNvPr id="2" name="Text Placeholder 1"/>
          <p:cNvSpPr>
            <a:spLocks noGrp="1"/>
          </p:cNvSpPr>
          <p:nvPr>
            <p:ph type="body" idx="1"/>
          </p:nvPr>
        </p:nvSpPr>
        <p:spPr/>
        <p:txBody>
          <a:bodyPr/>
          <a:lstStyle/>
          <a:p>
            <a:r>
              <a:rPr lang="en-US" b="1" dirty="0">
                <a:solidFill>
                  <a:schemeClr val="accent5">
                    <a:lumMod val="20000"/>
                    <a:lumOff val="80000"/>
                  </a:schemeClr>
                </a:solidFill>
              </a:rPr>
              <a:t>Phase </a:t>
            </a:r>
            <a:r>
              <a:rPr lang="en-US" b="1" dirty="0" smtClean="0">
                <a:solidFill>
                  <a:schemeClr val="accent5">
                    <a:lumMod val="20000"/>
                    <a:lumOff val="80000"/>
                  </a:schemeClr>
                </a:solidFill>
              </a:rPr>
              <a:t>2</a:t>
            </a:r>
            <a:endParaRPr lang="en-US" b="1" dirty="0">
              <a:solidFill>
                <a:schemeClr val="accent5">
                  <a:lumMod val="20000"/>
                  <a:lumOff val="80000"/>
                </a:schemeClr>
              </a:solidFill>
            </a:endParaRPr>
          </a:p>
        </p:txBody>
      </p:sp>
      <p:sp>
        <p:nvSpPr>
          <p:cNvPr id="5" name="Rectangle 4"/>
          <p:cNvSpPr/>
          <p:nvPr/>
        </p:nvSpPr>
        <p:spPr>
          <a:xfrm>
            <a:off x="-13512" y="1828801"/>
            <a:ext cx="9180577" cy="371855"/>
          </a:xfrm>
          <a:prstGeom prst="rect">
            <a:avLst/>
          </a:prstGeom>
          <a:solidFill>
            <a:srgbClr val="718E25"/>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smtClean="0">
                <a:solidFill>
                  <a:schemeClr val="bg1"/>
                </a:solidFill>
                <a:latin typeface="Arial"/>
                <a:cs typeface="Arial"/>
              </a:rPr>
              <a:t>Treatment</a:t>
            </a:r>
            <a:r>
              <a:rPr lang="en-US" sz="1400" dirty="0">
                <a:solidFill>
                  <a:schemeClr val="bg1"/>
                </a:solidFill>
                <a:latin typeface="Arial"/>
                <a:cs typeface="Arial"/>
              </a:rPr>
              <a:t> </a:t>
            </a:r>
            <a:r>
              <a:rPr lang="en-US" sz="1400" dirty="0" smtClean="0">
                <a:solidFill>
                  <a:schemeClr val="bg1"/>
                </a:solidFill>
                <a:latin typeface="Arial"/>
                <a:cs typeface="Arial"/>
              </a:rPr>
              <a:t>Naïve </a:t>
            </a:r>
            <a:endParaRPr lang="en-US" sz="1400" dirty="0">
              <a:solidFill>
                <a:schemeClr val="bg1"/>
              </a:solidFill>
              <a:latin typeface="Arial"/>
              <a:cs typeface="Arial"/>
            </a:endParaRPr>
          </a:p>
        </p:txBody>
      </p:sp>
      <p:sp>
        <p:nvSpPr>
          <p:cNvPr id="7" name="Rectangle 6"/>
          <p:cNvSpPr/>
          <p:nvPr/>
        </p:nvSpPr>
        <p:spPr>
          <a:xfrm>
            <a:off x="-13512" y="4659540"/>
            <a:ext cx="9180577" cy="371855"/>
          </a:xfrm>
          <a:prstGeom prst="rect">
            <a:avLst/>
          </a:prstGeom>
          <a:solidFill>
            <a:schemeClr val="accent2"/>
          </a:solidFill>
          <a:ln w="6350">
            <a:noFill/>
          </a:ln>
          <a:effectLst/>
        </p:spPr>
        <p:style>
          <a:lnRef idx="1">
            <a:schemeClr val="accent1"/>
          </a:lnRef>
          <a:fillRef idx="3">
            <a:schemeClr val="accent1"/>
          </a:fillRef>
          <a:effectRef idx="2">
            <a:schemeClr val="accent1"/>
          </a:effectRef>
          <a:fontRef idx="minor">
            <a:schemeClr val="lt1"/>
          </a:fontRef>
        </p:style>
        <p:txBody>
          <a:bodyPr lIns="274320" rtlCol="0" anchor="ctr"/>
          <a:lstStyle/>
          <a:p>
            <a:r>
              <a:rPr lang="en-US" sz="1400" dirty="0" err="1" smtClean="0">
                <a:cs typeface="Arial"/>
              </a:rPr>
              <a:t>Kowdley</a:t>
            </a:r>
            <a:r>
              <a:rPr lang="en-US" sz="1400" dirty="0" smtClean="0">
                <a:cs typeface="Arial"/>
              </a:rPr>
              <a:t> K, </a:t>
            </a:r>
            <a:r>
              <a:rPr lang="en-US" sz="1400" dirty="0">
                <a:cs typeface="Arial"/>
              </a:rPr>
              <a:t>et al.  </a:t>
            </a:r>
            <a:r>
              <a:rPr lang="en-US" sz="1400" dirty="0" smtClean="0">
                <a:cs typeface="Arial"/>
              </a:rPr>
              <a:t>Lancet. 2013;381:2100-</a:t>
            </a:r>
            <a:r>
              <a:rPr lang="en-US" sz="1400" dirty="0">
                <a:cs typeface="Arial"/>
              </a:rPr>
              <a:t>7</a:t>
            </a:r>
            <a:r>
              <a:rPr lang="en-US" sz="1400" dirty="0" smtClean="0">
                <a:cs typeface="Arial"/>
              </a:rPr>
              <a:t>.</a:t>
            </a:r>
            <a:endParaRPr lang="en-US" sz="1400" dirty="0">
              <a:cs typeface="Arial"/>
            </a:endParaRPr>
          </a:p>
        </p:txBody>
      </p:sp>
    </p:spTree>
    <p:extLst>
      <p:ext uri="{BB962C8B-B14F-4D97-AF65-F5344CB8AC3E}">
        <p14:creationId xmlns:p14="http://schemas.microsoft.com/office/powerpoint/2010/main" val="2168426470"/>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quarter" idx="13"/>
          </p:nvPr>
        </p:nvSpPr>
        <p:spPr/>
        <p:txBody>
          <a:bodyPr/>
          <a:lstStyle/>
          <a:p>
            <a:r>
              <a:rPr lang="en-US" dirty="0"/>
              <a:t>Source: </a:t>
            </a:r>
            <a:r>
              <a:rPr lang="en-US" dirty="0" err="1"/>
              <a:t>Kowdley</a:t>
            </a:r>
            <a:r>
              <a:rPr lang="en-US" dirty="0"/>
              <a:t> K, et al.  Lancet. 2013;381:2100-7.</a:t>
            </a:r>
          </a:p>
        </p:txBody>
      </p:sp>
      <p:sp>
        <p:nvSpPr>
          <p:cNvPr id="2" name="Title 1"/>
          <p:cNvSpPr>
            <a:spLocks noGrp="1"/>
          </p:cNvSpPr>
          <p:nvPr>
            <p:ph type="title"/>
          </p:nvPr>
        </p:nvSpPr>
        <p:spPr/>
        <p:txBody>
          <a:bodyPr>
            <a:normAutofit/>
          </a:bodyPr>
          <a:lstStyle/>
          <a:p>
            <a:r>
              <a:rPr lang="en-US" sz="2400" dirty="0">
                <a:solidFill>
                  <a:srgbClr val="F0EADC"/>
                </a:solidFill>
              </a:rPr>
              <a:t>Sofosbuvir + Peginterferon + Ribavirin in Genotypes 1,4,5,6</a:t>
            </a:r>
            <a:br>
              <a:rPr lang="en-US" sz="2400" dirty="0">
                <a:solidFill>
                  <a:srgbClr val="F0EADC"/>
                </a:solidFill>
              </a:rPr>
            </a:br>
            <a:r>
              <a:rPr lang="en-US" sz="2400" dirty="0"/>
              <a:t>ATOMIC </a:t>
            </a:r>
            <a:r>
              <a:rPr lang="en-US" sz="2400" dirty="0" smtClean="0"/>
              <a:t>Trial</a:t>
            </a:r>
            <a:r>
              <a:rPr lang="en-US" sz="2400" dirty="0"/>
              <a:t>: </a:t>
            </a:r>
            <a:r>
              <a:rPr lang="en-US" sz="2400" dirty="0" smtClean="0"/>
              <a:t>Study Overview</a:t>
            </a:r>
            <a:endParaRPr lang="en-US" sz="2400" dirty="0"/>
          </a:p>
        </p:txBody>
      </p:sp>
      <p:graphicFrame>
        <p:nvGraphicFramePr>
          <p:cNvPr id="3" name="Table 2"/>
          <p:cNvGraphicFramePr>
            <a:graphicFrameLocks noGrp="1"/>
          </p:cNvGraphicFramePr>
          <p:nvPr>
            <p:extLst>
              <p:ext uri="{D42A27DB-BD31-4B8C-83A1-F6EECF244321}">
                <p14:modId xmlns:p14="http://schemas.microsoft.com/office/powerpoint/2010/main" val="199515580"/>
              </p:ext>
            </p:extLst>
          </p:nvPr>
        </p:nvGraphicFramePr>
        <p:xfrm>
          <a:off x="512763" y="1447800"/>
          <a:ext cx="8224086" cy="4798654"/>
        </p:xfrm>
        <a:graphic>
          <a:graphicData uri="http://schemas.openxmlformats.org/drawingml/2006/table">
            <a:tbl>
              <a:tblPr>
                <a:effectLst>
                  <a:outerShdw blurRad="38100" dist="38100" dir="2700000">
                    <a:srgbClr val="000000">
                      <a:alpha val="50000"/>
                    </a:srgbClr>
                  </a:outerShdw>
                </a:effectLst>
              </a:tblPr>
              <a:tblGrid>
                <a:gridCol w="8224086"/>
              </a:tblGrid>
              <a:tr h="290510">
                <a:tc>
                  <a:txBody>
                    <a:bodyPr/>
                    <a:lstStyle/>
                    <a:p>
                      <a:pPr marL="0" marR="0" lvl="0" indent="0" algn="l" defTabSz="457200" rtl="0" eaLnBrk="0" fontAlgn="base" latinLnBrk="0" hangingPunct="0">
                        <a:lnSpc>
                          <a:spcPts val="2200"/>
                        </a:lnSpc>
                        <a:spcBef>
                          <a:spcPts val="1200"/>
                        </a:spcBef>
                        <a:spcAft>
                          <a:spcPct val="0"/>
                        </a:spcAft>
                        <a:buClr>
                          <a:srgbClr val="7592A4"/>
                        </a:buClr>
                        <a:buSzPct val="80000"/>
                        <a:buFontTx/>
                        <a:buNone/>
                        <a:tabLst/>
                      </a:pPr>
                      <a:r>
                        <a:rPr kumimoji="0" lang="en-US" sz="1800" b="1" i="0" u="none" strike="noStrike" cap="none" normalizeH="0" baseline="0" dirty="0" smtClean="0">
                          <a:ln>
                            <a:noFill/>
                          </a:ln>
                          <a:solidFill>
                            <a:srgbClr val="FFFFFF"/>
                          </a:solidFill>
                          <a:effectLst/>
                          <a:latin typeface="Arial"/>
                          <a:ea typeface="ＭＳ Ｐゴシック" pitchFamily="-108" charset="-128"/>
                          <a:cs typeface="Arial"/>
                        </a:rPr>
                        <a:t>ATOMIC Trial: Features</a:t>
                      </a:r>
                      <a:endParaRPr kumimoji="0" lang="en-US" sz="1800" b="1" i="0" u="none" strike="noStrike" cap="none" normalizeH="0" baseline="0" dirty="0">
                        <a:ln>
                          <a:noFill/>
                        </a:ln>
                        <a:solidFill>
                          <a:srgbClr val="FFFFFF"/>
                        </a:solidFill>
                        <a:effectLst/>
                        <a:latin typeface="Arial"/>
                        <a:ea typeface="ＭＳ Ｐゴシック" pitchFamily="-108" charset="-128"/>
                        <a:cs typeface="Arial"/>
                      </a:endParaRPr>
                    </a:p>
                  </a:txBody>
                  <a:tcPr marL="182880" marR="88898" marT="50005" marB="5000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96772"/>
                    </a:solidFill>
                  </a:tcPr>
                </a:tc>
              </a:tr>
              <a:tr h="4419244">
                <a:tc>
                  <a:txBody>
                    <a:bodyPr/>
                    <a:lstStyle/>
                    <a:p>
                      <a:pPr marL="192024" marR="0" lvl="0" indent="-192024" algn="l" defTabSz="457200" rtl="0" eaLnBrk="1" fontAlgn="base" latinLnBrk="0" hangingPunct="1">
                        <a:lnSpc>
                          <a:spcPts val="2200"/>
                        </a:lnSpc>
                        <a:spcBef>
                          <a:spcPts val="1200"/>
                        </a:spcBef>
                        <a:spcAft>
                          <a:spcPct val="0"/>
                        </a:spcAft>
                        <a:buClr>
                          <a:srgbClr val="126B8F"/>
                        </a:buClr>
                        <a:buSzPct val="90000"/>
                        <a:buFont typeface="Wingdings" charset="2"/>
                        <a:buChar char="§"/>
                        <a:tabLst/>
                        <a:defRPr/>
                      </a:pPr>
                      <a:r>
                        <a:rPr lang="en-US" sz="1800" b="1" dirty="0" smtClean="0">
                          <a:solidFill>
                            <a:srgbClr val="000000"/>
                          </a:solidFill>
                          <a:latin typeface="Arial" pitchFamily="22" charset="0"/>
                          <a:cs typeface="+mn-cs"/>
                        </a:rPr>
                        <a:t>Design</a:t>
                      </a:r>
                      <a:r>
                        <a:rPr lang="en-US" sz="1800" dirty="0" smtClean="0">
                          <a:solidFill>
                            <a:srgbClr val="000000"/>
                          </a:solidFill>
                          <a:latin typeface="Arial" pitchFamily="22" charset="0"/>
                          <a:cs typeface="+mn-cs"/>
                        </a:rPr>
                        <a:t>:</a:t>
                      </a:r>
                      <a:r>
                        <a:rPr lang="en-US" sz="1800" baseline="0" dirty="0" smtClean="0">
                          <a:solidFill>
                            <a:srgbClr val="000000"/>
                          </a:solidFill>
                          <a:latin typeface="Arial" pitchFamily="22" charset="0"/>
                          <a:cs typeface="+mn-cs"/>
                        </a:rPr>
                        <a:t> </a:t>
                      </a:r>
                      <a:r>
                        <a:rPr lang="en-US" sz="1800" dirty="0" smtClean="0">
                          <a:solidFill>
                            <a:srgbClr val="000000"/>
                          </a:solidFill>
                          <a:latin typeface="Arial" pitchFamily="22" charset="0"/>
                          <a:cs typeface="+mn-cs"/>
                        </a:rPr>
                        <a:t>Randomized,</a:t>
                      </a:r>
                      <a:r>
                        <a:rPr lang="en-US" sz="1800" baseline="0" dirty="0" smtClean="0">
                          <a:solidFill>
                            <a:srgbClr val="000000"/>
                          </a:solidFill>
                          <a:latin typeface="Arial" pitchFamily="22" charset="0"/>
                          <a:cs typeface="+mn-cs"/>
                        </a:rPr>
                        <a:t> open-label, </a:t>
                      </a:r>
                      <a:r>
                        <a:rPr lang="en-US" sz="1800" baseline="0" dirty="0" smtClean="0">
                          <a:solidFill>
                            <a:srgbClr val="000000"/>
                          </a:solidFill>
                          <a:latin typeface="Arial" pitchFamily="22" charset="0"/>
                        </a:rPr>
                        <a:t>phase 2 trial investigating effectiveness and required duration of sofosbuvir, peginterferon, and ribavirin in treatment-naïve patients with GT 1, 4, 5, or 6</a:t>
                      </a:r>
                    </a:p>
                    <a:p>
                      <a:pPr marL="192024" marR="0" lvl="0" indent="-192024" algn="l" defTabSz="457200" rtl="0" eaLnBrk="1" fontAlgn="base" latinLnBrk="0" hangingPunct="1">
                        <a:lnSpc>
                          <a:spcPts val="22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Setting</a:t>
                      </a:r>
                      <a:r>
                        <a:rPr lang="en-US" sz="1800" baseline="0" dirty="0" smtClean="0">
                          <a:solidFill>
                            <a:srgbClr val="000000"/>
                          </a:solidFill>
                          <a:latin typeface="Arial" pitchFamily="22" charset="0"/>
                        </a:rPr>
                        <a:t>: 42 centers in United States and Puerto Rico</a:t>
                      </a:r>
                    </a:p>
                    <a:p>
                      <a:pPr marL="192024" marR="0" lvl="0" indent="-192024" algn="l" defTabSz="457200" rtl="0" eaLnBrk="1" fontAlgn="base" latinLnBrk="0" hangingPunct="1">
                        <a:lnSpc>
                          <a:spcPts val="22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Entry Criteria </a:t>
                      </a:r>
                      <a:r>
                        <a:rPr lang="en-US" sz="1800" baseline="0" dirty="0" smtClean="0">
                          <a:solidFill>
                            <a:srgbClr val="000000"/>
                          </a:solidFill>
                          <a:latin typeface="Arial" pitchFamily="22" charset="0"/>
                        </a:rPr>
                        <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Chronic HCV infection with HCV genotype 1, 4, 5, or 6</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Treatment-naïve</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Age 18 or older</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HCV RNA ≥ 50,000 IU/mL</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Absence of cirrhosis</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Absence of coinfection with HBV or HIV</a:t>
                      </a:r>
                      <a:br>
                        <a:rPr lang="en-US" sz="1800" baseline="0" dirty="0" smtClean="0">
                          <a:solidFill>
                            <a:srgbClr val="000000"/>
                          </a:solidFill>
                          <a:latin typeface="Arial" pitchFamily="22" charset="0"/>
                        </a:rPr>
                      </a:br>
                      <a:r>
                        <a:rPr lang="en-US" sz="1800" baseline="0" dirty="0" smtClean="0">
                          <a:solidFill>
                            <a:srgbClr val="000000"/>
                          </a:solidFill>
                          <a:latin typeface="Arial" pitchFamily="22" charset="0"/>
                        </a:rPr>
                        <a:t>- BMI ≤ 18 kg/m</a:t>
                      </a:r>
                      <a:r>
                        <a:rPr lang="en-US" sz="1800" baseline="30000" dirty="0" smtClean="0">
                          <a:solidFill>
                            <a:srgbClr val="000000"/>
                          </a:solidFill>
                          <a:latin typeface="Arial" pitchFamily="22" charset="0"/>
                        </a:rPr>
                        <a:t>2</a:t>
                      </a:r>
                    </a:p>
                    <a:p>
                      <a:pPr marL="192024" marR="0" lvl="0" indent="-192024" algn="l" defTabSz="457200" rtl="0" eaLnBrk="1" fontAlgn="base" latinLnBrk="0" hangingPunct="1">
                        <a:lnSpc>
                          <a:spcPts val="2200"/>
                        </a:lnSpc>
                        <a:spcBef>
                          <a:spcPts val="1200"/>
                        </a:spcBef>
                        <a:spcAft>
                          <a:spcPct val="0"/>
                        </a:spcAft>
                        <a:buClr>
                          <a:srgbClr val="126B8F"/>
                        </a:buClr>
                        <a:buSzPct val="90000"/>
                        <a:buFont typeface="Wingdings" charset="2"/>
                        <a:buChar char="§"/>
                        <a:tabLst/>
                        <a:defRPr/>
                      </a:pPr>
                      <a:r>
                        <a:rPr lang="en-US" sz="1800" b="1" baseline="0" dirty="0" smtClean="0">
                          <a:solidFill>
                            <a:srgbClr val="000000"/>
                          </a:solidFill>
                          <a:latin typeface="Arial" pitchFamily="22" charset="0"/>
                        </a:rPr>
                        <a:t>Primary End-Point</a:t>
                      </a:r>
                      <a:r>
                        <a:rPr lang="en-US" sz="1800" baseline="0" dirty="0" smtClean="0">
                          <a:solidFill>
                            <a:srgbClr val="000000"/>
                          </a:solidFill>
                          <a:latin typeface="Arial" pitchFamily="22" charset="0"/>
                        </a:rPr>
                        <a:t>: SVR24</a:t>
                      </a:r>
                    </a:p>
                  </a:txBody>
                  <a:tcPr marL="182880" marR="88898" marT="50005" marB="50005"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ED6E3"/>
                    </a:solidFill>
                  </a:tcPr>
                </a:tc>
              </a:tr>
            </a:tbl>
          </a:graphicData>
        </a:graphic>
      </p:graphicFrame>
    </p:spTree>
    <p:extLst>
      <p:ext uri="{BB962C8B-B14F-4D97-AF65-F5344CB8AC3E}">
        <p14:creationId xmlns:p14="http://schemas.microsoft.com/office/powerpoint/2010/main" val="2201444123"/>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3"/>
          </p:nvPr>
        </p:nvSpPr>
        <p:spPr/>
        <p:txBody>
          <a:bodyPr/>
          <a:lstStyle/>
          <a:p>
            <a:r>
              <a:rPr lang="en-US" dirty="0"/>
              <a:t>Source: </a:t>
            </a:r>
            <a:r>
              <a:rPr lang="en-US" dirty="0" err="1"/>
              <a:t>Kowdley</a:t>
            </a:r>
            <a:r>
              <a:rPr lang="en-US" dirty="0"/>
              <a:t> K, et al.  Lancet. 2013;381:2100-7.</a:t>
            </a:r>
          </a:p>
        </p:txBody>
      </p:sp>
      <p:sp>
        <p:nvSpPr>
          <p:cNvPr id="3" name="Title 2"/>
          <p:cNvSpPr>
            <a:spLocks noGrp="1"/>
          </p:cNvSpPr>
          <p:nvPr>
            <p:ph type="title"/>
          </p:nvPr>
        </p:nvSpPr>
        <p:spPr/>
        <p:txBody>
          <a:bodyPr>
            <a:normAutofit/>
          </a:bodyPr>
          <a:lstStyle/>
          <a:p>
            <a:r>
              <a:rPr lang="en-US" sz="2400" dirty="0">
                <a:solidFill>
                  <a:srgbClr val="F0EADC"/>
                </a:solidFill>
              </a:rPr>
              <a:t>Sofosbuvir + Peginterferon + Ribavirin in Genotypes 1,4,5,6</a:t>
            </a:r>
            <a:br>
              <a:rPr lang="en-US" sz="2400" dirty="0">
                <a:solidFill>
                  <a:srgbClr val="F0EADC"/>
                </a:solidFill>
              </a:rPr>
            </a:br>
            <a:r>
              <a:rPr lang="en-US" sz="2400" dirty="0"/>
              <a:t>ATOMIC </a:t>
            </a:r>
            <a:r>
              <a:rPr lang="en-US" sz="2400" dirty="0" smtClean="0"/>
              <a:t>Trial</a:t>
            </a:r>
            <a:r>
              <a:rPr lang="en-US" sz="2400" dirty="0"/>
              <a:t>: </a:t>
            </a:r>
            <a:r>
              <a:rPr lang="en-US" sz="2400" dirty="0" smtClean="0"/>
              <a:t>Design</a:t>
            </a:r>
            <a:endParaRPr lang="en-US" sz="2400" dirty="0"/>
          </a:p>
        </p:txBody>
      </p:sp>
      <p:sp>
        <p:nvSpPr>
          <p:cNvPr id="8" name="Title 1"/>
          <p:cNvSpPr txBox="1">
            <a:spLocks/>
          </p:cNvSpPr>
          <p:nvPr/>
        </p:nvSpPr>
        <p:spPr>
          <a:xfrm>
            <a:off x="304800" y="304800"/>
            <a:ext cx="8515350" cy="990600"/>
          </a:xfrm>
          <a:prstGeom prst="rect">
            <a:avLst/>
          </a:prstGeom>
        </p:spPr>
        <p:txBody>
          <a:bodyPr anchor="ctr" anchorCtr="0">
            <a:normAutofit/>
          </a:bodyPr>
          <a:lstStyle>
            <a:lvl1pPr algn="ctr" defTabSz="914400" rtl="0" eaLnBrk="1" latinLnBrk="0" hangingPunct="1">
              <a:spcBef>
                <a:spcPct val="0"/>
              </a:spcBef>
              <a:buNone/>
              <a:defRPr sz="2800" kern="1200">
                <a:solidFill>
                  <a:schemeClr val="bg1"/>
                </a:solidFill>
                <a:latin typeface="+mj-lt"/>
                <a:ea typeface="+mj-ea"/>
                <a:cs typeface="+mj-cs"/>
              </a:defRPr>
            </a:lvl1pPr>
          </a:lstStyle>
          <a:p>
            <a:endParaRPr lang="en-US" sz="2400" dirty="0"/>
          </a:p>
        </p:txBody>
      </p:sp>
      <p:sp>
        <p:nvSpPr>
          <p:cNvPr id="34" name="Rectangle 33"/>
          <p:cNvSpPr/>
          <p:nvPr/>
        </p:nvSpPr>
        <p:spPr>
          <a:xfrm>
            <a:off x="762000" y="5315470"/>
            <a:ext cx="700900" cy="40538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smtClean="0">
                <a:solidFill>
                  <a:srgbClr val="000000"/>
                </a:solidFill>
              </a:rPr>
              <a:t>N =14</a:t>
            </a:r>
            <a:endParaRPr lang="en-US" sz="1400" dirty="0">
              <a:solidFill>
                <a:srgbClr val="000000"/>
              </a:solidFill>
            </a:endParaRPr>
          </a:p>
        </p:txBody>
      </p:sp>
      <p:sp>
        <p:nvSpPr>
          <p:cNvPr id="35" name="Rectangle 25"/>
          <p:cNvSpPr>
            <a:spLocks noChangeArrowheads="1"/>
          </p:cNvSpPr>
          <p:nvPr/>
        </p:nvSpPr>
        <p:spPr bwMode="auto">
          <a:xfrm>
            <a:off x="-18289" y="4953000"/>
            <a:ext cx="9180577" cy="987537"/>
          </a:xfrm>
          <a:prstGeom prst="rect">
            <a:avLst/>
          </a:prstGeom>
          <a:solidFill>
            <a:schemeClr val="bg1">
              <a:lumMod val="95000"/>
            </a:schemeClr>
          </a:solidFill>
          <a:ln w="12700" cap="flat" cmpd="sng" algn="ctr">
            <a:solidFill>
              <a:schemeClr val="tx1"/>
            </a:solidFill>
            <a:prstDash val="sysDash"/>
            <a:miter lim="800000"/>
            <a:headEnd type="none" w="med" len="med"/>
            <a:tailEnd type="none" w="med" len="med"/>
          </a:ln>
          <a:effectLst/>
        </p:spPr>
        <p:txBody>
          <a:bodyPr lIns="274320" tIns="45720" rIns="92486" bIns="45720" anchor="ctr">
            <a:prstTxWarp prst="textNoShape">
              <a:avLst/>
            </a:prstTxWarp>
          </a:bodyPr>
          <a:lstStyle/>
          <a:p>
            <a:pPr defTabSz="935038">
              <a:lnSpc>
                <a:spcPts val="1600"/>
              </a:lnSpc>
              <a:spcBef>
                <a:spcPts val="0"/>
              </a:spcBef>
            </a:pPr>
            <a:r>
              <a:rPr lang="en-US" sz="1400" b="1" dirty="0" smtClean="0">
                <a:solidFill>
                  <a:srgbClr val="000000"/>
                </a:solidFill>
                <a:latin typeface="Arial" pitchFamily="22" charset="0"/>
              </a:rPr>
              <a:t>Drug </a:t>
            </a:r>
            <a:r>
              <a:rPr lang="en-US" sz="1400" b="1" dirty="0">
                <a:solidFill>
                  <a:srgbClr val="000000"/>
                </a:solidFill>
                <a:latin typeface="Arial" pitchFamily="22" charset="0"/>
              </a:rPr>
              <a:t>Dosing</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Sofosbuvir (SOF): 400 mg once daily</a:t>
            </a:r>
            <a:r>
              <a:rPr lang="en-US" sz="1400" dirty="0">
                <a:solidFill>
                  <a:srgbClr val="000000"/>
                </a:solidFill>
                <a:latin typeface="Arial" pitchFamily="22" charset="0"/>
              </a:rPr>
              <a:t/>
            </a:r>
            <a:br>
              <a:rPr lang="en-US" sz="1400" dirty="0">
                <a:solidFill>
                  <a:srgbClr val="000000"/>
                </a:solidFill>
                <a:latin typeface="Arial" pitchFamily="22" charset="0"/>
              </a:rPr>
            </a:br>
            <a:r>
              <a:rPr lang="en-US" sz="1400" dirty="0" smtClean="0">
                <a:solidFill>
                  <a:srgbClr val="000000"/>
                </a:solidFill>
                <a:latin typeface="Arial" pitchFamily="22" charset="0"/>
              </a:rPr>
              <a:t>Ribavirin (RBV) weight</a:t>
            </a:r>
            <a:r>
              <a:rPr lang="en-US" sz="1400" dirty="0">
                <a:solidFill>
                  <a:srgbClr val="000000"/>
                </a:solidFill>
                <a:latin typeface="Arial" pitchFamily="22" charset="0"/>
              </a:rPr>
              <a:t>-based </a:t>
            </a:r>
            <a:r>
              <a:rPr lang="en-US" sz="1400" dirty="0" smtClean="0">
                <a:solidFill>
                  <a:srgbClr val="000000"/>
                </a:solidFill>
                <a:latin typeface="Arial" pitchFamily="22" charset="0"/>
              </a:rPr>
              <a:t>and divided bid: 1000 </a:t>
            </a:r>
            <a:r>
              <a:rPr lang="en-US" sz="1400" dirty="0">
                <a:solidFill>
                  <a:srgbClr val="000000"/>
                </a:solidFill>
                <a:latin typeface="Arial" pitchFamily="22" charset="0"/>
              </a:rPr>
              <a:t>mg/day if &lt; </a:t>
            </a:r>
            <a:r>
              <a:rPr lang="en-US" sz="1400" dirty="0" smtClean="0">
                <a:solidFill>
                  <a:srgbClr val="000000"/>
                </a:solidFill>
                <a:latin typeface="Arial" pitchFamily="22" charset="0"/>
              </a:rPr>
              <a:t>75 kg </a:t>
            </a:r>
            <a:r>
              <a:rPr lang="en-US" sz="1400" dirty="0">
                <a:solidFill>
                  <a:srgbClr val="000000"/>
                </a:solidFill>
                <a:latin typeface="Arial" pitchFamily="22" charset="0"/>
              </a:rPr>
              <a:t>or 1200 mg/day if ≥ </a:t>
            </a:r>
            <a:r>
              <a:rPr lang="en-US" sz="1400" dirty="0" smtClean="0">
                <a:solidFill>
                  <a:srgbClr val="000000"/>
                </a:solidFill>
                <a:latin typeface="Arial" pitchFamily="22" charset="0"/>
              </a:rPr>
              <a:t>75 kg</a:t>
            </a:r>
            <a:br>
              <a:rPr lang="en-US" sz="1400" dirty="0" smtClean="0">
                <a:solidFill>
                  <a:srgbClr val="000000"/>
                </a:solidFill>
                <a:latin typeface="Arial" pitchFamily="22" charset="0"/>
              </a:rPr>
            </a:br>
            <a:r>
              <a:rPr lang="en-US" sz="1400" dirty="0" smtClean="0">
                <a:solidFill>
                  <a:srgbClr val="000000"/>
                </a:solidFill>
                <a:latin typeface="Arial" pitchFamily="22" charset="0"/>
              </a:rPr>
              <a:t>Peginterferon alfa-2a (PEG)</a:t>
            </a:r>
            <a:r>
              <a:rPr lang="en-US" sz="1400" dirty="0">
                <a:solidFill>
                  <a:srgbClr val="000000"/>
                </a:solidFill>
                <a:latin typeface="Arial" pitchFamily="22" charset="0"/>
              </a:rPr>
              <a:t>: 180 µg once </a:t>
            </a:r>
            <a:r>
              <a:rPr lang="en-US" sz="1400" dirty="0" smtClean="0">
                <a:solidFill>
                  <a:srgbClr val="000000"/>
                </a:solidFill>
                <a:latin typeface="Arial" pitchFamily="22" charset="0"/>
              </a:rPr>
              <a:t>weekly</a:t>
            </a:r>
            <a:endParaRPr lang="en-US" sz="1400" dirty="0">
              <a:solidFill>
                <a:srgbClr val="000000"/>
              </a:solidFill>
              <a:latin typeface="Arial" pitchFamily="22" charset="0"/>
            </a:endParaRPr>
          </a:p>
        </p:txBody>
      </p:sp>
      <p:sp>
        <p:nvSpPr>
          <p:cNvPr id="39" name="Rectangle 38"/>
          <p:cNvSpPr/>
          <p:nvPr/>
        </p:nvSpPr>
        <p:spPr>
          <a:xfrm>
            <a:off x="865757" y="1962912"/>
            <a:ext cx="1183798" cy="5425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Cohort A</a:t>
            </a:r>
            <a:br>
              <a:rPr lang="en-US" sz="1400" b="1" dirty="0" smtClean="0">
                <a:solidFill>
                  <a:srgbClr val="000000"/>
                </a:solidFill>
              </a:rPr>
            </a:br>
            <a:r>
              <a:rPr lang="en-US" sz="1200" dirty="0" smtClean="0">
                <a:solidFill>
                  <a:srgbClr val="000000"/>
                </a:solidFill>
              </a:rPr>
              <a:t>n =</a:t>
            </a:r>
            <a:r>
              <a:rPr lang="en-US" sz="1200" dirty="0">
                <a:solidFill>
                  <a:srgbClr val="000000"/>
                </a:solidFill>
              </a:rPr>
              <a:t> </a:t>
            </a:r>
            <a:r>
              <a:rPr lang="en-US" sz="1200" dirty="0" smtClean="0">
                <a:solidFill>
                  <a:srgbClr val="000000"/>
                </a:solidFill>
              </a:rPr>
              <a:t>52</a:t>
            </a:r>
            <a:endParaRPr lang="en-US" sz="1200" dirty="0">
              <a:solidFill>
                <a:srgbClr val="000000"/>
              </a:solidFill>
            </a:endParaRPr>
          </a:p>
        </p:txBody>
      </p:sp>
      <p:sp>
        <p:nvSpPr>
          <p:cNvPr id="74" name="Rectangle 73"/>
          <p:cNvSpPr/>
          <p:nvPr/>
        </p:nvSpPr>
        <p:spPr>
          <a:xfrm>
            <a:off x="-9" y="1977181"/>
            <a:ext cx="990609" cy="2671019"/>
          </a:xfrm>
          <a:prstGeom prst="rect">
            <a:avLst/>
          </a:prstGeom>
          <a:solidFill>
            <a:srgbClr val="454545"/>
          </a:solidFill>
          <a:ln w="19050" cmpd="sng">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lIns="91440" rtlCol="0" anchor="ctr"/>
          <a:lstStyle/>
          <a:p>
            <a:pPr algn="ctr">
              <a:lnSpc>
                <a:spcPts val="3200"/>
              </a:lnSpc>
            </a:pPr>
            <a:r>
              <a:rPr lang="en-US" sz="1600" b="1" dirty="0" smtClean="0">
                <a:latin typeface="Arial"/>
                <a:cs typeface="Arial"/>
              </a:rPr>
              <a:t>GT 1</a:t>
            </a:r>
            <a:br>
              <a:rPr lang="en-US" sz="1600" b="1" dirty="0" smtClean="0">
                <a:latin typeface="Arial"/>
                <a:cs typeface="Arial"/>
              </a:rPr>
            </a:br>
            <a:r>
              <a:rPr lang="en-US" sz="1600" b="1" dirty="0" smtClean="0">
                <a:latin typeface="Arial"/>
                <a:cs typeface="Arial"/>
              </a:rPr>
              <a:t>GT4</a:t>
            </a:r>
            <a:br>
              <a:rPr lang="en-US" sz="1600" b="1" dirty="0" smtClean="0">
                <a:latin typeface="Arial"/>
                <a:cs typeface="Arial"/>
              </a:rPr>
            </a:br>
            <a:r>
              <a:rPr lang="en-US" sz="1600" b="1" dirty="0" smtClean="0">
                <a:latin typeface="Arial"/>
                <a:cs typeface="Arial"/>
              </a:rPr>
              <a:t>GT5</a:t>
            </a:r>
            <a:br>
              <a:rPr lang="en-US" sz="1600" b="1" dirty="0" smtClean="0">
                <a:latin typeface="Arial"/>
                <a:cs typeface="Arial"/>
              </a:rPr>
            </a:br>
            <a:r>
              <a:rPr lang="en-US" sz="1600" b="1" dirty="0" smtClean="0">
                <a:latin typeface="Arial"/>
                <a:cs typeface="Arial"/>
              </a:rPr>
              <a:t>GT6</a:t>
            </a:r>
            <a:endParaRPr lang="en-US" sz="1600" b="1" dirty="0">
              <a:latin typeface="Arial"/>
              <a:cs typeface="Arial"/>
            </a:endParaRPr>
          </a:p>
        </p:txBody>
      </p:sp>
      <p:sp>
        <p:nvSpPr>
          <p:cNvPr id="59" name="Rectangle 3"/>
          <p:cNvSpPr>
            <a:spLocks noChangeArrowheads="1"/>
          </p:cNvSpPr>
          <p:nvPr/>
        </p:nvSpPr>
        <p:spPr bwMode="auto">
          <a:xfrm>
            <a:off x="1980359" y="1977181"/>
            <a:ext cx="1639062" cy="540957"/>
          </a:xfrm>
          <a:prstGeom prst="rect">
            <a:avLst/>
          </a:prstGeom>
          <a:solidFill>
            <a:srgbClr val="A9B4E4"/>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lnSpc>
                <a:spcPct val="100000"/>
              </a:lnSpc>
              <a:spcBef>
                <a:spcPct val="0"/>
              </a:spcBef>
              <a:spcAft>
                <a:spcPct val="0"/>
              </a:spcAft>
              <a:buFont typeface="Arial" charset="0"/>
              <a:buNone/>
            </a:pPr>
            <a:r>
              <a:rPr lang="en-US" sz="1400" b="1" dirty="0" smtClean="0">
                <a:solidFill>
                  <a:srgbClr val="000000"/>
                </a:solidFill>
                <a:latin typeface="Arial"/>
                <a:cs typeface="Arial"/>
              </a:rPr>
              <a:t>SOF +</a:t>
            </a:r>
            <a:r>
              <a:rPr lang="en-US" sz="1400" dirty="0" smtClean="0">
                <a:solidFill>
                  <a:srgbClr val="000000"/>
                </a:solidFill>
                <a:latin typeface="Arial"/>
                <a:cs typeface="Arial"/>
              </a:rPr>
              <a:t> </a:t>
            </a:r>
            <a:r>
              <a:rPr lang="en-US" sz="1400" b="1" dirty="0" smtClean="0">
                <a:solidFill>
                  <a:srgbClr val="000000"/>
                </a:solidFill>
                <a:latin typeface="Arial"/>
                <a:cs typeface="Arial"/>
              </a:rPr>
              <a:t>PEG + RBV</a:t>
            </a:r>
            <a:endParaRPr lang="en-US" sz="1400" dirty="0">
              <a:solidFill>
                <a:srgbClr val="000000"/>
              </a:solidFill>
              <a:latin typeface="Arial"/>
              <a:cs typeface="Arial"/>
            </a:endParaRPr>
          </a:p>
        </p:txBody>
      </p:sp>
      <p:sp>
        <p:nvSpPr>
          <p:cNvPr id="89" name="Rectangle 3"/>
          <p:cNvSpPr>
            <a:spLocks noChangeArrowheads="1"/>
          </p:cNvSpPr>
          <p:nvPr/>
        </p:nvSpPr>
        <p:spPr bwMode="auto">
          <a:xfrm>
            <a:off x="1980359" y="4099851"/>
            <a:ext cx="1639062" cy="540957"/>
          </a:xfrm>
          <a:prstGeom prst="rect">
            <a:avLst/>
          </a:prstGeom>
          <a:solidFill>
            <a:srgbClr val="729FCD"/>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gn="ctr">
              <a:lnSpc>
                <a:spcPct val="100000"/>
              </a:lnSpc>
              <a:spcBef>
                <a:spcPct val="0"/>
              </a:spcBef>
              <a:spcAft>
                <a:spcPct val="0"/>
              </a:spcAft>
              <a:buFont typeface="Arial" charset="0"/>
              <a:buNone/>
            </a:pPr>
            <a:r>
              <a:rPr lang="en-US" sz="1400" b="1" dirty="0" smtClean="0">
                <a:solidFill>
                  <a:srgbClr val="000000"/>
                </a:solidFill>
                <a:latin typeface="Arial"/>
                <a:cs typeface="Arial"/>
              </a:rPr>
              <a:t>SOF +</a:t>
            </a:r>
            <a:r>
              <a:rPr lang="en-US" sz="1400" dirty="0" smtClean="0">
                <a:solidFill>
                  <a:srgbClr val="000000"/>
                </a:solidFill>
                <a:latin typeface="Arial"/>
                <a:cs typeface="Arial"/>
              </a:rPr>
              <a:t> </a:t>
            </a:r>
            <a:r>
              <a:rPr lang="en-US" sz="1400" b="1" dirty="0" smtClean="0">
                <a:solidFill>
                  <a:srgbClr val="000000"/>
                </a:solidFill>
                <a:latin typeface="Arial"/>
                <a:cs typeface="Arial"/>
              </a:rPr>
              <a:t>PEG + RBV</a:t>
            </a:r>
            <a:endParaRPr lang="en-US" sz="1400" dirty="0">
              <a:solidFill>
                <a:srgbClr val="000000"/>
              </a:solidFill>
              <a:latin typeface="Arial"/>
              <a:cs typeface="Arial"/>
            </a:endParaRPr>
          </a:p>
        </p:txBody>
      </p:sp>
      <p:sp>
        <p:nvSpPr>
          <p:cNvPr id="97" name="Rectangle 5"/>
          <p:cNvSpPr>
            <a:spLocks noChangeArrowheads="1"/>
          </p:cNvSpPr>
          <p:nvPr/>
        </p:nvSpPr>
        <p:spPr bwMode="auto">
          <a:xfrm>
            <a:off x="1980379" y="3017954"/>
            <a:ext cx="3291840" cy="540439"/>
          </a:xfrm>
          <a:prstGeom prst="rect">
            <a:avLst/>
          </a:prstGeom>
          <a:solidFill>
            <a:srgbClr val="B2C8C7"/>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r>
              <a:rPr lang="en-US" sz="1400" b="1" dirty="0" smtClean="0">
                <a:latin typeface="Arial"/>
                <a:cs typeface="Arial"/>
              </a:rPr>
              <a:t>SOF + PEG + RBV</a:t>
            </a:r>
            <a:endParaRPr lang="en-US" sz="1400" b="1" dirty="0">
              <a:latin typeface="Arial"/>
              <a:cs typeface="Arial"/>
            </a:endParaRPr>
          </a:p>
        </p:txBody>
      </p:sp>
      <p:cxnSp>
        <p:nvCxnSpPr>
          <p:cNvPr id="40" name="Straight Connector 39"/>
          <p:cNvCxnSpPr/>
          <p:nvPr/>
        </p:nvCxnSpPr>
        <p:spPr>
          <a:xfrm>
            <a:off x="5269126" y="3287480"/>
            <a:ext cx="328879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8080023" y="3094154"/>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43" name="Straight Connector 42"/>
          <p:cNvCxnSpPr/>
          <p:nvPr/>
        </p:nvCxnSpPr>
        <p:spPr>
          <a:xfrm>
            <a:off x="5269126" y="4364905"/>
            <a:ext cx="328879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8080023" y="4171579"/>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cxnSp>
        <p:nvCxnSpPr>
          <p:cNvPr id="45" name="Straight Connector 44"/>
          <p:cNvCxnSpPr/>
          <p:nvPr/>
        </p:nvCxnSpPr>
        <p:spPr>
          <a:xfrm>
            <a:off x="3628003" y="2255954"/>
            <a:ext cx="3288792" cy="0"/>
          </a:xfrm>
          <a:prstGeom prst="line">
            <a:avLst/>
          </a:prstGeom>
          <a:ln w="285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6" name="Rectangle 45"/>
          <p:cNvSpPr/>
          <p:nvPr/>
        </p:nvSpPr>
        <p:spPr>
          <a:xfrm>
            <a:off x="6438900" y="2062628"/>
            <a:ext cx="876300" cy="40538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000000"/>
                </a:solidFill>
                <a:latin typeface="Arial"/>
                <a:cs typeface="Arial"/>
              </a:rPr>
              <a:t>SVR24</a:t>
            </a:r>
            <a:endParaRPr lang="en-US" sz="1600" dirty="0">
              <a:solidFill>
                <a:srgbClr val="000000"/>
              </a:solidFill>
              <a:latin typeface="Arial"/>
              <a:cs typeface="Arial"/>
            </a:endParaRPr>
          </a:p>
        </p:txBody>
      </p:sp>
      <p:sp>
        <p:nvSpPr>
          <p:cNvPr id="47" name="Rectangle 46"/>
          <p:cNvSpPr/>
          <p:nvPr/>
        </p:nvSpPr>
        <p:spPr>
          <a:xfrm>
            <a:off x="865757" y="3020580"/>
            <a:ext cx="1188720" cy="5425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Cohort B</a:t>
            </a:r>
            <a:br>
              <a:rPr lang="en-US" sz="1400" b="1" dirty="0" smtClean="0">
                <a:solidFill>
                  <a:srgbClr val="000000"/>
                </a:solidFill>
              </a:rPr>
            </a:br>
            <a:r>
              <a:rPr lang="en-US" sz="1200" dirty="0" smtClean="0">
                <a:solidFill>
                  <a:srgbClr val="000000"/>
                </a:solidFill>
              </a:rPr>
              <a:t>n =</a:t>
            </a:r>
            <a:r>
              <a:rPr lang="en-US" sz="1200" dirty="0">
                <a:solidFill>
                  <a:srgbClr val="000000"/>
                </a:solidFill>
              </a:rPr>
              <a:t> </a:t>
            </a:r>
            <a:r>
              <a:rPr lang="en-US" sz="1200" dirty="0" smtClean="0">
                <a:solidFill>
                  <a:srgbClr val="000000"/>
                </a:solidFill>
              </a:rPr>
              <a:t>125</a:t>
            </a:r>
            <a:endParaRPr lang="en-US" sz="1200" dirty="0">
              <a:solidFill>
                <a:srgbClr val="000000"/>
              </a:solidFill>
            </a:endParaRPr>
          </a:p>
        </p:txBody>
      </p:sp>
      <p:sp>
        <p:nvSpPr>
          <p:cNvPr id="48" name="Rectangle 47"/>
          <p:cNvSpPr/>
          <p:nvPr/>
        </p:nvSpPr>
        <p:spPr>
          <a:xfrm>
            <a:off x="865757" y="4096512"/>
            <a:ext cx="1188720" cy="54253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rgbClr val="000000"/>
                </a:solidFill>
              </a:rPr>
              <a:t>Cohort C</a:t>
            </a:r>
            <a:br>
              <a:rPr lang="en-US" sz="1400" b="1" dirty="0" smtClean="0">
                <a:solidFill>
                  <a:srgbClr val="000000"/>
                </a:solidFill>
              </a:rPr>
            </a:br>
            <a:r>
              <a:rPr lang="en-US" sz="1200" dirty="0" smtClean="0">
                <a:solidFill>
                  <a:srgbClr val="000000"/>
                </a:solidFill>
              </a:rPr>
              <a:t>n =</a:t>
            </a:r>
            <a:r>
              <a:rPr lang="en-US" sz="1200" dirty="0">
                <a:solidFill>
                  <a:srgbClr val="000000"/>
                </a:solidFill>
              </a:rPr>
              <a:t> </a:t>
            </a:r>
            <a:r>
              <a:rPr lang="en-US" sz="1200" dirty="0" smtClean="0">
                <a:solidFill>
                  <a:srgbClr val="000000"/>
                </a:solidFill>
              </a:rPr>
              <a:t>155</a:t>
            </a:r>
            <a:endParaRPr lang="en-US" sz="1200" dirty="0">
              <a:solidFill>
                <a:srgbClr val="000000"/>
              </a:solidFill>
            </a:endParaRPr>
          </a:p>
        </p:txBody>
      </p:sp>
      <p:sp>
        <p:nvSpPr>
          <p:cNvPr id="96" name="Rectangle 3"/>
          <p:cNvSpPr>
            <a:spLocks noChangeArrowheads="1"/>
          </p:cNvSpPr>
          <p:nvPr/>
        </p:nvSpPr>
        <p:spPr bwMode="auto">
          <a:xfrm>
            <a:off x="3621423" y="4099851"/>
            <a:ext cx="1645920" cy="274320"/>
          </a:xfrm>
          <a:prstGeom prst="rect">
            <a:avLst/>
          </a:prstGeom>
          <a:solidFill>
            <a:srgbClr val="83B7EC"/>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nSpc>
                <a:spcPct val="100000"/>
              </a:lnSpc>
              <a:spcBef>
                <a:spcPct val="0"/>
              </a:spcBef>
              <a:spcAft>
                <a:spcPct val="0"/>
              </a:spcAft>
              <a:buFont typeface="Arial" charset="0"/>
              <a:buNone/>
            </a:pPr>
            <a:r>
              <a:rPr lang="en-US" sz="1400" b="1" dirty="0" smtClean="0">
                <a:solidFill>
                  <a:schemeClr val="tx1">
                    <a:lumMod val="65000"/>
                    <a:lumOff val="35000"/>
                  </a:schemeClr>
                </a:solidFill>
                <a:latin typeface="Arial"/>
                <a:cs typeface="Arial"/>
              </a:rPr>
              <a:t>  </a:t>
            </a:r>
            <a:r>
              <a:rPr lang="en-US" sz="1400" b="1" dirty="0" smtClean="0">
                <a:solidFill>
                  <a:srgbClr val="000000"/>
                </a:solidFill>
                <a:latin typeface="Arial"/>
                <a:cs typeface="Arial"/>
              </a:rPr>
              <a:t>SOF</a:t>
            </a:r>
            <a:endParaRPr lang="en-US" sz="1400" dirty="0">
              <a:solidFill>
                <a:srgbClr val="000000"/>
              </a:solidFill>
              <a:latin typeface="Arial"/>
              <a:cs typeface="Arial"/>
            </a:endParaRPr>
          </a:p>
        </p:txBody>
      </p:sp>
      <p:sp>
        <p:nvSpPr>
          <p:cNvPr id="33" name="Rectangle 3"/>
          <p:cNvSpPr>
            <a:spLocks noChangeArrowheads="1"/>
          </p:cNvSpPr>
          <p:nvPr/>
        </p:nvSpPr>
        <p:spPr bwMode="auto">
          <a:xfrm>
            <a:off x="3621423" y="4366488"/>
            <a:ext cx="1645920" cy="274320"/>
          </a:xfrm>
          <a:prstGeom prst="rect">
            <a:avLst/>
          </a:prstGeom>
          <a:solidFill>
            <a:srgbClr val="83B7EC"/>
          </a:solidFill>
          <a:ln w="12700" cmpd="sng">
            <a:solidFill>
              <a:srgbClr val="000000"/>
            </a:solidFill>
            <a:miter lim="800000"/>
            <a:headEnd/>
            <a:tailEnd/>
          </a:ln>
          <a:effectLst>
            <a:outerShdw blurRad="38100" dist="38100" dir="2700000" algn="tl" rotWithShape="0">
              <a:srgbClr val="000000">
                <a:alpha val="70000"/>
              </a:srgbClr>
            </a:outerShdw>
          </a:effectLst>
          <a:extLst/>
        </p:spPr>
        <p:txBody>
          <a:bodyPr wrap="none" anchor="ctr"/>
          <a:lstStyle/>
          <a:p>
            <a:pPr>
              <a:lnSpc>
                <a:spcPct val="100000"/>
              </a:lnSpc>
              <a:spcBef>
                <a:spcPct val="0"/>
              </a:spcBef>
              <a:spcAft>
                <a:spcPct val="0"/>
              </a:spcAft>
              <a:buFont typeface="Arial" charset="0"/>
              <a:buNone/>
            </a:pPr>
            <a:r>
              <a:rPr lang="en-US" sz="1400" b="1" dirty="0" smtClean="0">
                <a:solidFill>
                  <a:schemeClr val="tx1">
                    <a:lumMod val="65000"/>
                    <a:lumOff val="35000"/>
                  </a:schemeClr>
                </a:solidFill>
                <a:latin typeface="Arial"/>
                <a:cs typeface="Arial"/>
              </a:rPr>
              <a:t>  </a:t>
            </a:r>
            <a:r>
              <a:rPr lang="en-US" sz="1400" b="1" dirty="0" smtClean="0">
                <a:solidFill>
                  <a:srgbClr val="000000"/>
                </a:solidFill>
                <a:latin typeface="Arial"/>
                <a:cs typeface="Arial"/>
              </a:rPr>
              <a:t>SOF + RBV</a:t>
            </a:r>
            <a:endParaRPr lang="en-US" sz="1400" dirty="0">
              <a:solidFill>
                <a:srgbClr val="000000"/>
              </a:solidFill>
              <a:latin typeface="Arial"/>
              <a:cs typeface="Arial"/>
            </a:endParaRPr>
          </a:p>
        </p:txBody>
      </p:sp>
      <p:grpSp>
        <p:nvGrpSpPr>
          <p:cNvPr id="4" name="Group 3"/>
          <p:cNvGrpSpPr/>
          <p:nvPr/>
        </p:nvGrpSpPr>
        <p:grpSpPr>
          <a:xfrm>
            <a:off x="-6113" y="1237496"/>
            <a:ext cx="9162291" cy="515104"/>
            <a:chOff x="-6113" y="1237496"/>
            <a:chExt cx="9162291" cy="515104"/>
          </a:xfrm>
        </p:grpSpPr>
        <p:sp>
          <p:nvSpPr>
            <p:cNvPr id="32" name="Rectangle 31"/>
            <p:cNvSpPr/>
            <p:nvPr/>
          </p:nvSpPr>
          <p:spPr>
            <a:xfrm>
              <a:off x="-6113" y="1322876"/>
              <a:ext cx="9162291" cy="41071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endParaRPr lang="en-US" sz="1600" dirty="0">
                <a:solidFill>
                  <a:srgbClr val="000000"/>
                </a:solidFill>
                <a:latin typeface="Arial"/>
                <a:cs typeface="Arial"/>
              </a:endParaRPr>
            </a:p>
          </p:txBody>
        </p:sp>
        <p:sp>
          <p:nvSpPr>
            <p:cNvPr id="36" name="Rectangle 35"/>
            <p:cNvSpPr/>
            <p:nvPr/>
          </p:nvSpPr>
          <p:spPr>
            <a:xfrm>
              <a:off x="1711974" y="12374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0</a:t>
              </a:r>
              <a:endParaRPr lang="en-US" sz="1400" dirty="0">
                <a:solidFill>
                  <a:srgbClr val="000000"/>
                </a:solidFill>
                <a:latin typeface="Arial"/>
                <a:cs typeface="Arial"/>
              </a:endParaRPr>
            </a:p>
          </p:txBody>
        </p:sp>
        <p:cxnSp>
          <p:nvCxnSpPr>
            <p:cNvPr id="37" name="Straight Connector 36"/>
            <p:cNvCxnSpPr/>
            <p:nvPr/>
          </p:nvCxnSpPr>
          <p:spPr>
            <a:xfrm flipV="1">
              <a:off x="-6113" y="1725192"/>
              <a:ext cx="9162291" cy="11472"/>
            </a:xfrm>
            <a:prstGeom prst="line">
              <a:avLst/>
            </a:prstGeom>
            <a:ln w="952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983235" y="1645948"/>
              <a:ext cx="0" cy="87630"/>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8587312" y="16459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3343322" y="12374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12</a:t>
              </a:r>
              <a:endParaRPr lang="en-US" sz="1400" dirty="0">
                <a:solidFill>
                  <a:srgbClr val="000000"/>
                </a:solidFill>
                <a:latin typeface="Arial"/>
                <a:cs typeface="Arial"/>
              </a:endParaRPr>
            </a:p>
          </p:txBody>
        </p:sp>
        <p:cxnSp>
          <p:nvCxnSpPr>
            <p:cNvPr id="51" name="Straight Connector 50"/>
            <p:cNvCxnSpPr/>
            <p:nvPr/>
          </p:nvCxnSpPr>
          <p:spPr>
            <a:xfrm flipV="1">
              <a:off x="3625344" y="16459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8293608" y="12374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48</a:t>
              </a:r>
              <a:endParaRPr lang="en-US" sz="1400" dirty="0">
                <a:solidFill>
                  <a:srgbClr val="000000"/>
                </a:solidFill>
                <a:latin typeface="Arial"/>
                <a:cs typeface="Arial"/>
              </a:endParaRPr>
            </a:p>
          </p:txBody>
        </p:sp>
        <p:sp>
          <p:nvSpPr>
            <p:cNvPr id="53" name="Rectangle 52"/>
            <p:cNvSpPr/>
            <p:nvPr/>
          </p:nvSpPr>
          <p:spPr>
            <a:xfrm>
              <a:off x="990600" y="1323539"/>
              <a:ext cx="838200" cy="36272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rPr>
                <a:t>Week</a:t>
              </a:r>
              <a:endParaRPr lang="en-US" sz="1400" dirty="0">
                <a:solidFill>
                  <a:srgbClr val="000000"/>
                </a:solidFill>
              </a:endParaRPr>
            </a:p>
          </p:txBody>
        </p:sp>
        <p:cxnSp>
          <p:nvCxnSpPr>
            <p:cNvPr id="54" name="Straight Connector 53"/>
            <p:cNvCxnSpPr/>
            <p:nvPr/>
          </p:nvCxnSpPr>
          <p:spPr>
            <a:xfrm flipV="1">
              <a:off x="5275514" y="16459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4981810" y="12374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24</a:t>
              </a:r>
              <a:endParaRPr lang="en-US" sz="1400" dirty="0">
                <a:solidFill>
                  <a:srgbClr val="000000"/>
                </a:solidFill>
                <a:latin typeface="Arial"/>
                <a:cs typeface="Arial"/>
              </a:endParaRPr>
            </a:p>
          </p:txBody>
        </p:sp>
        <p:cxnSp>
          <p:nvCxnSpPr>
            <p:cNvPr id="56" name="Straight Connector 55"/>
            <p:cNvCxnSpPr/>
            <p:nvPr/>
          </p:nvCxnSpPr>
          <p:spPr>
            <a:xfrm flipV="1">
              <a:off x="6923104" y="1645948"/>
              <a:ext cx="0" cy="81894"/>
            </a:xfrm>
            <a:prstGeom prst="line">
              <a:avLst/>
            </a:prstGeom>
            <a:ln w="127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6629400" y="1237496"/>
              <a:ext cx="545592" cy="5151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000000"/>
                  </a:solidFill>
                  <a:latin typeface="Arial"/>
                  <a:cs typeface="Arial"/>
                </a:rPr>
                <a:t>36</a:t>
              </a:r>
              <a:endParaRPr lang="en-US" sz="1400" dirty="0">
                <a:solidFill>
                  <a:srgbClr val="000000"/>
                </a:solidFill>
                <a:latin typeface="Arial"/>
                <a:cs typeface="Arial"/>
              </a:endParaRPr>
            </a:p>
          </p:txBody>
        </p:sp>
      </p:grpSp>
    </p:spTree>
    <p:extLst>
      <p:ext uri="{BB962C8B-B14F-4D97-AF65-F5344CB8AC3E}">
        <p14:creationId xmlns:p14="http://schemas.microsoft.com/office/powerpoint/2010/main" val="3587686518"/>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0EADC"/>
                </a:solidFill>
              </a:rPr>
              <a:t>Sofosbuvir + Peginterferon + Ribavirin in Genotypes 1,4,5,6</a:t>
            </a:r>
            <a:br>
              <a:rPr lang="en-US" sz="2400" dirty="0">
                <a:solidFill>
                  <a:srgbClr val="F0EADC"/>
                </a:solidFill>
              </a:rPr>
            </a:br>
            <a:r>
              <a:rPr lang="en-US" sz="2400" dirty="0"/>
              <a:t>ATOMIC </a:t>
            </a:r>
            <a:r>
              <a:rPr lang="en-US" sz="2400" dirty="0" smtClean="0"/>
              <a:t>Trial: Results, by Cohort (Regimen)</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ATOMIC: SVR 24 by Cohort (Regimen)</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Kowdley</a:t>
            </a:r>
            <a:r>
              <a:rPr lang="en-US" dirty="0"/>
              <a:t> K, et al.  Lancet. 2013;381:2100-7.</a:t>
            </a:r>
          </a:p>
        </p:txBody>
      </p:sp>
      <p:graphicFrame>
        <p:nvGraphicFramePr>
          <p:cNvPr id="30" name="Chart 29"/>
          <p:cNvGraphicFramePr>
            <a:graphicFrameLocks/>
          </p:cNvGraphicFramePr>
          <p:nvPr>
            <p:extLst>
              <p:ext uri="{D42A27DB-BD31-4B8C-83A1-F6EECF244321}">
                <p14:modId xmlns:p14="http://schemas.microsoft.com/office/powerpoint/2010/main" val="1404316254"/>
              </p:ext>
            </p:extLst>
          </p:nvPr>
        </p:nvGraphicFramePr>
        <p:xfrm>
          <a:off x="458460" y="1828800"/>
          <a:ext cx="8230255" cy="416790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2161842" y="47965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46/52</a:t>
            </a:r>
            <a:endParaRPr lang="en-US" sz="1400" dirty="0">
              <a:solidFill>
                <a:srgbClr val="FFFFFF"/>
              </a:solidFill>
            </a:endParaRPr>
          </a:p>
        </p:txBody>
      </p:sp>
      <p:sp>
        <p:nvSpPr>
          <p:cNvPr id="13" name="Rectangle 12"/>
          <p:cNvSpPr/>
          <p:nvPr/>
        </p:nvSpPr>
        <p:spPr>
          <a:xfrm>
            <a:off x="4546351" y="47965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97/109</a:t>
            </a:r>
            <a:endParaRPr lang="en-US" sz="1400" dirty="0">
              <a:solidFill>
                <a:srgbClr val="FFFFFF"/>
              </a:solidFill>
            </a:endParaRPr>
          </a:p>
        </p:txBody>
      </p:sp>
      <p:sp>
        <p:nvSpPr>
          <p:cNvPr id="14" name="Rectangle 13"/>
          <p:cNvSpPr/>
          <p:nvPr/>
        </p:nvSpPr>
        <p:spPr>
          <a:xfrm>
            <a:off x="6909760" y="47965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135/155</a:t>
            </a:r>
            <a:endParaRPr lang="en-US" sz="1400" dirty="0">
              <a:solidFill>
                <a:srgbClr val="FFFFFF"/>
              </a:solidFill>
            </a:endParaRPr>
          </a:p>
        </p:txBody>
      </p:sp>
      <p:sp>
        <p:nvSpPr>
          <p:cNvPr id="17" name="Rectangle 25"/>
          <p:cNvSpPr>
            <a:spLocks noChangeArrowheads="1"/>
          </p:cNvSpPr>
          <p:nvPr/>
        </p:nvSpPr>
        <p:spPr bwMode="auto">
          <a:xfrm>
            <a:off x="1623942" y="5715000"/>
            <a:ext cx="6605658" cy="381000"/>
          </a:xfrm>
          <a:prstGeom prst="rect">
            <a:avLst/>
          </a:prstGeom>
          <a:solidFill>
            <a:schemeClr val="tx1"/>
          </a:solidFill>
          <a:ln w="12700">
            <a:noFill/>
            <a:miter lim="800000"/>
            <a:headEnd/>
            <a:tailEnd/>
          </a:ln>
        </p:spPr>
        <p:txBody>
          <a:bodyPr lIns="0" tIns="45431" rIns="0" bIns="45431" anchor="ctr">
            <a:prstTxWarp prst="textNoShape">
              <a:avLst/>
            </a:prstTxWarp>
          </a:bodyPr>
          <a:lstStyle/>
          <a:p>
            <a:pPr algn="ctr" defTabSz="935038">
              <a:spcBef>
                <a:spcPct val="50000"/>
              </a:spcBef>
            </a:pPr>
            <a:r>
              <a:rPr lang="en-US" sz="1600" dirty="0" smtClean="0">
                <a:solidFill>
                  <a:srgbClr val="FFFFFF"/>
                </a:solidFill>
                <a:latin typeface="Arial" pitchFamily="22" charset="0"/>
              </a:rPr>
              <a:t>Patients with Genotype 1, 4, or  6</a:t>
            </a:r>
            <a:endParaRPr lang="en-US" sz="1600" dirty="0">
              <a:solidFill>
                <a:srgbClr val="FFFFFF"/>
              </a:solidFill>
              <a:latin typeface="Arial" pitchFamily="22" charset="0"/>
            </a:endParaRPr>
          </a:p>
        </p:txBody>
      </p:sp>
    </p:spTree>
    <p:extLst>
      <p:ext uri="{BB962C8B-B14F-4D97-AF65-F5344CB8AC3E}">
        <p14:creationId xmlns:p14="http://schemas.microsoft.com/office/powerpoint/2010/main" val="2276989663"/>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solidFill>
                  <a:srgbClr val="F0EADC"/>
                </a:solidFill>
              </a:rPr>
              <a:t>Sofosbuvir + Peginterferon + Ribavirin in Genotypes 1,4,5,6</a:t>
            </a:r>
            <a:br>
              <a:rPr lang="en-US" sz="2400" dirty="0">
                <a:solidFill>
                  <a:srgbClr val="F0EADC"/>
                </a:solidFill>
              </a:rPr>
            </a:br>
            <a:r>
              <a:rPr lang="en-US" sz="2400" dirty="0"/>
              <a:t>ATOMIC </a:t>
            </a:r>
            <a:r>
              <a:rPr lang="en-US" sz="2400" dirty="0" smtClean="0"/>
              <a:t>Trial: Results, by Cohort (Regimen)</a:t>
            </a:r>
            <a:endParaRPr lang="en-US" sz="2400" dirty="0"/>
          </a:p>
        </p:txBody>
      </p:sp>
      <p:sp>
        <p:nvSpPr>
          <p:cNvPr id="9" name="Text Placeholder 8"/>
          <p:cNvSpPr>
            <a:spLocks noGrp="1"/>
          </p:cNvSpPr>
          <p:nvPr>
            <p:ph type="body" idx="10"/>
          </p:nvPr>
        </p:nvSpPr>
        <p:spPr/>
        <p:txBody>
          <a:bodyPr/>
          <a:lstStyle/>
          <a:p>
            <a:r>
              <a:rPr lang="en-US" dirty="0" smtClean="0">
                <a:solidFill>
                  <a:schemeClr val="bg1"/>
                </a:solidFill>
                <a:latin typeface="Arial" pitchFamily="-110" charset="0"/>
                <a:ea typeface="ＭＳ Ｐゴシック" pitchFamily="-110" charset="-128"/>
                <a:cs typeface="ＭＳ Ｐゴシック" pitchFamily="-110" charset="-128"/>
              </a:rPr>
              <a:t>ATOMIC: SVR 24 by Genotype</a:t>
            </a:r>
            <a:endParaRPr lang="en-US" dirty="0">
              <a:solidFill>
                <a:schemeClr val="bg1"/>
              </a:solidFill>
              <a:latin typeface="Arial" pitchFamily="-110" charset="0"/>
              <a:ea typeface="ＭＳ Ｐゴシック" pitchFamily="-110" charset="-128"/>
              <a:cs typeface="ＭＳ Ｐゴシック" pitchFamily="-110" charset="-128"/>
            </a:endParaRPr>
          </a:p>
        </p:txBody>
      </p:sp>
      <p:sp>
        <p:nvSpPr>
          <p:cNvPr id="7" name="Content Placeholder 6"/>
          <p:cNvSpPr>
            <a:spLocks noGrp="1"/>
          </p:cNvSpPr>
          <p:nvPr>
            <p:ph sz="quarter" idx="13"/>
          </p:nvPr>
        </p:nvSpPr>
        <p:spPr/>
        <p:txBody>
          <a:bodyPr/>
          <a:lstStyle/>
          <a:p>
            <a:r>
              <a:rPr lang="en-US" dirty="0"/>
              <a:t>Source: </a:t>
            </a:r>
            <a:r>
              <a:rPr lang="en-US" dirty="0" err="1"/>
              <a:t>Kowdley</a:t>
            </a:r>
            <a:r>
              <a:rPr lang="en-US" dirty="0"/>
              <a:t> K, et al.  Lancet. 2013;381:2100-7.</a:t>
            </a:r>
          </a:p>
        </p:txBody>
      </p:sp>
      <p:graphicFrame>
        <p:nvGraphicFramePr>
          <p:cNvPr id="30" name="Chart 29"/>
          <p:cNvGraphicFramePr>
            <a:graphicFrameLocks/>
          </p:cNvGraphicFramePr>
          <p:nvPr>
            <p:extLst>
              <p:ext uri="{D42A27DB-BD31-4B8C-83A1-F6EECF244321}">
                <p14:modId xmlns:p14="http://schemas.microsoft.com/office/powerpoint/2010/main" val="887059256"/>
              </p:ext>
            </p:extLst>
          </p:nvPr>
        </p:nvGraphicFramePr>
        <p:xfrm>
          <a:off x="458460" y="1752600"/>
          <a:ext cx="8230255" cy="4167908"/>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2161842" y="47203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264/300</a:t>
            </a:r>
            <a:endParaRPr lang="en-US" sz="1400" dirty="0">
              <a:solidFill>
                <a:srgbClr val="FFFFFF"/>
              </a:solidFill>
            </a:endParaRPr>
          </a:p>
        </p:txBody>
      </p:sp>
      <p:sp>
        <p:nvSpPr>
          <p:cNvPr id="13" name="Rectangle 12"/>
          <p:cNvSpPr/>
          <p:nvPr/>
        </p:nvSpPr>
        <p:spPr>
          <a:xfrm>
            <a:off x="4546351" y="47203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9/11</a:t>
            </a:r>
            <a:endParaRPr lang="en-US" sz="1400" dirty="0">
              <a:solidFill>
                <a:srgbClr val="FFFFFF"/>
              </a:solidFill>
            </a:endParaRPr>
          </a:p>
        </p:txBody>
      </p:sp>
      <p:sp>
        <p:nvSpPr>
          <p:cNvPr id="14" name="Rectangle 13"/>
          <p:cNvSpPr/>
          <p:nvPr/>
        </p:nvSpPr>
        <p:spPr>
          <a:xfrm>
            <a:off x="6909760" y="4720384"/>
            <a:ext cx="862640" cy="381004"/>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00" dirty="0" smtClean="0">
                <a:solidFill>
                  <a:srgbClr val="FFFFFF"/>
                </a:solidFill>
              </a:rPr>
              <a:t>5/5</a:t>
            </a:r>
            <a:endParaRPr lang="en-US" sz="1400" dirty="0">
              <a:solidFill>
                <a:srgbClr val="FFFFFF"/>
              </a:solidFill>
            </a:endParaRPr>
          </a:p>
        </p:txBody>
      </p:sp>
      <p:sp>
        <p:nvSpPr>
          <p:cNvPr id="17" name="Rectangle 25"/>
          <p:cNvSpPr>
            <a:spLocks noChangeArrowheads="1"/>
          </p:cNvSpPr>
          <p:nvPr/>
        </p:nvSpPr>
        <p:spPr bwMode="auto">
          <a:xfrm>
            <a:off x="0" y="5620935"/>
            <a:ext cx="9144000" cy="755893"/>
          </a:xfrm>
          <a:prstGeom prst="rect">
            <a:avLst/>
          </a:prstGeom>
          <a:solidFill>
            <a:schemeClr val="bg1">
              <a:lumMod val="85000"/>
            </a:schemeClr>
          </a:solidFill>
          <a:ln w="12700">
            <a:noFill/>
            <a:miter lim="800000"/>
            <a:headEnd/>
            <a:tailEnd/>
          </a:ln>
        </p:spPr>
        <p:txBody>
          <a:bodyPr lIns="457200" tIns="45431" rIns="0" bIns="45431" anchor="ctr">
            <a:prstTxWarp prst="textNoShape">
              <a:avLst/>
            </a:prstTxWarp>
          </a:bodyPr>
          <a:lstStyle/>
          <a:p>
            <a:pPr marL="548640" indent="-548640" defTabSz="935038">
              <a:spcBef>
                <a:spcPct val="50000"/>
              </a:spcBef>
            </a:pPr>
            <a:r>
              <a:rPr lang="en-US" sz="1400" dirty="0" smtClean="0">
                <a:solidFill>
                  <a:srgbClr val="000000"/>
                </a:solidFill>
                <a:latin typeface="Arial" pitchFamily="22" charset="0"/>
              </a:rPr>
              <a:t>Notes: (1) No patients with Genotype 5 enrolled in study</a:t>
            </a:r>
            <a:br>
              <a:rPr lang="en-US" sz="1400" dirty="0" smtClean="0">
                <a:solidFill>
                  <a:srgbClr val="000000"/>
                </a:solidFill>
                <a:latin typeface="Arial" pitchFamily="22" charset="0"/>
              </a:rPr>
            </a:br>
            <a:r>
              <a:rPr lang="en-US" sz="1400" dirty="0" smtClean="0">
                <a:solidFill>
                  <a:srgbClr val="000000"/>
                </a:solidFill>
                <a:latin typeface="Arial" pitchFamily="22" charset="0"/>
              </a:rPr>
              <a:t>(2) All patients with Genotype 4 or 6 received 24 weeks of SOF + PEG + RBV</a:t>
            </a:r>
            <a:br>
              <a:rPr lang="en-US" sz="1400" dirty="0" smtClean="0">
                <a:solidFill>
                  <a:srgbClr val="000000"/>
                </a:solidFill>
                <a:latin typeface="Arial" pitchFamily="22" charset="0"/>
              </a:rPr>
            </a:br>
            <a:r>
              <a:rPr lang="en-US" sz="1400" dirty="0" smtClean="0">
                <a:solidFill>
                  <a:srgbClr val="000000"/>
                </a:solidFill>
                <a:latin typeface="Arial" pitchFamily="22" charset="0"/>
              </a:rPr>
              <a:t>(3) The 2 patients with Genotype 4 and failure resulted from lost to follow-up at end of treatment </a:t>
            </a:r>
            <a:endParaRPr lang="en-US" sz="1400" dirty="0">
              <a:solidFill>
                <a:srgbClr val="000000"/>
              </a:solidFill>
              <a:latin typeface="Arial" pitchFamily="22" charset="0"/>
            </a:endParaRPr>
          </a:p>
        </p:txBody>
      </p:sp>
    </p:spTree>
    <p:extLst>
      <p:ext uri="{BB962C8B-B14F-4D97-AF65-F5344CB8AC3E}">
        <p14:creationId xmlns:p14="http://schemas.microsoft.com/office/powerpoint/2010/main" val="368350034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Source: </a:t>
            </a:r>
            <a:r>
              <a:rPr lang="en-US" dirty="0" err="1"/>
              <a:t>Kowdley</a:t>
            </a:r>
            <a:r>
              <a:rPr lang="en-US" dirty="0"/>
              <a:t> K, et al.  Lancet. 2013;381:2100-7.</a:t>
            </a:r>
          </a:p>
        </p:txBody>
      </p:sp>
      <p:sp>
        <p:nvSpPr>
          <p:cNvPr id="4" name="Title 3"/>
          <p:cNvSpPr>
            <a:spLocks noGrp="1"/>
          </p:cNvSpPr>
          <p:nvPr>
            <p:ph type="title"/>
          </p:nvPr>
        </p:nvSpPr>
        <p:spPr/>
        <p:txBody>
          <a:bodyPr>
            <a:normAutofit/>
          </a:bodyPr>
          <a:lstStyle/>
          <a:p>
            <a:r>
              <a:rPr lang="en-US" sz="2400" dirty="0">
                <a:solidFill>
                  <a:srgbClr val="F0EADC"/>
                </a:solidFill>
              </a:rPr>
              <a:t>Sofosbuvir + Peginterferon </a:t>
            </a:r>
            <a:r>
              <a:rPr lang="en-US" sz="2400" dirty="0" smtClean="0">
                <a:solidFill>
                  <a:srgbClr val="F0EADC"/>
                </a:solidFill>
              </a:rPr>
              <a:t>+ Ribavirin in </a:t>
            </a:r>
            <a:r>
              <a:rPr lang="en-US" sz="2400" dirty="0">
                <a:solidFill>
                  <a:srgbClr val="F0EADC"/>
                </a:solidFill>
              </a:rPr>
              <a:t>Genotypes </a:t>
            </a:r>
            <a:r>
              <a:rPr lang="en-US" sz="2400" dirty="0" smtClean="0">
                <a:solidFill>
                  <a:srgbClr val="F0EADC"/>
                </a:solidFill>
              </a:rPr>
              <a:t>1,4,5,6</a:t>
            </a:r>
            <a:r>
              <a:rPr lang="en-US" sz="2400" dirty="0">
                <a:solidFill>
                  <a:srgbClr val="F0EADC"/>
                </a:solidFill>
              </a:rPr>
              <a:t/>
            </a:r>
            <a:br>
              <a:rPr lang="en-US" sz="2400" dirty="0">
                <a:solidFill>
                  <a:srgbClr val="F0EADC"/>
                </a:solidFill>
              </a:rPr>
            </a:br>
            <a:r>
              <a:rPr lang="en-US" sz="2400" dirty="0" smtClean="0"/>
              <a:t>ATOMIC Trial</a:t>
            </a:r>
            <a:r>
              <a:rPr lang="en-US" sz="2400" dirty="0"/>
              <a:t>: </a:t>
            </a:r>
            <a:r>
              <a:rPr lang="en-US" sz="2400" dirty="0" smtClean="0"/>
              <a:t>Interpretation</a:t>
            </a:r>
            <a:endParaRPr lang="en-US" sz="2400" dirty="0"/>
          </a:p>
        </p:txBody>
      </p:sp>
      <p:graphicFrame>
        <p:nvGraphicFramePr>
          <p:cNvPr id="9" name="Table 8"/>
          <p:cNvGraphicFramePr>
            <a:graphicFrameLocks noGrp="1"/>
          </p:cNvGraphicFramePr>
          <p:nvPr>
            <p:extLst>
              <p:ext uri="{D42A27DB-BD31-4B8C-83A1-F6EECF244321}">
                <p14:modId xmlns:p14="http://schemas.microsoft.com/office/powerpoint/2010/main" val="221308045"/>
              </p:ext>
            </p:extLst>
          </p:nvPr>
        </p:nvGraphicFramePr>
        <p:xfrm>
          <a:off x="0" y="2362200"/>
          <a:ext cx="9144000" cy="2499360"/>
        </p:xfrm>
        <a:graphic>
          <a:graphicData uri="http://schemas.openxmlformats.org/drawingml/2006/table">
            <a:tbl>
              <a:tblPr firstRow="1" bandRow="1">
                <a:effectLst/>
                <a:tableStyleId>{5C22544A-7EE6-4342-B048-85BDC9FD1C3A}</a:tableStyleId>
              </a:tblPr>
              <a:tblGrid>
                <a:gridCol w="9144000"/>
              </a:tblGrid>
              <a:tr h="2008632">
                <a:tc>
                  <a:txBody>
                    <a:bodyPr/>
                    <a:lstStyle/>
                    <a:p>
                      <a:pPr>
                        <a:lnSpc>
                          <a:spcPts val="2800"/>
                        </a:lnSpc>
                      </a:pPr>
                      <a:r>
                        <a:rPr lang="en-US" sz="2000" b="1" i="0" dirty="0" smtClean="0">
                          <a:solidFill>
                            <a:srgbClr val="800000"/>
                          </a:solidFill>
                          <a:latin typeface="Arial"/>
                          <a:cs typeface="Arial"/>
                        </a:rPr>
                        <a:t>Interpretation</a:t>
                      </a:r>
                      <a:r>
                        <a:rPr lang="en-US" sz="2000" b="0" i="0" dirty="0" smtClean="0">
                          <a:solidFill>
                            <a:schemeClr val="tx1"/>
                          </a:solidFill>
                          <a:latin typeface="Arial"/>
                          <a:cs typeface="Arial"/>
                        </a:rPr>
                        <a:t>: “</a:t>
                      </a:r>
                      <a:r>
                        <a:rPr lang="en-US" sz="2000" b="0" i="0" u="none" strike="noStrike" kern="1200" baseline="0" dirty="0" smtClean="0">
                          <a:solidFill>
                            <a:srgbClr val="000000"/>
                          </a:solidFill>
                          <a:latin typeface="Arial"/>
                          <a:ea typeface="+mn-ea"/>
                          <a:cs typeface="Arial"/>
                        </a:rPr>
                        <a:t>Our findings suggest that sofosbuvir is well tolerated and that there is no additional benefit of extending treatment beyond 12 weeks, but these finding will have to be substantiated in phase 3 trials. These results lend support to the further assessment of a 12 week sofosbuvir regimen in a broader population of patients with chronic HCV genotype-1 infection, including those with cirrhosis.</a:t>
                      </a:r>
                      <a:r>
                        <a:rPr lang="en-US" sz="2000" b="0" kern="1200" dirty="0" smtClean="0">
                          <a:solidFill>
                            <a:srgbClr val="000000"/>
                          </a:solidFill>
                          <a:latin typeface="Arial"/>
                          <a:ea typeface="+mn-ea"/>
                          <a:cs typeface="Arial"/>
                        </a:rPr>
                        <a:t>” </a:t>
                      </a:r>
                    </a:p>
                  </a:txBody>
                  <a:tcPr marL="457200" marR="457200" marT="182880" marB="182880" anchor="ctr">
                    <a:lnT w="28575" cap="flat" cmpd="sng" algn="ctr">
                      <a:solidFill>
                        <a:srgbClr val="326496"/>
                      </a:solidFill>
                      <a:prstDash val="solid"/>
                      <a:round/>
                      <a:headEnd type="none" w="med" len="med"/>
                      <a:tailEnd type="none" w="med" len="med"/>
                    </a:lnT>
                    <a:lnB w="28575" cap="flat" cmpd="sng" algn="ctr">
                      <a:solidFill>
                        <a:srgbClr val="326496"/>
                      </a:solidFill>
                      <a:prstDash val="solid"/>
                      <a:round/>
                      <a:headEnd type="none" w="med" len="med"/>
                      <a:tailEnd type="none" w="med" len="med"/>
                    </a:lnB>
                    <a:solidFill>
                      <a:srgbClr val="F0F0F0"/>
                    </a:solidFill>
                  </a:tcPr>
                </a:tc>
              </a:tr>
            </a:tbl>
          </a:graphicData>
        </a:graphic>
      </p:graphicFrame>
    </p:spTree>
    <p:extLst>
      <p:ext uri="{BB962C8B-B14F-4D97-AF65-F5344CB8AC3E}">
        <p14:creationId xmlns:p14="http://schemas.microsoft.com/office/powerpoint/2010/main" val="119232956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a:p>
        </p:txBody>
      </p:sp>
      <p:sp>
        <p:nvSpPr>
          <p:cNvPr id="3" name="Rectangle 2"/>
          <p:cNvSpPr/>
          <p:nvPr/>
        </p:nvSpPr>
        <p:spPr>
          <a:xfrm>
            <a:off x="369660" y="1295400"/>
            <a:ext cx="8432465" cy="4382993"/>
          </a:xfrm>
          <a:prstGeom prst="rect">
            <a:avLst/>
          </a:prstGeom>
          <a:solidFill>
            <a:schemeClr val="tx1">
              <a:alpha val="50000"/>
            </a:schemeClr>
          </a:solidFill>
        </p:spPr>
        <p:style>
          <a:lnRef idx="1">
            <a:schemeClr val="accent1"/>
          </a:lnRef>
          <a:fillRef idx="3">
            <a:schemeClr val="accent1"/>
          </a:fillRef>
          <a:effectRef idx="2">
            <a:schemeClr val="accent1"/>
          </a:effectRef>
          <a:fontRef idx="minor">
            <a:schemeClr val="lt1"/>
          </a:fontRef>
        </p:style>
        <p:txBody>
          <a:bodyPr lIns="182880" tIns="182880" rIns="182880" bIns="182880" rtlCol="0" anchor="ctr"/>
          <a:lstStyle/>
          <a:p>
            <a:pPr algn="ctr">
              <a:lnSpc>
                <a:spcPts val="2800"/>
              </a:lnSpc>
              <a:spcBef>
                <a:spcPts val="600"/>
              </a:spcBef>
            </a:pPr>
            <a:r>
              <a:rPr lang="en-US" dirty="0" smtClean="0"/>
              <a:t>This slide deck is from the University of Washington’s </a:t>
            </a:r>
            <a:r>
              <a:rPr lang="en-US" i="1" dirty="0" smtClean="0"/>
              <a:t>Hepatitis C Online </a:t>
            </a:r>
            <a:r>
              <a:rPr lang="en-US" dirty="0" smtClean="0"/>
              <a:t>and </a:t>
            </a:r>
            <a:r>
              <a:rPr lang="en-US" i="1" dirty="0" smtClean="0"/>
              <a:t>Hepatitis Web Study</a:t>
            </a:r>
            <a:r>
              <a:rPr lang="en-US" dirty="0" smtClean="0"/>
              <a:t> projects. </a:t>
            </a:r>
            <a:br>
              <a:rPr lang="en-US" dirty="0" smtClean="0"/>
            </a:br>
            <a:endParaRPr lang="en-US" sz="2000" dirty="0" smtClean="0"/>
          </a:p>
          <a:p>
            <a:pPr algn="ctr">
              <a:lnSpc>
                <a:spcPts val="2800"/>
              </a:lnSpc>
              <a:spcBef>
                <a:spcPts val="600"/>
              </a:spcBef>
            </a:pPr>
            <a:r>
              <a:rPr lang="en-US" sz="2000" dirty="0" smtClean="0">
                <a:solidFill>
                  <a:schemeClr val="accent5">
                    <a:lumMod val="20000"/>
                    <a:lumOff val="80000"/>
                  </a:schemeClr>
                </a:solidFill>
              </a:rPr>
              <a:t>Hepatitis C Online</a:t>
            </a:r>
            <a:br>
              <a:rPr lang="en-US" sz="2000" dirty="0" smtClean="0">
                <a:solidFill>
                  <a:schemeClr val="accent5">
                    <a:lumMod val="20000"/>
                    <a:lumOff val="80000"/>
                  </a:schemeClr>
                </a:solidFill>
              </a:rPr>
            </a:br>
            <a:r>
              <a:rPr lang="en-US" sz="2000" dirty="0" smtClean="0">
                <a:solidFill>
                  <a:srgbClr val="FCF5E6"/>
                </a:solidFill>
                <a:hlinkClick r:id="rId2"/>
              </a:rPr>
              <a:t>www.hepatitisc.uw.edu</a:t>
            </a:r>
            <a:endParaRPr lang="en-US" sz="2000" dirty="0" smtClean="0">
              <a:solidFill>
                <a:srgbClr val="FCF5E6"/>
              </a:solidFill>
            </a:endParaRPr>
          </a:p>
          <a:p>
            <a:pPr algn="ctr">
              <a:lnSpc>
                <a:spcPts val="2800"/>
              </a:lnSpc>
              <a:spcBef>
                <a:spcPts val="600"/>
              </a:spcBef>
            </a:pPr>
            <a:endParaRPr lang="en-US" sz="2000" dirty="0">
              <a:solidFill>
                <a:schemeClr val="accent5">
                  <a:lumMod val="20000"/>
                  <a:lumOff val="80000"/>
                </a:schemeClr>
              </a:solidFill>
            </a:endParaRPr>
          </a:p>
          <a:p>
            <a:pPr algn="ctr">
              <a:lnSpc>
                <a:spcPts val="2800"/>
              </a:lnSpc>
              <a:spcBef>
                <a:spcPts val="600"/>
              </a:spcBef>
            </a:pPr>
            <a:r>
              <a:rPr lang="en-US" sz="2000" dirty="0" smtClean="0">
                <a:solidFill>
                  <a:schemeClr val="accent5">
                    <a:lumMod val="20000"/>
                    <a:lumOff val="80000"/>
                  </a:schemeClr>
                </a:solidFill>
              </a:rPr>
              <a:t>Hepatitis </a:t>
            </a:r>
            <a:r>
              <a:rPr lang="en-US" sz="2000" dirty="0">
                <a:solidFill>
                  <a:schemeClr val="accent5">
                    <a:lumMod val="20000"/>
                    <a:lumOff val="80000"/>
                  </a:schemeClr>
                </a:solidFill>
              </a:rPr>
              <a:t>Web </a:t>
            </a:r>
            <a:r>
              <a:rPr lang="en-US" sz="2000" dirty="0" smtClean="0">
                <a:solidFill>
                  <a:schemeClr val="accent5">
                    <a:lumMod val="20000"/>
                    <a:lumOff val="80000"/>
                  </a:schemeClr>
                </a:solidFill>
              </a:rPr>
              <a:t>Study</a:t>
            </a:r>
            <a:br>
              <a:rPr lang="en-US" sz="2000" dirty="0" smtClean="0">
                <a:solidFill>
                  <a:schemeClr val="accent5">
                    <a:lumMod val="20000"/>
                    <a:lumOff val="80000"/>
                  </a:schemeClr>
                </a:solidFill>
              </a:rPr>
            </a:br>
            <a:r>
              <a:rPr lang="en-US" sz="2000" dirty="0" smtClean="0">
                <a:solidFill>
                  <a:schemeClr val="accent5">
                    <a:lumMod val="20000"/>
                    <a:lumOff val="80000"/>
                  </a:schemeClr>
                </a:solidFill>
                <a:hlinkClick r:id="rId3"/>
              </a:rPr>
              <a:t>http</a:t>
            </a:r>
            <a:r>
              <a:rPr lang="en-US" sz="2000" dirty="0">
                <a:solidFill>
                  <a:schemeClr val="accent5">
                    <a:lumMod val="20000"/>
                    <a:lumOff val="80000"/>
                  </a:schemeClr>
                </a:solidFill>
                <a:hlinkClick r:id="rId3"/>
              </a:rPr>
              <a:t>://depts.washington.edu/hepstudy</a:t>
            </a:r>
            <a:r>
              <a:rPr lang="en-US" sz="2000" dirty="0" smtClean="0">
                <a:solidFill>
                  <a:schemeClr val="accent5">
                    <a:lumMod val="20000"/>
                    <a:lumOff val="80000"/>
                  </a:schemeClr>
                </a:solidFill>
                <a:hlinkClick r:id="rId3"/>
              </a:rPr>
              <a:t>/</a:t>
            </a:r>
            <a:endParaRPr lang="en-US" sz="2000" dirty="0" smtClean="0">
              <a:solidFill>
                <a:schemeClr val="accent5">
                  <a:lumMod val="20000"/>
                  <a:lumOff val="80000"/>
                </a:schemeClr>
              </a:solidFill>
            </a:endParaRPr>
          </a:p>
          <a:p>
            <a:pPr algn="ctr">
              <a:lnSpc>
                <a:spcPts val="2800"/>
              </a:lnSpc>
              <a:spcBef>
                <a:spcPts val="600"/>
              </a:spcBef>
            </a:pPr>
            <a:endParaRPr lang="en-US" sz="2000" dirty="0" smtClean="0">
              <a:solidFill>
                <a:schemeClr val="accent5">
                  <a:lumMod val="20000"/>
                  <a:lumOff val="80000"/>
                </a:schemeClr>
              </a:solidFill>
            </a:endParaRPr>
          </a:p>
          <a:p>
            <a:pPr algn="ctr">
              <a:lnSpc>
                <a:spcPts val="2800"/>
              </a:lnSpc>
              <a:spcBef>
                <a:spcPts val="600"/>
              </a:spcBef>
            </a:pPr>
            <a:r>
              <a:rPr lang="en-US" sz="1800" dirty="0" smtClean="0">
                <a:solidFill>
                  <a:schemeClr val="bg1"/>
                </a:solidFill>
              </a:rPr>
              <a:t>Funded </a:t>
            </a:r>
            <a:r>
              <a:rPr lang="en-US" sz="1800" dirty="0">
                <a:solidFill>
                  <a:schemeClr val="bg1"/>
                </a:solidFill>
              </a:rPr>
              <a:t>by a grant from  the Centers for Disease Control and Prevention</a:t>
            </a:r>
            <a:r>
              <a:rPr lang="en-US" sz="1800" dirty="0">
                <a:solidFill>
                  <a:schemeClr val="accent5">
                    <a:lumMod val="20000"/>
                    <a:lumOff val="80000"/>
                  </a:schemeClr>
                </a:solidFill>
              </a:rPr>
              <a:t>. </a:t>
            </a:r>
            <a:endParaRPr lang="en-US" sz="1800" dirty="0" smtClean="0">
              <a:solidFill>
                <a:schemeClr val="accent5">
                  <a:lumMod val="20000"/>
                  <a:lumOff val="80000"/>
                </a:schemeClr>
              </a:solidFill>
            </a:endParaRPr>
          </a:p>
        </p:txBody>
      </p:sp>
    </p:spTree>
    <p:extLst>
      <p:ext uri="{BB962C8B-B14F-4D97-AF65-F5344CB8AC3E}">
        <p14:creationId xmlns:p14="http://schemas.microsoft.com/office/powerpoint/2010/main" val="37265085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AETC_Master_Template_061510.potx</Template>
  <TotalTime>59686</TotalTime>
  <Words>348</Words>
  <Application>Microsoft Office PowerPoint</Application>
  <PresentationFormat>On-screen Show (4:3)</PresentationFormat>
  <Paragraphs>61</Paragraphs>
  <Slides>7</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ＭＳ Ｐゴシック</vt:lpstr>
      <vt:lpstr>Arial</vt:lpstr>
      <vt:lpstr>Geneva</vt:lpstr>
      <vt:lpstr>Myriad Pro</vt:lpstr>
      <vt:lpstr>Times New Roman</vt:lpstr>
      <vt:lpstr>Wingdings</vt:lpstr>
      <vt:lpstr>AETC_Master_Template_061510</vt:lpstr>
      <vt:lpstr> Sofosbuvir + Peginterferon + Ribavirin in Genotypes 1,4,5,6 ATOMIC</vt:lpstr>
      <vt:lpstr>Sofosbuvir + Peginterferon + Ribavirin in Genotypes 1,4,5,6 ATOMIC Trial: Study Overview</vt:lpstr>
      <vt:lpstr>Sofosbuvir + Peginterferon + Ribavirin in Genotypes 1,4,5,6 ATOMIC Trial: Design</vt:lpstr>
      <vt:lpstr>Sofosbuvir + Peginterferon + Ribavirin in Genotypes 1,4,5,6 ATOMIC Trial: Results, by Cohort (Regimen)</vt:lpstr>
      <vt:lpstr>Sofosbuvir + Peginterferon + Ribavirin in Genotypes 1,4,5,6 ATOMIC Trial: Results, by Cohort (Regimen)</vt:lpstr>
      <vt:lpstr>Sofosbuvir + Peginterferon + Ribavirin in Genotypes 1,4,5,6 ATOMIC Trial: Interpretation</vt:lpstr>
      <vt:lpstr>PowerPoint Presentation</vt:lpstr>
    </vt:vector>
  </TitlesOfParts>
  <Company>HMC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Kent Unruh</cp:lastModifiedBy>
  <cp:revision>3104</cp:revision>
  <cp:lastPrinted>2011-04-18T21:48:04Z</cp:lastPrinted>
  <dcterms:created xsi:type="dcterms:W3CDTF">2010-11-28T05:36:22Z</dcterms:created>
  <dcterms:modified xsi:type="dcterms:W3CDTF">2014-10-21T17:04:16Z</dcterms:modified>
</cp:coreProperties>
</file>