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88" r:id="rId2"/>
    <p:sldId id="589" r:id="rId3"/>
    <p:sldId id="602" r:id="rId4"/>
    <p:sldId id="600" r:id="rId5"/>
    <p:sldId id="593" r:id="rId6"/>
    <p:sldId id="616" r:id="rId7"/>
    <p:sldId id="627" r:id="rId8"/>
    <p:sldId id="601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CE1"/>
    <a:srgbClr val="CADCE1"/>
    <a:srgbClr val="7D9E29"/>
    <a:srgbClr val="381313"/>
    <a:srgbClr val="746650"/>
    <a:srgbClr val="5A6F74"/>
    <a:srgbClr val="72744E"/>
    <a:srgbClr val="D9DACE"/>
    <a:srgbClr val="CDD3DD"/>
    <a:srgbClr val="5A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98.6</c:v>
                </c:pt>
                <c:pt idx="1">
                  <c:v>97.2</c:v>
                </c:pt>
                <c:pt idx="2">
                  <c:v>97.7</c:v>
                </c:pt>
                <c:pt idx="3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1352480"/>
        <c:axId val="301349680"/>
      </c:barChart>
      <c:catAx>
        <c:axId val="30135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01349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01349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013524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99.45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96.9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73561360"/>
        <c:axId val="173561920"/>
      </c:barChart>
      <c:catAx>
        <c:axId val="17356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17356192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73561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35613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2014;370:1889-98.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781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:1889-98.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GT 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ION-1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17673"/>
              </p:ext>
            </p:extLst>
          </p:nvPr>
        </p:nvGraphicFramePr>
        <p:xfrm>
          <a:off x="514350" y="1600200"/>
          <a:ext cx="8115300" cy="38100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435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 trial using fixed-dose combination of ledipasvir-sofosbuvir +/- ribavirin for 12 or 24 weeks in treatment-naïve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99 sites in United States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(n=865)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58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3610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4483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3834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7154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6894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7181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28857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6920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4201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5877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3941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2161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6576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67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LDV-SOF= ledipasvir-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707168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79580"/>
              </p:ext>
            </p:extLst>
          </p:nvPr>
        </p:nvGraphicFramePr>
        <p:xfrm>
          <a:off x="327480" y="1413780"/>
          <a:ext cx="8458200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91920"/>
                <a:gridCol w="1337130"/>
                <a:gridCol w="1543050"/>
                <a:gridCol w="1543050"/>
                <a:gridCol w="154305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n=214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n=217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n=217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(22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–80)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 (59)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 (64)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 (55)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 (87)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 (87)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(82)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 (84)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(11)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 (15)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Hispanic ethnic group</a:t>
                      </a:r>
                      <a:r>
                        <a:rPr lang="en-US" sz="1400" baseline="0" dirty="0" smtClean="0"/>
                        <a:t>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(13)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144 (67)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 (68)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146 (67)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143 (66)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 (31)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 (31)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 (31)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 (33)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 (65)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 (76)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(66)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(16)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(15)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(17)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RNA, </a:t>
                      </a:r>
                      <a:r>
                        <a:rPr lang="en-US" sz="1100" baseline="0" dirty="0" smtClean="0"/>
                        <a:t>log</a:t>
                      </a:r>
                      <a:r>
                        <a:rPr lang="en-US" sz="1100" baseline="-25000" dirty="0" smtClean="0"/>
                        <a:t>10</a:t>
                      </a:r>
                      <a:r>
                        <a:rPr lang="en-US" sz="1100" baseline="0" dirty="0" smtClean="0"/>
                        <a:t> IU/ml (mean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</p:spTree>
    <p:extLst>
      <p:ext uri="{BB962C8B-B14F-4D97-AF65-F5344CB8AC3E}">
        <p14:creationId xmlns:p14="http://schemas.microsoft.com/office/powerpoint/2010/main" val="537205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ION-1: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01332"/>
              </p:ext>
            </p:extLst>
          </p:nvPr>
        </p:nvGraphicFramePr>
        <p:xfrm>
          <a:off x="377820" y="1910544"/>
          <a:ext cx="8385180" cy="40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419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211/214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32266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4196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41960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212/217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4196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215/217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25780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 Abbreviations: LDV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25780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32266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02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ION-1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884991"/>
              </p:ext>
            </p:extLst>
          </p:nvPr>
        </p:nvGraphicFramePr>
        <p:xfrm>
          <a:off x="304800" y="176076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0276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32/33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68596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62110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62110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68596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512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179/179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6362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33/33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402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178/178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5999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31/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612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181/182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38379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36/36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179/179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96000"/>
            <a:ext cx="9144000" cy="2712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59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ION-1 </a:t>
            </a:r>
            <a:r>
              <a:rPr lang="en-US" sz="2700" dirty="0"/>
              <a:t>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20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140 (16%) of 861 patients tested</a:t>
            </a:r>
            <a:br>
              <a:rPr lang="en-US" sz="2000" dirty="0" smtClean="0"/>
            </a:br>
            <a:r>
              <a:rPr lang="en-US" sz="2000" dirty="0" smtClean="0"/>
              <a:t>- SVR12 in 135 (96%) of 140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- 2 of the 3 patients with virologic failure had baseline NS5A resistance</a:t>
            </a:r>
            <a:endParaRPr lang="en-US" sz="2000" dirty="0" smtClean="0"/>
          </a:p>
          <a:p>
            <a:pPr marL="0" indent="0">
              <a:lnSpc>
                <a:spcPts val="3600"/>
              </a:lnSpc>
              <a:spcBef>
                <a:spcPts val="2000"/>
              </a:spcBef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887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09152"/>
              </p:ext>
            </p:extLst>
          </p:nvPr>
        </p:nvGraphicFramePr>
        <p:xfrm>
          <a:off x="0" y="2667000"/>
          <a:ext cx="9144000" cy="1676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Once-daily ledipasvir–sofosbuvir with or without ribavirin for 12 or 24 weeks was highly effective in previously untreated patients with HCV genotype 1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2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56984</TotalTime>
  <Words>644</Words>
  <Application>Microsoft Office PowerPoint</Application>
  <PresentationFormat>On-screen Show (4:3)</PresentationFormat>
  <Paragraphs>145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Ledipasvir-Sofosbuvir +/- Ribavirin in HCV Genotype 1 ION-1</vt:lpstr>
      <vt:lpstr>Ledipasvir-Sofosbuvir +/- Ribavirin in Treatment-Naïve HCV GT 1 ION-1 Study: Features</vt:lpstr>
      <vt:lpstr>Ledipasvir-Sofosbuvir +/- Ribavirin in Treatment-Naïve HCV GT 1 ION-1 Study: Study Design</vt:lpstr>
      <vt:lpstr>Ledipasvir-Sofosbuvir +/- Ribavirin in Treatment-Naïve HCV GT 1 ION-1 Study: Baseline Characteristics</vt:lpstr>
      <vt:lpstr>Ledipasvir-Sofosbuvir +/- Ribavirin in Treatment-Naïve HCV GT 1 ION-1 Study: Results</vt:lpstr>
      <vt:lpstr>Ledipasvir-Sofosbuvir +/- Ribavirin in Treatment-Naïve HCV GT 1 ION-1 Study: Results</vt:lpstr>
      <vt:lpstr>Ledipasvir-Sofosbuvir +/- Ribavirin in Treatment-Naïve HCV GT 1 ION-1 Study: Resistance Data</vt:lpstr>
      <vt:lpstr>Ledipasvir-Sofosbuvir +/- Ribavirin in Treatment-Naïve HCV GT 1 ION-1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2944</cp:revision>
  <cp:lastPrinted>2011-04-18T21:48:04Z</cp:lastPrinted>
  <dcterms:created xsi:type="dcterms:W3CDTF">2010-11-28T05:36:22Z</dcterms:created>
  <dcterms:modified xsi:type="dcterms:W3CDTF">2014-09-29T23:08:29Z</dcterms:modified>
</cp:coreProperties>
</file>