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603" r:id="rId2"/>
    <p:sldId id="604" r:id="rId3"/>
    <p:sldId id="605" r:id="rId4"/>
    <p:sldId id="606" r:id="rId5"/>
    <p:sldId id="607" r:id="rId6"/>
    <p:sldId id="617" r:id="rId7"/>
    <p:sldId id="628" r:id="rId8"/>
    <p:sldId id="615" r:id="rId9"/>
    <p:sldId id="608" r:id="rId10"/>
    <p:sldId id="546" r:id="rId11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CE1"/>
    <a:srgbClr val="CADCE1"/>
    <a:srgbClr val="7D9E29"/>
    <a:srgbClr val="381313"/>
    <a:srgbClr val="746650"/>
    <a:srgbClr val="5A6F74"/>
    <a:srgbClr val="72744E"/>
    <a:srgbClr val="D9DACE"/>
    <a:srgbClr val="CDD3DD"/>
    <a:srgbClr val="5A5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3" autoAdjust="0"/>
    <p:restoredTop sz="96398" autoAdjust="0"/>
  </p:normalViewPr>
  <p:slideViewPr>
    <p:cSldViewPr showGuides="1">
      <p:cViewPr varScale="1">
        <p:scale>
          <a:sx n="132" d="100"/>
          <a:sy n="132" d="100"/>
        </p:scale>
        <p:origin x="1080" y="102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2288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 </c:v>
                </c:pt>
                <c:pt idx="1">
                  <c:v>LDV-SOF + RBV</c:v>
                </c:pt>
                <c:pt idx="2">
                  <c:v>LDV-SOF 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94</c:v>
                </c:pt>
                <c:pt idx="1">
                  <c:v>96</c:v>
                </c:pt>
                <c:pt idx="2">
                  <c:v>99</c:v>
                </c:pt>
                <c:pt idx="3">
                  <c:v>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3564160"/>
        <c:axId val="173564720"/>
      </c:barChart>
      <c:catAx>
        <c:axId val="173564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1735647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735647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8.69827586206897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356416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69016767858836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Without Cirrhosis</c:v>
                </c:pt>
              </c:strCache>
            </c:strRef>
          </c:tx>
          <c:spPr>
            <a:solidFill>
              <a:srgbClr val="997D4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95.4</c:v>
                </c:pt>
                <c:pt idx="1">
                  <c:v>100</c:v>
                </c:pt>
                <c:pt idx="2">
                  <c:v>98.9</c:v>
                </c:pt>
                <c:pt idx="3">
                  <c:v>98.9</c:v>
                </c:pt>
              </c:numCache>
            </c:numRef>
          </c:val>
        </c:ser>
        <c:ser>
          <c:idx val="1"/>
          <c:order val="1"/>
          <c:tx>
            <c:v>With Cirrhosis</c:v>
          </c:tx>
          <c:spPr>
            <a:solidFill>
              <a:srgbClr val="473A1E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86.4</c:v>
                </c:pt>
                <c:pt idx="1">
                  <c:v>81.8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173567520"/>
        <c:axId val="298957680"/>
      </c:barChart>
      <c:catAx>
        <c:axId val="17356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9895768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989576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356752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50583953047535701"/>
          <c:y val="1.44676387400988E-2"/>
          <c:w val="0.48181479051229698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69016767858836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Failed Peg + RBV</c:v>
                </c:pt>
              </c:strCache>
            </c:strRef>
          </c:tx>
          <c:spPr>
            <a:solidFill>
              <a:srgbClr val="5A6F74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93</c:v>
                </c:pt>
                <c:pt idx="1">
                  <c:v>96</c:v>
                </c:pt>
                <c:pt idx="2">
                  <c:v>100</c:v>
                </c:pt>
                <c:pt idx="3">
                  <c:v>98</c:v>
                </c:pt>
              </c:numCache>
            </c:numRef>
          </c:val>
        </c:ser>
        <c:ser>
          <c:idx val="1"/>
          <c:order val="1"/>
          <c:tx>
            <c:v>Failed Peg + RBV + PI</c:v>
          </c:tx>
          <c:spPr>
            <a:solidFill>
              <a:srgbClr val="746650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94</c:v>
                </c:pt>
                <c:pt idx="1">
                  <c:v>97</c:v>
                </c:pt>
                <c:pt idx="2">
                  <c:v>98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298962720"/>
        <c:axId val="298967760"/>
      </c:barChart>
      <c:catAx>
        <c:axId val="29896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9896776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9896776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9896272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1804192444694399"/>
          <c:y val="1.44676387400988E-2"/>
          <c:w val="0.56961239220097504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62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2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7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4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1D48"/>
                </a:solidFill>
              </a:rPr>
              <a:t>Ledipasvir-Sofosbuvir +/- Ribavirin in HCV Genotype 1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ION-2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/>
                <a:cs typeface="Arial"/>
              </a:rPr>
              <a:t>Source: </a:t>
            </a:r>
            <a:r>
              <a:rPr lang="en-US" sz="1400" dirty="0" err="1" smtClean="0">
                <a:latin typeface="Arial"/>
                <a:cs typeface="Arial"/>
              </a:rPr>
              <a:t>Afdhal</a:t>
            </a:r>
            <a:r>
              <a:rPr lang="en-US" sz="1400" dirty="0" smtClean="0">
                <a:latin typeface="Arial"/>
                <a:cs typeface="Arial"/>
              </a:rPr>
              <a:t> N,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2014;370:1483-93.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427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2014;370:1483-93.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GT 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ION-2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677469"/>
              </p:ext>
            </p:extLst>
          </p:nvPr>
        </p:nvGraphicFramePr>
        <p:xfrm>
          <a:off x="514350" y="1600200"/>
          <a:ext cx="8115300" cy="43434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ION-2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randomized, phase 3, using fixed-dose combination of ledipasvir-sofosbuvir with or without ribavirin for 12 or 24 weeks in treatment-experienced patients with GT1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64 sites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(n=440)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Treatment experienced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Did not achieved SVR with prior dual therapy (peginterferon + ribavirin), or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 triple therapy (NS3/4A protease inhibitor plus peginterferon + ribavirin)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cirrhosis accepted (up to 20% of patients)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908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34744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:1483-93.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</a:t>
            </a:r>
            <a:r>
              <a:rPr lang="en-US" sz="2700" dirty="0" smtClean="0"/>
              <a:t>-2 </a:t>
            </a:r>
            <a:r>
              <a:rPr lang="en-US" sz="2700" dirty="0"/>
              <a:t>Study: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172364"/>
            <a:ext cx="18288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15617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5170283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LDV= ledipasvir; SOF = sofosbuvir; 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75 kg or 1200 mg/day if ≥ 75 kg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4543" y="2149684"/>
            <a:ext cx="1528543" cy="987549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Experienced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14968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109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158484" y="389422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710987"/>
            <a:ext cx="36576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606284" y="369162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449449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4311254"/>
            <a:ext cx="36576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606284" y="429188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345680" y="297603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770117"/>
            <a:ext cx="18288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93480" y="275075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4543" y="3688307"/>
            <a:ext cx="1528543" cy="987549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Experienced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73295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111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68844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109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7800" y="428988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111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8326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:1483-93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</a:t>
            </a:r>
            <a:r>
              <a:rPr lang="en-US" sz="2700" dirty="0" smtClean="0"/>
              <a:t>-2 </a:t>
            </a:r>
            <a:r>
              <a:rPr lang="en-US" sz="2700" dirty="0"/>
              <a:t>Study: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297069"/>
              </p:ext>
            </p:extLst>
          </p:nvPr>
        </p:nvGraphicFramePr>
        <p:xfrm>
          <a:off x="342898" y="1405620"/>
          <a:ext cx="8458203" cy="4953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40027"/>
                <a:gridCol w="1554544"/>
                <a:gridCol w="1554544"/>
                <a:gridCol w="1554544"/>
                <a:gridCol w="1554544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12-Week Treatment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74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24-Week Treatment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7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347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LDV-SOF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n=109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 + RBV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n=111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n=109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</a:t>
                      </a:r>
                      <a:r>
                        <a:rPr lang="en-US" sz="1400" b="1" baseline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+ RBV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n=111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 age, y (range)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(24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 (27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(25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–68)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–70)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BMI, 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 mean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(19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(19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(19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–50)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 sex,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 (68)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 (64)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 (68)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 (61)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Race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White,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 (77)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 (85)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 (83)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 (80)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Black,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(22)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(14)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(16)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(18)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1a, </a:t>
                      </a:r>
                      <a:r>
                        <a:rPr lang="en-US" sz="1400" dirty="0" smtClean="0"/>
                        <a:t>n (%)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 (79)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 (79)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 (78)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 (79)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1b, </a:t>
                      </a:r>
                      <a:r>
                        <a:rPr lang="en-US" sz="1400" dirty="0" smtClean="0"/>
                        <a:t>n (%)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(21)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(21)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 (22)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(21)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IL28B non CC,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 (91)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(90)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 (85)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(84)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Cirrhosis, </a:t>
                      </a:r>
                      <a:r>
                        <a:rPr lang="en-US" sz="1400" baseline="0" dirty="0" smtClean="0"/>
                        <a:t>n (%)</a:t>
                      </a:r>
                      <a:endParaRPr lang="en-US" sz="14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(20)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(20)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(20)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Prior nonresponse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 (45)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 (41)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 (45)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 (46)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22284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HCV RNA</a:t>
                      </a:r>
                      <a:r>
                        <a:rPr lang="en-US" sz="1100" baseline="0" dirty="0" smtClean="0"/>
                        <a:t>, log</a:t>
                      </a:r>
                      <a:r>
                        <a:rPr lang="en-US" sz="1100" baseline="-25000" dirty="0" smtClean="0"/>
                        <a:t>10</a:t>
                      </a:r>
                      <a:r>
                        <a:rPr lang="en-US" sz="1100" baseline="0" dirty="0" smtClean="0"/>
                        <a:t> IU/ml (mean)</a:t>
                      </a:r>
                      <a:endParaRPr lang="en-US" sz="11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706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</a:t>
            </a:r>
            <a:r>
              <a:rPr lang="en-US" sz="2700" dirty="0" smtClean="0"/>
              <a:t>-2 </a:t>
            </a:r>
            <a:r>
              <a:rPr lang="en-US" sz="2700" dirty="0"/>
              <a:t>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ION-2: SVR 12* by Treatment Duration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:1483-93.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450124"/>
              </p:ext>
            </p:extLst>
          </p:nvPr>
        </p:nvGraphicFramePr>
        <p:xfrm>
          <a:off x="37782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478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102/109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8318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7492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107/111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108/109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110/111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181600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23469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93226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24-Week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5029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Abbreviations: LDV-SOF= ledipasvir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sofosbuvir; RBV = ribavirin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*</a:t>
            </a:r>
            <a:r>
              <a:rPr lang="en-US" sz="1400" dirty="0">
                <a:latin typeface="Arial"/>
                <a:cs typeface="Arial"/>
              </a:rPr>
              <a:t>Primary end-point by intention-to-treat analysis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66868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Treatment-experienced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ION-2 Study: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2: SVR12 by Treatment Regimen and Liver Disease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2014;370:1483-93.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152866"/>
              </p:ext>
            </p:extLst>
          </p:nvPr>
        </p:nvGraphicFramePr>
        <p:xfrm>
          <a:off x="304800" y="180612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13360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19/22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729920" y="5844720"/>
            <a:ext cx="2740774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181600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18080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5505900" y="5844720"/>
            <a:ext cx="2743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24-Week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936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83/87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00383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18/22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36143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89/89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136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22/22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4712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86/87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8374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22/22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1950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88/89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446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Treatment-experienced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ION-2 Study: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2: SVR12 by Prior Treatment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134359"/>
              </p:ext>
            </p:extLst>
          </p:nvPr>
        </p:nvGraphicFramePr>
        <p:xfrm>
          <a:off x="304800" y="180612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13360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62/66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729920" y="5844720"/>
            <a:ext cx="2740774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181600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18080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5505900" y="5844720"/>
            <a:ext cx="2743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24-Week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936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40/43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00383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62/64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36143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45/47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136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49/50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4712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58/58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8374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51/51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1950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58/59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9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:1483-93.</a:t>
            </a:r>
          </a:p>
        </p:txBody>
      </p:sp>
    </p:spTree>
    <p:extLst>
      <p:ext uri="{BB962C8B-B14F-4D97-AF65-F5344CB8AC3E}">
        <p14:creationId xmlns:p14="http://schemas.microsoft.com/office/powerpoint/2010/main" val="15712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Treatment-experienced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ION-2 Study: </a:t>
            </a:r>
            <a:r>
              <a:rPr lang="en-US" sz="2700" dirty="0" smtClean="0"/>
              <a:t>Resistance Data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b="1" dirty="0" smtClean="0"/>
              <a:t>NS5B S282T variant </a:t>
            </a:r>
            <a:r>
              <a:rPr lang="en-US" sz="2000" b="1" dirty="0" smtClean="0"/>
              <a:t>(reduces susceptibility to sofosbuvir)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2000" dirty="0" smtClean="0"/>
              <a:t>- Not observed in any patients at baseline or after treatment</a:t>
            </a:r>
          </a:p>
          <a:p>
            <a:pPr>
              <a:spcBef>
                <a:spcPts val="2400"/>
              </a:spcBef>
            </a:pPr>
            <a:r>
              <a:rPr lang="en-US" b="1" dirty="0" smtClean="0"/>
              <a:t>NS5A resistant variants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- Baseline resistance in 62 (14%) of 439 patients tested</a:t>
            </a:r>
            <a:br>
              <a:rPr lang="en-US" sz="2000" dirty="0" smtClean="0"/>
            </a:br>
            <a:r>
              <a:rPr lang="en-US" sz="2000" dirty="0" smtClean="0"/>
              <a:t>- SVR12 in 55 (89%) of 62 patients with NS5A </a:t>
            </a:r>
            <a:r>
              <a:rPr lang="en-US" sz="2000" dirty="0"/>
              <a:t>resistance</a:t>
            </a:r>
            <a:br>
              <a:rPr lang="en-US" sz="2000" dirty="0"/>
            </a:br>
            <a:r>
              <a:rPr lang="en-US" sz="2000" dirty="0"/>
              <a:t>- All 11 patients who had viral relapse had detectable </a:t>
            </a:r>
            <a:r>
              <a:rPr lang="en-US" sz="2000" dirty="0" smtClean="0"/>
              <a:t>NS5A</a:t>
            </a:r>
            <a:r>
              <a:rPr lang="en-US" sz="2000" dirty="0"/>
              <a:t> </a:t>
            </a:r>
            <a:r>
              <a:rPr lang="en-US" sz="2000" dirty="0" smtClean="0"/>
              <a:t>resistant</a:t>
            </a:r>
            <a:br>
              <a:rPr lang="en-US" sz="2000" dirty="0" smtClean="0"/>
            </a:br>
            <a:r>
              <a:rPr lang="en-US" sz="2000" dirty="0" smtClean="0"/>
              <a:t>  variants </a:t>
            </a:r>
            <a:r>
              <a:rPr lang="en-US" sz="2000" dirty="0"/>
              <a:t>at the time of relapse</a:t>
            </a:r>
            <a:endParaRPr lang="en-US" sz="2000" dirty="0" smtClean="0"/>
          </a:p>
          <a:p>
            <a:pPr>
              <a:spcBef>
                <a:spcPts val="2400"/>
              </a:spcBef>
            </a:pPr>
            <a:r>
              <a:rPr lang="en-US" b="1" dirty="0" smtClean="0"/>
              <a:t>NS3/4A </a:t>
            </a:r>
            <a:r>
              <a:rPr lang="en-US" b="1" dirty="0"/>
              <a:t>resistant variants</a:t>
            </a:r>
            <a:br>
              <a:rPr lang="en-US" b="1" dirty="0"/>
            </a:br>
            <a:r>
              <a:rPr lang="en-US" sz="2000" dirty="0"/>
              <a:t>- Baseline resistance in </a:t>
            </a:r>
            <a:r>
              <a:rPr lang="en-US" sz="2000" dirty="0" smtClean="0"/>
              <a:t>163 (71%</a:t>
            </a:r>
            <a:r>
              <a:rPr lang="en-US" sz="2000" dirty="0"/>
              <a:t>) of </a:t>
            </a:r>
            <a:r>
              <a:rPr lang="en-US" sz="2000" dirty="0" smtClean="0"/>
              <a:t>228 </a:t>
            </a:r>
            <a:r>
              <a:rPr lang="en-US" sz="2000" dirty="0"/>
              <a:t>patients tested</a:t>
            </a:r>
            <a:br>
              <a:rPr lang="en-US" sz="2000" dirty="0"/>
            </a:br>
            <a:r>
              <a:rPr lang="en-US" sz="2000" dirty="0"/>
              <a:t>- SVR12 in </a:t>
            </a:r>
            <a:r>
              <a:rPr lang="en-US" sz="2000" dirty="0" smtClean="0"/>
              <a:t>159 (98%</a:t>
            </a:r>
            <a:r>
              <a:rPr lang="en-US" sz="2000" dirty="0"/>
              <a:t>) of </a:t>
            </a:r>
            <a:r>
              <a:rPr lang="en-US" sz="2000" dirty="0" smtClean="0"/>
              <a:t>228 patients </a:t>
            </a:r>
            <a:r>
              <a:rPr lang="en-US" sz="2000" dirty="0"/>
              <a:t>with </a:t>
            </a:r>
            <a:r>
              <a:rPr lang="en-US" sz="2000" dirty="0" smtClean="0"/>
              <a:t>resistance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2014;370:1483-93.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9905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:1483-93.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</a:t>
            </a:r>
            <a:r>
              <a:rPr lang="en-US" sz="2700" dirty="0" smtClean="0"/>
              <a:t>-2 </a:t>
            </a:r>
            <a:r>
              <a:rPr lang="en-US" sz="2700" dirty="0"/>
              <a:t>Study: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51375"/>
              </p:ext>
            </p:extLst>
          </p:nvPr>
        </p:nvGraphicFramePr>
        <p:xfrm>
          <a:off x="0" y="2362200"/>
          <a:ext cx="9144000" cy="209295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Treatment with a once-daily, single-tablet regimen of ledipasvir and sofosbuvir resulted in high rates of sustained virologic response among patients with HCV genotype 1 infection who had not had a sustained virologic response to prior interferon-based treatment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34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56988</TotalTime>
  <Words>699</Words>
  <Application>Microsoft Office PowerPoint</Application>
  <PresentationFormat>On-screen Show (4:3)</PresentationFormat>
  <Paragraphs>162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ヒラギノ角ゴ Pro W3</vt:lpstr>
      <vt:lpstr>AETC_Master_Template_061510</vt:lpstr>
      <vt:lpstr>Ledipasvir-Sofosbuvir +/- Ribavirin in HCV Genotype 1 ION-2</vt:lpstr>
      <vt:lpstr>Ledipasvir-Sofosbuvir +/- Ribavirin in Treatment-Experienced HCV GT 1 ION-2 Study: Features</vt:lpstr>
      <vt:lpstr>Ledipasvir-Sofosbuvir +/- Ribavirin in Treatment-Experienced HCV GT 1 ION-2 Study: Study Design</vt:lpstr>
      <vt:lpstr>Ledipasvir-Sofosbuvir +/- Ribavirin in Treatment-Experienced HCV GT 1 ION-2 Study: Baseline Characteristics</vt:lpstr>
      <vt:lpstr>Ledipasvir-Sofosbuvir +/- Ribavirin in Treatment-experienced HCV GT 1 ION-2 Study: Results</vt:lpstr>
      <vt:lpstr>Ledipasvir-Sofosbuvir +/- Ribavirin in Treatment-experienced HCV GT 1 ION-2 Study: Results</vt:lpstr>
      <vt:lpstr>Ledipasvir-Sofosbuvir +/- Ribavirin in Treatment-experienced HCV GT 1 ION-2 Study: Results</vt:lpstr>
      <vt:lpstr>Ledipasvir-Sofosbuvir +/- Ribavirin in Treatment-experienced HCV GT 1 ION-2 Study: Resistance Data</vt:lpstr>
      <vt:lpstr>Ledipasvir-Sofosbuvir +/- Ribavirin in Treatment-Experienced HCV GT 1 ION-2 Study: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2945</cp:revision>
  <cp:lastPrinted>2011-04-18T21:48:04Z</cp:lastPrinted>
  <dcterms:created xsi:type="dcterms:W3CDTF">2010-11-28T05:36:22Z</dcterms:created>
  <dcterms:modified xsi:type="dcterms:W3CDTF">2014-09-29T23:11:49Z</dcterms:modified>
</cp:coreProperties>
</file>