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683" r:id="rId2"/>
    <p:sldId id="684" r:id="rId3"/>
    <p:sldId id="685" r:id="rId4"/>
    <p:sldId id="686" r:id="rId5"/>
    <p:sldId id="687" r:id="rId6"/>
    <p:sldId id="688" r:id="rId7"/>
    <p:sldId id="689" r:id="rId8"/>
    <p:sldId id="690" r:id="rId9"/>
    <p:sldId id="691" r:id="rId10"/>
    <p:sldId id="692" r:id="rId11"/>
    <p:sldId id="546" r:id="rId12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  <p:cmAuthor id="2" name="Woolston, Sophie L" initials="WSL" lastIdx="7" clrIdx="2"/>
  <p:cmAuthor id="3" name="David Spach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4523"/>
    <a:srgbClr val="796337"/>
    <a:srgbClr val="9B7F48"/>
    <a:srgbClr val="A29374"/>
    <a:srgbClr val="424242"/>
    <a:srgbClr val="776134"/>
    <a:srgbClr val="303030"/>
    <a:srgbClr val="D9DACE"/>
    <a:srgbClr val="001D48"/>
    <a:srgbClr val="CDD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983" autoAdjust="0"/>
    <p:restoredTop sz="96398" autoAdjust="0"/>
  </p:normalViewPr>
  <p:slideViewPr>
    <p:cSldViewPr showGuides="1">
      <p:cViewPr varScale="1">
        <p:scale>
          <a:sx n="144" d="100"/>
          <a:sy n="144" d="100"/>
        </p:scale>
        <p:origin x="750" y="102"/>
      </p:cViewPr>
      <p:guideLst>
        <p:guide orient="horz" pos="4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685447332554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LDV-SOF </c:v>
                </c:pt>
                <c:pt idx="1">
                  <c:v>LDV-SOF + RBV</c:v>
                </c:pt>
                <c:pt idx="2">
                  <c:v>LDV-SOF </c:v>
                </c:pt>
                <c:pt idx="3">
                  <c:v>LDV-SOF + RBV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94</c:v>
                </c:pt>
                <c:pt idx="1">
                  <c:v>96</c:v>
                </c:pt>
                <c:pt idx="2">
                  <c:v>99</c:v>
                </c:pt>
                <c:pt idx="3">
                  <c:v>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78831152"/>
        <c:axId val="378831712"/>
      </c:barChart>
      <c:catAx>
        <c:axId val="378831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37883171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7883171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8.3099498926270596E-3"/>
              <c:y val="8.6982758620689701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7883115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899"/>
          <c:w val="0.88154949381327297"/>
          <c:h val="0.690167678588369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Without Cirrhosis</c:v>
                </c:pt>
              </c:strCache>
            </c:strRef>
          </c:tx>
          <c:spPr>
            <a:solidFill>
              <a:srgbClr val="997D4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LDV-SOF</c:v>
                </c:pt>
                <c:pt idx="1">
                  <c:v>LDV-SOF + RBV</c:v>
                </c:pt>
                <c:pt idx="2">
                  <c:v>LDV-SOF</c:v>
                </c:pt>
                <c:pt idx="3">
                  <c:v>LDV-SOF + RBV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95.4</c:v>
                </c:pt>
                <c:pt idx="1">
                  <c:v>100</c:v>
                </c:pt>
                <c:pt idx="2">
                  <c:v>98.9</c:v>
                </c:pt>
                <c:pt idx="3">
                  <c:v>98.9</c:v>
                </c:pt>
              </c:numCache>
            </c:numRef>
          </c:val>
        </c:ser>
        <c:ser>
          <c:idx val="1"/>
          <c:order val="1"/>
          <c:tx>
            <c:v>With Cirrhosis</c:v>
          </c:tx>
          <c:spPr>
            <a:solidFill>
              <a:srgbClr val="473A1E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LDV-SOF</c:v>
                </c:pt>
                <c:pt idx="1">
                  <c:v>LDV-SOF + RBV</c:v>
                </c:pt>
                <c:pt idx="2">
                  <c:v>LDV-SOF</c:v>
                </c:pt>
                <c:pt idx="3">
                  <c:v>LDV-SOF + RBV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86.4</c:v>
                </c:pt>
                <c:pt idx="1">
                  <c:v>81.8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378834512"/>
        <c:axId val="378835072"/>
      </c:barChart>
      <c:catAx>
        <c:axId val="378834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78835072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37883507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6809851893513301E-3"/>
              <c:y val="0.179525424532777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7883451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50583953047535701"/>
          <c:y val="1.44676387400988E-2"/>
          <c:w val="0.48181479051229698"/>
          <c:h val="8.0726462290953996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899"/>
          <c:w val="0.88154949381327297"/>
          <c:h val="0.690167678588369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Without Cirrhosis</c:v>
                </c:pt>
              </c:strCache>
            </c:strRef>
          </c:tx>
          <c:spPr>
            <a:solidFill>
              <a:srgbClr val="826A3B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Ledipasvir-Sofosbuvir _x000d_x 12 weeks</c:v>
                </c:pt>
                <c:pt idx="1">
                  <c:v>Ledipasvir-Sofosbuvir _x000d_x 24 weeks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95.4</c:v>
                </c:pt>
                <c:pt idx="1">
                  <c:v>98.9</c:v>
                </c:pt>
              </c:numCache>
            </c:numRef>
          </c:val>
        </c:ser>
        <c:ser>
          <c:idx val="1"/>
          <c:order val="1"/>
          <c:tx>
            <c:v>With Cirrhosis</c:v>
          </c:tx>
          <c:spPr>
            <a:solidFill>
              <a:srgbClr val="3A321B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Ledipasvir-Sofosbuvir _x000d_x 12 weeks</c:v>
                </c:pt>
                <c:pt idx="1">
                  <c:v>Ledipasvir-Sofosbuvir _x000d_x 24 weeks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86.4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78837872"/>
        <c:axId val="378838432"/>
      </c:barChart>
      <c:catAx>
        <c:axId val="378837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78838432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37883843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6809851893513301E-3"/>
              <c:y val="0.179525424532777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7883787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50583953047535701"/>
          <c:y val="1.44676387400988E-2"/>
          <c:w val="0.48181479051229698"/>
          <c:h val="8.0726462290953996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899"/>
          <c:w val="0.88154949381327297"/>
          <c:h val="0.690167678588369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Failed Peg + RBV</c:v>
                </c:pt>
              </c:strCache>
            </c:strRef>
          </c:tx>
          <c:spPr>
            <a:solidFill>
              <a:srgbClr val="5A6F74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LDV-SOF</c:v>
                </c:pt>
                <c:pt idx="1">
                  <c:v>LDV-SOF + RBV</c:v>
                </c:pt>
                <c:pt idx="2">
                  <c:v>LDV-SOF</c:v>
                </c:pt>
                <c:pt idx="3">
                  <c:v>LDV-SOF + RBV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93</c:v>
                </c:pt>
                <c:pt idx="1">
                  <c:v>96</c:v>
                </c:pt>
                <c:pt idx="2">
                  <c:v>100</c:v>
                </c:pt>
                <c:pt idx="3">
                  <c:v>98</c:v>
                </c:pt>
              </c:numCache>
            </c:numRef>
          </c:val>
        </c:ser>
        <c:ser>
          <c:idx val="1"/>
          <c:order val="1"/>
          <c:tx>
            <c:v>Failed Peg + RBV + PI</c:v>
          </c:tx>
          <c:spPr>
            <a:solidFill>
              <a:srgbClr val="746650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LDV-SOF</c:v>
                </c:pt>
                <c:pt idx="1">
                  <c:v>LDV-SOF + RBV</c:v>
                </c:pt>
                <c:pt idx="2">
                  <c:v>LDV-SOF</c:v>
                </c:pt>
                <c:pt idx="3">
                  <c:v>LDV-SOF + RBV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94</c:v>
                </c:pt>
                <c:pt idx="1">
                  <c:v>97</c:v>
                </c:pt>
                <c:pt idx="2">
                  <c:v>98</c:v>
                </c:pt>
                <c:pt idx="3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378841232"/>
        <c:axId val="378841792"/>
      </c:barChart>
      <c:catAx>
        <c:axId val="378841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78841792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37884179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6809851893513301E-3"/>
              <c:y val="0.179525424532777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7884123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41804192444694399"/>
          <c:y val="1.44676387400988E-2"/>
          <c:w val="0.56961239220097504"/>
          <c:h val="8.0726462290953996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035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12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08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15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97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854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1D48"/>
                </a:solidFill>
              </a:rPr>
              <a:t>Ledipasvir-Sofosbuvir +/- Ribavirin in HCV Genotype 1</a:t>
            </a:r>
            <a:r>
              <a:rPr lang="en-US" dirty="0" smtClean="0">
                <a:solidFill>
                  <a:srgbClr val="001D48"/>
                </a:solidFill>
              </a:rPr>
              <a:t/>
            </a:r>
            <a:br>
              <a:rPr lang="en-US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ION-2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>
                <a:latin typeface="Arial"/>
                <a:cs typeface="Arial"/>
              </a:rPr>
              <a:t>Afdhal</a:t>
            </a:r>
            <a:r>
              <a:rPr lang="en-US" sz="1400" dirty="0" smtClean="0">
                <a:latin typeface="Arial"/>
                <a:cs typeface="Arial"/>
              </a:rPr>
              <a:t> N, </a:t>
            </a:r>
            <a:r>
              <a:rPr lang="en-US" sz="1400" dirty="0">
                <a:latin typeface="Arial"/>
                <a:cs typeface="Arial"/>
              </a:rPr>
              <a:t>et al. </a:t>
            </a:r>
            <a:r>
              <a:rPr lang="en-US" sz="1400" dirty="0" smtClean="0">
                <a:latin typeface="Arial"/>
                <a:cs typeface="Arial"/>
              </a:rPr>
              <a:t>N </a:t>
            </a:r>
            <a:r>
              <a:rPr lang="en-US" sz="1400" dirty="0" err="1" smtClean="0">
                <a:latin typeface="Arial"/>
                <a:cs typeface="Arial"/>
              </a:rPr>
              <a:t>Engl</a:t>
            </a:r>
            <a:r>
              <a:rPr lang="en-US" sz="1400" dirty="0" smtClean="0">
                <a:latin typeface="Arial"/>
                <a:cs typeface="Arial"/>
              </a:rPr>
              <a:t> J Med. 2014;370:1483-93.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83037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2014;370</a:t>
            </a:r>
            <a:r>
              <a:rPr lang="en-US" dirty="0"/>
              <a:t>:1483-93.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Ribavirin in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Treatment-Experienced HCV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ION</a:t>
            </a:r>
            <a:r>
              <a:rPr lang="en-US" sz="2700" dirty="0" smtClean="0"/>
              <a:t>-2 </a:t>
            </a:r>
            <a:r>
              <a:rPr lang="en-US" sz="2700" dirty="0"/>
              <a:t>Study: </a:t>
            </a:r>
            <a:r>
              <a:rPr lang="en-US" sz="2400" dirty="0" smtClean="0"/>
              <a:t>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107886"/>
              </p:ext>
            </p:extLst>
          </p:nvPr>
        </p:nvGraphicFramePr>
        <p:xfrm>
          <a:off x="0" y="2362200"/>
          <a:ext cx="9144000" cy="209295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4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Treatment with a once-daily, single-tablet regimen of ledipasvir and sofosbuvir resulted in high rates of sustained virologic response among patients with HCV genotype 1 infection who had not had a sustained virologic response to prior interferon-based treatment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 </a:t>
                      </a:r>
                    </a:p>
                  </a:txBody>
                  <a:tcPr marL="548640" marR="54864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02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2014;370:1483-93.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+/- Ribavirin in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Treatment-Experienced HCV GT 1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ION-2 Study: Features</a:t>
            </a:r>
            <a:endParaRPr lang="en-US" sz="27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224859"/>
              </p:ext>
            </p:extLst>
          </p:nvPr>
        </p:nvGraphicFramePr>
        <p:xfrm>
          <a:off x="514350" y="1600200"/>
          <a:ext cx="8115300" cy="434340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ION-2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39690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Open-label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randomized, phase 3, using fixed-dose combination of ledipasvir-sofosbuvir with or without ribavirin for 12 or 24 weeks in treatment-experienced patients with GT1 HCV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64 sites in United States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1 (n=440)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18 years or older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Treatment experienced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Did not achieved SVR with prior dual therapy (peginterferon + ribavirin), or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 triple therapy (NS3/4A protease inhibitor plus peginterferon + ribavirin)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Patients with cirrhosis accepted (up to 20% of patients)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4173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4329684" y="2347444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2014;370</a:t>
            </a:r>
            <a:r>
              <a:rPr lang="en-US" dirty="0"/>
              <a:t>:1483-93.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Ribavirin in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Treatment-Experienced HCV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ION</a:t>
            </a:r>
            <a:r>
              <a:rPr lang="en-US" sz="2700" dirty="0" smtClean="0"/>
              <a:t>-2 </a:t>
            </a:r>
            <a:r>
              <a:rPr lang="en-US" sz="2700" dirty="0"/>
              <a:t>Study: </a:t>
            </a:r>
            <a:r>
              <a:rPr lang="en-US" sz="2400" dirty="0" smtClean="0"/>
              <a:t>Study Design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500884" y="2172364"/>
            <a:ext cx="1828800" cy="3575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LDV-SOF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77484" y="2156177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62000" y="531547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-6949" y="5170283"/>
            <a:ext cx="9162288" cy="11429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LDV= ledipasvir; SOF = sofosbuvir; RBV = ribavirin </a:t>
            </a:r>
          </a:p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Ledipasvir-sofosbuvir (90/400 mg): fixed dose combination; one pill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Ribavirin (weight-based and divided bid): 1000 mg/day if &lt; 75 kg or 1200 mg/day if ≥ 75 kg</a:t>
            </a:r>
          </a:p>
        </p:txBody>
      </p:sp>
      <p:sp>
        <p:nvSpPr>
          <p:cNvPr id="37" name="Rectangle 36"/>
          <p:cNvSpPr/>
          <p:nvPr/>
        </p:nvSpPr>
        <p:spPr>
          <a:xfrm>
            <a:off x="-4543" y="2149684"/>
            <a:ext cx="1528543" cy="987549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GT-1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Experienced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47800" y="2149684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109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6158484" y="3894227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2500883" y="3710987"/>
            <a:ext cx="3657600" cy="3575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606284" y="3691620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6158484" y="4494494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500883" y="4311254"/>
            <a:ext cx="3657600" cy="3575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 + RBV</a:t>
            </a:r>
          </a:p>
        </p:txBody>
      </p:sp>
      <p:sp>
        <p:nvSpPr>
          <p:cNvPr id="73" name="Rectangle 72"/>
          <p:cNvSpPr/>
          <p:nvPr/>
        </p:nvSpPr>
        <p:spPr>
          <a:xfrm>
            <a:off x="7606284" y="4291887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345680" y="2976037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2500884" y="2770117"/>
            <a:ext cx="1828800" cy="3575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 + RBV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793480" y="275075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4543" y="3688307"/>
            <a:ext cx="1528543" cy="987549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GT-1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Experienced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447800" y="2732950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111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447800" y="3688440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109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447800" y="4289880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111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40" name="Rectangle 39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0736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7157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891293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616152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798849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9448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2014;370</a:t>
            </a:r>
            <a:r>
              <a:rPr lang="en-US" dirty="0"/>
              <a:t>:1483-93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Ribavirin in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Treatment-Experienced HCV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ION</a:t>
            </a:r>
            <a:r>
              <a:rPr lang="en-US" sz="2700" dirty="0" smtClean="0"/>
              <a:t>-2 </a:t>
            </a:r>
            <a:r>
              <a:rPr lang="en-US" sz="2700" dirty="0"/>
              <a:t>Study: </a:t>
            </a:r>
            <a:r>
              <a:rPr lang="en-US" dirty="0" smtClean="0"/>
              <a:t>Baseline Characteristics</a:t>
            </a:r>
            <a:endParaRPr lang="en-US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040505"/>
              </p:ext>
            </p:extLst>
          </p:nvPr>
        </p:nvGraphicFramePr>
        <p:xfrm>
          <a:off x="342898" y="1405620"/>
          <a:ext cx="8458203" cy="49530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240027"/>
                <a:gridCol w="1554544"/>
                <a:gridCol w="1554544"/>
                <a:gridCol w="1554544"/>
                <a:gridCol w="1554544"/>
              </a:tblGrid>
              <a:tr h="3810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Baseline Characteristic</a:t>
                      </a: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12-Week Treatment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74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24-Week Treatment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74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3473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LDV-SOF </a:t>
                      </a: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/>
                      </a:r>
                      <a:b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n=109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LDV-SOF + RBV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n=111</a:t>
                      </a:r>
                      <a:endParaRPr lang="en-US" sz="1400" b="0" dirty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LDV-SOF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n=109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E4B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LDV-SOF</a:t>
                      </a:r>
                      <a:r>
                        <a:rPr lang="en-US" sz="1400" b="1" baseline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+ RBV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n=111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496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Mean age, y (range)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 (24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 (27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 (25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–68)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(28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–70)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BMI, kg/m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 mean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(range)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(19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–47)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 (19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–45)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 (19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–41)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 (19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–50)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Male sex, n (%)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 (68)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 (64)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 (68)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 (61)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Race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White, n (%)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84 (77)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94 (85)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91 (83)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89 (80)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Black, n (%)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 (22)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 (14)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 (16)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(18)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HCV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Genotype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 1a, </a:t>
                      </a:r>
                      <a:r>
                        <a:rPr lang="en-US" sz="1400" dirty="0" smtClean="0"/>
                        <a:t>n (%)</a:t>
                      </a:r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86 (79)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88 (79)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85 (78)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88 (79)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 1b, </a:t>
                      </a:r>
                      <a:r>
                        <a:rPr lang="en-US" sz="1400" dirty="0" smtClean="0"/>
                        <a:t>n (%)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 (21)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 (21)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 (22)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 (21)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IL28B non CC, n (%)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 (91)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 (90)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93 (85)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93 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(84)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Cirrhosis, </a:t>
                      </a:r>
                      <a:r>
                        <a:rPr lang="en-US" sz="1400" baseline="0" dirty="0" smtClean="0"/>
                        <a:t>n (%)</a:t>
                      </a:r>
                      <a:endParaRPr lang="en-US" sz="1400" dirty="0" smtClean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 (20)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 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(20)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 (20)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 (20)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Prior nonresponse</a:t>
                      </a:r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 (45)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 (41)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 (45)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51 (46)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22284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HCV RNA</a:t>
                      </a:r>
                      <a:r>
                        <a:rPr lang="en-US" sz="1100" baseline="0" dirty="0" smtClean="0"/>
                        <a:t>, log</a:t>
                      </a:r>
                      <a:r>
                        <a:rPr lang="en-US" sz="1100" baseline="-25000" dirty="0" smtClean="0"/>
                        <a:t>10</a:t>
                      </a:r>
                      <a:r>
                        <a:rPr lang="en-US" sz="1100" baseline="0" dirty="0" smtClean="0"/>
                        <a:t> IU/ml (mean)</a:t>
                      </a:r>
                      <a:endParaRPr lang="en-US" sz="11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6.5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6.4 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6.4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6.5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30306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Ribavirin in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Treatment-experienced HCV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ION</a:t>
            </a:r>
            <a:r>
              <a:rPr lang="en-US" sz="2700" dirty="0" smtClean="0"/>
              <a:t>-2 </a:t>
            </a:r>
            <a:r>
              <a:rPr lang="en-US" sz="2700" dirty="0"/>
              <a:t>Study: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ION-2: SVR 12* by Treatment Duration and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2014;370</a:t>
            </a:r>
            <a:r>
              <a:rPr lang="en-US" dirty="0"/>
              <a:t>:1483-93.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2304878"/>
              </p:ext>
            </p:extLst>
          </p:nvPr>
        </p:nvGraphicFramePr>
        <p:xfrm>
          <a:off x="377820" y="182880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794780" y="4602840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102/109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2283180" y="5410200"/>
            <a:ext cx="17440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12-Week Regimen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97492" y="4602840"/>
            <a:ext cx="96316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107/111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06794" y="4602840"/>
            <a:ext cx="963166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108/109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22908" y="4602840"/>
            <a:ext cx="94183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110/111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181600" y="5345340"/>
            <a:ext cx="333750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423469" y="5345340"/>
            <a:ext cx="333750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5932260" y="5410200"/>
            <a:ext cx="17440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24-Week Regimen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-5104" y="5839978"/>
            <a:ext cx="9162288" cy="50290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Abbreviations: LDV-SOF= ledipasvir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sofosbuvir; RBV = ribavirin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*</a:t>
            </a:r>
            <a:r>
              <a:rPr lang="en-US" sz="1400" dirty="0">
                <a:latin typeface="Arial"/>
                <a:cs typeface="Arial"/>
              </a:rPr>
              <a:t>Primary end-point by intention-to-treat analysis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71286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Ribavirin in Treatment-experienced HCV GT 1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ION-2 Study: Results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ION-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2: SVR12 by Treatment Regimen and Liver Disease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2014;370:1483-93.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82944"/>
              </p:ext>
            </p:extLst>
          </p:nvPr>
        </p:nvGraphicFramePr>
        <p:xfrm>
          <a:off x="304800" y="1806120"/>
          <a:ext cx="8534400" cy="421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2133600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19/22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1729920" y="5844720"/>
            <a:ext cx="2740774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Arial" pitchFamily="22" charset="0"/>
              </a:rPr>
              <a:t>12-Week Treatment</a:t>
            </a:r>
            <a:endParaRPr lang="en-US" sz="1600" b="1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181600" y="5779860"/>
            <a:ext cx="352038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18080" y="5779860"/>
            <a:ext cx="352038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5505900" y="5844720"/>
            <a:ext cx="27432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Arial" pitchFamily="22" charset="0"/>
              </a:rPr>
              <a:t>24-Week Treatment</a:t>
            </a:r>
            <a:endParaRPr lang="en-US" sz="16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69360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83/87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00383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18/22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36143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89/89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11360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22/22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47120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86/87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83740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22/22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19500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88/89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3257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+/- Ribavirin in Treatment-experienced HCV GT 1</a:t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ION-2 Study: </a:t>
            </a:r>
            <a:r>
              <a:rPr lang="en-US" sz="2400" dirty="0" smtClean="0"/>
              <a:t>Results </a:t>
            </a:r>
            <a:r>
              <a:rPr lang="en-US" sz="2400" dirty="0"/>
              <a:t>for </a:t>
            </a:r>
            <a:r>
              <a:rPr lang="en-US" sz="2400" dirty="0" err="1"/>
              <a:t>Ledipasvir-Sofosbuvir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ION-2: SVR12 by Treatment Regimen and Liver Disease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2014;370:1483-93.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8686065"/>
              </p:ext>
            </p:extLst>
          </p:nvPr>
        </p:nvGraphicFramePr>
        <p:xfrm>
          <a:off x="304800" y="1760760"/>
          <a:ext cx="8534400" cy="421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3190240" y="4808760"/>
            <a:ext cx="90835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19/22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842" y="4808760"/>
            <a:ext cx="90835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83/87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44360" y="4808760"/>
            <a:ext cx="90835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22/22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52160" y="4808760"/>
            <a:ext cx="908357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86/87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4984" y="6096000"/>
            <a:ext cx="9144000" cy="2712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274320" tIns="45431" rIns="0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  Note: subgroup results do not include patients who withdrew consent or were lost to follow-up 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9219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Ribavirin in Treatment-experienced HCV GT 1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ION-2 Study: Results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ION-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2: SVR12 by Prior Treatment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667512"/>
              </p:ext>
            </p:extLst>
          </p:nvPr>
        </p:nvGraphicFramePr>
        <p:xfrm>
          <a:off x="304800" y="1806120"/>
          <a:ext cx="8534400" cy="421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2133600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62/66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1729920" y="5844720"/>
            <a:ext cx="2740774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Arial" pitchFamily="22" charset="0"/>
              </a:rPr>
              <a:t>12-Week Treatment</a:t>
            </a:r>
            <a:endParaRPr lang="en-US" sz="1600" b="1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181600" y="5779860"/>
            <a:ext cx="352038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18080" y="5779860"/>
            <a:ext cx="352038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5505900" y="5844720"/>
            <a:ext cx="27432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Arial" pitchFamily="22" charset="0"/>
              </a:rPr>
              <a:t>24-Week Treatment</a:t>
            </a:r>
            <a:endParaRPr lang="en-US" sz="16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69360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40/43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000383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62/64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36143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45/47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11360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49/50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47120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58/58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83740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51/51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19500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58/59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9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2014;370</a:t>
            </a:r>
            <a:r>
              <a:rPr lang="en-US" dirty="0"/>
              <a:t>:1483-93.</a:t>
            </a:r>
          </a:p>
        </p:txBody>
      </p:sp>
    </p:spTree>
    <p:extLst>
      <p:ext uri="{BB962C8B-B14F-4D97-AF65-F5344CB8AC3E}">
        <p14:creationId xmlns:p14="http://schemas.microsoft.com/office/powerpoint/2010/main" val="34895578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Ribavirin in Treatment-experienced HCV GT 1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ION-2 Study: </a:t>
            </a:r>
            <a:r>
              <a:rPr lang="en-US" sz="2700" dirty="0" smtClean="0"/>
              <a:t>Resistance Data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b="1" dirty="0" smtClean="0"/>
              <a:t>NS5B S282T variant </a:t>
            </a:r>
            <a:r>
              <a:rPr lang="en-US" sz="2000" b="1" dirty="0" smtClean="0"/>
              <a:t>(reduces susceptibility to sofosbuvir) 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2000" dirty="0" smtClean="0"/>
              <a:t>- Not observed in any patients at baseline or after treatment</a:t>
            </a:r>
          </a:p>
          <a:p>
            <a:pPr>
              <a:spcBef>
                <a:spcPts val="2400"/>
              </a:spcBef>
            </a:pPr>
            <a:r>
              <a:rPr lang="en-US" b="1" dirty="0" smtClean="0"/>
              <a:t>NS5A resistant variants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- Baseline resistance in 62 (14%) of 439 patients tested</a:t>
            </a:r>
            <a:br>
              <a:rPr lang="en-US" sz="2000" dirty="0" smtClean="0"/>
            </a:br>
            <a:r>
              <a:rPr lang="en-US" sz="2000" dirty="0" smtClean="0"/>
              <a:t>- SVR12 in 55 (89%) of 62 patients with NS5A </a:t>
            </a:r>
            <a:r>
              <a:rPr lang="en-US" sz="2000" dirty="0"/>
              <a:t>resistance</a:t>
            </a:r>
            <a:br>
              <a:rPr lang="en-US" sz="2000" dirty="0"/>
            </a:br>
            <a:r>
              <a:rPr lang="en-US" sz="2000" dirty="0"/>
              <a:t>- All 11 patients who had viral relapse had detectable </a:t>
            </a:r>
            <a:r>
              <a:rPr lang="en-US" sz="2000" dirty="0" smtClean="0"/>
              <a:t>NS5A</a:t>
            </a:r>
            <a:r>
              <a:rPr lang="en-US" sz="2000" dirty="0"/>
              <a:t> </a:t>
            </a:r>
            <a:r>
              <a:rPr lang="en-US" sz="2000" dirty="0" smtClean="0"/>
              <a:t>resistant</a:t>
            </a:r>
            <a:br>
              <a:rPr lang="en-US" sz="2000" dirty="0" smtClean="0"/>
            </a:br>
            <a:r>
              <a:rPr lang="en-US" sz="2000" dirty="0" smtClean="0"/>
              <a:t>  variants </a:t>
            </a:r>
            <a:r>
              <a:rPr lang="en-US" sz="2000" dirty="0"/>
              <a:t>at the time of relapse</a:t>
            </a:r>
            <a:endParaRPr lang="en-US" sz="2000" dirty="0" smtClean="0"/>
          </a:p>
          <a:p>
            <a:pPr>
              <a:spcBef>
                <a:spcPts val="2400"/>
              </a:spcBef>
            </a:pPr>
            <a:r>
              <a:rPr lang="en-US" b="1" dirty="0" smtClean="0"/>
              <a:t>NS3/4A </a:t>
            </a:r>
            <a:r>
              <a:rPr lang="en-US" b="1" dirty="0"/>
              <a:t>resistant variants</a:t>
            </a:r>
            <a:br>
              <a:rPr lang="en-US" b="1" dirty="0"/>
            </a:br>
            <a:r>
              <a:rPr lang="en-US" sz="2000" dirty="0"/>
              <a:t>- Baseline resistance in </a:t>
            </a:r>
            <a:r>
              <a:rPr lang="en-US" sz="2000" dirty="0" smtClean="0"/>
              <a:t>163 (71%</a:t>
            </a:r>
            <a:r>
              <a:rPr lang="en-US" sz="2000" dirty="0"/>
              <a:t>) of </a:t>
            </a:r>
            <a:r>
              <a:rPr lang="en-US" sz="2000" dirty="0" smtClean="0"/>
              <a:t>228 </a:t>
            </a:r>
            <a:r>
              <a:rPr lang="en-US" sz="2000" dirty="0"/>
              <a:t>patients tested</a:t>
            </a:r>
            <a:br>
              <a:rPr lang="en-US" sz="2000" dirty="0"/>
            </a:br>
            <a:r>
              <a:rPr lang="en-US" sz="2000" dirty="0"/>
              <a:t>- SVR12 in </a:t>
            </a:r>
            <a:r>
              <a:rPr lang="en-US" sz="2000" dirty="0" smtClean="0"/>
              <a:t>159 (98%</a:t>
            </a:r>
            <a:r>
              <a:rPr lang="en-US" sz="2000" dirty="0"/>
              <a:t>) of </a:t>
            </a:r>
            <a:r>
              <a:rPr lang="en-US" sz="2000" dirty="0" smtClean="0"/>
              <a:t>163 patients </a:t>
            </a:r>
            <a:r>
              <a:rPr lang="en-US" sz="2000" dirty="0"/>
              <a:t>with </a:t>
            </a:r>
            <a:r>
              <a:rPr lang="en-US" sz="2000" dirty="0" smtClean="0"/>
              <a:t>resistance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2014;370:1483-93.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02697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59411</TotalTime>
  <Words>756</Words>
  <Application>Microsoft Office PowerPoint</Application>
  <PresentationFormat>On-screen Show (4:3)</PresentationFormat>
  <Paragraphs>172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ＭＳ Ｐゴシック</vt:lpstr>
      <vt:lpstr>Arial</vt:lpstr>
      <vt:lpstr>Geneva</vt:lpstr>
      <vt:lpstr>Myriad Pro</vt:lpstr>
      <vt:lpstr>Symbol</vt:lpstr>
      <vt:lpstr>Times New Roman</vt:lpstr>
      <vt:lpstr>Wingdings</vt:lpstr>
      <vt:lpstr>ヒラギノ角ゴ Pro W3</vt:lpstr>
      <vt:lpstr>AETC_Master_Template_061510</vt:lpstr>
      <vt:lpstr>Ledipasvir-Sofosbuvir +/- Ribavirin in HCV Genotype 1 ION-2</vt:lpstr>
      <vt:lpstr>Ledipasvir-Sofosbuvir +/- Ribavirin in Treatment-Experienced HCV GT 1 ION-2 Study: Features</vt:lpstr>
      <vt:lpstr>Ledipasvir-Sofosbuvir +/- Ribavirin in Treatment-Experienced HCV GT 1 ION-2 Study: Study Design</vt:lpstr>
      <vt:lpstr>Ledipasvir-Sofosbuvir +/- Ribavirin in Treatment-Experienced HCV GT 1 ION-2 Study: Baseline Characteristics</vt:lpstr>
      <vt:lpstr>Ledipasvir-Sofosbuvir +/- Ribavirin in Treatment-experienced HCV GT 1 ION-2 Study: Results</vt:lpstr>
      <vt:lpstr>Ledipasvir-Sofosbuvir +/- Ribavirin in Treatment-experienced HCV GT 1 ION-2 Study: Results</vt:lpstr>
      <vt:lpstr>Ledipasvir-Sofosbuvir +/- Ribavirin in Treatment-experienced HCV GT 1 ION-2 Study: Results for Ledipasvir-Sofosbuvir</vt:lpstr>
      <vt:lpstr>Ledipasvir-Sofosbuvir +/- Ribavirin in Treatment-experienced HCV GT 1 ION-2 Study: Results</vt:lpstr>
      <vt:lpstr>Ledipasvir-Sofosbuvir +/- Ribavirin in Treatment-experienced HCV GT 1 ION-2 Study: Resistance Data</vt:lpstr>
      <vt:lpstr>Ledipasvir-Sofosbuvir +/- Ribavirin in Treatment-Experienced HCV GT 1 ION-2 Study: Conclusions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3198</cp:revision>
  <cp:lastPrinted>2011-04-18T21:48:04Z</cp:lastPrinted>
  <dcterms:created xsi:type="dcterms:W3CDTF">2010-11-28T05:36:22Z</dcterms:created>
  <dcterms:modified xsi:type="dcterms:W3CDTF">2015-05-26T22:52:24Z</dcterms:modified>
</cp:coreProperties>
</file>