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609" r:id="rId2"/>
    <p:sldId id="610" r:id="rId3"/>
    <p:sldId id="611" r:id="rId4"/>
    <p:sldId id="612" r:id="rId5"/>
    <p:sldId id="613" r:id="rId6"/>
    <p:sldId id="631" r:id="rId7"/>
    <p:sldId id="626" r:id="rId8"/>
    <p:sldId id="614" r:id="rId9"/>
    <p:sldId id="546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951"/>
    <a:srgbClr val="CDD3DD"/>
    <a:srgbClr val="836B3A"/>
    <a:srgbClr val="705A2F"/>
    <a:srgbClr val="483A1D"/>
    <a:srgbClr val="917741"/>
    <a:srgbClr val="342A15"/>
    <a:srgbClr val="D9DACE"/>
    <a:srgbClr val="D6D1C3"/>
    <a:srgbClr val="6E4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83" autoAdjust="0"/>
    <p:restoredTop sz="96398" autoAdjust="0"/>
  </p:normalViewPr>
  <p:slideViewPr>
    <p:cSldViewPr showGuides="1">
      <p:cViewPr varScale="1">
        <p:scale>
          <a:sx n="133" d="100"/>
          <a:sy n="133" d="100"/>
        </p:scale>
        <p:origin x="1050" y="96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72744E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LDV-SOF </c:v>
                </c:pt>
                <c:pt idx="1">
                  <c:v>LDV-SOF +RBV</c:v>
                </c:pt>
                <c:pt idx="2">
                  <c:v>LDV-SOF 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94</c:v>
                </c:pt>
                <c:pt idx="1">
                  <c:v>93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4364304"/>
        <c:axId val="324364864"/>
      </c:barChart>
      <c:catAx>
        <c:axId val="32436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243648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2436486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2436430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8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4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5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1D48"/>
                </a:solidFill>
              </a:rPr>
              <a:t>Ledipasvir-Sofosbuvir for 8 or 12 weeks in HCV GT1</a:t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ION-3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Kowdley</a:t>
            </a:r>
            <a:r>
              <a:rPr lang="en-US" sz="1400" dirty="0" smtClean="0">
                <a:latin typeface="Arial"/>
                <a:cs typeface="Arial"/>
              </a:rPr>
              <a:t> K,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2014;370:1879-88.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330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Kowdley</a:t>
            </a:r>
            <a:r>
              <a:rPr lang="en-US" dirty="0" smtClean="0"/>
              <a:t>, 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dipasvir-Sofosbuvir for 8 or 12 Weeks in Treatment-Naïve HCV GT 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79394"/>
              </p:ext>
            </p:extLst>
          </p:nvPr>
        </p:nvGraphicFramePr>
        <p:xfrm>
          <a:off x="514350" y="1600200"/>
          <a:ext cx="8115300" cy="434848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ION-3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randomized, phase 3, comparing ledipasvir-sofosbuvir with or without ribavirin for 8 weeks and ledipasvir-sofosbuvir for 12 weeks in treatment-naïve, non-cirrhotic patients with GT1 HCV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58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(n=647)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HCV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were excluded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 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limits on BMI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016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391714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</a:t>
            </a:r>
            <a:r>
              <a:rPr lang="en-US" dirty="0" smtClean="0"/>
              <a:t>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</a:t>
            </a:r>
            <a:r>
              <a:rPr lang="en-US" sz="2700" dirty="0"/>
              <a:t>Study: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216634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05600" y="218910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205294"/>
            <a:ext cx="1528543" cy="97840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GT-1</a:t>
            </a:r>
            <a:endParaRPr lang="en-US" sz="1600" b="1" dirty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Naïve</a:t>
            </a: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Non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-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cirrhotic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9395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215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257800" y="409526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912027"/>
            <a:ext cx="2741677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94944" y="389266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8628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814387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721596" y="27950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807493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6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7722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88948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216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sofosbuvir;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bid):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16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</a:t>
            </a:r>
            <a:r>
              <a:rPr lang="en-US" sz="2700" dirty="0"/>
              <a:t>Study: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2118"/>
              </p:ext>
            </p:extLst>
          </p:nvPr>
        </p:nvGraphicFramePr>
        <p:xfrm>
          <a:off x="350772" y="1371600"/>
          <a:ext cx="8488428" cy="4953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544828"/>
                <a:gridCol w="1981200"/>
                <a:gridCol w="1981200"/>
                <a:gridCol w="198120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Baseline Characteristics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8 Weeks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 Week-Treatment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347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LDV-SOF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n=215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 + RBV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n=216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n=216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age, y (range)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(22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 (21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(20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BMI,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 mean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–56)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 sex,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 (60)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 (54)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 (59)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White,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164 (76)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176 (81)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 (82)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Black,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(21)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(17)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 (19)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Other</a:t>
                      </a:r>
                      <a:r>
                        <a:rPr lang="en-US" sz="1400" baseline="0" dirty="0" smtClean="0"/>
                        <a:t>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1a,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171 (80)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172(68)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172 (80)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1b, </a:t>
                      </a:r>
                      <a:r>
                        <a:rPr lang="en-US" sz="1400" dirty="0" smtClean="0"/>
                        <a:t>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 (20)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 (20)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non CC,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 (74)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 (72)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 (74)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F3 fibrosis, </a:t>
                      </a:r>
                      <a:r>
                        <a:rPr lang="en-US" sz="1400" baseline="0" dirty="0" smtClean="0"/>
                        <a:t>n (%)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(13)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(13)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22284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baseline="0" dirty="0" smtClean="0"/>
                        <a:t> IU/ml, mean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</a:t>
            </a:r>
            <a:r>
              <a:rPr lang="en-US" dirty="0" smtClean="0"/>
              <a:t>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</p:spTree>
    <p:extLst>
      <p:ext uri="{BB962C8B-B14F-4D97-AF65-F5344CB8AC3E}">
        <p14:creationId xmlns:p14="http://schemas.microsoft.com/office/powerpoint/2010/main" val="993103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</a:t>
            </a:r>
            <a:r>
              <a:rPr lang="en-US" sz="2700" dirty="0"/>
              <a:t>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ION-3: 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</a:t>
            </a:r>
            <a:r>
              <a:rPr lang="en-US" dirty="0" smtClean="0"/>
              <a:t>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853160"/>
              </p:ext>
            </p:extLst>
          </p:nvPr>
        </p:nvGraphicFramePr>
        <p:xfrm>
          <a:off x="914400" y="1828800"/>
          <a:ext cx="739458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362200" y="45266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202/215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3084804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8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232" y="449580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201/216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449580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206/216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172200" y="5334000"/>
            <a:ext cx="1981200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25093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33312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LDV-SOF= ledipasvir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sofosbuvir; RBV = ribavirin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end-point by intention-to-treat analysis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441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ION-3 Study: Results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72915"/>
              </p:ext>
            </p:extLst>
          </p:nvPr>
        </p:nvGraphicFramePr>
        <p:xfrm>
          <a:off x="327480" y="1459354"/>
          <a:ext cx="8458200" cy="484127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91000"/>
                <a:gridCol w="152400"/>
                <a:gridCol w="1921933"/>
                <a:gridCol w="2192867"/>
              </a:tblGrid>
              <a:tr h="52184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 to Ledipasvir-Sofosbuvir Based on 8 or 12 Weeks of Therapy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26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5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8 Weeks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 Weeks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</a:tr>
              <a:tr h="4525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N=215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N=216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</a:tr>
              <a:tr h="57592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Number of Responders at End of Treatment</a:t>
                      </a:r>
                      <a:endParaRPr lang="en-US" sz="16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(215/215)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(216/216)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553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SVR</a:t>
                      </a:r>
                      <a:endParaRPr lang="en-US" sz="16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94% (202/215)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96%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(206/216)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75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Relapse</a:t>
                      </a: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 (11/215)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1% (3/216)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55353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Relapse According to Baseline HCV RNA</a:t>
                      </a: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7592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HCV RNA ≤6</a:t>
                      </a:r>
                      <a:r>
                        <a:rPr lang="en-US" sz="1600" baseline="0" dirty="0" smtClean="0"/>
                        <a:t> million IU/mL</a:t>
                      </a:r>
                      <a:endParaRPr lang="en-US" sz="1600" dirty="0" smtClean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 (2/123)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2% (2/131)</a:t>
                      </a:r>
                      <a:endParaRPr lang="en-US" sz="16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7592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HCV RNA ≥6</a:t>
                      </a:r>
                      <a:r>
                        <a:rPr lang="en-US" sz="1600" baseline="0" dirty="0" smtClean="0"/>
                        <a:t> million IU/mL</a:t>
                      </a:r>
                      <a:endParaRPr lang="en-US" sz="1600" dirty="0" smtClean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 (9/92)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1% (1/85)</a:t>
                      </a:r>
                      <a:endParaRPr lang="en-US" sz="16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err="1" smtClean="0"/>
              <a:t>Harvoni</a:t>
            </a:r>
            <a:r>
              <a:rPr lang="en-US" dirty="0" smtClean="0"/>
              <a:t> Prescribing Information. Gilead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735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ION-3 Study: </a:t>
            </a:r>
            <a:r>
              <a:rPr lang="en-US" sz="2700" dirty="0" smtClean="0"/>
              <a:t>Resistance Data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3200"/>
              </a:spcBef>
            </a:pPr>
            <a:r>
              <a:rPr lang="en-US" b="1" dirty="0" smtClean="0"/>
              <a:t>NS5B S282T variant </a:t>
            </a:r>
            <a:r>
              <a:rPr lang="en-US" sz="2000" b="1" dirty="0" smtClean="0"/>
              <a:t>(reduces susceptibility to sofosbuvir)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2000" dirty="0" smtClean="0"/>
              <a:t>- Not observed in any patients at baseline or after treatment by deep</a:t>
            </a:r>
            <a:br>
              <a:rPr lang="en-US" sz="2000" dirty="0" smtClean="0"/>
            </a:br>
            <a:r>
              <a:rPr lang="en-US" sz="2000" dirty="0" smtClean="0"/>
              <a:t>  sequencing</a:t>
            </a:r>
          </a:p>
          <a:p>
            <a:pPr>
              <a:lnSpc>
                <a:spcPts val="3000"/>
              </a:lnSpc>
              <a:spcBef>
                <a:spcPts val="3200"/>
              </a:spcBef>
            </a:pPr>
            <a:r>
              <a:rPr lang="en-US" b="1" dirty="0" smtClean="0"/>
              <a:t>NS5A resistant variants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- Baseline resistance in 116 (18%) of 647 patients</a:t>
            </a:r>
            <a:br>
              <a:rPr lang="en-US" sz="2000" dirty="0" smtClean="0"/>
            </a:br>
            <a:r>
              <a:rPr lang="en-US" sz="2000" dirty="0" smtClean="0"/>
              <a:t>- SVR12 in 104 (90%) of 116 patients with NS5A </a:t>
            </a:r>
            <a:r>
              <a:rPr lang="en-US" sz="2000" dirty="0"/>
              <a:t>resistance</a:t>
            </a:r>
            <a:br>
              <a:rPr lang="en-US" sz="2000" dirty="0"/>
            </a:br>
            <a:r>
              <a:rPr lang="en-US" sz="2000" dirty="0"/>
              <a:t>- Of the 23 patients who had viral relapse, 15 (65%) had NS5A-</a:t>
            </a:r>
            <a:r>
              <a:rPr lang="en-US" sz="2000" dirty="0" smtClean="0"/>
              <a:t>resistant</a:t>
            </a:r>
            <a:br>
              <a:rPr lang="en-US" sz="2000" dirty="0" smtClean="0"/>
            </a:br>
            <a:r>
              <a:rPr lang="en-US" sz="2000" dirty="0" smtClean="0"/>
              <a:t>  variants </a:t>
            </a:r>
            <a:r>
              <a:rPr lang="en-US" sz="2000" dirty="0"/>
              <a:t>at time of relapse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K, 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258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</a:t>
            </a:r>
            <a:r>
              <a:rPr lang="en-US" dirty="0" smtClean="0"/>
              <a:t>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</a:t>
            </a:r>
            <a:r>
              <a:rPr lang="en-US" sz="2700" dirty="0"/>
              <a:t>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933472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Ledipasvir-sofosbuvir for 8 weeks was associated with a high rate of sustained virologic response among previously untreated patients with HCV genotype 1 infection without cirrhosis. No additional benefit was associated with the inclusion of ribavirin in the regimen or with extension of the duration of treatment to 12 weeks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7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58685</TotalTime>
  <Words>702</Words>
  <Application>Microsoft Office PowerPoint</Application>
  <PresentationFormat>On-screen Show (4:3)</PresentationFormat>
  <Paragraphs>139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ヒラギノ角ゴ Pro W3</vt:lpstr>
      <vt:lpstr>AETC_Master_Template_061510</vt:lpstr>
      <vt:lpstr>Ledipasvir-Sofosbuvir for 8 or 12 weeks in HCV GT1 ION-3</vt:lpstr>
      <vt:lpstr>Ledipasvir-Sofosbuvir for 8 or 12 Weeks in Treatment-Naïve HCV GT 1 ION-3 Study: Features</vt:lpstr>
      <vt:lpstr>Ledipasvir-Sofosbuvir for 8 or 12 Weeks in Treatment-Naïve HCV GT 1 ION-3 Study: Study Design</vt:lpstr>
      <vt:lpstr>Ledipasvir-Sofosbuvir for 8 or 12 Weeks in Treatment-Naïve HCV GT 1 ION-3 Study: Baseline Characteristics</vt:lpstr>
      <vt:lpstr>Ledipasvir-Sofosbuvir for 8 or 12 Weeks in Treatment-Naïve HCV GT 1 ION-3 Study: Results</vt:lpstr>
      <vt:lpstr>Ledipasvir-Sofosbuvir for 8 or 12 Weeks in Treatment-Naïve HCV GT 1 ION-3 Study: Results</vt:lpstr>
      <vt:lpstr>Ledipasvir-Sofosbuvir for 8 or 12 Weeks in Treatment-Naïve HCV GT 1 ION-3 Study: Resistance Data</vt:lpstr>
      <vt:lpstr>Ledipasvir-Sofosbuvir for 8 or 12 Weeks in Treatment-Naïve HCV GT 1 ION-3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3118</cp:revision>
  <cp:lastPrinted>2011-04-18T21:48:04Z</cp:lastPrinted>
  <dcterms:created xsi:type="dcterms:W3CDTF">2010-11-28T05:36:22Z</dcterms:created>
  <dcterms:modified xsi:type="dcterms:W3CDTF">2015-01-06T00:40:44Z</dcterms:modified>
</cp:coreProperties>
</file>