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ags/tag2.xml" ContentType="application/vnd.openxmlformats-officedocument.presentationml.tags+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3.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27"/>
  </p:notesMasterIdLst>
  <p:handoutMasterIdLst>
    <p:handoutMasterId r:id="rId28"/>
  </p:handoutMasterIdLst>
  <p:sldIdLst>
    <p:sldId id="837" r:id="rId2"/>
    <p:sldId id="903" r:id="rId3"/>
    <p:sldId id="839" r:id="rId4"/>
    <p:sldId id="882" r:id="rId5"/>
    <p:sldId id="846" r:id="rId6"/>
    <p:sldId id="845" r:id="rId7"/>
    <p:sldId id="842" r:id="rId8"/>
    <p:sldId id="847" r:id="rId9"/>
    <p:sldId id="911" r:id="rId10"/>
    <p:sldId id="915" r:id="rId11"/>
    <p:sldId id="914" r:id="rId12"/>
    <p:sldId id="913" r:id="rId13"/>
    <p:sldId id="883" r:id="rId14"/>
    <p:sldId id="904" r:id="rId15"/>
    <p:sldId id="884" r:id="rId16"/>
    <p:sldId id="885" r:id="rId17"/>
    <p:sldId id="886" r:id="rId18"/>
    <p:sldId id="887" r:id="rId19"/>
    <p:sldId id="858" r:id="rId20"/>
    <p:sldId id="863" r:id="rId21"/>
    <p:sldId id="864" r:id="rId22"/>
    <p:sldId id="916" r:id="rId23"/>
    <p:sldId id="861" r:id="rId24"/>
    <p:sldId id="917" r:id="rId25"/>
    <p:sldId id="918" r:id="rId26"/>
  </p:sldIdLst>
  <p:sldSz cx="9144000" cy="6858000" type="screen4x3"/>
  <p:notesSz cx="68580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Geneva" pitchFamily="31" charset="0"/>
        <a:ea typeface="+mn-ea"/>
        <a:cs typeface="+mn-cs"/>
      </a:defRPr>
    </a:lvl1pPr>
    <a:lvl2pPr marL="457200" algn="l" rtl="0" eaLnBrk="0" fontAlgn="base" hangingPunct="0">
      <a:spcBef>
        <a:spcPct val="0"/>
      </a:spcBef>
      <a:spcAft>
        <a:spcPct val="0"/>
      </a:spcAft>
      <a:defRPr sz="2400" kern="1200">
        <a:solidFill>
          <a:schemeClr val="tx1"/>
        </a:solidFill>
        <a:latin typeface="Geneva" pitchFamily="31" charset="0"/>
        <a:ea typeface="+mn-ea"/>
        <a:cs typeface="+mn-cs"/>
      </a:defRPr>
    </a:lvl2pPr>
    <a:lvl3pPr marL="914400" algn="l" rtl="0" eaLnBrk="0" fontAlgn="base" hangingPunct="0">
      <a:spcBef>
        <a:spcPct val="0"/>
      </a:spcBef>
      <a:spcAft>
        <a:spcPct val="0"/>
      </a:spcAft>
      <a:defRPr sz="2400" kern="1200">
        <a:solidFill>
          <a:schemeClr val="tx1"/>
        </a:solidFill>
        <a:latin typeface="Geneva" pitchFamily="31" charset="0"/>
        <a:ea typeface="+mn-ea"/>
        <a:cs typeface="+mn-cs"/>
      </a:defRPr>
    </a:lvl3pPr>
    <a:lvl4pPr marL="1371600" algn="l" rtl="0" eaLnBrk="0" fontAlgn="base" hangingPunct="0">
      <a:spcBef>
        <a:spcPct val="0"/>
      </a:spcBef>
      <a:spcAft>
        <a:spcPct val="0"/>
      </a:spcAft>
      <a:defRPr sz="2400" kern="1200">
        <a:solidFill>
          <a:schemeClr val="tx1"/>
        </a:solidFill>
        <a:latin typeface="Geneva" pitchFamily="31" charset="0"/>
        <a:ea typeface="+mn-ea"/>
        <a:cs typeface="+mn-cs"/>
      </a:defRPr>
    </a:lvl4pPr>
    <a:lvl5pPr marL="1828800" algn="l" rtl="0" eaLnBrk="0" fontAlgn="base" hangingPunct="0">
      <a:spcBef>
        <a:spcPct val="0"/>
      </a:spcBef>
      <a:spcAft>
        <a:spcPct val="0"/>
      </a:spcAft>
      <a:defRPr sz="2400" kern="1200">
        <a:solidFill>
          <a:schemeClr val="tx1"/>
        </a:solidFill>
        <a:latin typeface="Geneva" pitchFamily="31" charset="0"/>
        <a:ea typeface="+mn-ea"/>
        <a:cs typeface="+mn-cs"/>
      </a:defRPr>
    </a:lvl5pPr>
    <a:lvl6pPr marL="2286000" algn="l" defTabSz="457200" rtl="0" eaLnBrk="1" latinLnBrk="0" hangingPunct="1">
      <a:defRPr sz="2400" kern="1200">
        <a:solidFill>
          <a:schemeClr val="tx1"/>
        </a:solidFill>
        <a:latin typeface="Geneva" pitchFamily="31" charset="0"/>
        <a:ea typeface="+mn-ea"/>
        <a:cs typeface="+mn-cs"/>
      </a:defRPr>
    </a:lvl6pPr>
    <a:lvl7pPr marL="2743200" algn="l" defTabSz="457200" rtl="0" eaLnBrk="1" latinLnBrk="0" hangingPunct="1">
      <a:defRPr sz="2400" kern="1200">
        <a:solidFill>
          <a:schemeClr val="tx1"/>
        </a:solidFill>
        <a:latin typeface="Geneva" pitchFamily="31" charset="0"/>
        <a:ea typeface="+mn-ea"/>
        <a:cs typeface="+mn-cs"/>
      </a:defRPr>
    </a:lvl7pPr>
    <a:lvl8pPr marL="3200400" algn="l" defTabSz="457200" rtl="0" eaLnBrk="1" latinLnBrk="0" hangingPunct="1">
      <a:defRPr sz="2400" kern="1200">
        <a:solidFill>
          <a:schemeClr val="tx1"/>
        </a:solidFill>
        <a:latin typeface="Geneva" pitchFamily="31" charset="0"/>
        <a:ea typeface="+mn-ea"/>
        <a:cs typeface="+mn-cs"/>
      </a:defRPr>
    </a:lvl8pPr>
    <a:lvl9pPr marL="3657600" algn="l" defTabSz="457200" rtl="0" eaLnBrk="1" latinLnBrk="0" hangingPunct="1">
      <a:defRPr sz="2400" kern="1200">
        <a:solidFill>
          <a:schemeClr val="tx1"/>
        </a:solidFill>
        <a:latin typeface="Geneva" pitchFamily="3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5078"/>
    <a:srgbClr val="6892C0"/>
    <a:srgbClr val="DBEBFC"/>
    <a:srgbClr val="6187B0"/>
    <a:srgbClr val="AAB7C4"/>
    <a:srgbClr val="DDEDFE"/>
    <a:srgbClr val="E6EBF0"/>
    <a:srgbClr val="81AE28"/>
    <a:srgbClr val="D18DA2"/>
    <a:srgbClr val="A56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926" autoAdjust="0"/>
    <p:restoredTop sz="94636" autoAdjust="0"/>
  </p:normalViewPr>
  <p:slideViewPr>
    <p:cSldViewPr showGuides="1">
      <p:cViewPr>
        <p:scale>
          <a:sx n="95" d="100"/>
          <a:sy n="95" d="100"/>
        </p:scale>
        <p:origin x="-714"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2" d="100"/>
        <a:sy n="132" d="100"/>
      </p:scale>
      <p:origin x="0" y="0"/>
    </p:cViewPr>
  </p:sorterViewPr>
  <p:notesViewPr>
    <p:cSldViewPr showGuides="1">
      <p:cViewPr varScale="1">
        <p:scale>
          <a:sx n="76" d="100"/>
          <a:sy n="76" d="100"/>
        </p:scale>
        <p:origin x="-1416" y="-11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3782756934794901"/>
          <c:y val="4.0117856235712498E-2"/>
          <c:w val="0.84409178632082804"/>
          <c:h val="0.90947777495555004"/>
        </c:manualLayout>
      </c:layout>
      <c:lineChart>
        <c:grouping val="standard"/>
        <c:varyColors val="0"/>
        <c:ser>
          <c:idx val="0"/>
          <c:order val="0"/>
          <c:tx>
            <c:strRef>
              <c:f>Sheet1!$A$2</c:f>
              <c:strCache>
                <c:ptCount val="1"/>
              </c:strCache>
            </c:strRef>
          </c:tx>
          <c:spPr>
            <a:ln w="12698">
              <a:solidFill>
                <a:srgbClr val="00CCFF"/>
              </a:solidFill>
              <a:prstDash val="solid"/>
            </a:ln>
          </c:spPr>
          <c:marker>
            <c:symbol val="none"/>
          </c:marker>
          <c:cat>
            <c:numRef>
              <c:f>Sheet1!$B$1:$U$1</c:f>
              <c:numCache>
                <c:formatCode>General</c:formatCode>
                <c:ptCount val="20"/>
              </c:numCache>
            </c:numRef>
          </c:cat>
          <c:val>
            <c:numRef>
              <c:f>Sheet1!$B$2:$U$2</c:f>
              <c:numCache>
                <c:formatCode>General</c:formatCode>
                <c:ptCount val="20"/>
              </c:numCache>
            </c:numRef>
          </c:val>
          <c:smooth val="1"/>
        </c:ser>
        <c:dLbls>
          <c:showLegendKey val="0"/>
          <c:showVal val="0"/>
          <c:showCatName val="0"/>
          <c:showSerName val="0"/>
          <c:showPercent val="0"/>
          <c:showBubbleSize val="0"/>
        </c:dLbls>
        <c:marker val="1"/>
        <c:smooth val="0"/>
        <c:axId val="29555328"/>
        <c:axId val="29557120"/>
      </c:lineChart>
      <c:catAx>
        <c:axId val="29555328"/>
        <c:scaling>
          <c:orientation val="minMax"/>
        </c:scaling>
        <c:delete val="1"/>
        <c:axPos val="b"/>
        <c:minorGridlines>
          <c:spPr>
            <a:ln w="14343">
              <a:noFill/>
              <a:prstDash val="solid"/>
            </a:ln>
          </c:spPr>
        </c:minorGridlines>
        <c:numFmt formatCode="General" sourceLinked="1"/>
        <c:majorTickMark val="none"/>
        <c:minorTickMark val="none"/>
        <c:tickLblPos val="none"/>
        <c:crossAx val="29557120"/>
        <c:crossesAt val="0"/>
        <c:auto val="0"/>
        <c:lblAlgn val="ctr"/>
        <c:lblOffset val="100"/>
        <c:tickLblSkip val="1"/>
        <c:tickMarkSkip val="1"/>
        <c:noMultiLvlLbl val="0"/>
      </c:catAx>
      <c:valAx>
        <c:axId val="29557120"/>
        <c:scaling>
          <c:orientation val="minMax"/>
          <c:max val="1000"/>
          <c:min val="0"/>
        </c:scaling>
        <c:delete val="0"/>
        <c:axPos val="l"/>
        <c:minorGridlines>
          <c:spPr>
            <a:ln w="14343">
              <a:noFill/>
              <a:prstDash val="solid"/>
            </a:ln>
          </c:spPr>
        </c:minorGridlines>
        <c:title>
          <c:tx>
            <c:rich>
              <a:bodyPr/>
              <a:lstStyle/>
              <a:p>
                <a:pPr>
                  <a:defRPr sz="1800"/>
                </a:pPr>
                <a:r>
                  <a:rPr lang="en-US" sz="1800"/>
                  <a:t>CD4 Cell Count</a:t>
                </a:r>
              </a:p>
            </c:rich>
          </c:tx>
          <c:layout>
            <c:manualLayout>
              <c:xMode val="edge"/>
              <c:yMode val="edge"/>
              <c:x val="1.3908226988867799E-3"/>
              <c:y val="0.21362225123414"/>
            </c:manualLayout>
          </c:layout>
          <c:overlay val="0"/>
          <c:spPr>
            <a:noFill/>
            <a:ln w="14343">
              <a:noFill/>
              <a:prstDash val="solid"/>
            </a:ln>
          </c:spPr>
        </c:title>
        <c:numFmt formatCode="General" sourceLinked="0"/>
        <c:majorTickMark val="out"/>
        <c:minorTickMark val="none"/>
        <c:tickLblPos val="nextTo"/>
        <c:spPr>
          <a:ln w="14343">
            <a:solidFill>
              <a:srgbClr val="000000"/>
            </a:solidFill>
            <a:prstDash val="solid"/>
          </a:ln>
        </c:spPr>
        <c:txPr>
          <a:bodyPr rot="0" vert="horz"/>
          <a:lstStyle/>
          <a:p>
            <a:pPr>
              <a:defRPr sz="1600" b="0"/>
            </a:pPr>
            <a:endParaRPr lang="en-US"/>
          </a:p>
        </c:txPr>
        <c:crossAx val="29555328"/>
        <c:crosses val="autoZero"/>
        <c:crossBetween val="midCat"/>
        <c:minorUnit val="200"/>
      </c:valAx>
      <c:spPr>
        <a:noFill/>
        <a:ln w="25400" cap="flat" cmpd="sng" algn="ctr">
          <a:solidFill>
            <a:srgbClr val="000000"/>
          </a:solidFill>
          <a:prstDash val="solid"/>
          <a:round/>
          <a:headEnd type="none" w="med" len="med"/>
          <a:tailEnd type="none" w="med" len="med"/>
        </a:ln>
        <a:effectLst/>
      </c:spPr>
    </c:plotArea>
    <c:plotVisOnly val="1"/>
    <c:dispBlanksAs val="gap"/>
    <c:showDLblsOverMax val="0"/>
  </c:chart>
  <c:spPr>
    <a:noFill/>
    <a:ln>
      <a:noFill/>
    </a:ln>
  </c:spPr>
  <c:txPr>
    <a:bodyPr/>
    <a:lstStyle/>
    <a:p>
      <a:pPr>
        <a:defRPr sz="2035"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manualLayout>
          <c:layoutTarget val="inner"/>
          <c:xMode val="edge"/>
          <c:yMode val="edge"/>
          <c:x val="0.13782756934794901"/>
          <c:y val="4.0117856235712498E-2"/>
          <c:w val="0.84409178632082804"/>
          <c:h val="0.90947777495555004"/>
        </c:manualLayout>
      </c:layout>
      <c:lineChart>
        <c:grouping val="standard"/>
        <c:varyColors val="0"/>
        <c:ser>
          <c:idx val="0"/>
          <c:order val="0"/>
          <c:tx>
            <c:strRef>
              <c:f>Sheet1!$A$2</c:f>
              <c:strCache>
                <c:ptCount val="1"/>
              </c:strCache>
            </c:strRef>
          </c:tx>
          <c:spPr>
            <a:ln w="12698">
              <a:solidFill>
                <a:srgbClr val="00CCFF"/>
              </a:solidFill>
              <a:prstDash val="solid"/>
            </a:ln>
          </c:spPr>
          <c:marker>
            <c:symbol val="none"/>
          </c:marker>
          <c:cat>
            <c:numRef>
              <c:f>Sheet1!$B$1:$U$1</c:f>
              <c:numCache>
                <c:formatCode>General</c:formatCode>
                <c:ptCount val="20"/>
              </c:numCache>
            </c:numRef>
          </c:cat>
          <c:val>
            <c:numRef>
              <c:f>Sheet1!$B$2:$U$2</c:f>
              <c:numCache>
                <c:formatCode>General</c:formatCode>
                <c:ptCount val="20"/>
              </c:numCache>
            </c:numRef>
          </c:val>
          <c:smooth val="1"/>
        </c:ser>
        <c:dLbls>
          <c:showLegendKey val="0"/>
          <c:showVal val="0"/>
          <c:showCatName val="0"/>
          <c:showSerName val="0"/>
          <c:showPercent val="0"/>
          <c:showBubbleSize val="0"/>
        </c:dLbls>
        <c:marker val="1"/>
        <c:smooth val="0"/>
        <c:axId val="31445376"/>
        <c:axId val="31446912"/>
      </c:lineChart>
      <c:catAx>
        <c:axId val="31445376"/>
        <c:scaling>
          <c:orientation val="minMax"/>
        </c:scaling>
        <c:delete val="1"/>
        <c:axPos val="b"/>
        <c:minorGridlines>
          <c:spPr>
            <a:ln w="14343">
              <a:noFill/>
              <a:prstDash val="solid"/>
            </a:ln>
          </c:spPr>
        </c:minorGridlines>
        <c:numFmt formatCode="General" sourceLinked="1"/>
        <c:majorTickMark val="none"/>
        <c:minorTickMark val="none"/>
        <c:tickLblPos val="none"/>
        <c:crossAx val="31446912"/>
        <c:crossesAt val="0"/>
        <c:auto val="0"/>
        <c:lblAlgn val="ctr"/>
        <c:lblOffset val="100"/>
        <c:tickLblSkip val="1"/>
        <c:tickMarkSkip val="1"/>
        <c:noMultiLvlLbl val="0"/>
      </c:catAx>
      <c:valAx>
        <c:axId val="31446912"/>
        <c:scaling>
          <c:orientation val="minMax"/>
          <c:max val="1000"/>
          <c:min val="0"/>
        </c:scaling>
        <c:delete val="0"/>
        <c:axPos val="l"/>
        <c:minorGridlines>
          <c:spPr>
            <a:ln w="14343">
              <a:noFill/>
              <a:prstDash val="solid"/>
            </a:ln>
          </c:spPr>
        </c:minorGridlines>
        <c:title>
          <c:tx>
            <c:rich>
              <a:bodyPr/>
              <a:lstStyle/>
              <a:p>
                <a:pPr>
                  <a:defRPr sz="1800"/>
                </a:pPr>
                <a:r>
                  <a:rPr lang="en-US" sz="1800"/>
                  <a:t>CD4 Cell Count</a:t>
                </a:r>
              </a:p>
            </c:rich>
          </c:tx>
          <c:layout>
            <c:manualLayout>
              <c:xMode val="edge"/>
              <c:yMode val="edge"/>
              <c:x val="1.3908226988867799E-3"/>
              <c:y val="0.21362225123414"/>
            </c:manualLayout>
          </c:layout>
          <c:overlay val="0"/>
          <c:spPr>
            <a:noFill/>
            <a:ln w="14343">
              <a:noFill/>
              <a:prstDash val="solid"/>
            </a:ln>
          </c:spPr>
        </c:title>
        <c:numFmt formatCode="General" sourceLinked="0"/>
        <c:majorTickMark val="out"/>
        <c:minorTickMark val="none"/>
        <c:tickLblPos val="nextTo"/>
        <c:spPr>
          <a:ln w="14343">
            <a:solidFill>
              <a:srgbClr val="000000"/>
            </a:solidFill>
            <a:prstDash val="solid"/>
          </a:ln>
        </c:spPr>
        <c:txPr>
          <a:bodyPr rot="0" vert="horz"/>
          <a:lstStyle/>
          <a:p>
            <a:pPr>
              <a:defRPr sz="1600" b="0"/>
            </a:pPr>
            <a:endParaRPr lang="en-US"/>
          </a:p>
        </c:txPr>
        <c:crossAx val="31445376"/>
        <c:crosses val="autoZero"/>
        <c:crossBetween val="midCat"/>
        <c:minorUnit val="200"/>
      </c:valAx>
      <c:spPr>
        <a:noFill/>
        <a:ln w="25400" cap="flat" cmpd="sng" algn="ctr">
          <a:solidFill>
            <a:srgbClr val="000000"/>
          </a:solidFill>
          <a:prstDash val="solid"/>
          <a:round/>
          <a:headEnd type="none" w="med" len="med"/>
          <a:tailEnd type="none" w="med" len="med"/>
        </a:ln>
        <a:effectLst/>
      </c:spPr>
    </c:plotArea>
    <c:plotVisOnly val="1"/>
    <c:dispBlanksAs val="gap"/>
    <c:showDLblsOverMax val="0"/>
  </c:chart>
  <c:spPr>
    <a:noFill/>
    <a:ln>
      <a:noFill/>
    </a:ln>
  </c:spPr>
  <c:txPr>
    <a:bodyPr/>
    <a:lstStyle/>
    <a:p>
      <a:pPr>
        <a:defRPr sz="2035"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3782756934794901"/>
          <c:y val="4.0117856235712498E-2"/>
          <c:w val="0.84409178632082804"/>
          <c:h val="0.90947777495555004"/>
        </c:manualLayout>
      </c:layout>
      <c:lineChart>
        <c:grouping val="standard"/>
        <c:varyColors val="0"/>
        <c:ser>
          <c:idx val="0"/>
          <c:order val="0"/>
          <c:tx>
            <c:strRef>
              <c:f>Sheet1!$A$2</c:f>
              <c:strCache>
                <c:ptCount val="1"/>
              </c:strCache>
            </c:strRef>
          </c:tx>
          <c:spPr>
            <a:ln w="12698">
              <a:solidFill>
                <a:srgbClr val="00CCFF"/>
              </a:solidFill>
              <a:prstDash val="solid"/>
            </a:ln>
          </c:spPr>
          <c:marker>
            <c:symbol val="none"/>
          </c:marker>
          <c:cat>
            <c:numRef>
              <c:f>Sheet1!$B$1:$U$1</c:f>
              <c:numCache>
                <c:formatCode>General</c:formatCode>
                <c:ptCount val="20"/>
              </c:numCache>
            </c:numRef>
          </c:cat>
          <c:val>
            <c:numRef>
              <c:f>Sheet1!$B$2:$U$2</c:f>
              <c:numCache>
                <c:formatCode>General</c:formatCode>
                <c:ptCount val="20"/>
              </c:numCache>
            </c:numRef>
          </c:val>
          <c:smooth val="1"/>
        </c:ser>
        <c:dLbls>
          <c:showLegendKey val="0"/>
          <c:showVal val="0"/>
          <c:showCatName val="0"/>
          <c:showSerName val="0"/>
          <c:showPercent val="0"/>
          <c:showBubbleSize val="0"/>
        </c:dLbls>
        <c:marker val="1"/>
        <c:smooth val="0"/>
        <c:axId val="31630464"/>
        <c:axId val="31632000"/>
      </c:lineChart>
      <c:catAx>
        <c:axId val="31630464"/>
        <c:scaling>
          <c:orientation val="minMax"/>
        </c:scaling>
        <c:delete val="1"/>
        <c:axPos val="b"/>
        <c:minorGridlines>
          <c:spPr>
            <a:ln w="14343">
              <a:noFill/>
              <a:prstDash val="solid"/>
            </a:ln>
          </c:spPr>
        </c:minorGridlines>
        <c:numFmt formatCode="General" sourceLinked="1"/>
        <c:majorTickMark val="none"/>
        <c:minorTickMark val="none"/>
        <c:tickLblPos val="none"/>
        <c:crossAx val="31632000"/>
        <c:crossesAt val="0"/>
        <c:auto val="0"/>
        <c:lblAlgn val="ctr"/>
        <c:lblOffset val="100"/>
        <c:tickLblSkip val="1"/>
        <c:tickMarkSkip val="1"/>
        <c:noMultiLvlLbl val="0"/>
      </c:catAx>
      <c:valAx>
        <c:axId val="31632000"/>
        <c:scaling>
          <c:orientation val="minMax"/>
          <c:max val="1000"/>
          <c:min val="0"/>
        </c:scaling>
        <c:delete val="0"/>
        <c:axPos val="l"/>
        <c:minorGridlines>
          <c:spPr>
            <a:ln w="14343">
              <a:noFill/>
              <a:prstDash val="solid"/>
            </a:ln>
          </c:spPr>
        </c:minorGridlines>
        <c:title>
          <c:tx>
            <c:rich>
              <a:bodyPr/>
              <a:lstStyle/>
              <a:p>
                <a:pPr>
                  <a:defRPr sz="1800"/>
                </a:pPr>
                <a:r>
                  <a:rPr lang="en-US" sz="1800"/>
                  <a:t>CD4 Cell Count</a:t>
                </a:r>
              </a:p>
            </c:rich>
          </c:tx>
          <c:layout>
            <c:manualLayout>
              <c:xMode val="edge"/>
              <c:yMode val="edge"/>
              <c:x val="1.3908226988867799E-3"/>
              <c:y val="0.21362225123414"/>
            </c:manualLayout>
          </c:layout>
          <c:overlay val="0"/>
          <c:spPr>
            <a:noFill/>
            <a:ln w="14343">
              <a:noFill/>
              <a:prstDash val="solid"/>
            </a:ln>
          </c:spPr>
        </c:title>
        <c:numFmt formatCode="General" sourceLinked="0"/>
        <c:majorTickMark val="out"/>
        <c:minorTickMark val="none"/>
        <c:tickLblPos val="nextTo"/>
        <c:spPr>
          <a:ln w="14343">
            <a:solidFill>
              <a:srgbClr val="000000"/>
            </a:solidFill>
            <a:prstDash val="solid"/>
          </a:ln>
        </c:spPr>
        <c:txPr>
          <a:bodyPr rot="0" vert="horz"/>
          <a:lstStyle/>
          <a:p>
            <a:pPr>
              <a:defRPr sz="1600" b="0"/>
            </a:pPr>
            <a:endParaRPr lang="en-US"/>
          </a:p>
        </c:txPr>
        <c:crossAx val="31630464"/>
        <c:crosses val="autoZero"/>
        <c:crossBetween val="midCat"/>
        <c:minorUnit val="200"/>
      </c:valAx>
      <c:spPr>
        <a:noFill/>
        <a:ln w="25400" cap="flat" cmpd="sng" algn="ctr">
          <a:solidFill>
            <a:srgbClr val="000000"/>
          </a:solidFill>
          <a:prstDash val="solid"/>
          <a:round/>
          <a:headEnd type="none" w="med" len="med"/>
          <a:tailEnd type="none" w="med" len="med"/>
        </a:ln>
        <a:effectLst/>
      </c:spPr>
    </c:plotArea>
    <c:plotVisOnly val="1"/>
    <c:dispBlanksAs val="gap"/>
    <c:showDLblsOverMax val="0"/>
  </c:chart>
  <c:spPr>
    <a:noFill/>
    <a:ln>
      <a:noFill/>
    </a:ln>
  </c:spPr>
  <c:txPr>
    <a:bodyPr/>
    <a:lstStyle/>
    <a:p>
      <a:pPr>
        <a:defRPr sz="2035"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3782756934794901"/>
          <c:y val="4.0117856235712498E-2"/>
          <c:w val="0.84409178632082804"/>
          <c:h val="0.90947777495555004"/>
        </c:manualLayout>
      </c:layout>
      <c:lineChart>
        <c:grouping val="standard"/>
        <c:varyColors val="0"/>
        <c:ser>
          <c:idx val="0"/>
          <c:order val="0"/>
          <c:tx>
            <c:strRef>
              <c:f>Sheet1!$A$2</c:f>
              <c:strCache>
                <c:ptCount val="1"/>
              </c:strCache>
            </c:strRef>
          </c:tx>
          <c:spPr>
            <a:ln w="12698">
              <a:solidFill>
                <a:srgbClr val="00CCFF"/>
              </a:solidFill>
              <a:prstDash val="solid"/>
            </a:ln>
          </c:spPr>
          <c:marker>
            <c:symbol val="none"/>
          </c:marker>
          <c:cat>
            <c:numRef>
              <c:f>Sheet1!$B$1:$U$1</c:f>
              <c:numCache>
                <c:formatCode>General</c:formatCode>
                <c:ptCount val="20"/>
              </c:numCache>
            </c:numRef>
          </c:cat>
          <c:val>
            <c:numRef>
              <c:f>Sheet1!$B$2:$U$2</c:f>
              <c:numCache>
                <c:formatCode>General</c:formatCode>
                <c:ptCount val="20"/>
              </c:numCache>
            </c:numRef>
          </c:val>
          <c:smooth val="1"/>
        </c:ser>
        <c:dLbls>
          <c:showLegendKey val="0"/>
          <c:showVal val="0"/>
          <c:showCatName val="0"/>
          <c:showSerName val="0"/>
          <c:showPercent val="0"/>
          <c:showBubbleSize val="0"/>
        </c:dLbls>
        <c:marker val="1"/>
        <c:smooth val="0"/>
        <c:axId val="31797632"/>
        <c:axId val="31799168"/>
      </c:lineChart>
      <c:catAx>
        <c:axId val="31797632"/>
        <c:scaling>
          <c:orientation val="minMax"/>
        </c:scaling>
        <c:delete val="1"/>
        <c:axPos val="b"/>
        <c:minorGridlines>
          <c:spPr>
            <a:ln w="14343">
              <a:noFill/>
              <a:prstDash val="solid"/>
            </a:ln>
          </c:spPr>
        </c:minorGridlines>
        <c:numFmt formatCode="General" sourceLinked="1"/>
        <c:majorTickMark val="none"/>
        <c:minorTickMark val="none"/>
        <c:tickLblPos val="none"/>
        <c:crossAx val="31799168"/>
        <c:crossesAt val="0"/>
        <c:auto val="0"/>
        <c:lblAlgn val="ctr"/>
        <c:lblOffset val="100"/>
        <c:tickLblSkip val="1"/>
        <c:tickMarkSkip val="1"/>
        <c:noMultiLvlLbl val="0"/>
      </c:catAx>
      <c:valAx>
        <c:axId val="31799168"/>
        <c:scaling>
          <c:orientation val="minMax"/>
          <c:max val="1000"/>
          <c:min val="0"/>
        </c:scaling>
        <c:delete val="0"/>
        <c:axPos val="l"/>
        <c:minorGridlines>
          <c:spPr>
            <a:ln w="14343">
              <a:noFill/>
              <a:prstDash val="solid"/>
            </a:ln>
          </c:spPr>
        </c:minorGridlines>
        <c:title>
          <c:tx>
            <c:rich>
              <a:bodyPr/>
              <a:lstStyle/>
              <a:p>
                <a:pPr>
                  <a:defRPr sz="1800"/>
                </a:pPr>
                <a:r>
                  <a:rPr lang="en-US" sz="1800"/>
                  <a:t>CD4 Cell Count</a:t>
                </a:r>
              </a:p>
            </c:rich>
          </c:tx>
          <c:layout>
            <c:manualLayout>
              <c:xMode val="edge"/>
              <c:yMode val="edge"/>
              <c:x val="1.3908226988867799E-3"/>
              <c:y val="0.21362225123414"/>
            </c:manualLayout>
          </c:layout>
          <c:overlay val="0"/>
          <c:spPr>
            <a:noFill/>
            <a:ln w="14343">
              <a:noFill/>
              <a:prstDash val="solid"/>
            </a:ln>
          </c:spPr>
        </c:title>
        <c:numFmt formatCode="General" sourceLinked="0"/>
        <c:majorTickMark val="out"/>
        <c:minorTickMark val="none"/>
        <c:tickLblPos val="nextTo"/>
        <c:spPr>
          <a:ln w="14343">
            <a:solidFill>
              <a:srgbClr val="000000"/>
            </a:solidFill>
            <a:prstDash val="solid"/>
          </a:ln>
        </c:spPr>
        <c:txPr>
          <a:bodyPr rot="0" vert="horz"/>
          <a:lstStyle/>
          <a:p>
            <a:pPr>
              <a:defRPr sz="1600" b="0"/>
            </a:pPr>
            <a:endParaRPr lang="en-US"/>
          </a:p>
        </c:txPr>
        <c:crossAx val="31797632"/>
        <c:crosses val="autoZero"/>
        <c:crossBetween val="midCat"/>
        <c:minorUnit val="200"/>
      </c:valAx>
      <c:spPr>
        <a:noFill/>
        <a:ln w="25400" cap="flat" cmpd="sng" algn="ctr">
          <a:solidFill>
            <a:srgbClr val="000000"/>
          </a:solidFill>
          <a:prstDash val="solid"/>
          <a:round/>
          <a:headEnd type="none" w="med" len="med"/>
          <a:tailEnd type="none" w="med" len="med"/>
        </a:ln>
        <a:effectLst/>
      </c:spPr>
    </c:plotArea>
    <c:plotVisOnly val="1"/>
    <c:dispBlanksAs val="gap"/>
    <c:showDLblsOverMax val="0"/>
  </c:chart>
  <c:spPr>
    <a:noFill/>
    <a:ln>
      <a:noFill/>
    </a:ln>
  </c:spPr>
  <c:txPr>
    <a:bodyPr/>
    <a:lstStyle/>
    <a:p>
      <a:pPr>
        <a:defRPr sz="2035"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manualLayout>
          <c:layoutTarget val="inner"/>
          <c:xMode val="edge"/>
          <c:yMode val="edge"/>
          <c:x val="0.13782756934794901"/>
          <c:y val="4.0117856235712498E-2"/>
          <c:w val="0.84409178632082804"/>
          <c:h val="0.90947777495555004"/>
        </c:manualLayout>
      </c:layout>
      <c:lineChart>
        <c:grouping val="standard"/>
        <c:varyColors val="0"/>
        <c:ser>
          <c:idx val="0"/>
          <c:order val="0"/>
          <c:tx>
            <c:strRef>
              <c:f>Sheet1!$A$2</c:f>
              <c:strCache>
                <c:ptCount val="1"/>
              </c:strCache>
            </c:strRef>
          </c:tx>
          <c:spPr>
            <a:ln w="12698">
              <a:solidFill>
                <a:srgbClr val="00CCFF"/>
              </a:solidFill>
              <a:prstDash val="solid"/>
            </a:ln>
          </c:spPr>
          <c:marker>
            <c:symbol val="none"/>
          </c:marker>
          <c:cat>
            <c:numRef>
              <c:f>Sheet1!$B$1:$U$1</c:f>
              <c:numCache>
                <c:formatCode>General</c:formatCode>
                <c:ptCount val="20"/>
              </c:numCache>
            </c:numRef>
          </c:cat>
          <c:val>
            <c:numRef>
              <c:f>Sheet1!$B$2:$U$2</c:f>
              <c:numCache>
                <c:formatCode>General</c:formatCode>
                <c:ptCount val="20"/>
              </c:numCache>
            </c:numRef>
          </c:val>
          <c:smooth val="1"/>
        </c:ser>
        <c:dLbls>
          <c:showLegendKey val="0"/>
          <c:showVal val="0"/>
          <c:showCatName val="0"/>
          <c:showSerName val="0"/>
          <c:showPercent val="0"/>
          <c:showBubbleSize val="0"/>
        </c:dLbls>
        <c:marker val="1"/>
        <c:smooth val="0"/>
        <c:axId val="32964992"/>
        <c:axId val="32966528"/>
      </c:lineChart>
      <c:catAx>
        <c:axId val="32964992"/>
        <c:scaling>
          <c:orientation val="minMax"/>
        </c:scaling>
        <c:delete val="1"/>
        <c:axPos val="b"/>
        <c:minorGridlines>
          <c:spPr>
            <a:ln w="14343">
              <a:noFill/>
              <a:prstDash val="solid"/>
            </a:ln>
          </c:spPr>
        </c:minorGridlines>
        <c:numFmt formatCode="General" sourceLinked="1"/>
        <c:majorTickMark val="none"/>
        <c:minorTickMark val="none"/>
        <c:tickLblPos val="none"/>
        <c:crossAx val="32966528"/>
        <c:crossesAt val="0"/>
        <c:auto val="0"/>
        <c:lblAlgn val="ctr"/>
        <c:lblOffset val="100"/>
        <c:tickLblSkip val="1"/>
        <c:tickMarkSkip val="1"/>
        <c:noMultiLvlLbl val="0"/>
      </c:catAx>
      <c:valAx>
        <c:axId val="32966528"/>
        <c:scaling>
          <c:orientation val="minMax"/>
          <c:max val="1000"/>
          <c:min val="0"/>
        </c:scaling>
        <c:delete val="0"/>
        <c:axPos val="l"/>
        <c:minorGridlines>
          <c:spPr>
            <a:ln w="14343">
              <a:noFill/>
              <a:prstDash val="solid"/>
            </a:ln>
          </c:spPr>
        </c:minorGridlines>
        <c:title>
          <c:tx>
            <c:rich>
              <a:bodyPr/>
              <a:lstStyle/>
              <a:p>
                <a:pPr>
                  <a:defRPr sz="1800"/>
                </a:pPr>
                <a:r>
                  <a:rPr lang="en-US" sz="1800"/>
                  <a:t>CD4 Cell Count</a:t>
                </a:r>
              </a:p>
            </c:rich>
          </c:tx>
          <c:layout>
            <c:manualLayout>
              <c:xMode val="edge"/>
              <c:yMode val="edge"/>
              <c:x val="1.3908226988867799E-3"/>
              <c:y val="0.21362225123414"/>
            </c:manualLayout>
          </c:layout>
          <c:overlay val="0"/>
          <c:spPr>
            <a:noFill/>
            <a:ln w="14343">
              <a:noFill/>
              <a:prstDash val="solid"/>
            </a:ln>
          </c:spPr>
        </c:title>
        <c:numFmt formatCode="General" sourceLinked="0"/>
        <c:majorTickMark val="out"/>
        <c:minorTickMark val="none"/>
        <c:tickLblPos val="nextTo"/>
        <c:spPr>
          <a:ln w="14343">
            <a:solidFill>
              <a:srgbClr val="000000"/>
            </a:solidFill>
            <a:prstDash val="solid"/>
          </a:ln>
        </c:spPr>
        <c:txPr>
          <a:bodyPr rot="0" vert="horz"/>
          <a:lstStyle/>
          <a:p>
            <a:pPr>
              <a:defRPr sz="1600" b="0"/>
            </a:pPr>
            <a:endParaRPr lang="en-US"/>
          </a:p>
        </c:txPr>
        <c:crossAx val="32964992"/>
        <c:crosses val="autoZero"/>
        <c:crossBetween val="midCat"/>
        <c:minorUnit val="200"/>
      </c:valAx>
      <c:spPr>
        <a:noFill/>
        <a:ln w="25400" cap="flat" cmpd="sng" algn="ctr">
          <a:solidFill>
            <a:srgbClr val="000000"/>
          </a:solidFill>
          <a:prstDash val="solid"/>
          <a:round/>
          <a:headEnd type="none" w="med" len="med"/>
          <a:tailEnd type="none" w="med" len="med"/>
        </a:ln>
        <a:effectLst/>
      </c:spPr>
    </c:plotArea>
    <c:plotVisOnly val="1"/>
    <c:dispBlanksAs val="gap"/>
    <c:showDLblsOverMax val="0"/>
  </c:chart>
  <c:spPr>
    <a:noFill/>
    <a:ln>
      <a:noFill/>
    </a:ln>
  </c:spPr>
  <c:txPr>
    <a:bodyPr/>
    <a:lstStyle/>
    <a:p>
      <a:pPr>
        <a:defRPr sz="2035"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3782756934794901"/>
          <c:y val="4.0117856235712498E-2"/>
          <c:w val="0.84409178632082804"/>
          <c:h val="0.90947777495555004"/>
        </c:manualLayout>
      </c:layout>
      <c:lineChart>
        <c:grouping val="standard"/>
        <c:varyColors val="0"/>
        <c:ser>
          <c:idx val="0"/>
          <c:order val="0"/>
          <c:tx>
            <c:strRef>
              <c:f>Sheet1!$A$2</c:f>
              <c:strCache>
                <c:ptCount val="1"/>
              </c:strCache>
            </c:strRef>
          </c:tx>
          <c:spPr>
            <a:ln w="12698">
              <a:solidFill>
                <a:srgbClr val="00CCFF"/>
              </a:solidFill>
              <a:prstDash val="solid"/>
            </a:ln>
          </c:spPr>
          <c:marker>
            <c:symbol val="none"/>
          </c:marker>
          <c:cat>
            <c:numRef>
              <c:f>Sheet1!$B$1:$U$1</c:f>
              <c:numCache>
                <c:formatCode>General</c:formatCode>
                <c:ptCount val="20"/>
              </c:numCache>
            </c:numRef>
          </c:cat>
          <c:val>
            <c:numRef>
              <c:f>Sheet1!$B$2:$U$2</c:f>
              <c:numCache>
                <c:formatCode>General</c:formatCode>
                <c:ptCount val="20"/>
              </c:numCache>
            </c:numRef>
          </c:val>
          <c:smooth val="1"/>
        </c:ser>
        <c:dLbls>
          <c:showLegendKey val="0"/>
          <c:showVal val="0"/>
          <c:showCatName val="0"/>
          <c:showSerName val="0"/>
          <c:showPercent val="0"/>
          <c:showBubbleSize val="0"/>
        </c:dLbls>
        <c:marker val="1"/>
        <c:smooth val="0"/>
        <c:axId val="33032448"/>
        <c:axId val="33038336"/>
      </c:lineChart>
      <c:catAx>
        <c:axId val="33032448"/>
        <c:scaling>
          <c:orientation val="minMax"/>
        </c:scaling>
        <c:delete val="1"/>
        <c:axPos val="b"/>
        <c:minorGridlines>
          <c:spPr>
            <a:ln w="14343">
              <a:noFill/>
              <a:prstDash val="solid"/>
            </a:ln>
          </c:spPr>
        </c:minorGridlines>
        <c:numFmt formatCode="General" sourceLinked="1"/>
        <c:majorTickMark val="none"/>
        <c:minorTickMark val="none"/>
        <c:tickLblPos val="none"/>
        <c:crossAx val="33038336"/>
        <c:crossesAt val="0"/>
        <c:auto val="0"/>
        <c:lblAlgn val="ctr"/>
        <c:lblOffset val="100"/>
        <c:tickLblSkip val="1"/>
        <c:tickMarkSkip val="1"/>
        <c:noMultiLvlLbl val="0"/>
      </c:catAx>
      <c:valAx>
        <c:axId val="33038336"/>
        <c:scaling>
          <c:orientation val="minMax"/>
          <c:max val="1000"/>
          <c:min val="0"/>
        </c:scaling>
        <c:delete val="0"/>
        <c:axPos val="l"/>
        <c:minorGridlines>
          <c:spPr>
            <a:ln w="14343">
              <a:noFill/>
              <a:prstDash val="solid"/>
            </a:ln>
          </c:spPr>
        </c:minorGridlines>
        <c:title>
          <c:tx>
            <c:rich>
              <a:bodyPr/>
              <a:lstStyle/>
              <a:p>
                <a:pPr>
                  <a:defRPr sz="1800"/>
                </a:pPr>
                <a:r>
                  <a:rPr lang="en-US" sz="1800"/>
                  <a:t>CD4 Cell Count</a:t>
                </a:r>
              </a:p>
            </c:rich>
          </c:tx>
          <c:layout>
            <c:manualLayout>
              <c:xMode val="edge"/>
              <c:yMode val="edge"/>
              <c:x val="1.3908226988867799E-3"/>
              <c:y val="0.21362225123414"/>
            </c:manualLayout>
          </c:layout>
          <c:overlay val="0"/>
          <c:spPr>
            <a:noFill/>
            <a:ln w="14343">
              <a:noFill/>
              <a:prstDash val="solid"/>
            </a:ln>
          </c:spPr>
        </c:title>
        <c:numFmt formatCode="General" sourceLinked="0"/>
        <c:majorTickMark val="out"/>
        <c:minorTickMark val="none"/>
        <c:tickLblPos val="nextTo"/>
        <c:spPr>
          <a:ln w="14343">
            <a:solidFill>
              <a:srgbClr val="000000"/>
            </a:solidFill>
            <a:prstDash val="solid"/>
          </a:ln>
        </c:spPr>
        <c:txPr>
          <a:bodyPr rot="0" vert="horz"/>
          <a:lstStyle/>
          <a:p>
            <a:pPr>
              <a:defRPr sz="1600" b="0"/>
            </a:pPr>
            <a:endParaRPr lang="en-US"/>
          </a:p>
        </c:txPr>
        <c:crossAx val="33032448"/>
        <c:crosses val="autoZero"/>
        <c:crossBetween val="midCat"/>
        <c:minorUnit val="200"/>
      </c:valAx>
      <c:spPr>
        <a:noFill/>
        <a:ln w="25400">
          <a:noFill/>
        </a:ln>
        <a:effectLst/>
      </c:spPr>
    </c:plotArea>
    <c:plotVisOnly val="1"/>
    <c:dispBlanksAs val="gap"/>
    <c:showDLblsOverMax val="0"/>
  </c:chart>
  <c:spPr>
    <a:noFill/>
    <a:ln>
      <a:noFill/>
    </a:ln>
  </c:spPr>
  <c:txPr>
    <a:bodyPr/>
    <a:lstStyle/>
    <a:p>
      <a:pPr>
        <a:defRPr sz="2035"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drawing1.xml><?xml version="1.0" encoding="utf-8"?>
<c:userShapes xmlns:c="http://schemas.openxmlformats.org/drawingml/2006/chart">
  <cdr:relSizeAnchor xmlns:cdr="http://schemas.openxmlformats.org/drawingml/2006/chartDrawing">
    <cdr:from>
      <cdr:x>0.2035</cdr:x>
      <cdr:y>0.40775</cdr:y>
    </cdr:from>
    <cdr:to>
      <cdr:x>0.2085</cdr:x>
      <cdr:y>0.482</cdr:y>
    </cdr:to>
    <cdr:sp macro="" textlink="">
      <cdr:nvSpPr>
        <cdr:cNvPr id="1025" name="Text 1"/>
        <cdr:cNvSpPr txBox="1">
          <a:spLocks xmlns:a="http://schemas.openxmlformats.org/drawingml/2006/main" noChangeArrowheads="1"/>
        </cdr:cNvSpPr>
      </cdr:nvSpPr>
      <cdr:spPr bwMode="auto">
        <a:xfrm xmlns:a="http://schemas.openxmlformats.org/drawingml/2006/main">
          <a:off x="1858220" y="1672631"/>
          <a:ext cx="45656" cy="304581"/>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userShapes>
</file>

<file path=ppt/drawings/drawing2.xml><?xml version="1.0" encoding="utf-8"?>
<c:userShapes xmlns:c="http://schemas.openxmlformats.org/drawingml/2006/chart">
  <cdr:relSizeAnchor xmlns:cdr="http://schemas.openxmlformats.org/drawingml/2006/chartDrawing">
    <cdr:from>
      <cdr:x>0.2035</cdr:x>
      <cdr:y>0.40775</cdr:y>
    </cdr:from>
    <cdr:to>
      <cdr:x>0.2085</cdr:x>
      <cdr:y>0.482</cdr:y>
    </cdr:to>
    <cdr:sp macro="" textlink="">
      <cdr:nvSpPr>
        <cdr:cNvPr id="1025" name="Text 1"/>
        <cdr:cNvSpPr txBox="1">
          <a:spLocks xmlns:a="http://schemas.openxmlformats.org/drawingml/2006/main" noChangeArrowheads="1"/>
        </cdr:cNvSpPr>
      </cdr:nvSpPr>
      <cdr:spPr bwMode="auto">
        <a:xfrm xmlns:a="http://schemas.openxmlformats.org/drawingml/2006/main">
          <a:off x="1858220" y="1672631"/>
          <a:ext cx="45656" cy="304581"/>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userShapes>
</file>

<file path=ppt/drawings/drawing3.xml><?xml version="1.0" encoding="utf-8"?>
<c:userShapes xmlns:c="http://schemas.openxmlformats.org/drawingml/2006/chart">
  <cdr:relSizeAnchor xmlns:cdr="http://schemas.openxmlformats.org/drawingml/2006/chartDrawing">
    <cdr:from>
      <cdr:x>0.2035</cdr:x>
      <cdr:y>0.40775</cdr:y>
    </cdr:from>
    <cdr:to>
      <cdr:x>0.2085</cdr:x>
      <cdr:y>0.482</cdr:y>
    </cdr:to>
    <cdr:sp macro="" textlink="">
      <cdr:nvSpPr>
        <cdr:cNvPr id="1025" name="Text 1"/>
        <cdr:cNvSpPr txBox="1">
          <a:spLocks xmlns:a="http://schemas.openxmlformats.org/drawingml/2006/main" noChangeArrowheads="1"/>
        </cdr:cNvSpPr>
      </cdr:nvSpPr>
      <cdr:spPr bwMode="auto">
        <a:xfrm xmlns:a="http://schemas.openxmlformats.org/drawingml/2006/main">
          <a:off x="1858220" y="1672631"/>
          <a:ext cx="45656" cy="304581"/>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userShapes>
</file>

<file path=ppt/drawings/drawing4.xml><?xml version="1.0" encoding="utf-8"?>
<c:userShapes xmlns:c="http://schemas.openxmlformats.org/drawingml/2006/chart">
  <cdr:relSizeAnchor xmlns:cdr="http://schemas.openxmlformats.org/drawingml/2006/chartDrawing">
    <cdr:from>
      <cdr:x>0.2035</cdr:x>
      <cdr:y>0.40775</cdr:y>
    </cdr:from>
    <cdr:to>
      <cdr:x>0.2085</cdr:x>
      <cdr:y>0.482</cdr:y>
    </cdr:to>
    <cdr:sp macro="" textlink="">
      <cdr:nvSpPr>
        <cdr:cNvPr id="1025" name="Text 1"/>
        <cdr:cNvSpPr txBox="1">
          <a:spLocks xmlns:a="http://schemas.openxmlformats.org/drawingml/2006/main" noChangeArrowheads="1"/>
        </cdr:cNvSpPr>
      </cdr:nvSpPr>
      <cdr:spPr bwMode="auto">
        <a:xfrm xmlns:a="http://schemas.openxmlformats.org/drawingml/2006/main">
          <a:off x="1858220" y="1672631"/>
          <a:ext cx="45656" cy="304581"/>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userShapes>
</file>

<file path=ppt/drawings/drawing5.xml><?xml version="1.0" encoding="utf-8"?>
<c:userShapes xmlns:c="http://schemas.openxmlformats.org/drawingml/2006/chart">
  <cdr:relSizeAnchor xmlns:cdr="http://schemas.openxmlformats.org/drawingml/2006/chartDrawing">
    <cdr:from>
      <cdr:x>0.2035</cdr:x>
      <cdr:y>0.40775</cdr:y>
    </cdr:from>
    <cdr:to>
      <cdr:x>0.2085</cdr:x>
      <cdr:y>0.482</cdr:y>
    </cdr:to>
    <cdr:sp macro="" textlink="">
      <cdr:nvSpPr>
        <cdr:cNvPr id="1025" name="Text 1"/>
        <cdr:cNvSpPr txBox="1">
          <a:spLocks xmlns:a="http://schemas.openxmlformats.org/drawingml/2006/main" noChangeArrowheads="1"/>
        </cdr:cNvSpPr>
      </cdr:nvSpPr>
      <cdr:spPr bwMode="auto">
        <a:xfrm xmlns:a="http://schemas.openxmlformats.org/drawingml/2006/main">
          <a:off x="1858220" y="1672631"/>
          <a:ext cx="45656" cy="304581"/>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userShapes>
</file>

<file path=ppt/drawings/drawing6.xml><?xml version="1.0" encoding="utf-8"?>
<c:userShapes xmlns:c="http://schemas.openxmlformats.org/drawingml/2006/chart">
  <cdr:relSizeAnchor xmlns:cdr="http://schemas.openxmlformats.org/drawingml/2006/chartDrawing">
    <cdr:from>
      <cdr:x>0.2035</cdr:x>
      <cdr:y>0.40775</cdr:y>
    </cdr:from>
    <cdr:to>
      <cdr:x>0.2085</cdr:x>
      <cdr:y>0.482</cdr:y>
    </cdr:to>
    <cdr:sp macro="" textlink="">
      <cdr:nvSpPr>
        <cdr:cNvPr id="1025" name="Text 1"/>
        <cdr:cNvSpPr txBox="1">
          <a:spLocks xmlns:a="http://schemas.openxmlformats.org/drawingml/2006/main" noChangeArrowheads="1"/>
        </cdr:cNvSpPr>
      </cdr:nvSpPr>
      <cdr:spPr bwMode="auto">
        <a:xfrm xmlns:a="http://schemas.openxmlformats.org/drawingml/2006/main">
          <a:off x="1858220" y="1672631"/>
          <a:ext cx="45656" cy="304581"/>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15000" y="482036"/>
            <a:ext cx="370295" cy="274434"/>
          </a:xfrm>
          <a:prstGeom prst="rect">
            <a:avLst/>
          </a:prstGeom>
          <a:noFill/>
          <a:ln w="12700">
            <a:noFill/>
            <a:miter lim="800000"/>
            <a:headEnd/>
            <a:tailEnd/>
          </a:ln>
          <a:effectLst/>
        </p:spPr>
        <p:txBody>
          <a:bodyPr wrap="none" lIns="90488" tIns="44450" rIns="90488" bIns="44450">
            <a:prstTxWarp prst="textNoShape">
              <a:avLst/>
            </a:prstTxWarp>
            <a:spAutoFit/>
          </a:bodyPr>
          <a:lstStyle/>
          <a:p>
            <a:pPr>
              <a:defRPr/>
            </a:pPr>
            <a:fld id="{AFADDE07-A3B2-714E-914F-4081EC661B9E}" type="slidenum">
              <a:rPr lang="en-US" sz="1200">
                <a:latin typeface="Arial"/>
                <a:cs typeface="Arial"/>
              </a:rPr>
              <a:pPr>
                <a:defRPr/>
              </a:pPr>
              <a:t>‹#›</a:t>
            </a:fld>
            <a:endParaRPr lang="en-US" sz="1200" dirty="0">
              <a:latin typeface="Arial"/>
              <a:cs typeface="Arial"/>
            </a:endParaRPr>
          </a:p>
        </p:txBody>
      </p:sp>
      <p:sp>
        <p:nvSpPr>
          <p:cNvPr id="3083" name="Rectangle 11"/>
          <p:cNvSpPr>
            <a:spLocks noChangeArrowheads="1"/>
          </p:cNvSpPr>
          <p:nvPr/>
        </p:nvSpPr>
        <p:spPr bwMode="auto">
          <a:xfrm>
            <a:off x="390525" y="255365"/>
            <a:ext cx="915988" cy="278318"/>
          </a:xfrm>
          <a:prstGeom prst="rect">
            <a:avLst/>
          </a:prstGeom>
          <a:noFill/>
          <a:ln w="12700">
            <a:noFill/>
            <a:miter lim="800000"/>
            <a:headEnd/>
            <a:tailEnd/>
          </a:ln>
          <a:effectLst/>
        </p:spPr>
        <p:txBody>
          <a:bodyPr>
            <a:prstTxWarp prst="textNoShape">
              <a:avLst/>
            </a:prstTxWarp>
          </a:bodyPr>
          <a:lstStyle/>
          <a:p>
            <a:pPr>
              <a:defRPr/>
            </a:pPr>
            <a:endParaRPr lang="en-US" dirty="0">
              <a:latin typeface="Arial"/>
            </a:endParaRPr>
          </a:p>
        </p:txBody>
      </p:sp>
    </p:spTree>
    <p:extLst>
      <p:ext uri="{BB962C8B-B14F-4D97-AF65-F5344CB8AC3E}">
        <p14:creationId xmlns:p14="http://schemas.microsoft.com/office/powerpoint/2010/main" val="16118730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1158875" y="774700"/>
            <a:ext cx="4541838" cy="3405188"/>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66789" y="4425833"/>
            <a:ext cx="5013325" cy="4197726"/>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79807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08" charset="0"/>
                <a:ea typeface="ＭＳ Ｐゴシック" pitchFamily="-105" charset="-128"/>
                <a:cs typeface="ＭＳ Ｐゴシック" pitchFamily="-105" charset="-128"/>
              </a:rPr>
              <a:t>The Panel is composed of more than 30 voting members who have expertise in HIV care and research. The U.S. government representatives include at least 1 representative from each of the following DHHS agencies: Centers for Disease Control and Prevention (CDC), FDA, Health Resource Services Administration (HRSA), and National Institutes of Health (NIH). These members are appointed by their respective agencies. Approximately 2/3 of the Panel members are nongovernmental scientific members. There are 4–5 community members with knowledge in HIV treatment and care. Members who do not represent U.S. government agencies are selected after an open announcement to call for nominations. Each member serves on the Panel for a 4-year term, with an option to be reappointed for an additional term </a:t>
            </a:r>
            <a:endParaRPr lang="en-US" dirty="0" smtClean="0"/>
          </a:p>
          <a:p>
            <a:endParaRPr lang="en-US" dirty="0"/>
          </a:p>
        </p:txBody>
      </p:sp>
    </p:spTree>
    <p:extLst>
      <p:ext uri="{BB962C8B-B14F-4D97-AF65-F5344CB8AC3E}">
        <p14:creationId xmlns:p14="http://schemas.microsoft.com/office/powerpoint/2010/main" val="495354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Placeholder 2"/>
          <p:cNvSpPr>
            <a:spLocks noGrp="1" noRot="1" noChangeAspect="1" noChangeArrowheads="1" noTextEdit="1"/>
          </p:cNvSpPr>
          <p:nvPr>
            <p:ph type="sldImg"/>
          </p:nvPr>
        </p:nvSpPr>
        <p:spPr>
          <a:ln/>
        </p:spPr>
      </p:sp>
      <p:sp>
        <p:nvSpPr>
          <p:cNvPr id="231426" name="Placeholder 3"/>
          <p:cNvSpPr>
            <a:spLocks noGrp="1" noChangeArrowheads="1"/>
          </p:cNvSpPr>
          <p:nvPr>
            <p:ph type="body" idx="1"/>
          </p:nvPr>
        </p:nvSpPr>
        <p:spPr>
          <a:noFill/>
          <a:ln w="9525"/>
        </p:spPr>
        <p:txBody>
          <a:bodyPr/>
          <a:lstStyle/>
          <a:p>
            <a:pPr eaLnBrk="1" hangingPunct="1">
              <a:spcBef>
                <a:spcPct val="0"/>
              </a:spcBef>
            </a:pPr>
            <a:endParaRPr lang="en-US" sz="2400">
              <a:latin typeface="Geneva" pitchFamily="84" charset="0"/>
              <a:ea typeface="ＭＳ Ｐゴシック" pitchFamily="84" charset="-128"/>
              <a:cs typeface="ＭＳ Ｐゴシック" pitchFamily="8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4769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3889375" y="1"/>
            <a:ext cx="2992438" cy="456751"/>
          </a:xfrm>
          <a:prstGeom prst="rect">
            <a:avLst/>
          </a:prstGeom>
          <a:noFill/>
          <a:ln w="12700">
            <a:noFill/>
            <a:miter lim="800000"/>
            <a:headEnd/>
            <a:tailEnd/>
          </a:ln>
        </p:spPr>
        <p:txBody>
          <a:bodyPr/>
          <a:lstStyle/>
          <a:p>
            <a:pPr eaLnBrk="0" hangingPunct="0"/>
            <a:endParaRPr lang="en-US"/>
          </a:p>
        </p:txBody>
      </p:sp>
      <p:sp>
        <p:nvSpPr>
          <p:cNvPr id="58371" name="Rectangle 3"/>
          <p:cNvSpPr>
            <a:spLocks noChangeArrowheads="1"/>
          </p:cNvSpPr>
          <p:nvPr/>
        </p:nvSpPr>
        <p:spPr bwMode="auto">
          <a:xfrm>
            <a:off x="3889375" y="8852562"/>
            <a:ext cx="2992438" cy="456750"/>
          </a:xfrm>
          <a:prstGeom prst="rect">
            <a:avLst/>
          </a:prstGeom>
          <a:noFill/>
          <a:ln w="12700">
            <a:noFill/>
            <a:miter lim="800000"/>
            <a:headEnd/>
            <a:tailEnd/>
          </a:ln>
        </p:spPr>
        <p:txBody>
          <a:bodyPr lIns="90488" tIns="44450" rIns="90488" bIns="44450" anchor="b"/>
          <a:lstStyle/>
          <a:p>
            <a:pPr algn="r" eaLnBrk="0" hangingPunct="0"/>
            <a:r>
              <a:rPr lang="en-US" sz="1200">
                <a:solidFill>
                  <a:srgbClr val="FFFFFF"/>
                </a:solidFill>
                <a:latin typeface="Arial" charset="0"/>
              </a:rPr>
              <a:t>1</a:t>
            </a:r>
          </a:p>
        </p:txBody>
      </p:sp>
      <p:sp>
        <p:nvSpPr>
          <p:cNvPr id="58372" name="Rectangle 4"/>
          <p:cNvSpPr>
            <a:spLocks noChangeArrowheads="1"/>
          </p:cNvSpPr>
          <p:nvPr/>
        </p:nvSpPr>
        <p:spPr bwMode="auto">
          <a:xfrm>
            <a:off x="0" y="8852562"/>
            <a:ext cx="2992438" cy="456750"/>
          </a:xfrm>
          <a:prstGeom prst="rect">
            <a:avLst/>
          </a:prstGeom>
          <a:noFill/>
          <a:ln w="12700">
            <a:noFill/>
            <a:miter lim="800000"/>
            <a:headEnd/>
            <a:tailEnd/>
          </a:ln>
        </p:spPr>
        <p:txBody>
          <a:bodyPr/>
          <a:lstStyle/>
          <a:p>
            <a:pPr eaLnBrk="0" hangingPunct="0"/>
            <a:endParaRPr lang="en-US"/>
          </a:p>
        </p:txBody>
      </p:sp>
      <p:sp>
        <p:nvSpPr>
          <p:cNvPr id="58373" name="Rectangle 5"/>
          <p:cNvSpPr>
            <a:spLocks noChangeArrowheads="1"/>
          </p:cNvSpPr>
          <p:nvPr/>
        </p:nvSpPr>
        <p:spPr bwMode="auto">
          <a:xfrm>
            <a:off x="0" y="1"/>
            <a:ext cx="2992438" cy="456751"/>
          </a:xfrm>
          <a:prstGeom prst="rect">
            <a:avLst/>
          </a:prstGeom>
          <a:noFill/>
          <a:ln w="12700">
            <a:noFill/>
            <a:miter lim="800000"/>
            <a:headEnd/>
            <a:tailEnd/>
          </a:ln>
        </p:spPr>
        <p:txBody>
          <a:bodyPr/>
          <a:lstStyle/>
          <a:p>
            <a:pPr eaLnBrk="0" hangingPunct="0"/>
            <a:endParaRPr lang="en-US"/>
          </a:p>
        </p:txBody>
      </p:sp>
      <p:sp>
        <p:nvSpPr>
          <p:cNvPr id="58374" name="Rectangle 6"/>
          <p:cNvSpPr>
            <a:spLocks noGrp="1" noRot="1" noChangeAspect="1" noChangeArrowheads="1" noTextEdit="1"/>
          </p:cNvSpPr>
          <p:nvPr>
            <p:ph type="sldImg"/>
          </p:nvPr>
        </p:nvSpPr>
        <p:spPr>
          <a:solidFill>
            <a:srgbClr val="FFFFFF"/>
          </a:solidFill>
          <a:ln cap="flat"/>
        </p:spPr>
      </p:sp>
      <p:sp>
        <p:nvSpPr>
          <p:cNvPr id="58375" name="Rectangle 7"/>
          <p:cNvSpPr>
            <a:spLocks noGrp="1" noChangeArrowheads="1"/>
          </p:cNvSpPr>
          <p:nvPr>
            <p:ph type="body" idx="1"/>
          </p:nvPr>
        </p:nvSpPr>
        <p:spPr>
          <a:xfrm>
            <a:off x="896940" y="4425474"/>
            <a:ext cx="5013325" cy="4197906"/>
          </a:xfrm>
          <a:noFill/>
          <a:ln/>
        </p:spPr>
        <p:txBody>
          <a:bodyPr/>
          <a:lstStyle/>
          <a:p>
            <a:endParaRPr 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xfrm>
            <a:off x="3884613" y="8829967"/>
            <a:ext cx="2971800" cy="464820"/>
          </a:xfrm>
          <a:prstGeom prst="rect">
            <a:avLst/>
          </a:prstGeom>
        </p:spPr>
        <p:txBody>
          <a:bodyPr/>
          <a:lstStyle/>
          <a:p>
            <a:pPr>
              <a:defRPr/>
            </a:pPr>
            <a:fld id="{294A77E3-FC27-4663-B4E4-70DAB72BF0E7}" type="slidenum">
              <a:rPr lang="en-US" smtClean="0">
                <a:latin typeface="Arial" pitchFamily="34" charset="0"/>
              </a:rPr>
              <a:pPr>
                <a:defRPr/>
              </a:pPr>
              <a:t>16</a:t>
            </a:fld>
            <a:endParaRPr lang="en-US" smtClean="0">
              <a:latin typeface="Arial"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3889375" y="1"/>
            <a:ext cx="2992438" cy="456751"/>
          </a:xfrm>
          <a:prstGeom prst="rect">
            <a:avLst/>
          </a:prstGeom>
          <a:noFill/>
          <a:ln w="12700">
            <a:noFill/>
            <a:miter lim="800000"/>
            <a:headEnd/>
            <a:tailEnd/>
          </a:ln>
        </p:spPr>
        <p:txBody>
          <a:bodyPr/>
          <a:lstStyle/>
          <a:p>
            <a:endParaRPr lang="en-US"/>
          </a:p>
        </p:txBody>
      </p:sp>
      <p:sp>
        <p:nvSpPr>
          <p:cNvPr id="158723" name="Rectangle 3"/>
          <p:cNvSpPr>
            <a:spLocks noChangeArrowheads="1"/>
          </p:cNvSpPr>
          <p:nvPr/>
        </p:nvSpPr>
        <p:spPr bwMode="auto">
          <a:xfrm>
            <a:off x="3889375" y="8852562"/>
            <a:ext cx="2992438" cy="456750"/>
          </a:xfrm>
          <a:prstGeom prst="rect">
            <a:avLst/>
          </a:prstGeom>
          <a:noFill/>
          <a:ln w="12700">
            <a:noFill/>
            <a:miter lim="800000"/>
            <a:headEnd/>
            <a:tailEnd/>
          </a:ln>
        </p:spPr>
        <p:txBody>
          <a:bodyPr lIns="90488" tIns="44450" rIns="90488" bIns="44450" anchor="b"/>
          <a:lstStyle/>
          <a:p>
            <a:pPr algn="r"/>
            <a:r>
              <a:rPr lang="en-US" sz="1200">
                <a:solidFill>
                  <a:srgbClr val="FFFFFF"/>
                </a:solidFill>
                <a:latin typeface="Arial" pitchFamily="34" charset="0"/>
              </a:rPr>
              <a:t>1</a:t>
            </a:r>
          </a:p>
        </p:txBody>
      </p:sp>
      <p:sp>
        <p:nvSpPr>
          <p:cNvPr id="158724" name="Rectangle 4"/>
          <p:cNvSpPr>
            <a:spLocks noChangeArrowheads="1"/>
          </p:cNvSpPr>
          <p:nvPr/>
        </p:nvSpPr>
        <p:spPr bwMode="auto">
          <a:xfrm>
            <a:off x="0" y="8852562"/>
            <a:ext cx="2992438" cy="456750"/>
          </a:xfrm>
          <a:prstGeom prst="rect">
            <a:avLst/>
          </a:prstGeom>
          <a:noFill/>
          <a:ln w="12700">
            <a:noFill/>
            <a:miter lim="800000"/>
            <a:headEnd/>
            <a:tailEnd/>
          </a:ln>
        </p:spPr>
        <p:txBody>
          <a:bodyPr/>
          <a:lstStyle/>
          <a:p>
            <a:endParaRPr lang="en-US"/>
          </a:p>
        </p:txBody>
      </p:sp>
      <p:sp>
        <p:nvSpPr>
          <p:cNvPr id="158725" name="Rectangle 5"/>
          <p:cNvSpPr>
            <a:spLocks noChangeArrowheads="1"/>
          </p:cNvSpPr>
          <p:nvPr/>
        </p:nvSpPr>
        <p:spPr bwMode="auto">
          <a:xfrm>
            <a:off x="0" y="1"/>
            <a:ext cx="2992438" cy="456751"/>
          </a:xfrm>
          <a:prstGeom prst="rect">
            <a:avLst/>
          </a:prstGeom>
          <a:noFill/>
          <a:ln w="12700">
            <a:noFill/>
            <a:miter lim="800000"/>
            <a:headEnd/>
            <a:tailEnd/>
          </a:ln>
        </p:spPr>
        <p:txBody>
          <a:bodyPr/>
          <a:lstStyle/>
          <a:p>
            <a:endParaRPr lang="en-US"/>
          </a:p>
        </p:txBody>
      </p:sp>
      <p:sp>
        <p:nvSpPr>
          <p:cNvPr id="158726" name="Rectangle 6"/>
          <p:cNvSpPr>
            <a:spLocks noGrp="1" noRot="1" noChangeAspect="1" noChangeArrowheads="1" noTextEdit="1"/>
          </p:cNvSpPr>
          <p:nvPr>
            <p:ph type="sldImg"/>
          </p:nvPr>
        </p:nvSpPr>
        <p:spPr>
          <a:solidFill>
            <a:srgbClr val="FFFFFF"/>
          </a:solidFill>
          <a:ln cap="flat"/>
        </p:spPr>
      </p:sp>
      <p:sp>
        <p:nvSpPr>
          <p:cNvPr id="158727" name="Rectangle 7"/>
          <p:cNvSpPr>
            <a:spLocks noGrp="1" noChangeArrowheads="1"/>
          </p:cNvSpPr>
          <p:nvPr>
            <p:ph type="body" idx="1"/>
          </p:nvPr>
        </p:nvSpPr>
        <p:spPr>
          <a:xfrm>
            <a:off x="896940" y="4425474"/>
            <a:ext cx="5013325" cy="4197906"/>
          </a:xfrm>
          <a:noFill/>
          <a:ln/>
        </p:spPr>
        <p:txBody>
          <a:bodyPr/>
          <a:lstStyle/>
          <a:p>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OI evidence: </a:t>
            </a:r>
            <a:r>
              <a:rPr lang="en-US" dirty="0" err="1" smtClean="0"/>
              <a:t>Zolopa</a:t>
            </a:r>
            <a:r>
              <a:rPr lang="en-US" dirty="0" smtClean="0"/>
              <a:t> et al ACTG 5164</a:t>
            </a:r>
          </a:p>
          <a:p>
            <a:r>
              <a:rPr lang="en-US" dirty="0" smtClean="0"/>
              <a:t>TB evidence:</a:t>
            </a:r>
            <a:r>
              <a:rPr lang="en-US" baseline="0" dirty="0" smtClean="0"/>
              <a:t> STRIDE, CAMELIA, and SAP-IT trials</a:t>
            </a:r>
            <a:endParaRPr lang="en-US" dirty="0"/>
          </a:p>
        </p:txBody>
      </p:sp>
    </p:spTree>
    <p:extLst>
      <p:ext uri="{BB962C8B-B14F-4D97-AF65-F5344CB8AC3E}">
        <p14:creationId xmlns:p14="http://schemas.microsoft.com/office/powerpoint/2010/main" val="180701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
    <p:spTree>
      <p:nvGrpSpPr>
        <p:cNvPr id="1" name=""/>
        <p:cNvGrpSpPr/>
        <p:nvPr/>
      </p:nvGrpSpPr>
      <p:grpSpPr>
        <a:xfrm>
          <a:off x="0" y="0"/>
          <a:ext cx="0" cy="0"/>
          <a:chOff x="0" y="0"/>
          <a:chExt cx="0" cy="0"/>
        </a:xfrm>
      </p:grpSpPr>
      <p:pic>
        <p:nvPicPr>
          <p:cNvPr id="7" name="Picture 6" descr="alaska.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5594" y="485032"/>
            <a:ext cx="940406" cy="1679048"/>
          </a:xfrm>
          <a:prstGeom prst="rect">
            <a:avLst/>
          </a:prstGeom>
        </p:spPr>
      </p:pic>
      <p:pic>
        <p:nvPicPr>
          <p:cNvPr id="8" name="Picture 7" descr="washingt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9000" y="622110"/>
            <a:ext cx="958450" cy="1362898"/>
          </a:xfrm>
          <a:prstGeom prst="rect">
            <a:avLst/>
          </a:prstGeom>
        </p:spPr>
      </p:pic>
      <p:pic>
        <p:nvPicPr>
          <p:cNvPr id="9" name="Picture 8" descr="idah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5238" y="401862"/>
            <a:ext cx="523628" cy="1731739"/>
          </a:xfrm>
          <a:prstGeom prst="rect">
            <a:avLst/>
          </a:prstGeom>
        </p:spPr>
      </p:pic>
      <p:pic>
        <p:nvPicPr>
          <p:cNvPr id="10" name="Picture 9" descr="montana.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8106" y="687627"/>
            <a:ext cx="1045167" cy="1299669"/>
          </a:xfrm>
          <a:prstGeom prst="rect">
            <a:avLst/>
          </a:prstGeom>
        </p:spPr>
      </p:pic>
      <p:pic>
        <p:nvPicPr>
          <p:cNvPr id="11" name="Picture 10" descr="orego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12512" y="568261"/>
            <a:ext cx="907251" cy="1527999"/>
          </a:xfrm>
          <a:prstGeom prst="rect">
            <a:avLst/>
          </a:prstGeom>
        </p:spPr>
      </p:pic>
      <p:pic>
        <p:nvPicPr>
          <p:cNvPr id="12" name="Picture 11" descr="backgroun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invGray">
          <a:xfrm>
            <a:off x="-1" y="1905000"/>
            <a:ext cx="9162289" cy="3893972"/>
          </a:xfrm>
          <a:prstGeom prst="rect">
            <a:avLst/>
          </a:prstGeom>
          <a:noFill/>
          <a:ln>
            <a:noFill/>
          </a:ln>
          <a:effectLst/>
        </p:spPr>
      </p:pic>
      <p:sp>
        <p:nvSpPr>
          <p:cNvPr id="14" name="Rectangle 13"/>
          <p:cNvSpPr/>
          <p:nvPr/>
        </p:nvSpPr>
        <p:spPr>
          <a:xfrm>
            <a:off x="479299" y="2209802"/>
            <a:ext cx="8311895" cy="461665"/>
          </a:xfrm>
          <a:prstGeom prst="rect">
            <a:avLst/>
          </a:prstGeom>
        </p:spPr>
        <p:txBody>
          <a:bodyPr wrap="square">
            <a:spAutoFit/>
          </a:bodyPr>
          <a:lstStyle/>
          <a:p>
            <a:pPr defTabSz="457200">
              <a:spcAft>
                <a:spcPts val="300"/>
              </a:spcAft>
            </a:pPr>
            <a:r>
              <a:rPr lang="en-US" sz="2400" cap="small" dirty="0" smtClean="0">
                <a:solidFill>
                  <a:srgbClr val="81AE28"/>
                </a:solidFill>
                <a:latin typeface="Arial" pitchFamily="-108" charset="0"/>
                <a:ea typeface="ＭＳ Ｐゴシック" pitchFamily="-108" charset="-128"/>
                <a:cs typeface="ＭＳ Ｐゴシック" pitchFamily="-108" charset="-128"/>
              </a:rPr>
              <a:t>Northwest Aids Education and Training Center</a:t>
            </a:r>
          </a:p>
        </p:txBody>
      </p:sp>
      <p:sp>
        <p:nvSpPr>
          <p:cNvPr id="2" name="Title 1"/>
          <p:cNvSpPr>
            <a:spLocks noGrp="1"/>
          </p:cNvSpPr>
          <p:nvPr>
            <p:ph type="ctrTitle" hasCustomPrompt="1"/>
          </p:nvPr>
        </p:nvSpPr>
        <p:spPr>
          <a:xfrm>
            <a:off x="477012" y="2686050"/>
            <a:ext cx="8314182" cy="1028700"/>
          </a:xfrm>
          <a:prstGeom prst="rect">
            <a:avLst/>
          </a:prstGeom>
        </p:spPr>
        <p:txBody>
          <a:bodyPr anchor="ctr" anchorCtr="0">
            <a:normAutofit/>
          </a:bodyPr>
          <a:lstStyle>
            <a:lvl1pPr algn="l">
              <a:defRPr sz="3200">
                <a:solidFill>
                  <a:schemeClr val="bg1"/>
                </a:solidFill>
              </a:defRPr>
            </a:lvl1pPr>
          </a:lstStyle>
          <a:p>
            <a:r>
              <a:rPr lang="en-US" dirty="0" smtClean="0"/>
              <a:t>Add title</a:t>
            </a:r>
            <a:endParaRPr lang="en-US" dirty="0"/>
          </a:p>
        </p:txBody>
      </p:sp>
      <p:sp>
        <p:nvSpPr>
          <p:cNvPr id="3" name="Subtitle 2"/>
          <p:cNvSpPr>
            <a:spLocks noGrp="1"/>
          </p:cNvSpPr>
          <p:nvPr>
            <p:ph type="subTitle" idx="1" hasCustomPrompt="1"/>
          </p:nvPr>
        </p:nvSpPr>
        <p:spPr>
          <a:xfrm>
            <a:off x="476251" y="3695700"/>
            <a:ext cx="8314943" cy="1333500"/>
          </a:xfrm>
          <a:prstGeom prst="rect">
            <a:avLst/>
          </a:prstGeo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Add subtitle</a:t>
            </a:r>
            <a:endParaRPr lang="en-US" dirty="0"/>
          </a:p>
        </p:txBody>
      </p:sp>
      <p:sp>
        <p:nvSpPr>
          <p:cNvPr id="19" name="Text Placeholder 18"/>
          <p:cNvSpPr>
            <a:spLocks noGrp="1"/>
          </p:cNvSpPr>
          <p:nvPr>
            <p:ph type="body" sz="quarter" idx="10" hasCustomPrompt="1"/>
          </p:nvPr>
        </p:nvSpPr>
        <p:spPr>
          <a:xfrm>
            <a:off x="476250" y="5071534"/>
            <a:ext cx="8314944" cy="728470"/>
          </a:xfrm>
          <a:prstGeom prst="rect">
            <a:avLst/>
          </a:prstGeom>
        </p:spPr>
        <p:txBody>
          <a:bodyPr vert="horz"/>
          <a:lstStyle>
            <a:lvl1pPr marL="0" indent="0">
              <a:spcBef>
                <a:spcPts val="0"/>
              </a:spcBef>
              <a:buNone/>
              <a:defRPr sz="1400" baseline="0">
                <a:solidFill>
                  <a:srgbClr val="6FC5FF"/>
                </a:solidFill>
                <a:latin typeface="Arial"/>
              </a:defRPr>
            </a:lvl1pPr>
          </a:lstStyle>
          <a:p>
            <a:pPr lvl="0"/>
            <a:r>
              <a:rPr lang="en-US" dirty="0" smtClean="0"/>
              <a:t>Add Presenter Information</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ic C">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77112"/>
          </a:xfrm>
          <a:prstGeom prst="rect">
            <a:avLst/>
          </a:prstGeom>
        </p:spPr>
      </p:pic>
      <p:sp>
        <p:nvSpPr>
          <p:cNvPr id="11"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12" name="Straight Connector 11"/>
          <p:cNvCxnSpPr/>
          <p:nvPr/>
        </p:nvCxnSpPr>
        <p:spPr>
          <a:xfrm>
            <a:off x="1"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a:solidFill>
                  <a:schemeClr val="bg1"/>
                </a:solidFill>
              </a:defRPr>
            </a:lvl1pPr>
          </a:lstStyle>
          <a:p>
            <a:r>
              <a:rPr lang="en-US" dirty="0" smtClean="0"/>
              <a:t>Data Slide: click to add title</a:t>
            </a:r>
            <a:endParaRPr lang="en-US" dirty="0"/>
          </a:p>
        </p:txBody>
      </p:sp>
      <p:sp>
        <p:nvSpPr>
          <p:cNvPr id="3" name="Text Placeholder 2"/>
          <p:cNvSpPr>
            <a:spLocks noGrp="1"/>
          </p:cNvSpPr>
          <p:nvPr>
            <p:ph type="body" idx="1" hasCustomPrompt="1"/>
          </p:nvPr>
        </p:nvSpPr>
        <p:spPr>
          <a:xfrm>
            <a:off x="323850" y="-9525"/>
            <a:ext cx="8515350" cy="304800"/>
          </a:xfrm>
          <a:prstGeom prst="rect">
            <a:avLst/>
          </a:prstGeom>
        </p:spPr>
        <p:txBody>
          <a:bodyPr anchor="b">
            <a:normAutofit/>
          </a:bodyPr>
          <a:lstStyle>
            <a:lvl1pPr marL="0" indent="0">
              <a:buNone/>
              <a:defRPr sz="1200" b="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SECTION TOPIC (OPTIONAL)</a:t>
            </a:r>
          </a:p>
        </p:txBody>
      </p:sp>
      <p:sp>
        <p:nvSpPr>
          <p:cNvPr id="8" name="Rectangle 3"/>
          <p:cNvSpPr>
            <a:spLocks noChangeArrowheads="1"/>
          </p:cNvSpPr>
          <p:nvPr/>
        </p:nvSpPr>
        <p:spPr bwMode="invGray">
          <a:xfrm>
            <a:off x="-5588" y="1371602"/>
            <a:ext cx="9162288" cy="365755"/>
          </a:xfrm>
          <a:prstGeom prst="rect">
            <a:avLst/>
          </a:prstGeom>
          <a:solidFill>
            <a:srgbClr val="5A646E"/>
          </a:solidFill>
          <a:ln>
            <a:noFill/>
            <a:headEnd/>
            <a:tailEnd/>
          </a:ln>
          <a:effectLst/>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algn="ctr" defTabSz="457200">
              <a:lnSpc>
                <a:spcPct val="85000"/>
              </a:lnSpc>
            </a:pPr>
            <a:endParaRPr lang="en-US" sz="2000" dirty="0">
              <a:solidFill>
                <a:schemeClr val="bg1"/>
              </a:solidFill>
              <a:latin typeface="Arial" pitchFamily="-110" charset="0"/>
              <a:ea typeface="ＭＳ Ｐゴシック" pitchFamily="-110" charset="-128"/>
              <a:cs typeface="ＭＳ Ｐゴシック" pitchFamily="-110" charset="-128"/>
            </a:endParaRPr>
          </a:p>
        </p:txBody>
      </p:sp>
      <p:sp>
        <p:nvSpPr>
          <p:cNvPr id="9" name="Text Placeholder 2"/>
          <p:cNvSpPr>
            <a:spLocks noGrp="1"/>
          </p:cNvSpPr>
          <p:nvPr>
            <p:ph type="body" idx="10" hasCustomPrompt="1"/>
          </p:nvPr>
        </p:nvSpPr>
        <p:spPr>
          <a:xfrm>
            <a:off x="0" y="1371600"/>
            <a:ext cx="9144000" cy="359663"/>
          </a:xfrm>
          <a:prstGeom prst="rect">
            <a:avLst/>
          </a:prstGeom>
        </p:spPr>
        <p:txBody>
          <a:bodyPr anchor="b">
            <a:noAutofit/>
          </a:bodyPr>
          <a:lstStyle>
            <a:lvl1pPr marL="0" indent="0" algn="ctr">
              <a:buNone/>
              <a:defRPr sz="2000" b="0">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a:t>
            </a:r>
          </a:p>
        </p:txBody>
      </p:sp>
      <p:sp>
        <p:nvSpPr>
          <p:cNvPr id="13" name="Content Placeholder 4"/>
          <p:cNvSpPr>
            <a:spLocks noGrp="1"/>
          </p:cNvSpPr>
          <p:nvPr>
            <p:ph sz="quarter" idx="13" hasCustomPrompt="1"/>
          </p:nvPr>
        </p:nvSpPr>
        <p:spPr>
          <a:xfrm>
            <a:off x="304801" y="6461760"/>
            <a:ext cx="7162799" cy="320040"/>
          </a:xfrm>
          <a:prstGeom prst="rect">
            <a:avLst/>
          </a:prstGeom>
        </p:spPr>
        <p:txBody>
          <a:bodyPr vert="horz" anchor="ctr"/>
          <a:lstStyle>
            <a:lvl1pPr marL="0" indent="0">
              <a:buNone/>
              <a:defRPr sz="1400" b="1">
                <a:solidFill>
                  <a:srgbClr val="285078"/>
                </a:solidFill>
                <a:latin typeface="Arial"/>
                <a:cs typeface="Arial"/>
              </a:defRPr>
            </a:lvl1pPr>
          </a:lstStyle>
          <a:p>
            <a:pPr lvl="0"/>
            <a:r>
              <a:rPr lang="en-US" dirty="0" smtClean="0"/>
              <a:t>Click to Add Source</a:t>
            </a:r>
            <a:endParaRPr lang="en-US" dirty="0"/>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ic Blue">
    <p:spTree>
      <p:nvGrpSpPr>
        <p:cNvPr id="1" name=""/>
        <p:cNvGrpSpPr/>
        <p:nvPr/>
      </p:nvGrpSpPr>
      <p:grpSpPr>
        <a:xfrm>
          <a:off x="0" y="0"/>
          <a:ext cx="0" cy="0"/>
          <a:chOff x="0" y="0"/>
          <a:chExt cx="0" cy="0"/>
        </a:xfrm>
      </p:grpSpPr>
      <p:sp>
        <p:nvSpPr>
          <p:cNvPr id="8" name="Rectangle 7"/>
          <p:cNvSpPr/>
          <p:nvPr userDrawn="1"/>
        </p:nvSpPr>
        <p:spPr>
          <a:xfrm>
            <a:off x="0" y="1295401"/>
            <a:ext cx="9162288" cy="55900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77112"/>
          </a:xfrm>
          <a:prstGeom prst="rect">
            <a:avLst/>
          </a:prstGeom>
        </p:spPr>
      </p:pic>
      <p:sp>
        <p:nvSpPr>
          <p:cNvPr id="11"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12" name="Straight Connector 11"/>
          <p:cNvCxnSpPr/>
          <p:nvPr/>
        </p:nvCxnSpPr>
        <p:spPr>
          <a:xfrm>
            <a:off x="1"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a:solidFill>
                  <a:schemeClr val="bg1"/>
                </a:solidFill>
              </a:defRPr>
            </a:lvl1pPr>
          </a:lstStyle>
          <a:p>
            <a:r>
              <a:rPr lang="en-US" dirty="0" smtClean="0"/>
              <a:t>Image Slide: click to add title</a:t>
            </a:r>
            <a:endParaRPr lang="en-US" dirty="0"/>
          </a:p>
        </p:txBody>
      </p:sp>
      <p:sp>
        <p:nvSpPr>
          <p:cNvPr id="3" name="Text Placeholder 2"/>
          <p:cNvSpPr>
            <a:spLocks noGrp="1"/>
          </p:cNvSpPr>
          <p:nvPr>
            <p:ph type="body" idx="1" hasCustomPrompt="1"/>
          </p:nvPr>
        </p:nvSpPr>
        <p:spPr>
          <a:xfrm>
            <a:off x="323850" y="-9525"/>
            <a:ext cx="8515350" cy="304800"/>
          </a:xfrm>
          <a:prstGeom prst="rect">
            <a:avLst/>
          </a:prstGeom>
        </p:spPr>
        <p:txBody>
          <a:bodyPr anchor="b">
            <a:normAutofit/>
          </a:bodyPr>
          <a:lstStyle>
            <a:lvl1pPr marL="0" indent="0">
              <a:buNone/>
              <a:defRPr sz="1200" b="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SECTION TOPIC (OPTIONAL)</a:t>
            </a:r>
          </a:p>
        </p:txBody>
      </p:sp>
      <p:sp>
        <p:nvSpPr>
          <p:cNvPr id="14" name="Content Placeholder 4"/>
          <p:cNvSpPr>
            <a:spLocks noGrp="1"/>
          </p:cNvSpPr>
          <p:nvPr>
            <p:ph sz="quarter" idx="13" hasCustomPrompt="1"/>
          </p:nvPr>
        </p:nvSpPr>
        <p:spPr>
          <a:xfrm>
            <a:off x="304801" y="6461760"/>
            <a:ext cx="7162799" cy="320040"/>
          </a:xfrm>
          <a:prstGeom prst="rect">
            <a:avLst/>
          </a:prstGeom>
        </p:spPr>
        <p:txBody>
          <a:bodyPr vert="horz" anchor="ctr"/>
          <a:lstStyle>
            <a:lvl1pPr marL="0" indent="0">
              <a:buNone/>
              <a:defRPr sz="1400" b="1">
                <a:solidFill>
                  <a:schemeClr val="bg1"/>
                </a:solidFill>
                <a:latin typeface="Arial"/>
                <a:cs typeface="Arial"/>
              </a:defRPr>
            </a:lvl1pPr>
          </a:lstStyle>
          <a:p>
            <a:pPr lvl="0"/>
            <a:r>
              <a:rPr lang="en-US" dirty="0" smtClean="0"/>
              <a:t>Click to Add Source</a:t>
            </a:r>
            <a:endParaRPr lang="en-US" dirty="0"/>
          </a:p>
        </p:txBody>
      </p:sp>
      <p:pic>
        <p:nvPicPr>
          <p:cNvPr id="15" name="Picture 14" descr="NW ECH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6201950"/>
            <a:ext cx="1448903" cy="503649"/>
          </a:xfrm>
          <a:prstGeom prst="rect">
            <a:avLst/>
          </a:prstGeom>
        </p:spPr>
      </p:pic>
    </p:spTree>
    <p:extLst>
      <p:ext uri="{BB962C8B-B14F-4D97-AF65-F5344CB8AC3E}">
        <p14:creationId xmlns:p14="http://schemas.microsoft.com/office/powerpoint/2010/main" val="602427498"/>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pen">
    <p:spTree>
      <p:nvGrpSpPr>
        <p:cNvPr id="1" name=""/>
        <p:cNvGrpSpPr/>
        <p:nvPr/>
      </p:nvGrpSpPr>
      <p:grpSpPr>
        <a:xfrm>
          <a:off x="0" y="0"/>
          <a:ext cx="0" cy="0"/>
          <a:chOff x="0" y="0"/>
          <a:chExt cx="0" cy="0"/>
        </a:xfrm>
      </p:grpSpPr>
      <p:pic>
        <p:nvPicPr>
          <p:cNvPr id="12" name="Picture 11" descr="background.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invGray">
          <a:xfrm>
            <a:off x="-1" y="-76200"/>
            <a:ext cx="9162289" cy="6934200"/>
          </a:xfrm>
          <a:prstGeom prst="rect">
            <a:avLst/>
          </a:prstGeom>
          <a:noFill/>
          <a:ln>
            <a:noFill/>
          </a:ln>
          <a:effectLst/>
        </p:spPr>
      </p:pic>
      <p:pic>
        <p:nvPicPr>
          <p:cNvPr id="7" name="Picture 7" descr="NWAETC_logo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412337" y="6294701"/>
            <a:ext cx="680863" cy="474399"/>
          </a:xfrm>
          <a:prstGeom prst="rect">
            <a:avLst/>
          </a:prstGeom>
          <a:noFill/>
          <a:ln w="9525">
            <a:solidFill>
              <a:srgbClr val="81AE28"/>
            </a:solidFill>
            <a:miter lim="800000"/>
            <a:headEnd/>
            <a:tailEnd/>
          </a:ln>
        </p:spPr>
      </p:pic>
      <p:sp>
        <p:nvSpPr>
          <p:cNvPr id="4" name="Content Placeholder 4"/>
          <p:cNvSpPr>
            <a:spLocks noGrp="1"/>
          </p:cNvSpPr>
          <p:nvPr>
            <p:ph sz="quarter" idx="13" hasCustomPrompt="1"/>
          </p:nvPr>
        </p:nvSpPr>
        <p:spPr>
          <a:xfrm>
            <a:off x="304801" y="6461760"/>
            <a:ext cx="7772400" cy="320040"/>
          </a:xfrm>
          <a:prstGeom prst="rect">
            <a:avLst/>
          </a:prstGeom>
        </p:spPr>
        <p:txBody>
          <a:bodyPr vert="horz" anchor="ctr"/>
          <a:lstStyle>
            <a:lvl1pPr marL="0" indent="0">
              <a:buNone/>
              <a:defRPr sz="1400" b="1">
                <a:solidFill>
                  <a:srgbClr val="FFFFFF"/>
                </a:solidFill>
                <a:latin typeface="Arial"/>
                <a:cs typeface="Arial"/>
              </a:defRPr>
            </a:lvl1pPr>
          </a:lstStyle>
          <a:p>
            <a:pPr lvl="0"/>
            <a:r>
              <a:rPr lang="en-US" dirty="0" smtClean="0"/>
              <a:t>Click to Add Source</a:t>
            </a:r>
            <a:endParaRPr lang="en-US" dirty="0"/>
          </a:p>
        </p:txBody>
      </p:sp>
    </p:spTree>
    <p:extLst>
      <p:ext uri="{BB962C8B-B14F-4D97-AF65-F5344CB8AC3E}">
        <p14:creationId xmlns:p14="http://schemas.microsoft.com/office/powerpoint/2010/main" val="201063938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Graphic">
    <p:spTree>
      <p:nvGrpSpPr>
        <p:cNvPr id="1" name=""/>
        <p:cNvGrpSpPr/>
        <p:nvPr/>
      </p:nvGrpSpPr>
      <p:grpSpPr>
        <a:xfrm>
          <a:off x="0" y="0"/>
          <a:ext cx="0" cy="0"/>
          <a:chOff x="0" y="0"/>
          <a:chExt cx="0" cy="0"/>
        </a:xfrm>
      </p:grpSpPr>
      <p:pic>
        <p:nvPicPr>
          <p:cNvPr id="4" name="Picture 7" descr="NWAETC_logo3"/>
          <p:cNvPicPr>
            <a:picLocks noChangeAspect="1" noChangeArrowheads="1"/>
          </p:cNvPicPr>
          <p:nvPr/>
        </p:nvPicPr>
        <p:blipFill>
          <a:blip r:embed="rId2"/>
          <a:srcRect/>
          <a:stretch>
            <a:fillRect/>
          </a:stretch>
        </p:blipFill>
        <p:spPr bwMode="auto">
          <a:xfrm>
            <a:off x="8380413" y="6299200"/>
            <a:ext cx="681037" cy="474663"/>
          </a:xfrm>
          <a:prstGeom prst="rect">
            <a:avLst/>
          </a:prstGeom>
          <a:noFill/>
          <a:ln w="9525">
            <a:noFill/>
            <a:miter lim="800000"/>
            <a:headEnd/>
            <a:tailEnd/>
          </a:ln>
        </p:spPr>
      </p:pic>
      <p:pic>
        <p:nvPicPr>
          <p:cNvPr id="5" name="Picture 2" descr="background.jpg"/>
          <p:cNvPicPr>
            <a:picLocks/>
          </p:cNvPicPr>
          <p:nvPr/>
        </p:nvPicPr>
        <p:blipFill>
          <a:blip r:embed="rId3"/>
          <a:srcRect t="39978" b="37811"/>
          <a:stretch>
            <a:fillRect/>
          </a:stretch>
        </p:blipFill>
        <p:spPr bwMode="invGray">
          <a:xfrm>
            <a:off x="0" y="0"/>
            <a:ext cx="9163050" cy="1276350"/>
          </a:xfrm>
          <a:prstGeom prst="rect">
            <a:avLst/>
          </a:prstGeom>
          <a:noFill/>
          <a:ln w="9525">
            <a:noFill/>
            <a:miter lim="800000"/>
            <a:headEnd/>
            <a:tailEnd/>
          </a:ln>
        </p:spPr>
      </p:pic>
      <p:sp>
        <p:nvSpPr>
          <p:cNvPr id="6" name="Text Placeholder 19"/>
          <p:cNvSpPr>
            <a:spLocks/>
          </p:cNvSpPr>
          <p:nvPr/>
        </p:nvSpPr>
        <p:spPr bwMode="invGray">
          <a:xfrm>
            <a:off x="0" y="-12700"/>
            <a:ext cx="9163050" cy="31750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eaLnBrk="0" hangingPunct="0">
              <a:lnSpc>
                <a:spcPct val="60000"/>
              </a:lnSpc>
              <a:buClr>
                <a:srgbClr val="7592A4"/>
              </a:buClr>
              <a:buFont typeface="Arial" pitchFamily="-110" charset="0"/>
              <a:buNone/>
              <a:defRPr/>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7" name="Straight Connector 6"/>
          <p:cNvCxnSpPr/>
          <p:nvPr/>
        </p:nvCxnSpPr>
        <p:spPr>
          <a:xfrm>
            <a:off x="0" y="1282700"/>
            <a:ext cx="9158288"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23850" y="304800"/>
            <a:ext cx="8515350" cy="990600"/>
          </a:xfrm>
          <a:prstGeom prst="rect">
            <a:avLst/>
          </a:prstGeom>
        </p:spPr>
        <p:txBody>
          <a:bodyPr anchor="ctr" anchorCtr="0">
            <a:normAutofit/>
          </a:bodyPr>
          <a:lstStyle>
            <a:lvl1pPr>
              <a:defRPr sz="2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23850" y="-9525"/>
            <a:ext cx="8515350" cy="304800"/>
          </a:xfrm>
          <a:prstGeom prst="rect">
            <a:avLst/>
          </a:prstGeom>
        </p:spPr>
        <p:txBody>
          <a:bodyPr anchor="b">
            <a:normAutofit/>
          </a:bodyPr>
          <a:lstStyle>
            <a:lvl1pPr marL="0" indent="0">
              <a:buNone/>
              <a:defRPr sz="1200" b="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Footer Placeholder 4"/>
          <p:cNvSpPr>
            <a:spLocks noGrp="1"/>
          </p:cNvSpPr>
          <p:nvPr>
            <p:ph type="ftr" sz="quarter" idx="10"/>
          </p:nvPr>
        </p:nvSpPr>
        <p:spPr>
          <a:xfrm>
            <a:off x="304800" y="6477000"/>
            <a:ext cx="7315200" cy="304800"/>
          </a:xfrm>
          <a:prstGeom prst="rect">
            <a:avLst/>
          </a:prstGeom>
        </p:spPr>
        <p:txBody>
          <a:bodyPr vert="horz" lIns="91440" tIns="45720" rIns="91440" bIns="45720" rtlCol="0" anchor="ctr"/>
          <a:lstStyle>
            <a:lvl1pPr algn="l" eaLnBrk="0" hangingPunct="0">
              <a:defRPr sz="1400" b="0">
                <a:solidFill>
                  <a:srgbClr val="285078"/>
                </a:solidFill>
                <a:latin typeface="+mj-lt"/>
                <a:ea typeface="+mn-ea"/>
                <a:cs typeface="+mn-cs"/>
              </a:defRPr>
            </a:lvl1pPr>
          </a:lstStyle>
          <a:p>
            <a:pPr>
              <a:defRPr/>
            </a:pPr>
            <a:endParaRPr lang="en-US"/>
          </a:p>
        </p:txBody>
      </p:sp>
    </p:spTree>
    <p:extLst>
      <p:ext uri="{BB962C8B-B14F-4D97-AF65-F5344CB8AC3E}">
        <p14:creationId xmlns:p14="http://schemas.microsoft.com/office/powerpoint/2010/main" val="1200429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ext">
    <p:spTree>
      <p:nvGrpSpPr>
        <p:cNvPr id="1" name=""/>
        <p:cNvGrpSpPr/>
        <p:nvPr/>
      </p:nvGrpSpPr>
      <p:grpSpPr>
        <a:xfrm>
          <a:off x="0" y="0"/>
          <a:ext cx="0" cy="0"/>
          <a:chOff x="0" y="0"/>
          <a:chExt cx="0" cy="0"/>
        </a:xfrm>
      </p:grpSpPr>
      <p:pic>
        <p:nvPicPr>
          <p:cNvPr id="5" name="Picture 7" descr="NWAETC_logo3"/>
          <p:cNvPicPr>
            <a:picLocks noChangeAspect="1" noChangeArrowheads="1"/>
          </p:cNvPicPr>
          <p:nvPr/>
        </p:nvPicPr>
        <p:blipFill>
          <a:blip r:embed="rId2"/>
          <a:srcRect/>
          <a:stretch>
            <a:fillRect/>
          </a:stretch>
        </p:blipFill>
        <p:spPr bwMode="auto">
          <a:xfrm>
            <a:off x="8380413" y="6299200"/>
            <a:ext cx="681037" cy="474663"/>
          </a:xfrm>
          <a:prstGeom prst="rect">
            <a:avLst/>
          </a:prstGeom>
          <a:noFill/>
          <a:ln w="9525">
            <a:noFill/>
            <a:miter lim="800000"/>
            <a:headEnd/>
            <a:tailEnd/>
          </a:ln>
        </p:spPr>
      </p:pic>
      <p:pic>
        <p:nvPicPr>
          <p:cNvPr id="6" name="Picture 2" descr="background.jpg"/>
          <p:cNvPicPr>
            <a:picLocks/>
          </p:cNvPicPr>
          <p:nvPr/>
        </p:nvPicPr>
        <p:blipFill>
          <a:blip r:embed="rId3"/>
          <a:srcRect t="39978" b="37811"/>
          <a:stretch>
            <a:fillRect/>
          </a:stretch>
        </p:blipFill>
        <p:spPr bwMode="invGray">
          <a:xfrm>
            <a:off x="0" y="0"/>
            <a:ext cx="9163050" cy="1276350"/>
          </a:xfrm>
          <a:prstGeom prst="rect">
            <a:avLst/>
          </a:prstGeom>
          <a:noFill/>
          <a:ln w="9525">
            <a:noFill/>
            <a:miter lim="800000"/>
            <a:headEnd/>
            <a:tailEnd/>
          </a:ln>
        </p:spPr>
      </p:pic>
      <p:sp>
        <p:nvSpPr>
          <p:cNvPr id="7" name="Text Placeholder 19"/>
          <p:cNvSpPr>
            <a:spLocks/>
          </p:cNvSpPr>
          <p:nvPr/>
        </p:nvSpPr>
        <p:spPr bwMode="invGray">
          <a:xfrm>
            <a:off x="0" y="-12700"/>
            <a:ext cx="9163050" cy="31750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eaLnBrk="0" hangingPunct="0">
              <a:lnSpc>
                <a:spcPct val="60000"/>
              </a:lnSpc>
              <a:buClr>
                <a:srgbClr val="7592A4"/>
              </a:buClr>
              <a:buFont typeface="Arial" pitchFamily="-110" charset="0"/>
              <a:buNone/>
              <a:defRPr/>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8" name="Straight Connector 7"/>
          <p:cNvCxnSpPr/>
          <p:nvPr/>
        </p:nvCxnSpPr>
        <p:spPr>
          <a:xfrm>
            <a:off x="0" y="1282700"/>
            <a:ext cx="9158288"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23850" y="-9525"/>
            <a:ext cx="8515350" cy="304800"/>
          </a:xfrm>
          <a:prstGeom prst="rect">
            <a:avLst/>
          </a:prstGeom>
        </p:spPr>
        <p:txBody>
          <a:bodyPr anchor="b">
            <a:normAutofit/>
          </a:bodyPr>
          <a:lstStyle>
            <a:lvl1pPr marL="0" indent="0">
              <a:buNone/>
              <a:defRPr sz="1200" b="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23850" y="1447800"/>
            <a:ext cx="8515350" cy="4800600"/>
          </a:xfrm>
          <a:prstGeom prst="rect">
            <a:avLst/>
          </a:prstGeom>
        </p:spPr>
        <p:txBody>
          <a:bodyPr anchor="t" anchorCtr="0">
            <a:normAutofit/>
          </a:bodyPr>
          <a:lstStyle>
            <a:lvl1pPr marL="228600" indent="-228600">
              <a:buClr>
                <a:schemeClr val="tx2"/>
              </a:buClr>
              <a:defRPr sz="2400">
                <a:solidFill>
                  <a:srgbClr val="000000"/>
                </a:solidFill>
              </a:defRPr>
            </a:lvl1pPr>
            <a:lvl2pPr marL="400050" indent="-171450">
              <a:buClr>
                <a:schemeClr val="tx2"/>
              </a:buClr>
              <a:buFont typeface="Arial" pitchFamily="34" charset="0"/>
              <a:buChar char="-"/>
              <a:defRPr sz="2000">
                <a:solidFill>
                  <a:srgbClr val="000000"/>
                </a:solidFill>
              </a:defRPr>
            </a:lvl2pPr>
            <a:lvl3pPr>
              <a:defRPr sz="16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9" name="Footer Placeholder 4"/>
          <p:cNvSpPr>
            <a:spLocks noGrp="1"/>
          </p:cNvSpPr>
          <p:nvPr>
            <p:ph type="ftr" sz="quarter" idx="10"/>
          </p:nvPr>
        </p:nvSpPr>
        <p:spPr>
          <a:xfrm>
            <a:off x="304800" y="6477000"/>
            <a:ext cx="2895600" cy="304800"/>
          </a:xfrm>
          <a:prstGeom prst="rect">
            <a:avLst/>
          </a:prstGeom>
        </p:spPr>
        <p:txBody>
          <a:bodyPr vert="horz" lIns="91440" tIns="45720" rIns="91440" bIns="45720" rtlCol="0" anchor="ctr"/>
          <a:lstStyle>
            <a:lvl1pPr algn="l" eaLnBrk="0" hangingPunct="0">
              <a:defRPr sz="1400" b="0">
                <a:solidFill>
                  <a:srgbClr val="285078"/>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2309240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Graphic">
    <p:spTree>
      <p:nvGrpSpPr>
        <p:cNvPr id="1" name=""/>
        <p:cNvGrpSpPr/>
        <p:nvPr/>
      </p:nvGrpSpPr>
      <p:grpSpPr>
        <a:xfrm>
          <a:off x="0" y="0"/>
          <a:ext cx="0" cy="0"/>
          <a:chOff x="0" y="0"/>
          <a:chExt cx="0" cy="0"/>
        </a:xfrm>
      </p:grpSpPr>
      <p:pic>
        <p:nvPicPr>
          <p:cNvPr id="4" name="Picture 7" descr="NWAETC_logo3"/>
          <p:cNvPicPr>
            <a:picLocks noChangeAspect="1" noChangeArrowheads="1"/>
          </p:cNvPicPr>
          <p:nvPr/>
        </p:nvPicPr>
        <p:blipFill>
          <a:blip r:embed="rId2"/>
          <a:srcRect/>
          <a:stretch>
            <a:fillRect/>
          </a:stretch>
        </p:blipFill>
        <p:spPr bwMode="auto">
          <a:xfrm>
            <a:off x="8380413" y="6299200"/>
            <a:ext cx="681037" cy="474663"/>
          </a:xfrm>
          <a:prstGeom prst="rect">
            <a:avLst/>
          </a:prstGeom>
          <a:noFill/>
          <a:ln w="9525">
            <a:noFill/>
            <a:miter lim="800000"/>
            <a:headEnd/>
            <a:tailEnd/>
          </a:ln>
        </p:spPr>
      </p:pic>
      <p:sp>
        <p:nvSpPr>
          <p:cNvPr id="5" name="Rectangle 4"/>
          <p:cNvSpPr/>
          <p:nvPr userDrawn="1"/>
        </p:nvSpPr>
        <p:spPr bwMode="invGray">
          <a:xfrm>
            <a:off x="0" y="1295400"/>
            <a:ext cx="9163050" cy="558958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pic>
        <p:nvPicPr>
          <p:cNvPr id="6" name="Picture 3" descr="background.jpg"/>
          <p:cNvPicPr>
            <a:picLocks/>
          </p:cNvPicPr>
          <p:nvPr/>
        </p:nvPicPr>
        <p:blipFill>
          <a:blip r:embed="rId3"/>
          <a:srcRect/>
          <a:stretch>
            <a:fillRect/>
          </a:stretch>
        </p:blipFill>
        <p:spPr bwMode="invGray">
          <a:xfrm>
            <a:off x="0" y="0"/>
            <a:ext cx="9163050" cy="1276350"/>
          </a:xfrm>
          <a:prstGeom prst="rect">
            <a:avLst/>
          </a:prstGeom>
          <a:noFill/>
          <a:ln w="9525">
            <a:noFill/>
            <a:miter lim="800000"/>
            <a:headEnd/>
            <a:tailEnd/>
          </a:ln>
        </p:spPr>
      </p:pic>
      <p:sp>
        <p:nvSpPr>
          <p:cNvPr id="7" name="Text Placeholder 19"/>
          <p:cNvSpPr>
            <a:spLocks/>
          </p:cNvSpPr>
          <p:nvPr/>
        </p:nvSpPr>
        <p:spPr bwMode="invGray">
          <a:xfrm>
            <a:off x="0" y="-12700"/>
            <a:ext cx="9163050" cy="31750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eaLnBrk="0" hangingPunct="0">
              <a:lnSpc>
                <a:spcPct val="60000"/>
              </a:lnSpc>
              <a:buClr>
                <a:srgbClr val="7592A4"/>
              </a:buClr>
              <a:buFont typeface="Arial" pitchFamily="-110" charset="0"/>
              <a:buNone/>
              <a:defRPr/>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8" name="Straight Connector 7"/>
          <p:cNvCxnSpPr/>
          <p:nvPr/>
        </p:nvCxnSpPr>
        <p:spPr>
          <a:xfrm>
            <a:off x="0" y="1282700"/>
            <a:ext cx="9158288"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Picture 7" descr="NWAETC_logo3"/>
          <p:cNvPicPr>
            <a:picLocks noChangeAspect="1" noChangeArrowheads="1"/>
          </p:cNvPicPr>
          <p:nvPr userDrawn="1"/>
        </p:nvPicPr>
        <p:blipFill>
          <a:blip r:embed="rId4"/>
          <a:srcRect/>
          <a:stretch>
            <a:fillRect/>
          </a:stretch>
        </p:blipFill>
        <p:spPr bwMode="auto">
          <a:xfrm>
            <a:off x="8374063" y="6294438"/>
            <a:ext cx="681037" cy="474662"/>
          </a:xfrm>
          <a:prstGeom prst="rect">
            <a:avLst/>
          </a:prstGeom>
          <a:noFill/>
          <a:ln w="9525">
            <a:solidFill>
              <a:srgbClr val="81AE28"/>
            </a:solidFill>
            <a:miter lim="800000"/>
            <a:headEnd/>
            <a:tailEnd/>
          </a:ln>
        </p:spPr>
      </p:pic>
      <p:sp>
        <p:nvSpPr>
          <p:cNvPr id="2" name="Title 1"/>
          <p:cNvSpPr>
            <a:spLocks noGrp="1"/>
          </p:cNvSpPr>
          <p:nvPr>
            <p:ph type="title"/>
          </p:nvPr>
        </p:nvSpPr>
        <p:spPr>
          <a:xfrm>
            <a:off x="323850" y="304800"/>
            <a:ext cx="8515350" cy="990600"/>
          </a:xfrm>
          <a:prstGeom prst="rect">
            <a:avLst/>
          </a:prstGeom>
        </p:spPr>
        <p:txBody>
          <a:bodyPr anchor="ctr" anchorCtr="0">
            <a:normAutofit/>
          </a:bodyPr>
          <a:lstStyle>
            <a:lvl1pPr>
              <a:defRPr sz="2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23850" y="-9525"/>
            <a:ext cx="8515350" cy="304800"/>
          </a:xfrm>
          <a:prstGeom prst="rect">
            <a:avLst/>
          </a:prstGeom>
        </p:spPr>
        <p:txBody>
          <a:bodyPr anchor="b">
            <a:normAutofit/>
          </a:bodyPr>
          <a:lstStyle>
            <a:lvl1pPr marL="0" indent="0">
              <a:buNone/>
              <a:defRPr sz="1200" b="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Footer Placeholder 4"/>
          <p:cNvSpPr>
            <a:spLocks noGrp="1"/>
          </p:cNvSpPr>
          <p:nvPr>
            <p:ph type="ftr" sz="quarter" idx="10"/>
          </p:nvPr>
        </p:nvSpPr>
        <p:spPr>
          <a:xfrm>
            <a:off x="304800" y="6477000"/>
            <a:ext cx="7315200" cy="304800"/>
          </a:xfrm>
          <a:prstGeom prst="rect">
            <a:avLst/>
          </a:prstGeom>
        </p:spPr>
        <p:txBody>
          <a:bodyPr vert="horz" lIns="91440" tIns="45720" rIns="91440" bIns="45720" rtlCol="0" anchor="ctr"/>
          <a:lstStyle>
            <a:lvl1pPr algn="l" eaLnBrk="0" hangingPunct="0">
              <a:defRPr sz="1400" b="0">
                <a:solidFill>
                  <a:srgbClr val="FFFFFF"/>
                </a:solidFill>
                <a:latin typeface="+mj-lt"/>
                <a:ea typeface="+mn-ea"/>
                <a:cs typeface="+mn-cs"/>
              </a:defRPr>
            </a:lvl1pPr>
          </a:lstStyle>
          <a:p>
            <a:pPr>
              <a:defRPr/>
            </a:pPr>
            <a:endParaRPr lang="en-US"/>
          </a:p>
        </p:txBody>
      </p:sp>
    </p:spTree>
    <p:extLst>
      <p:ext uri="{BB962C8B-B14F-4D97-AF65-F5344CB8AC3E}">
        <p14:creationId xmlns:p14="http://schemas.microsoft.com/office/powerpoint/2010/main" val="767003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ext">
    <p:spTree>
      <p:nvGrpSpPr>
        <p:cNvPr id="1" name=""/>
        <p:cNvGrpSpPr/>
        <p:nvPr/>
      </p:nvGrpSpPr>
      <p:grpSpPr>
        <a:xfrm>
          <a:off x="0" y="0"/>
          <a:ext cx="0" cy="0"/>
          <a:chOff x="0" y="0"/>
          <a:chExt cx="0" cy="0"/>
        </a:xfrm>
      </p:grpSpPr>
      <p:pic>
        <p:nvPicPr>
          <p:cNvPr id="5" name="Picture 7" descr="NWAETC_logo3"/>
          <p:cNvPicPr>
            <a:picLocks noChangeAspect="1" noChangeArrowheads="1"/>
          </p:cNvPicPr>
          <p:nvPr/>
        </p:nvPicPr>
        <p:blipFill>
          <a:blip r:embed="rId2"/>
          <a:srcRect/>
          <a:stretch>
            <a:fillRect/>
          </a:stretch>
        </p:blipFill>
        <p:spPr bwMode="auto">
          <a:xfrm>
            <a:off x="8380413" y="6299200"/>
            <a:ext cx="681037" cy="474663"/>
          </a:xfrm>
          <a:prstGeom prst="rect">
            <a:avLst/>
          </a:prstGeom>
          <a:noFill/>
          <a:ln w="9525">
            <a:noFill/>
            <a:miter lim="800000"/>
            <a:headEnd/>
            <a:tailEnd/>
          </a:ln>
        </p:spPr>
      </p:pic>
      <p:pic>
        <p:nvPicPr>
          <p:cNvPr id="6" name="Picture 2" descr="background.jpg"/>
          <p:cNvPicPr>
            <a:picLocks/>
          </p:cNvPicPr>
          <p:nvPr/>
        </p:nvPicPr>
        <p:blipFill>
          <a:blip r:embed="rId3"/>
          <a:srcRect t="39978" b="37811"/>
          <a:stretch>
            <a:fillRect/>
          </a:stretch>
        </p:blipFill>
        <p:spPr bwMode="invGray">
          <a:xfrm>
            <a:off x="0" y="0"/>
            <a:ext cx="9163050" cy="1276350"/>
          </a:xfrm>
          <a:prstGeom prst="rect">
            <a:avLst/>
          </a:prstGeom>
          <a:noFill/>
          <a:ln w="9525">
            <a:noFill/>
            <a:miter lim="800000"/>
            <a:headEnd/>
            <a:tailEnd/>
          </a:ln>
        </p:spPr>
      </p:pic>
      <p:sp>
        <p:nvSpPr>
          <p:cNvPr id="7" name="Text Placeholder 19"/>
          <p:cNvSpPr>
            <a:spLocks/>
          </p:cNvSpPr>
          <p:nvPr/>
        </p:nvSpPr>
        <p:spPr bwMode="invGray">
          <a:xfrm>
            <a:off x="0" y="-12700"/>
            <a:ext cx="9163050" cy="31750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eaLnBrk="0" hangingPunct="0">
              <a:lnSpc>
                <a:spcPct val="60000"/>
              </a:lnSpc>
              <a:buClr>
                <a:srgbClr val="7592A4"/>
              </a:buClr>
              <a:buFont typeface="Arial" pitchFamily="-110" charset="0"/>
              <a:buNone/>
              <a:defRPr/>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8" name="Straight Connector 7"/>
          <p:cNvCxnSpPr/>
          <p:nvPr/>
        </p:nvCxnSpPr>
        <p:spPr>
          <a:xfrm>
            <a:off x="0" y="1282700"/>
            <a:ext cx="9158288"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23850" y="-9525"/>
            <a:ext cx="8515350" cy="304800"/>
          </a:xfrm>
          <a:prstGeom prst="rect">
            <a:avLst/>
          </a:prstGeom>
        </p:spPr>
        <p:txBody>
          <a:bodyPr anchor="b">
            <a:normAutofit/>
          </a:bodyPr>
          <a:lstStyle>
            <a:lvl1pPr marL="0" indent="0">
              <a:buNone/>
              <a:defRPr sz="1200" b="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23850" y="1447800"/>
            <a:ext cx="8515350" cy="4800600"/>
          </a:xfrm>
          <a:prstGeom prst="rect">
            <a:avLst/>
          </a:prstGeom>
        </p:spPr>
        <p:txBody>
          <a:bodyPr anchor="t" anchorCtr="0">
            <a:normAutofit/>
          </a:bodyPr>
          <a:lstStyle>
            <a:lvl1pPr marL="228600" indent="-228600">
              <a:buClr>
                <a:schemeClr val="tx2"/>
              </a:buClr>
              <a:defRPr sz="2400">
                <a:solidFill>
                  <a:srgbClr val="000000"/>
                </a:solidFill>
              </a:defRPr>
            </a:lvl1pPr>
            <a:lvl2pPr marL="400050" indent="-171450">
              <a:buClr>
                <a:schemeClr val="tx2"/>
              </a:buClr>
              <a:buFont typeface="Arial" pitchFamily="34" charset="0"/>
              <a:buChar char="-"/>
              <a:defRPr sz="2000">
                <a:solidFill>
                  <a:srgbClr val="000000"/>
                </a:solidFill>
              </a:defRPr>
            </a:lvl2pPr>
            <a:lvl3pPr>
              <a:defRPr sz="16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9" name="Footer Placeholder 4"/>
          <p:cNvSpPr>
            <a:spLocks noGrp="1"/>
          </p:cNvSpPr>
          <p:nvPr>
            <p:ph type="ftr" sz="quarter" idx="10"/>
          </p:nvPr>
        </p:nvSpPr>
        <p:spPr>
          <a:xfrm>
            <a:off x="304800" y="6477000"/>
            <a:ext cx="2895600" cy="304800"/>
          </a:xfrm>
          <a:prstGeom prst="rect">
            <a:avLst/>
          </a:prstGeom>
        </p:spPr>
        <p:txBody>
          <a:bodyPr vert="horz" lIns="91440" tIns="45720" rIns="91440" bIns="45720" rtlCol="0" anchor="ctr"/>
          <a:lstStyle>
            <a:lvl1pPr algn="l" eaLnBrk="0" hangingPunct="0">
              <a:defRPr sz="1400" b="0">
                <a:solidFill>
                  <a:srgbClr val="285078"/>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3558316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pic>
        <p:nvPicPr>
          <p:cNvPr id="3" name="Picture 2"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0"/>
            <a:ext cx="9144001" cy="2133600"/>
          </a:xfrm>
          <a:prstGeom prst="rect">
            <a:avLst/>
          </a:prstGeom>
        </p:spPr>
      </p:pic>
      <p:sp>
        <p:nvSpPr>
          <p:cNvPr id="4" name="Rectangle 3"/>
          <p:cNvSpPr/>
          <p:nvPr/>
        </p:nvSpPr>
        <p:spPr>
          <a:xfrm>
            <a:off x="812800" y="342902"/>
            <a:ext cx="7543800" cy="461665"/>
          </a:xfrm>
          <a:prstGeom prst="rect">
            <a:avLst/>
          </a:prstGeom>
        </p:spPr>
        <p:txBody>
          <a:bodyPr wrap="square" anchor="ctr">
            <a:spAutoFit/>
          </a:bodyPr>
          <a:lstStyle/>
          <a:p>
            <a:pPr algn="ctr" defTabSz="457200">
              <a:spcAft>
                <a:spcPts val="300"/>
              </a:spcAft>
            </a:pPr>
            <a:r>
              <a:rPr lang="en-US" sz="2400" cap="small" dirty="0" smtClean="0">
                <a:solidFill>
                  <a:schemeClr val="bg1"/>
                </a:solidFill>
                <a:latin typeface="Arial" pitchFamily="-108" charset="0"/>
                <a:ea typeface="ＭＳ Ｐゴシック" pitchFamily="-108" charset="-128"/>
                <a:cs typeface="ＭＳ Ｐゴシック" pitchFamily="-108" charset="-128"/>
              </a:rPr>
              <a:t>Northwest Aids Education and Training Center</a:t>
            </a:r>
          </a:p>
        </p:txBody>
      </p:sp>
      <p:pic>
        <p:nvPicPr>
          <p:cNvPr id="14" name="Picture 13" descr="alaska.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49145" y="983575"/>
            <a:ext cx="940406" cy="1150027"/>
          </a:xfrm>
          <a:prstGeom prst="rect">
            <a:avLst/>
          </a:prstGeom>
        </p:spPr>
      </p:pic>
      <p:pic>
        <p:nvPicPr>
          <p:cNvPr id="15" name="Picture 14" descr="washington.png"/>
          <p:cNvPicPr>
            <a:picLocks noChangeAspect="1"/>
          </p:cNvPicPr>
          <p:nvPr/>
        </p:nvPicPr>
        <p:blipFill>
          <a:blip r:embed="rId4" cstate="screen">
            <a:extLst>
              <a:ext uri="{28A0092B-C50C-407E-A947-70E740481C1C}">
                <a14:useLocalDpi xmlns:a14="http://schemas.microsoft.com/office/drawing/2010/main"/>
              </a:ext>
            </a:extLst>
          </a:blip>
          <a:srcRect b="25677"/>
          <a:stretch>
            <a:fillRect/>
          </a:stretch>
        </p:blipFill>
        <p:spPr>
          <a:xfrm>
            <a:off x="7042550" y="1120653"/>
            <a:ext cx="958450" cy="1012949"/>
          </a:xfrm>
          <a:prstGeom prst="rect">
            <a:avLst/>
          </a:prstGeom>
        </p:spPr>
      </p:pic>
      <p:pic>
        <p:nvPicPr>
          <p:cNvPr id="16" name="Picture 15" descr="idaho.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708788" y="900403"/>
            <a:ext cx="523628" cy="1233199"/>
          </a:xfrm>
          <a:prstGeom prst="rect">
            <a:avLst/>
          </a:prstGeom>
        </p:spPr>
      </p:pic>
      <p:pic>
        <p:nvPicPr>
          <p:cNvPr id="17" name="Picture 16" descr="montana.png"/>
          <p:cNvPicPr>
            <a:picLocks noChangeAspect="1"/>
          </p:cNvPicPr>
          <p:nvPr/>
        </p:nvPicPr>
        <p:blipFill>
          <a:blip r:embed="rId6" cstate="screen">
            <a:extLst>
              <a:ext uri="{28A0092B-C50C-407E-A947-70E740481C1C}">
                <a14:useLocalDpi xmlns:a14="http://schemas.microsoft.com/office/drawing/2010/main"/>
              </a:ext>
            </a:extLst>
          </a:blip>
          <a:srcRect b="27102"/>
          <a:stretch>
            <a:fillRect/>
          </a:stretch>
        </p:blipFill>
        <p:spPr>
          <a:xfrm>
            <a:off x="3851656" y="1186166"/>
            <a:ext cx="1045167" cy="947434"/>
          </a:xfrm>
          <a:prstGeom prst="rect">
            <a:avLst/>
          </a:prstGeom>
        </p:spPr>
      </p:pic>
      <p:pic>
        <p:nvPicPr>
          <p:cNvPr id="18" name="Picture 17" descr="oregon.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5516062" y="1066800"/>
            <a:ext cx="907251" cy="1066800"/>
          </a:xfrm>
          <a:prstGeom prst="rect">
            <a:avLst/>
          </a:prstGeom>
        </p:spPr>
      </p:pic>
      <p:sp>
        <p:nvSpPr>
          <p:cNvPr id="21" name="Subtitle 2"/>
          <p:cNvSpPr>
            <a:spLocks noGrp="1"/>
          </p:cNvSpPr>
          <p:nvPr>
            <p:ph type="subTitle" idx="1" hasCustomPrompt="1"/>
          </p:nvPr>
        </p:nvSpPr>
        <p:spPr>
          <a:xfrm>
            <a:off x="609600" y="3524250"/>
            <a:ext cx="8305800" cy="1333500"/>
          </a:xfrm>
          <a:prstGeom prst="rect">
            <a:avLst/>
          </a:prstGeom>
        </p:spPr>
        <p:txBody>
          <a:bodyPr wrap="square">
            <a:normAutofit/>
          </a:bodyPr>
          <a:lstStyle>
            <a:lvl1pPr marL="0" indent="0" algn="l">
              <a:spcBef>
                <a:spcPts val="0"/>
              </a:spcBef>
              <a:spcAft>
                <a:spcPts val="0"/>
              </a:spcAft>
              <a:buNone/>
              <a:defRPr sz="2000">
                <a:solidFill>
                  <a:srgbClr val="003A7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a:t>
            </a:r>
          </a:p>
          <a:p>
            <a:r>
              <a:rPr lang="en-US" dirty="0" smtClean="0"/>
              <a:t>Presenter title 1</a:t>
            </a:r>
          </a:p>
          <a:p>
            <a:r>
              <a:rPr lang="en-US" dirty="0" smtClean="0"/>
              <a:t>Presenter title 2</a:t>
            </a:r>
            <a:endParaRPr lang="en-US" dirty="0"/>
          </a:p>
        </p:txBody>
      </p:sp>
      <p:sp>
        <p:nvSpPr>
          <p:cNvPr id="24" name="Title 1"/>
          <p:cNvSpPr>
            <a:spLocks noGrp="1"/>
          </p:cNvSpPr>
          <p:nvPr>
            <p:ph type="ctrTitle" hasCustomPrompt="1"/>
          </p:nvPr>
        </p:nvSpPr>
        <p:spPr>
          <a:xfrm>
            <a:off x="609600" y="2362200"/>
            <a:ext cx="8286750" cy="1028700"/>
          </a:xfrm>
          <a:prstGeom prst="rect">
            <a:avLst/>
          </a:prstGeom>
        </p:spPr>
        <p:txBody>
          <a:bodyPr anchor="ctr" anchorCtr="0">
            <a:normAutofit/>
          </a:bodyPr>
          <a:lstStyle>
            <a:lvl1pPr algn="l">
              <a:defRPr sz="3000">
                <a:solidFill>
                  <a:srgbClr val="003A78"/>
                </a:solidFill>
              </a:defRPr>
            </a:lvl1pPr>
          </a:lstStyle>
          <a:p>
            <a:r>
              <a:rPr lang="en-US" dirty="0" smtClean="0"/>
              <a:t>Add title</a:t>
            </a:r>
            <a:endParaRPr lang="en-US" dirty="0"/>
          </a:p>
        </p:txBody>
      </p:sp>
      <p:sp>
        <p:nvSpPr>
          <p:cNvPr id="12" name="Text Placeholder 18"/>
          <p:cNvSpPr>
            <a:spLocks noGrp="1"/>
          </p:cNvSpPr>
          <p:nvPr>
            <p:ph type="body" sz="quarter" idx="10" hasCustomPrompt="1"/>
          </p:nvPr>
        </p:nvSpPr>
        <p:spPr>
          <a:xfrm>
            <a:off x="607484" y="5105400"/>
            <a:ext cx="8307916" cy="819912"/>
          </a:xfrm>
          <a:prstGeom prst="rect">
            <a:avLst/>
          </a:prstGeom>
        </p:spPr>
        <p:txBody>
          <a:bodyPr vert="horz"/>
          <a:lstStyle>
            <a:lvl1pPr marL="0" indent="0">
              <a:buNone/>
              <a:defRPr sz="1400" baseline="0">
                <a:solidFill>
                  <a:srgbClr val="003A78"/>
                </a:solidFill>
                <a:latin typeface="Arial"/>
              </a:defRPr>
            </a:lvl1pPr>
          </a:lstStyle>
          <a:p>
            <a:pPr lvl="0"/>
            <a:r>
              <a:rPr lang="en-US" dirty="0" smtClean="0"/>
              <a:t>Add Presenter Information</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Divider A">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5029199"/>
            <a:ext cx="9162289" cy="1832458"/>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832458"/>
          </a:xfrm>
          <a:prstGeom prst="rect">
            <a:avLst/>
          </a:prstGeom>
        </p:spPr>
      </p:pic>
      <p:cxnSp>
        <p:nvCxnSpPr>
          <p:cNvPr id="10" name="Straight Connector 9"/>
          <p:cNvCxnSpPr/>
          <p:nvPr/>
        </p:nvCxnSpPr>
        <p:spPr>
          <a:xfrm>
            <a:off x="1" y="1822978"/>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 y="5040312"/>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33401" y="3276600"/>
            <a:ext cx="8077200" cy="1238250"/>
          </a:xfrm>
          <a:prstGeom prst="rect">
            <a:avLst/>
          </a:prstGeom>
        </p:spPr>
        <p:txBody>
          <a:bodyPr tIns="0" anchor="t">
            <a:normAutofit/>
          </a:bodyPr>
          <a:lstStyle>
            <a:lvl1pPr algn="ctr">
              <a:defRPr sz="3200" b="0" cap="none">
                <a:solidFill>
                  <a:srgbClr val="003A78"/>
                </a:solidFill>
              </a:defRPr>
            </a:lvl1pPr>
          </a:lstStyle>
          <a:p>
            <a:r>
              <a:rPr lang="en-US" dirty="0" smtClean="0"/>
              <a:t>Click To Edit Section Title</a:t>
            </a:r>
            <a:endParaRPr lang="en-US" dirty="0"/>
          </a:p>
        </p:txBody>
      </p:sp>
      <p:sp>
        <p:nvSpPr>
          <p:cNvPr id="3" name="Text Placeholder 2"/>
          <p:cNvSpPr>
            <a:spLocks noGrp="1"/>
          </p:cNvSpPr>
          <p:nvPr>
            <p:ph type="body" idx="1" hasCustomPrompt="1"/>
          </p:nvPr>
        </p:nvSpPr>
        <p:spPr>
          <a:xfrm>
            <a:off x="533401" y="2476500"/>
            <a:ext cx="8077200" cy="790576"/>
          </a:xfrm>
          <a:prstGeom prst="rect">
            <a:avLst/>
          </a:prstGeom>
        </p:spPr>
        <p:txBody>
          <a:bodyPr bIns="0" anchor="b"/>
          <a:lstStyle>
            <a:lvl1pPr marL="0" indent="0" algn="ctr">
              <a:buNone/>
              <a:defRPr sz="2000" cap="small" baseline="0">
                <a:solidFill>
                  <a:srgbClr val="003A7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ADD HEADER TEXT</a:t>
            </a:r>
          </a:p>
        </p:txBody>
      </p:sp>
      <p:pic>
        <p:nvPicPr>
          <p:cNvPr id="12" name="Picture 11" descr="NW ECH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6201950"/>
            <a:ext cx="1448903" cy="503649"/>
          </a:xfrm>
          <a:prstGeom prst="rect">
            <a:avLst/>
          </a:prstGeom>
        </p:spPr>
      </p:pic>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Divider B">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5029199"/>
            <a:ext cx="9162289" cy="1832458"/>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832458"/>
          </a:xfrm>
          <a:prstGeom prst="rect">
            <a:avLst/>
          </a:prstGeom>
        </p:spPr>
      </p:pic>
      <p:cxnSp>
        <p:nvCxnSpPr>
          <p:cNvPr id="10" name="Straight Connector 9"/>
          <p:cNvCxnSpPr/>
          <p:nvPr/>
        </p:nvCxnSpPr>
        <p:spPr>
          <a:xfrm>
            <a:off x="1" y="1827212"/>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 y="5040312"/>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33400" y="2600325"/>
            <a:ext cx="3657600" cy="685800"/>
          </a:xfrm>
          <a:prstGeom prst="rect">
            <a:avLst/>
          </a:prstGeom>
        </p:spPr>
        <p:txBody>
          <a:bodyPr tIns="0" anchor="t">
            <a:normAutofit/>
          </a:bodyPr>
          <a:lstStyle>
            <a:lvl1pPr algn="l">
              <a:defRPr sz="3200" b="0" cap="none">
                <a:solidFill>
                  <a:srgbClr val="003A78"/>
                </a:solidFill>
              </a:defRPr>
            </a:lvl1pPr>
          </a:lstStyle>
          <a:p>
            <a:r>
              <a:rPr lang="en-US" dirty="0" smtClean="0"/>
              <a:t>Title</a:t>
            </a:r>
            <a:endParaRPr lang="en-US" dirty="0"/>
          </a:p>
        </p:txBody>
      </p:sp>
      <p:sp>
        <p:nvSpPr>
          <p:cNvPr id="3" name="Text Placeholder 2"/>
          <p:cNvSpPr>
            <a:spLocks noGrp="1"/>
          </p:cNvSpPr>
          <p:nvPr>
            <p:ph type="body" idx="1" hasCustomPrompt="1"/>
          </p:nvPr>
        </p:nvSpPr>
        <p:spPr>
          <a:xfrm>
            <a:off x="533400" y="2028825"/>
            <a:ext cx="3657600" cy="533400"/>
          </a:xfrm>
          <a:prstGeom prst="rect">
            <a:avLst/>
          </a:prstGeom>
        </p:spPr>
        <p:txBody>
          <a:bodyPr bIns="0" anchor="b"/>
          <a:lstStyle>
            <a:lvl1pPr marL="0" indent="0" algn="l">
              <a:buNone/>
              <a:defRPr sz="2400" cap="small" baseline="0">
                <a:solidFill>
                  <a:srgbClr val="003A7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subtitle</a:t>
            </a:r>
          </a:p>
        </p:txBody>
      </p:sp>
      <p:sp>
        <p:nvSpPr>
          <p:cNvPr id="14" name="Rectangle 13"/>
          <p:cNvSpPr/>
          <p:nvPr/>
        </p:nvSpPr>
        <p:spPr>
          <a:xfrm>
            <a:off x="9525" y="3429002"/>
            <a:ext cx="4572001" cy="1612899"/>
          </a:xfrm>
          <a:prstGeom prst="rect">
            <a:avLst/>
          </a:prstGeom>
          <a:solidFill>
            <a:srgbClr val="81AE28"/>
          </a:solidFill>
          <a:ln>
            <a:solidFill>
              <a:srgbClr val="78A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588933" y="1828800"/>
            <a:ext cx="4572001" cy="1581150"/>
          </a:xfrm>
          <a:prstGeom prst="rect">
            <a:avLst/>
          </a:prstGeom>
          <a:solidFill>
            <a:srgbClr val="81AE28"/>
          </a:solidFill>
          <a:ln>
            <a:solidFill>
              <a:srgbClr val="78A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6"/>
          <p:cNvSpPr>
            <a:spLocks noGrp="1"/>
          </p:cNvSpPr>
          <p:nvPr>
            <p:ph sz="quarter" idx="10" hasCustomPrompt="1"/>
          </p:nvPr>
        </p:nvSpPr>
        <p:spPr>
          <a:xfrm>
            <a:off x="4876800" y="3581400"/>
            <a:ext cx="3962400" cy="1219200"/>
          </a:xfrm>
          <a:prstGeom prst="rect">
            <a:avLst/>
          </a:prstGeom>
        </p:spPr>
        <p:txBody>
          <a:bodyPr/>
          <a:lstStyle>
            <a:lvl1pPr marL="228600" indent="-228600">
              <a:defRPr sz="2000">
                <a:solidFill>
                  <a:srgbClr val="003A78"/>
                </a:solidFill>
              </a:defRPr>
            </a:lvl1pPr>
          </a:lstStyle>
          <a:p>
            <a:pPr lvl="0"/>
            <a:r>
              <a:rPr lang="en-US" dirty="0" smtClean="0"/>
              <a:t>Click to edit text</a:t>
            </a:r>
          </a:p>
        </p:txBody>
      </p:sp>
      <p:pic>
        <p:nvPicPr>
          <p:cNvPr id="12" name="Picture 11" descr="NW ECH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6201950"/>
            <a:ext cx="1448903" cy="503649"/>
          </a:xfrm>
          <a:prstGeom prst="rect">
            <a:avLst/>
          </a:prstGeom>
        </p:spPr>
      </p:pic>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C">
    <p:spTree>
      <p:nvGrpSpPr>
        <p:cNvPr id="1" name=""/>
        <p:cNvGrpSpPr/>
        <p:nvPr/>
      </p:nvGrpSpPr>
      <p:grpSpPr>
        <a:xfrm>
          <a:off x="0" y="0"/>
          <a:ext cx="0" cy="0"/>
          <a:chOff x="0" y="0"/>
          <a:chExt cx="0" cy="0"/>
        </a:xfrm>
      </p:grpSpPr>
      <p:sp>
        <p:nvSpPr>
          <p:cNvPr id="12" name="Title 4"/>
          <p:cNvSpPr txBox="1">
            <a:spLocks/>
          </p:cNvSpPr>
          <p:nvPr userDrawn="1"/>
        </p:nvSpPr>
        <p:spPr>
          <a:xfrm>
            <a:off x="0" y="2794000"/>
            <a:ext cx="9143999" cy="1295400"/>
          </a:xfrm>
          <a:prstGeom prst="rect">
            <a:avLst/>
          </a:prstGeom>
          <a:solidFill>
            <a:srgbClr val="B6D661"/>
          </a:solidFill>
        </p:spPr>
        <p:txBody>
          <a:bodyPr t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5029199"/>
            <a:ext cx="9162289" cy="1832458"/>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832458"/>
          </a:xfrm>
          <a:prstGeom prst="rect">
            <a:avLst/>
          </a:prstGeom>
        </p:spPr>
      </p:pic>
      <p:cxnSp>
        <p:nvCxnSpPr>
          <p:cNvPr id="10" name="Straight Connector 9"/>
          <p:cNvCxnSpPr/>
          <p:nvPr/>
        </p:nvCxnSpPr>
        <p:spPr>
          <a:xfrm>
            <a:off x="1" y="1822978"/>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 y="5040312"/>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241301" y="2806700"/>
            <a:ext cx="8686800" cy="1274826"/>
          </a:xfrm>
          <a:prstGeom prst="rect">
            <a:avLst/>
          </a:prstGeom>
        </p:spPr>
        <p:txBody>
          <a:bodyPr tIns="0" anchor="ctr">
            <a:normAutofit/>
          </a:bodyPr>
          <a:lstStyle>
            <a:lvl1pPr algn="ctr">
              <a:defRPr sz="3200" b="0" cap="none">
                <a:solidFill>
                  <a:schemeClr val="tx2"/>
                </a:solidFill>
              </a:defRPr>
            </a:lvl1pPr>
          </a:lstStyle>
          <a:p>
            <a:r>
              <a:rPr lang="en-US" dirty="0" smtClean="0"/>
              <a:t>Click To Edit Title</a:t>
            </a:r>
            <a:endParaRPr lang="en-US" dirty="0"/>
          </a:p>
        </p:txBody>
      </p:sp>
      <p:pic>
        <p:nvPicPr>
          <p:cNvPr id="13" name="Picture 12" descr="NW ECH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6201950"/>
            <a:ext cx="1448903" cy="503649"/>
          </a:xfrm>
          <a:prstGeom prst="rect">
            <a:avLst/>
          </a:prstGeom>
        </p:spPr>
      </p:pic>
    </p:spTree>
    <p:extLst>
      <p:ext uri="{BB962C8B-B14F-4D97-AF65-F5344CB8AC3E}">
        <p14:creationId xmlns:p14="http://schemas.microsoft.com/office/powerpoint/2010/main" val="224487319"/>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77112"/>
          </a:xfrm>
          <a:prstGeom prst="rect">
            <a:avLst/>
          </a:prstGeom>
        </p:spPr>
      </p:pic>
      <p:sp>
        <p:nvSpPr>
          <p:cNvPr id="11"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12" name="Straight Connector 11"/>
          <p:cNvCxnSpPr/>
          <p:nvPr/>
        </p:nvCxnSpPr>
        <p:spPr>
          <a:xfrm>
            <a:off x="1"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dirty="0" smtClean="0"/>
              <a:t>Text Slide: click to add title</a:t>
            </a:r>
            <a:endParaRPr lang="en-US" dirty="0"/>
          </a:p>
        </p:txBody>
      </p:sp>
      <p:sp>
        <p:nvSpPr>
          <p:cNvPr id="3" name="Text Placeholder 2"/>
          <p:cNvSpPr>
            <a:spLocks noGrp="1"/>
          </p:cNvSpPr>
          <p:nvPr>
            <p:ph type="body" idx="1" hasCustomPrompt="1"/>
          </p:nvPr>
        </p:nvSpPr>
        <p:spPr>
          <a:xfrm>
            <a:off x="323850" y="-9525"/>
            <a:ext cx="8515350" cy="304800"/>
          </a:xfrm>
          <a:prstGeom prst="rect">
            <a:avLst/>
          </a:prstGeom>
        </p:spPr>
        <p:txBody>
          <a:bodyPr anchor="b">
            <a:normAutofit/>
          </a:bodyPr>
          <a:lstStyle>
            <a:lvl1pPr marL="0" indent="0">
              <a:buNone/>
              <a:defRPr sz="1200" b="0" baseline="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SECTION TOPIC (OPTIONAL)</a:t>
            </a:r>
          </a:p>
        </p:txBody>
      </p:sp>
      <p:sp>
        <p:nvSpPr>
          <p:cNvPr id="4" name="Content Placeholder 3"/>
          <p:cNvSpPr>
            <a:spLocks noGrp="1"/>
          </p:cNvSpPr>
          <p:nvPr>
            <p:ph sz="half" idx="2" hasCustomPrompt="1"/>
          </p:nvPr>
        </p:nvSpPr>
        <p:spPr>
          <a:xfrm>
            <a:off x="323850" y="1447800"/>
            <a:ext cx="8515350" cy="4648200"/>
          </a:xfrm>
          <a:prstGeom prst="rect">
            <a:avLst/>
          </a:prstGeom>
        </p:spPr>
        <p:txBody>
          <a:bodyPr anchor="t" anchorCtr="0">
            <a:normAutofit/>
          </a:bodyPr>
          <a:lstStyle>
            <a:lvl1pPr marL="228600" indent="-228600">
              <a:buClr>
                <a:schemeClr val="tx2"/>
              </a:buClr>
              <a:defRPr sz="2400">
                <a:solidFill>
                  <a:srgbClr val="000000"/>
                </a:solidFill>
              </a:defRPr>
            </a:lvl1pPr>
            <a:lvl2pPr marL="400050" indent="-171450">
              <a:buClr>
                <a:schemeClr val="tx2"/>
              </a:buClr>
              <a:buFont typeface="Arial" pitchFamily="34" charset="0"/>
              <a:buChar char="-"/>
              <a:defRPr sz="2000">
                <a:solidFill>
                  <a:srgbClr val="000000"/>
                </a:solidFill>
              </a:defRPr>
            </a:lvl2pPr>
            <a:lvl3pPr>
              <a:defRPr sz="16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first level text</a:t>
            </a:r>
          </a:p>
          <a:p>
            <a:pPr lvl="1"/>
            <a:r>
              <a:rPr lang="en-US" dirty="0" smtClean="0"/>
              <a:t>Second level</a:t>
            </a:r>
          </a:p>
          <a:p>
            <a:pPr lvl="2"/>
            <a:r>
              <a:rPr lang="en-US" dirty="0" smtClean="0"/>
              <a:t>Third level</a:t>
            </a:r>
          </a:p>
        </p:txBody>
      </p:sp>
      <p:sp>
        <p:nvSpPr>
          <p:cNvPr id="9" name="Content Placeholder 4"/>
          <p:cNvSpPr>
            <a:spLocks noGrp="1"/>
          </p:cNvSpPr>
          <p:nvPr>
            <p:ph sz="quarter" idx="13" hasCustomPrompt="1"/>
          </p:nvPr>
        </p:nvSpPr>
        <p:spPr>
          <a:xfrm>
            <a:off x="304800" y="6477000"/>
            <a:ext cx="7162800" cy="320040"/>
          </a:xfrm>
          <a:prstGeom prst="rect">
            <a:avLst/>
          </a:prstGeom>
        </p:spPr>
        <p:txBody>
          <a:bodyPr vert="horz" anchor="ctr"/>
          <a:lstStyle>
            <a:lvl1pPr marL="0" indent="0">
              <a:buNone/>
              <a:defRPr sz="1400" b="1">
                <a:solidFill>
                  <a:srgbClr val="285078"/>
                </a:solidFill>
                <a:latin typeface="Arial"/>
                <a:cs typeface="Arial"/>
              </a:defRPr>
            </a:lvl1pPr>
          </a:lstStyle>
          <a:p>
            <a:pPr lvl="0"/>
            <a:r>
              <a:rPr lang="en-US" dirty="0" smtClean="0"/>
              <a:t>Click to Add Source</a:t>
            </a:r>
            <a:endParaRPr lang="en-US" dirty="0"/>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Data">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77112"/>
          </a:xfrm>
          <a:prstGeom prst="rect">
            <a:avLst/>
          </a:prstGeom>
        </p:spPr>
      </p:pic>
      <p:sp>
        <p:nvSpPr>
          <p:cNvPr id="11"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12" name="Straight Connector 11"/>
          <p:cNvCxnSpPr/>
          <p:nvPr/>
        </p:nvCxnSpPr>
        <p:spPr>
          <a:xfrm>
            <a:off x="1"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dirty="0" smtClean="0"/>
              <a:t>Text and Data/Image Slide: click to add title</a:t>
            </a:r>
            <a:endParaRPr lang="en-US" dirty="0"/>
          </a:p>
        </p:txBody>
      </p:sp>
      <p:sp>
        <p:nvSpPr>
          <p:cNvPr id="3" name="Text Placeholder 2"/>
          <p:cNvSpPr>
            <a:spLocks noGrp="1"/>
          </p:cNvSpPr>
          <p:nvPr>
            <p:ph type="body" idx="1" hasCustomPrompt="1"/>
          </p:nvPr>
        </p:nvSpPr>
        <p:spPr>
          <a:xfrm>
            <a:off x="323850" y="-9525"/>
            <a:ext cx="8515350" cy="304800"/>
          </a:xfrm>
          <a:prstGeom prst="rect">
            <a:avLst/>
          </a:prstGeom>
        </p:spPr>
        <p:txBody>
          <a:bodyPr anchor="b">
            <a:normAutofit/>
          </a:bodyPr>
          <a:lstStyle>
            <a:lvl1pPr marL="0" indent="0">
              <a:buNone/>
              <a:defRPr sz="1200" b="0" baseline="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SECTION TOPIC (OPTIONAL)</a:t>
            </a:r>
          </a:p>
        </p:txBody>
      </p:sp>
      <p:sp>
        <p:nvSpPr>
          <p:cNvPr id="4" name="Content Placeholder 3"/>
          <p:cNvSpPr>
            <a:spLocks noGrp="1"/>
          </p:cNvSpPr>
          <p:nvPr>
            <p:ph sz="half" idx="2" hasCustomPrompt="1"/>
          </p:nvPr>
        </p:nvSpPr>
        <p:spPr>
          <a:xfrm>
            <a:off x="323850" y="1447800"/>
            <a:ext cx="4171950" cy="4800600"/>
          </a:xfrm>
          <a:prstGeom prst="rect">
            <a:avLst/>
          </a:prstGeom>
        </p:spPr>
        <p:txBody>
          <a:bodyPr anchor="t" anchorCtr="0">
            <a:normAutofit/>
          </a:bodyPr>
          <a:lstStyle>
            <a:lvl1pPr marL="228600" indent="-228600">
              <a:buClr>
                <a:schemeClr val="tx2"/>
              </a:buClr>
              <a:defRPr sz="2400">
                <a:solidFill>
                  <a:srgbClr val="000000"/>
                </a:solidFill>
              </a:defRPr>
            </a:lvl1pPr>
            <a:lvl2pPr marL="400050" indent="-171450">
              <a:buClr>
                <a:schemeClr val="tx2"/>
              </a:buClr>
              <a:buFont typeface="Arial" pitchFamily="34" charset="0"/>
              <a:buChar char="-"/>
              <a:defRPr sz="2000">
                <a:solidFill>
                  <a:srgbClr val="000000"/>
                </a:solidFill>
              </a:defRPr>
            </a:lvl2pPr>
            <a:lvl3pPr>
              <a:defRPr sz="16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first level text</a:t>
            </a:r>
          </a:p>
          <a:p>
            <a:pPr lvl="1"/>
            <a:r>
              <a:rPr lang="en-US" dirty="0" smtClean="0"/>
              <a:t>Second level</a:t>
            </a:r>
          </a:p>
        </p:txBody>
      </p:sp>
      <p:sp>
        <p:nvSpPr>
          <p:cNvPr id="9" name="Content Placeholder 4"/>
          <p:cNvSpPr>
            <a:spLocks noGrp="1"/>
          </p:cNvSpPr>
          <p:nvPr>
            <p:ph sz="quarter" idx="13" hasCustomPrompt="1"/>
          </p:nvPr>
        </p:nvSpPr>
        <p:spPr>
          <a:xfrm>
            <a:off x="304801" y="6461760"/>
            <a:ext cx="7162799" cy="320040"/>
          </a:xfrm>
          <a:prstGeom prst="rect">
            <a:avLst/>
          </a:prstGeom>
        </p:spPr>
        <p:txBody>
          <a:bodyPr vert="horz" anchor="ctr"/>
          <a:lstStyle>
            <a:lvl1pPr marL="0" indent="0">
              <a:buNone/>
              <a:defRPr sz="1400" b="1">
                <a:solidFill>
                  <a:schemeClr val="bg2"/>
                </a:solidFill>
                <a:latin typeface="Arial"/>
                <a:cs typeface="Arial"/>
              </a:defRPr>
            </a:lvl1pPr>
          </a:lstStyle>
          <a:p>
            <a:pPr lvl="0"/>
            <a:r>
              <a:rPr lang="en-US" dirty="0" smtClean="0"/>
              <a:t>Click to Add Source</a:t>
            </a:r>
            <a:endParaRPr lang="en-US" dirty="0"/>
          </a:p>
        </p:txBody>
      </p:sp>
    </p:spTree>
    <p:extLst>
      <p:ext uri="{BB962C8B-B14F-4D97-AF65-F5344CB8AC3E}">
        <p14:creationId xmlns:p14="http://schemas.microsoft.com/office/powerpoint/2010/main" val="209122306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 A">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304801" y="6461760"/>
            <a:ext cx="7162799" cy="320040"/>
          </a:xfrm>
          <a:prstGeom prst="rect">
            <a:avLst/>
          </a:prstGeom>
        </p:spPr>
        <p:txBody>
          <a:bodyPr vert="horz" anchor="ctr"/>
          <a:lstStyle>
            <a:lvl1pPr marL="0" indent="0">
              <a:buNone/>
              <a:defRPr sz="1400" b="1">
                <a:solidFill>
                  <a:srgbClr val="285078"/>
                </a:solidFill>
                <a:latin typeface="Arial"/>
                <a:cs typeface="Arial"/>
              </a:defRPr>
            </a:lvl1pPr>
          </a:lstStyle>
          <a:p>
            <a:pPr lvl="0"/>
            <a:r>
              <a:rPr lang="en-US" dirty="0" smtClean="0"/>
              <a:t>Click to Add Source</a:t>
            </a:r>
            <a:endParaRPr lang="en-US" dirty="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77112"/>
          </a:xfrm>
          <a:prstGeom prst="rect">
            <a:avLst/>
          </a:prstGeom>
        </p:spPr>
      </p:pic>
      <p:sp>
        <p:nvSpPr>
          <p:cNvPr id="11"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12" name="Straight Connector 11"/>
          <p:cNvCxnSpPr/>
          <p:nvPr/>
        </p:nvCxnSpPr>
        <p:spPr>
          <a:xfrm>
            <a:off x="1"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a:solidFill>
                  <a:schemeClr val="bg1"/>
                </a:solidFill>
              </a:defRPr>
            </a:lvl1pPr>
          </a:lstStyle>
          <a:p>
            <a:r>
              <a:rPr lang="en-US" dirty="0" smtClean="0"/>
              <a:t>Data/Image Slide: click to add title</a:t>
            </a:r>
            <a:endParaRPr lang="en-US" dirty="0"/>
          </a:p>
        </p:txBody>
      </p:sp>
      <p:sp>
        <p:nvSpPr>
          <p:cNvPr id="3" name="Text Placeholder 2"/>
          <p:cNvSpPr>
            <a:spLocks noGrp="1"/>
          </p:cNvSpPr>
          <p:nvPr>
            <p:ph type="body" idx="1" hasCustomPrompt="1"/>
          </p:nvPr>
        </p:nvSpPr>
        <p:spPr>
          <a:xfrm>
            <a:off x="323850" y="-9525"/>
            <a:ext cx="8515350" cy="304800"/>
          </a:xfrm>
          <a:prstGeom prst="rect">
            <a:avLst/>
          </a:prstGeom>
        </p:spPr>
        <p:txBody>
          <a:bodyPr anchor="b">
            <a:normAutofit/>
          </a:bodyPr>
          <a:lstStyle>
            <a:lvl1pPr marL="0" indent="0">
              <a:buNone/>
              <a:defRPr sz="1200" b="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SECTION TOPIC (OPTIONAL)</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 B">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77112"/>
          </a:xfrm>
          <a:prstGeom prst="rect">
            <a:avLst/>
          </a:prstGeom>
        </p:spPr>
      </p:pic>
      <p:sp>
        <p:nvSpPr>
          <p:cNvPr id="11"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12" name="Straight Connector 11"/>
          <p:cNvCxnSpPr/>
          <p:nvPr/>
        </p:nvCxnSpPr>
        <p:spPr>
          <a:xfrm>
            <a:off x="1"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600" baseline="0">
                <a:solidFill>
                  <a:schemeClr val="bg1"/>
                </a:solidFill>
              </a:defRPr>
            </a:lvl1pPr>
          </a:lstStyle>
          <a:p>
            <a:r>
              <a:rPr lang="en-US" dirty="0" smtClean="0"/>
              <a:t>Data/Image slide two line title: click to add title</a:t>
            </a:r>
            <a:endParaRPr lang="en-US" dirty="0"/>
          </a:p>
        </p:txBody>
      </p:sp>
      <p:sp>
        <p:nvSpPr>
          <p:cNvPr id="3" name="Text Placeholder 2"/>
          <p:cNvSpPr>
            <a:spLocks noGrp="1"/>
          </p:cNvSpPr>
          <p:nvPr>
            <p:ph type="body" idx="1" hasCustomPrompt="1"/>
          </p:nvPr>
        </p:nvSpPr>
        <p:spPr>
          <a:xfrm>
            <a:off x="323850" y="-9525"/>
            <a:ext cx="8515350" cy="304800"/>
          </a:xfrm>
          <a:prstGeom prst="rect">
            <a:avLst/>
          </a:prstGeom>
        </p:spPr>
        <p:txBody>
          <a:bodyPr anchor="b">
            <a:normAutofit/>
          </a:bodyPr>
          <a:lstStyle>
            <a:lvl1pPr marL="0" indent="0">
              <a:buNone/>
              <a:defRPr sz="1200" b="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SECTION TOPIC (OPTIONAL)</a:t>
            </a:r>
          </a:p>
        </p:txBody>
      </p:sp>
      <p:sp>
        <p:nvSpPr>
          <p:cNvPr id="13" name="Content Placeholder 4"/>
          <p:cNvSpPr>
            <a:spLocks noGrp="1"/>
          </p:cNvSpPr>
          <p:nvPr>
            <p:ph sz="quarter" idx="13" hasCustomPrompt="1"/>
          </p:nvPr>
        </p:nvSpPr>
        <p:spPr>
          <a:xfrm>
            <a:off x="304801" y="6461760"/>
            <a:ext cx="7162799" cy="320040"/>
          </a:xfrm>
          <a:prstGeom prst="rect">
            <a:avLst/>
          </a:prstGeom>
        </p:spPr>
        <p:txBody>
          <a:bodyPr vert="horz" anchor="ctr"/>
          <a:lstStyle>
            <a:lvl1pPr marL="0" indent="0">
              <a:buNone/>
              <a:defRPr sz="1400" b="1">
                <a:solidFill>
                  <a:srgbClr val="285078"/>
                </a:solidFill>
                <a:latin typeface="Arial"/>
                <a:cs typeface="Arial"/>
              </a:defRPr>
            </a:lvl1pPr>
          </a:lstStyle>
          <a:p>
            <a:pPr lvl="0"/>
            <a:r>
              <a:rPr lang="en-US" dirty="0" smtClean="0"/>
              <a:t>Click to Add Source</a:t>
            </a:r>
            <a:endParaRPr lang="en-US" dirty="0"/>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NW ECHO.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543800" y="6201950"/>
            <a:ext cx="1448903" cy="50364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6" r:id="rId5"/>
    <p:sldLayoutId id="2147483665" r:id="rId6"/>
    <p:sldLayoutId id="2147483688" r:id="rId7"/>
    <p:sldLayoutId id="2147483666" r:id="rId8"/>
    <p:sldLayoutId id="2147483667" r:id="rId9"/>
    <p:sldLayoutId id="2147483668" r:id="rId10"/>
    <p:sldLayoutId id="2147483687" r:id="rId11"/>
    <p:sldLayoutId id="2147483689" r:id="rId12"/>
    <p:sldLayoutId id="2147483690" r:id="rId13"/>
    <p:sldLayoutId id="2147483691" r:id="rId14"/>
    <p:sldLayoutId id="2147483692" r:id="rId15"/>
    <p:sldLayoutId id="2147483693" r:id="rId16"/>
  </p:sldLayoutIdLst>
  <p:transition spd="slow"/>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6.xml"/><Relationship Id="rId7" Type="http://schemas.openxmlformats.org/officeDocument/2006/relationships/image" Target="../media/image26.png"/><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9.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7.xml"/><Relationship Id="rId7" Type="http://schemas.openxmlformats.org/officeDocument/2006/relationships/image" Target="../media/image33.png"/><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32.wmf"/><Relationship Id="rId5" Type="http://schemas.openxmlformats.org/officeDocument/2006/relationships/image" Target="../media/image31.png"/><Relationship Id="rId4" Type="http://schemas.openxmlformats.org/officeDocument/2006/relationships/image" Target="../media/image30.wmf"/><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Microsoft_Excel_97-2003_Worksheet1.xls"/><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b="1" dirty="0" smtClean="0"/>
              <a:t>Antiretroviral Therapy Guidelines</a:t>
            </a:r>
            <a:endParaRPr lang="en-US" b="1" dirty="0"/>
          </a:p>
        </p:txBody>
      </p:sp>
      <p:sp>
        <p:nvSpPr>
          <p:cNvPr id="7" name="Subtitle 6"/>
          <p:cNvSpPr>
            <a:spLocks noGrp="1"/>
          </p:cNvSpPr>
          <p:nvPr>
            <p:ph type="subTitle" idx="1"/>
          </p:nvPr>
        </p:nvSpPr>
        <p:spPr/>
        <p:txBody>
          <a:bodyPr/>
          <a:lstStyle/>
          <a:p>
            <a:r>
              <a:rPr lang="en-US" dirty="0" smtClean="0"/>
              <a:t>Christian B. </a:t>
            </a:r>
            <a:r>
              <a:rPr lang="en-US" dirty="0" err="1" smtClean="0"/>
              <a:t>Ramers</a:t>
            </a:r>
            <a:r>
              <a:rPr lang="en-US" dirty="0" smtClean="0"/>
              <a:t>, MD, MPH</a:t>
            </a:r>
            <a:br>
              <a:rPr lang="en-US" dirty="0" smtClean="0"/>
            </a:br>
            <a:r>
              <a:rPr lang="en-US" dirty="0" smtClean="0"/>
              <a:t>Medical Director, NW AETC ECHO</a:t>
            </a:r>
            <a:br>
              <a:rPr lang="en-US" dirty="0" smtClean="0"/>
            </a:br>
            <a:r>
              <a:rPr lang="en-US" sz="1800" dirty="0" smtClean="0"/>
              <a:t>Assistant Professor of Medicine &amp; Global Health, University of Washington</a:t>
            </a:r>
            <a:endParaRPr lang="en-US" sz="1800" dirty="0"/>
          </a:p>
        </p:txBody>
      </p:sp>
      <p:sp>
        <p:nvSpPr>
          <p:cNvPr id="8" name="Text Placeholder 7"/>
          <p:cNvSpPr>
            <a:spLocks noGrp="1"/>
          </p:cNvSpPr>
          <p:nvPr>
            <p:ph type="body" sz="quarter" idx="10"/>
          </p:nvPr>
        </p:nvSpPr>
        <p:spPr/>
        <p:txBody>
          <a:bodyPr/>
          <a:lstStyle/>
          <a:p>
            <a:r>
              <a:rPr lang="en-US" dirty="0" smtClean="0"/>
              <a:t>Presentation Prepared by: </a:t>
            </a:r>
            <a:br>
              <a:rPr lang="en-US" dirty="0" smtClean="0"/>
            </a:br>
            <a:r>
              <a:rPr lang="en-US" dirty="0" smtClean="0"/>
              <a:t>Christian B. </a:t>
            </a:r>
            <a:r>
              <a:rPr lang="en-US" dirty="0" err="1" smtClean="0"/>
              <a:t>Ramers</a:t>
            </a:r>
            <a:r>
              <a:rPr lang="en-US" dirty="0" smtClean="0"/>
              <a:t>, MD, MPH and David Spach, MD</a:t>
            </a:r>
            <a:br>
              <a:rPr lang="en-US" dirty="0" smtClean="0"/>
            </a:br>
            <a:r>
              <a:rPr lang="en-US" dirty="0" smtClean="0"/>
              <a:t>Last Updated: February 22, 2012</a:t>
            </a:r>
          </a:p>
        </p:txBody>
      </p:sp>
      <p:pic>
        <p:nvPicPr>
          <p:cNvPr id="2" name="2.23.12 - audio only -- ECHO HIV Project ECHO Record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0" y="6254262"/>
            <a:ext cx="609600" cy="609600"/>
          </a:xfrm>
          <a:prstGeom prst="rect">
            <a:avLst/>
          </a:prstGeom>
        </p:spPr>
      </p:pic>
    </p:spTree>
    <p:extLst>
      <p:ext uri="{BB962C8B-B14F-4D97-AF65-F5344CB8AC3E}">
        <p14:creationId xmlns:p14="http://schemas.microsoft.com/office/powerpoint/2010/main" val="230698556"/>
      </p:ext>
    </p:extLst>
  </p:cSld>
  <p:clrMapOvr>
    <a:masterClrMapping/>
  </p:clrMapOvr>
  <mc:AlternateContent xmlns:mc="http://schemas.openxmlformats.org/markup-compatibility/2006">
    <mc:Choice xmlns:p14="http://schemas.microsoft.com/office/powerpoint/2010/main" Requires="p14">
      <p:transition spd="med" p14:dur="700" advTm="18198">
        <p:fade/>
      </p:transition>
    </mc:Choice>
    <mc:Fallback>
      <p:transition spd="med" advTm="181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E7F1CA"/>
                </a:solidFill>
              </a:rPr>
              <a:t>IAS-USA Antiretroviral Therapy Guidelines: July 2010</a:t>
            </a:r>
            <a:r>
              <a:rPr lang="en-US" dirty="0" smtClean="0"/>
              <a:t/>
            </a:r>
            <a:br>
              <a:rPr lang="en-US" dirty="0" smtClean="0"/>
            </a:br>
            <a:r>
              <a:rPr lang="en-US" dirty="0" smtClean="0"/>
              <a:t>Recommendations for Initiating Therapy in Treatment-Naive</a:t>
            </a:r>
            <a:endParaRPr lang="en-US" dirty="0"/>
          </a:p>
        </p:txBody>
      </p:sp>
      <p:sp>
        <p:nvSpPr>
          <p:cNvPr id="3" name="Text Placeholder 2"/>
          <p:cNvSpPr>
            <a:spLocks noGrp="1"/>
          </p:cNvSpPr>
          <p:nvPr>
            <p:ph type="body" idx="1"/>
          </p:nvPr>
        </p:nvSpPr>
        <p:spPr/>
        <p:txBody>
          <a:bodyPr/>
          <a:lstStyle/>
          <a:p>
            <a:r>
              <a:rPr lang="en-US" dirty="0"/>
              <a:t>ANTIRETROVIRAL THERAPY: IAS-USA GUIDELINES</a:t>
            </a:r>
          </a:p>
        </p:txBody>
      </p:sp>
      <p:graphicFrame>
        <p:nvGraphicFramePr>
          <p:cNvPr id="6" name="Object 2"/>
          <p:cNvGraphicFramePr>
            <a:graphicFrameLocks noGrp="1"/>
          </p:cNvGraphicFramePr>
          <p:nvPr/>
        </p:nvGraphicFramePr>
        <p:xfrm>
          <a:off x="457200" y="14478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11"/>
          <p:cNvSpPr>
            <a:spLocks noChangeArrowheads="1"/>
          </p:cNvSpPr>
          <p:nvPr/>
        </p:nvSpPr>
        <p:spPr bwMode="auto">
          <a:xfrm>
            <a:off x="1600200" y="4356100"/>
            <a:ext cx="6931150" cy="1426146"/>
          </a:xfrm>
          <a:prstGeom prst="rect">
            <a:avLst/>
          </a:prstGeom>
          <a:solidFill>
            <a:srgbClr val="9B9B79"/>
          </a:solidFill>
          <a:ln w="12700">
            <a:solidFill>
              <a:schemeClr val="tx1">
                <a:alpha val="50195"/>
              </a:schemeClr>
            </a:solidFill>
            <a:miter lim="800000"/>
            <a:headEnd/>
            <a:tailEnd/>
          </a:ln>
        </p:spPr>
        <p:txBody>
          <a:bodyPr wrap="none" anchor="ctr">
            <a:prstTxWarp prst="textNoShape">
              <a:avLst/>
            </a:prstTxWarp>
          </a:bodyPr>
          <a:lstStyle/>
          <a:p>
            <a:endParaRPr lang="en-US">
              <a:solidFill>
                <a:srgbClr val="000000"/>
              </a:solidFill>
            </a:endParaRPr>
          </a:p>
        </p:txBody>
      </p:sp>
      <p:sp>
        <p:nvSpPr>
          <p:cNvPr id="10" name="Rectangle 13"/>
          <p:cNvSpPr>
            <a:spLocks noChangeArrowheads="1"/>
          </p:cNvSpPr>
          <p:nvPr/>
        </p:nvSpPr>
        <p:spPr bwMode="auto">
          <a:xfrm>
            <a:off x="1600201" y="3727450"/>
            <a:ext cx="6922007" cy="593788"/>
          </a:xfrm>
          <a:prstGeom prst="rect">
            <a:avLst/>
          </a:prstGeom>
          <a:solidFill>
            <a:srgbClr val="C1C2A8"/>
          </a:solidFill>
          <a:ln w="12700">
            <a:solidFill>
              <a:schemeClr val="tx1">
                <a:alpha val="50195"/>
              </a:schemeClr>
            </a:solidFill>
            <a:miter lim="800000"/>
            <a:headEnd/>
            <a:tailEnd/>
          </a:ln>
        </p:spPr>
        <p:txBody>
          <a:bodyPr wrap="none" anchor="ctr">
            <a:prstTxWarp prst="textNoShape">
              <a:avLst/>
            </a:prstTxWarp>
          </a:bodyPr>
          <a:lstStyle/>
          <a:p>
            <a:pPr>
              <a:defRPr/>
            </a:pPr>
            <a:endParaRPr lang="en-US">
              <a:solidFill>
                <a:srgbClr val="000000"/>
              </a:solidFill>
              <a:latin typeface="Geneva" charset="0"/>
            </a:endParaRPr>
          </a:p>
        </p:txBody>
      </p:sp>
      <p:sp>
        <p:nvSpPr>
          <p:cNvPr id="18" name="Rectangle 13"/>
          <p:cNvSpPr>
            <a:spLocks noChangeArrowheads="1"/>
          </p:cNvSpPr>
          <p:nvPr/>
        </p:nvSpPr>
        <p:spPr bwMode="auto">
          <a:xfrm>
            <a:off x="1600200" y="1638300"/>
            <a:ext cx="6925054" cy="2058924"/>
          </a:xfrm>
          <a:prstGeom prst="rect">
            <a:avLst/>
          </a:prstGeom>
          <a:solidFill>
            <a:srgbClr val="F0F0DD"/>
          </a:solidFill>
          <a:ln w="12700">
            <a:solidFill>
              <a:schemeClr val="tx1">
                <a:alpha val="50195"/>
              </a:schemeClr>
            </a:solidFill>
            <a:miter lim="800000"/>
            <a:headEnd/>
            <a:tailEnd/>
          </a:ln>
        </p:spPr>
        <p:txBody>
          <a:bodyPr wrap="none" anchor="ctr">
            <a:prstTxWarp prst="textNoShape">
              <a:avLst/>
            </a:prstTxWarp>
          </a:bodyPr>
          <a:lstStyle/>
          <a:p>
            <a:endParaRPr lang="en-US">
              <a:solidFill>
                <a:srgbClr val="000000"/>
              </a:solidFill>
            </a:endParaRPr>
          </a:p>
        </p:txBody>
      </p:sp>
      <p:sp>
        <p:nvSpPr>
          <p:cNvPr id="24" name="Rectangle 12"/>
          <p:cNvSpPr>
            <a:spLocks noChangeArrowheads="1"/>
          </p:cNvSpPr>
          <p:nvPr/>
        </p:nvSpPr>
        <p:spPr bwMode="white">
          <a:xfrm>
            <a:off x="1790700" y="2438400"/>
            <a:ext cx="6477000" cy="457200"/>
          </a:xfrm>
          <a:prstGeom prst="rect">
            <a:avLst/>
          </a:prstGeom>
          <a:noFill/>
          <a:ln w="25400">
            <a:noFill/>
            <a:miter lim="800000"/>
            <a:headEnd/>
            <a:tailEnd/>
          </a:ln>
        </p:spPr>
        <p:txBody>
          <a:bodyPr lIns="93620" tIns="47604" rIns="93620" bIns="47604" anchor="t">
            <a:prstTxWarp prst="textNoShape">
              <a:avLst/>
            </a:prstTxWarp>
          </a:bodyPr>
          <a:lstStyle/>
          <a:p>
            <a:pPr algn="ctr" defTabSz="933450">
              <a:spcBef>
                <a:spcPct val="50000"/>
              </a:spcBef>
            </a:pPr>
            <a:r>
              <a:rPr lang="en-US" sz="1200" b="1" dirty="0" smtClean="0">
                <a:solidFill>
                  <a:srgbClr val="2F2F2F"/>
                </a:solidFill>
                <a:latin typeface="Arial" pitchFamily="17" charset="0"/>
              </a:rPr>
              <a:t>*Consider unless patient is an elite controller (HIV RNA &lt; 50 copies/ml) or </a:t>
            </a:r>
            <a:br>
              <a:rPr lang="en-US" sz="1200" b="1" dirty="0" smtClean="0">
                <a:solidFill>
                  <a:srgbClr val="2F2F2F"/>
                </a:solidFill>
                <a:latin typeface="Arial" pitchFamily="17" charset="0"/>
              </a:rPr>
            </a:br>
            <a:r>
              <a:rPr lang="en-US" sz="1200" b="1" dirty="0" smtClean="0">
                <a:solidFill>
                  <a:srgbClr val="2F2F2F"/>
                </a:solidFill>
                <a:latin typeface="Arial" pitchFamily="17" charset="0"/>
              </a:rPr>
              <a:t>has stable CD4 cell count and low-level </a:t>
            </a:r>
            <a:r>
              <a:rPr lang="en-US" sz="1200" b="1" dirty="0" err="1" smtClean="0">
                <a:solidFill>
                  <a:srgbClr val="2F2F2F"/>
                </a:solidFill>
                <a:latin typeface="Arial" pitchFamily="17" charset="0"/>
              </a:rPr>
              <a:t>viremia</a:t>
            </a:r>
            <a:r>
              <a:rPr lang="en-US" sz="1200" b="1" dirty="0" smtClean="0">
                <a:solidFill>
                  <a:srgbClr val="2F2F2F"/>
                </a:solidFill>
                <a:latin typeface="Arial" pitchFamily="17" charset="0"/>
              </a:rPr>
              <a:t> in absence of HAART </a:t>
            </a:r>
            <a:endParaRPr lang="en-US" sz="1200" b="1" dirty="0">
              <a:solidFill>
                <a:srgbClr val="2F2F2F"/>
              </a:solidFill>
              <a:latin typeface="Arial" pitchFamily="17" charset="0"/>
            </a:endParaRPr>
          </a:p>
        </p:txBody>
      </p:sp>
      <p:sp>
        <p:nvSpPr>
          <p:cNvPr id="26" name="Line 10"/>
          <p:cNvSpPr>
            <a:spLocks noChangeShapeType="1"/>
          </p:cNvSpPr>
          <p:nvPr/>
        </p:nvSpPr>
        <p:spPr bwMode="auto">
          <a:xfrm>
            <a:off x="1600223" y="3714750"/>
            <a:ext cx="6940251" cy="0"/>
          </a:xfrm>
          <a:prstGeom prst="line">
            <a:avLst/>
          </a:prstGeom>
          <a:noFill/>
          <a:ln w="34925">
            <a:solidFill>
              <a:srgbClr val="000000"/>
            </a:solidFill>
            <a:prstDash val="dash"/>
            <a:round/>
            <a:headEnd/>
            <a:tailEnd/>
          </a:ln>
        </p:spPr>
        <p:txBody>
          <a:bodyPr>
            <a:prstTxWarp prst="textNoShape">
              <a:avLst/>
            </a:prstTxWarp>
          </a:bodyPr>
          <a:lstStyle/>
          <a:p>
            <a:r>
              <a:rPr lang="en-US" dirty="0" smtClean="0">
                <a:solidFill>
                  <a:srgbClr val="000000"/>
                </a:solidFill>
              </a:rPr>
              <a:t> </a:t>
            </a:r>
            <a:endParaRPr lang="en-US" dirty="0">
              <a:solidFill>
                <a:srgbClr val="000000"/>
              </a:solidFill>
            </a:endParaRPr>
          </a:p>
        </p:txBody>
      </p:sp>
      <p:sp>
        <p:nvSpPr>
          <p:cNvPr id="22" name="Rectangle 16"/>
          <p:cNvSpPr>
            <a:spLocks noChangeArrowheads="1"/>
          </p:cNvSpPr>
          <p:nvPr/>
        </p:nvSpPr>
        <p:spPr bwMode="auto">
          <a:xfrm>
            <a:off x="1590675" y="3554413"/>
            <a:ext cx="590550" cy="324929"/>
          </a:xfrm>
          <a:prstGeom prst="rect">
            <a:avLst/>
          </a:prstGeom>
          <a:solidFill>
            <a:srgbClr val="81AE28"/>
          </a:solidFill>
          <a:ln w="12700">
            <a:noFill/>
            <a:miter lim="800000"/>
            <a:headEnd/>
            <a:tailEnd/>
          </a:ln>
        </p:spPr>
        <p:txBody>
          <a:bodyPr lIns="93620" tIns="47604" rIns="93620" bIns="47604" anchor="ctr">
            <a:prstTxWarp prst="textNoShape">
              <a:avLst/>
            </a:prstTxWarp>
          </a:bodyPr>
          <a:lstStyle/>
          <a:p>
            <a:pPr algn="ctr" defTabSz="933450">
              <a:spcBef>
                <a:spcPct val="50000"/>
              </a:spcBef>
            </a:pPr>
            <a:r>
              <a:rPr lang="en-US" sz="1800" b="1">
                <a:solidFill>
                  <a:srgbClr val="000000"/>
                </a:solidFill>
                <a:latin typeface="Arial" pitchFamily="17" charset="0"/>
              </a:rPr>
              <a:t>500</a:t>
            </a:r>
          </a:p>
        </p:txBody>
      </p:sp>
      <p:sp>
        <p:nvSpPr>
          <p:cNvPr id="7" name="Line 10"/>
          <p:cNvSpPr>
            <a:spLocks noChangeShapeType="1"/>
          </p:cNvSpPr>
          <p:nvPr/>
        </p:nvSpPr>
        <p:spPr bwMode="auto">
          <a:xfrm>
            <a:off x="1600223" y="4337050"/>
            <a:ext cx="6940251" cy="0"/>
          </a:xfrm>
          <a:prstGeom prst="line">
            <a:avLst/>
          </a:prstGeom>
          <a:noFill/>
          <a:ln w="34925">
            <a:solidFill>
              <a:srgbClr val="000000"/>
            </a:solidFill>
            <a:prstDash val="dash"/>
            <a:round/>
            <a:headEnd/>
            <a:tailEnd/>
          </a:ln>
        </p:spPr>
        <p:txBody>
          <a:bodyPr>
            <a:prstTxWarp prst="textNoShape">
              <a:avLst/>
            </a:prstTxWarp>
          </a:bodyPr>
          <a:lstStyle/>
          <a:p>
            <a:r>
              <a:rPr lang="en-US" dirty="0" smtClean="0">
                <a:solidFill>
                  <a:srgbClr val="000000"/>
                </a:solidFill>
              </a:rPr>
              <a:t> </a:t>
            </a:r>
            <a:endParaRPr lang="en-US" dirty="0">
              <a:solidFill>
                <a:srgbClr val="000000"/>
              </a:solidFill>
            </a:endParaRPr>
          </a:p>
        </p:txBody>
      </p:sp>
      <p:sp>
        <p:nvSpPr>
          <p:cNvPr id="11" name="Rectangle 14"/>
          <p:cNvSpPr>
            <a:spLocks noChangeArrowheads="1"/>
          </p:cNvSpPr>
          <p:nvPr/>
        </p:nvSpPr>
        <p:spPr bwMode="auto">
          <a:xfrm>
            <a:off x="3975100" y="3771900"/>
            <a:ext cx="2171700" cy="482600"/>
          </a:xfrm>
          <a:prstGeom prst="rect">
            <a:avLst/>
          </a:prstGeom>
          <a:noFill/>
          <a:ln w="25400">
            <a:noFill/>
            <a:miter lim="800000"/>
            <a:headEnd/>
            <a:tailEnd/>
          </a:ln>
        </p:spPr>
        <p:txBody>
          <a:bodyPr lIns="93620" tIns="47604" rIns="93620" bIns="47604" anchor="ctr">
            <a:prstTxWarp prst="textNoShape">
              <a:avLst/>
            </a:prstTxWarp>
          </a:bodyPr>
          <a:lstStyle/>
          <a:p>
            <a:pPr algn="ctr" defTabSz="933450">
              <a:spcBef>
                <a:spcPct val="50000"/>
              </a:spcBef>
            </a:pPr>
            <a:r>
              <a:rPr lang="en-US" sz="1800" b="1" dirty="0">
                <a:solidFill>
                  <a:srgbClr val="000000"/>
                </a:solidFill>
                <a:latin typeface="Arial" pitchFamily="17" charset="0"/>
              </a:rPr>
              <a:t>Recommend</a:t>
            </a:r>
          </a:p>
        </p:txBody>
      </p:sp>
      <p:sp>
        <p:nvSpPr>
          <p:cNvPr id="19" name="Rectangle 14"/>
          <p:cNvSpPr>
            <a:spLocks noChangeArrowheads="1"/>
          </p:cNvSpPr>
          <p:nvPr/>
        </p:nvSpPr>
        <p:spPr bwMode="auto">
          <a:xfrm>
            <a:off x="4146550" y="1828800"/>
            <a:ext cx="1828800" cy="558800"/>
          </a:xfrm>
          <a:prstGeom prst="rect">
            <a:avLst/>
          </a:prstGeom>
          <a:noFill/>
          <a:ln w="25400">
            <a:noFill/>
            <a:miter lim="800000"/>
            <a:headEnd/>
            <a:tailEnd/>
          </a:ln>
        </p:spPr>
        <p:txBody>
          <a:bodyPr lIns="93620" tIns="47604" rIns="93620" bIns="47604" anchor="ctr">
            <a:prstTxWarp prst="textNoShape">
              <a:avLst/>
            </a:prstTxWarp>
          </a:bodyPr>
          <a:lstStyle/>
          <a:p>
            <a:pPr algn="ctr" defTabSz="933450">
              <a:spcBef>
                <a:spcPct val="50000"/>
              </a:spcBef>
            </a:pPr>
            <a:r>
              <a:rPr lang="en-US" sz="1800" b="1" dirty="0" smtClean="0">
                <a:solidFill>
                  <a:srgbClr val="000000"/>
                </a:solidFill>
                <a:latin typeface="Arial" pitchFamily="17" charset="0"/>
              </a:rPr>
              <a:t>Consider*</a:t>
            </a:r>
            <a:endParaRPr lang="en-US" sz="1800" b="1" dirty="0">
              <a:solidFill>
                <a:srgbClr val="000000"/>
              </a:solidFill>
              <a:latin typeface="Arial" pitchFamily="17" charset="0"/>
            </a:endParaRPr>
          </a:p>
        </p:txBody>
      </p:sp>
      <p:sp>
        <p:nvSpPr>
          <p:cNvPr id="31" name="Rectangle 14"/>
          <p:cNvSpPr>
            <a:spLocks noChangeArrowheads="1"/>
          </p:cNvSpPr>
          <p:nvPr/>
        </p:nvSpPr>
        <p:spPr bwMode="auto">
          <a:xfrm>
            <a:off x="3975100" y="4800600"/>
            <a:ext cx="2171700" cy="482600"/>
          </a:xfrm>
          <a:prstGeom prst="rect">
            <a:avLst/>
          </a:prstGeom>
          <a:noFill/>
          <a:ln w="25400">
            <a:noFill/>
            <a:miter lim="800000"/>
            <a:headEnd/>
            <a:tailEnd/>
          </a:ln>
        </p:spPr>
        <p:txBody>
          <a:bodyPr lIns="93620" tIns="47604" rIns="93620" bIns="47604" anchor="ctr">
            <a:prstTxWarp prst="textNoShape">
              <a:avLst/>
            </a:prstTxWarp>
          </a:bodyPr>
          <a:lstStyle/>
          <a:p>
            <a:pPr algn="ctr" defTabSz="933450">
              <a:spcBef>
                <a:spcPct val="50000"/>
              </a:spcBef>
            </a:pPr>
            <a:r>
              <a:rPr lang="en-US" sz="1800" b="1" dirty="0">
                <a:solidFill>
                  <a:srgbClr val="000000"/>
                </a:solidFill>
                <a:latin typeface="Arial" pitchFamily="17" charset="0"/>
              </a:rPr>
              <a:t>Recommend</a:t>
            </a:r>
          </a:p>
        </p:txBody>
      </p:sp>
      <p:sp>
        <p:nvSpPr>
          <p:cNvPr id="9" name="Content Placeholder 8"/>
          <p:cNvSpPr>
            <a:spLocks noGrp="1"/>
          </p:cNvSpPr>
          <p:nvPr>
            <p:ph sz="quarter" idx="13"/>
          </p:nvPr>
        </p:nvSpPr>
        <p:spPr/>
        <p:txBody>
          <a:bodyPr/>
          <a:lstStyle/>
          <a:p>
            <a:r>
              <a:rPr lang="en-US" b="0" dirty="0">
                <a:latin typeface="Arial" pitchFamily="-108" charset="0"/>
                <a:ea typeface="ＭＳ Ｐゴシック" pitchFamily="-108" charset="-128"/>
                <a:cs typeface="ＭＳ Ｐゴシック" pitchFamily="-108" charset="-128"/>
              </a:rPr>
              <a:t>Source: </a:t>
            </a:r>
            <a:r>
              <a:rPr lang="en-US" b="0" dirty="0">
                <a:latin typeface="Arial" pitchFamily="31" charset="0"/>
              </a:rPr>
              <a:t>Thompson MA, et al. JAMA. 2010;304:321-33</a:t>
            </a:r>
            <a:r>
              <a:rPr lang="en-US" b="0" dirty="0" smtClean="0">
                <a:latin typeface="Arial" pitchFamily="31" charset="0"/>
              </a:rPr>
              <a:t>.</a:t>
            </a:r>
            <a:endParaRPr lang="en-US" b="0" dirty="0">
              <a:latin typeface="Arial" pitchFamily="31" charset="0"/>
            </a:endParaRPr>
          </a:p>
        </p:txBody>
      </p:sp>
    </p:spTree>
    <p:extLst>
      <p:ext uri="{BB962C8B-B14F-4D97-AF65-F5344CB8AC3E}">
        <p14:creationId xmlns:p14="http://schemas.microsoft.com/office/powerpoint/2010/main" val="1274798956"/>
      </p:ext>
    </p:extLst>
  </p:cSld>
  <p:clrMapOvr>
    <a:masterClrMapping/>
  </p:clrMapOvr>
  <mc:AlternateContent xmlns:mc="http://schemas.openxmlformats.org/markup-compatibility/2006">
    <mc:Choice xmlns:p14="http://schemas.microsoft.com/office/powerpoint/2010/main" Requires="p14">
      <p:transition spd="med" p14:dur="700" advTm="19455">
        <p:fade/>
      </p:transition>
    </mc:Choice>
    <mc:Fallback>
      <p:transition spd="med" advTm="19455">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2">
                    <a:lumMod val="20000"/>
                    <a:lumOff val="80000"/>
                  </a:schemeClr>
                </a:solidFill>
              </a:rPr>
              <a:t>IAS-USA Antiretroviral Therapy Guidelines: July 2010</a:t>
            </a:r>
            <a:r>
              <a:rPr lang="en-US" dirty="0" smtClean="0"/>
              <a:t/>
            </a:r>
            <a:br>
              <a:rPr lang="en-US" dirty="0" smtClean="0"/>
            </a:br>
            <a:r>
              <a:rPr lang="en-US" dirty="0" smtClean="0"/>
              <a:t>Recommendations for Initiating Therapy in Treatment-Naive</a:t>
            </a:r>
            <a:endParaRPr lang="en-US" dirty="0"/>
          </a:p>
        </p:txBody>
      </p:sp>
      <p:sp>
        <p:nvSpPr>
          <p:cNvPr id="3" name="Text Placeholder 2"/>
          <p:cNvSpPr>
            <a:spLocks noGrp="1"/>
          </p:cNvSpPr>
          <p:nvPr>
            <p:ph type="body" idx="1"/>
          </p:nvPr>
        </p:nvSpPr>
        <p:spPr/>
        <p:txBody>
          <a:bodyPr/>
          <a:lstStyle/>
          <a:p>
            <a:r>
              <a:rPr lang="en-US" dirty="0" smtClean="0"/>
              <a:t>ANTIRETROVIRAL THERAPY: IAS-USA GUIDELINES</a:t>
            </a:r>
            <a:endParaRPr lang="en-US" dirty="0"/>
          </a:p>
        </p:txBody>
      </p:sp>
      <p:graphicFrame>
        <p:nvGraphicFramePr>
          <p:cNvPr id="6" name="Object 2"/>
          <p:cNvGraphicFramePr>
            <a:graphicFrameLocks noGrp="1"/>
          </p:cNvGraphicFramePr>
          <p:nvPr/>
        </p:nvGraphicFramePr>
        <p:xfrm>
          <a:off x="457200" y="1447800"/>
          <a:ext cx="8229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3"/>
          <p:cNvSpPr>
            <a:spLocks noChangeArrowheads="1"/>
          </p:cNvSpPr>
          <p:nvPr/>
        </p:nvSpPr>
        <p:spPr bwMode="auto">
          <a:xfrm>
            <a:off x="1600200" y="1638300"/>
            <a:ext cx="6925054" cy="2058924"/>
          </a:xfrm>
          <a:prstGeom prst="rect">
            <a:avLst/>
          </a:prstGeom>
          <a:solidFill>
            <a:srgbClr val="F0F0DD"/>
          </a:solidFill>
          <a:ln w="12700">
            <a:solidFill>
              <a:schemeClr val="tx1">
                <a:alpha val="50195"/>
              </a:schemeClr>
            </a:solidFill>
            <a:miter lim="800000"/>
            <a:headEnd/>
            <a:tailEnd/>
          </a:ln>
        </p:spPr>
        <p:txBody>
          <a:bodyPr wrap="none" anchor="ctr">
            <a:prstTxWarp prst="textNoShape">
              <a:avLst/>
            </a:prstTxWarp>
          </a:bodyPr>
          <a:lstStyle/>
          <a:p>
            <a:endParaRPr lang="en-US">
              <a:solidFill>
                <a:srgbClr val="000000"/>
              </a:solidFill>
            </a:endParaRPr>
          </a:p>
        </p:txBody>
      </p:sp>
      <p:sp>
        <p:nvSpPr>
          <p:cNvPr id="5" name="Content Placeholder 4"/>
          <p:cNvSpPr>
            <a:spLocks noGrp="1"/>
          </p:cNvSpPr>
          <p:nvPr>
            <p:ph sz="quarter" idx="13"/>
          </p:nvPr>
        </p:nvSpPr>
        <p:spPr/>
        <p:txBody>
          <a:bodyPr/>
          <a:lstStyle/>
          <a:p>
            <a:r>
              <a:rPr lang="en-US" b="0" dirty="0">
                <a:latin typeface="Arial" pitchFamily="-108" charset="0"/>
                <a:ea typeface="ＭＳ Ｐゴシック" pitchFamily="-108" charset="-128"/>
                <a:cs typeface="ＭＳ Ｐゴシック" pitchFamily="-108" charset="-128"/>
              </a:rPr>
              <a:t>Source: </a:t>
            </a:r>
            <a:r>
              <a:rPr lang="en-US" b="0" dirty="0">
                <a:latin typeface="Arial" pitchFamily="31" charset="0"/>
              </a:rPr>
              <a:t>Thompson MA, et al. JAMA. 2010;304:321-33</a:t>
            </a:r>
            <a:r>
              <a:rPr lang="en-US" b="0" dirty="0" smtClean="0">
                <a:latin typeface="Arial" pitchFamily="31" charset="0"/>
              </a:rPr>
              <a:t>.</a:t>
            </a:r>
            <a:endParaRPr lang="en-US" b="0" dirty="0">
              <a:latin typeface="Arial" pitchFamily="31" charset="0"/>
            </a:endParaRPr>
          </a:p>
        </p:txBody>
      </p:sp>
      <p:graphicFrame>
        <p:nvGraphicFramePr>
          <p:cNvPr id="29" name="Object 2"/>
          <p:cNvGraphicFramePr>
            <a:graphicFrameLocks noGrp="1"/>
          </p:cNvGraphicFramePr>
          <p:nvPr>
            <p:extLst>
              <p:ext uri="{D42A27DB-BD31-4B8C-83A1-F6EECF244321}">
                <p14:modId xmlns:p14="http://schemas.microsoft.com/office/powerpoint/2010/main" val="1985033522"/>
              </p:ext>
            </p:extLst>
          </p:nvPr>
        </p:nvGraphicFramePr>
        <p:xfrm>
          <a:off x="457200" y="1447800"/>
          <a:ext cx="822960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38" name="Rectangle 13"/>
          <p:cNvSpPr>
            <a:spLocks noChangeArrowheads="1"/>
          </p:cNvSpPr>
          <p:nvPr/>
        </p:nvSpPr>
        <p:spPr bwMode="auto">
          <a:xfrm>
            <a:off x="1600200" y="1638300"/>
            <a:ext cx="6925054" cy="4152900"/>
          </a:xfrm>
          <a:prstGeom prst="rect">
            <a:avLst/>
          </a:prstGeom>
          <a:solidFill>
            <a:srgbClr val="F0F0DD"/>
          </a:solidFill>
          <a:ln w="12700">
            <a:solidFill>
              <a:schemeClr val="tx1">
                <a:alpha val="50195"/>
              </a:schemeClr>
            </a:solidFill>
            <a:miter lim="800000"/>
            <a:headEnd/>
            <a:tailEnd/>
          </a:ln>
        </p:spPr>
        <p:txBody>
          <a:bodyPr wrap="none" anchor="ctr">
            <a:prstTxWarp prst="textNoShape">
              <a:avLst/>
            </a:prstTxWarp>
          </a:bodyPr>
          <a:lstStyle/>
          <a:p>
            <a:endParaRPr lang="en-US">
              <a:solidFill>
                <a:srgbClr val="000000"/>
              </a:solidFill>
            </a:endParaRPr>
          </a:p>
        </p:txBody>
      </p:sp>
      <p:sp>
        <p:nvSpPr>
          <p:cNvPr id="47" name="Rectangle 14"/>
          <p:cNvSpPr>
            <a:spLocks noChangeArrowheads="1"/>
          </p:cNvSpPr>
          <p:nvPr/>
        </p:nvSpPr>
        <p:spPr bwMode="auto">
          <a:xfrm>
            <a:off x="2133600" y="1676400"/>
            <a:ext cx="5486400" cy="558800"/>
          </a:xfrm>
          <a:prstGeom prst="rect">
            <a:avLst/>
          </a:prstGeom>
          <a:noFill/>
          <a:ln w="25400">
            <a:noFill/>
            <a:miter lim="800000"/>
            <a:headEnd/>
            <a:tailEnd/>
          </a:ln>
        </p:spPr>
        <p:txBody>
          <a:bodyPr lIns="93620" tIns="47604" rIns="93620" bIns="47604" anchor="ctr">
            <a:prstTxWarp prst="textNoShape">
              <a:avLst/>
            </a:prstTxWarp>
          </a:bodyPr>
          <a:lstStyle/>
          <a:p>
            <a:pPr algn="ctr" defTabSz="933450">
              <a:spcBef>
                <a:spcPct val="50000"/>
              </a:spcBef>
            </a:pPr>
            <a:r>
              <a:rPr lang="en-US" sz="1800" b="1" dirty="0" smtClean="0">
                <a:solidFill>
                  <a:srgbClr val="000000"/>
                </a:solidFill>
                <a:latin typeface="Arial" pitchFamily="17" charset="0"/>
              </a:rPr>
              <a:t>Antiretroviral Therapy Recommend regardless of CD4 cell count with following conditions:</a:t>
            </a:r>
            <a:endParaRPr lang="en-US" sz="1800" b="1" dirty="0">
              <a:solidFill>
                <a:srgbClr val="000000"/>
              </a:solidFill>
              <a:latin typeface="Arial" pitchFamily="17" charset="0"/>
            </a:endParaRPr>
          </a:p>
        </p:txBody>
      </p:sp>
      <p:sp>
        <p:nvSpPr>
          <p:cNvPr id="39" name="Rounded Rectangle 38"/>
          <p:cNvSpPr/>
          <p:nvPr/>
        </p:nvSpPr>
        <p:spPr>
          <a:xfrm>
            <a:off x="3023616" y="2469921"/>
            <a:ext cx="1920239" cy="475475"/>
          </a:xfrm>
          <a:prstGeom prst="roundRect">
            <a:avLst/>
          </a:prstGeom>
          <a:solidFill>
            <a:srgbClr val="5D5B48"/>
          </a:soli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935038">
              <a:spcBef>
                <a:spcPct val="378000"/>
              </a:spcBef>
              <a:defRPr/>
            </a:pPr>
            <a:r>
              <a:rPr lang="en-US" sz="1400" b="1" dirty="0" smtClean="0">
                <a:solidFill>
                  <a:srgbClr val="FFFFFF"/>
                </a:solidFill>
                <a:latin typeface="Arial" pitchFamily="-110" charset="0"/>
              </a:rPr>
              <a:t>Symptomatic HIV</a:t>
            </a:r>
            <a:endParaRPr lang="en-US" sz="1400" b="1" dirty="0">
              <a:solidFill>
                <a:srgbClr val="FFFFFF"/>
              </a:solidFill>
              <a:latin typeface="Arial" pitchFamily="-110" charset="0"/>
            </a:endParaRPr>
          </a:p>
        </p:txBody>
      </p:sp>
      <p:sp>
        <p:nvSpPr>
          <p:cNvPr id="40" name="Rounded Rectangle 39"/>
          <p:cNvSpPr/>
          <p:nvPr/>
        </p:nvSpPr>
        <p:spPr>
          <a:xfrm>
            <a:off x="3023616" y="3083328"/>
            <a:ext cx="1920239" cy="475475"/>
          </a:xfrm>
          <a:prstGeom prst="roundRect">
            <a:avLst/>
          </a:prstGeom>
          <a:solidFill>
            <a:srgbClr val="5D5B48"/>
          </a:soli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935038">
              <a:spcBef>
                <a:spcPct val="378000"/>
              </a:spcBef>
              <a:defRPr/>
            </a:pPr>
            <a:r>
              <a:rPr lang="en-US" sz="1400" b="1" dirty="0" smtClean="0">
                <a:solidFill>
                  <a:srgbClr val="FFFFFF"/>
                </a:solidFill>
                <a:latin typeface="Arial" pitchFamily="-110" charset="0"/>
              </a:rPr>
              <a:t>Pregnancy</a:t>
            </a:r>
            <a:endParaRPr lang="en-US" sz="1400" b="1" dirty="0">
              <a:solidFill>
                <a:srgbClr val="FFFFFF"/>
              </a:solidFill>
              <a:latin typeface="Arial" pitchFamily="-110" charset="0"/>
            </a:endParaRPr>
          </a:p>
        </p:txBody>
      </p:sp>
      <p:sp>
        <p:nvSpPr>
          <p:cNvPr id="41" name="Rounded Rectangle 40"/>
          <p:cNvSpPr/>
          <p:nvPr/>
        </p:nvSpPr>
        <p:spPr>
          <a:xfrm>
            <a:off x="3023616" y="3696735"/>
            <a:ext cx="1920239" cy="475475"/>
          </a:xfrm>
          <a:prstGeom prst="roundRect">
            <a:avLst/>
          </a:prstGeom>
          <a:solidFill>
            <a:srgbClr val="5D5B48"/>
          </a:soli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935038">
              <a:spcBef>
                <a:spcPct val="378000"/>
              </a:spcBef>
              <a:defRPr/>
            </a:pPr>
            <a:r>
              <a:rPr lang="en-US" sz="1400" b="1" dirty="0" smtClean="0">
                <a:solidFill>
                  <a:srgbClr val="FFFFFF"/>
                </a:solidFill>
                <a:latin typeface="Arial" pitchFamily="-110" charset="0"/>
              </a:rPr>
              <a:t>HIV RNA &gt; </a:t>
            </a:r>
            <a:br>
              <a:rPr lang="en-US" sz="1400" b="1" dirty="0" smtClean="0">
                <a:solidFill>
                  <a:srgbClr val="FFFFFF"/>
                </a:solidFill>
                <a:latin typeface="Arial" pitchFamily="-110" charset="0"/>
              </a:rPr>
            </a:br>
            <a:r>
              <a:rPr lang="en-US" sz="1400" b="1" dirty="0" smtClean="0">
                <a:solidFill>
                  <a:srgbClr val="FFFFFF"/>
                </a:solidFill>
                <a:latin typeface="Arial" pitchFamily="-110" charset="0"/>
              </a:rPr>
              <a:t>100,000 copies/ml</a:t>
            </a:r>
            <a:endParaRPr lang="en-US" sz="1400" b="1" dirty="0">
              <a:solidFill>
                <a:srgbClr val="FFFFFF"/>
              </a:solidFill>
              <a:latin typeface="Arial" pitchFamily="-110" charset="0"/>
            </a:endParaRPr>
          </a:p>
        </p:txBody>
      </p:sp>
      <p:sp>
        <p:nvSpPr>
          <p:cNvPr id="42" name="Rounded Rectangle 41"/>
          <p:cNvSpPr/>
          <p:nvPr/>
        </p:nvSpPr>
        <p:spPr>
          <a:xfrm>
            <a:off x="3023616" y="4310142"/>
            <a:ext cx="1920239" cy="475475"/>
          </a:xfrm>
          <a:prstGeom prst="roundRect">
            <a:avLst/>
          </a:prstGeom>
          <a:solidFill>
            <a:srgbClr val="5D5B48"/>
          </a:soli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square" rtlCol="0" anchor="ctr"/>
          <a:lstStyle/>
          <a:p>
            <a:pPr algn="ctr" defTabSz="935038">
              <a:spcBef>
                <a:spcPct val="378000"/>
              </a:spcBef>
              <a:defRPr/>
            </a:pPr>
            <a:r>
              <a:rPr lang="en-US" sz="1400" b="1" dirty="0" smtClean="0">
                <a:solidFill>
                  <a:srgbClr val="FFFFFF"/>
                </a:solidFill>
                <a:latin typeface="Arial" pitchFamily="-110" charset="0"/>
              </a:rPr>
              <a:t>Rapid CD4 Decline (&gt; 100/yr)</a:t>
            </a:r>
          </a:p>
        </p:txBody>
      </p:sp>
      <p:sp>
        <p:nvSpPr>
          <p:cNvPr id="43" name="Rounded Rectangle 42"/>
          <p:cNvSpPr/>
          <p:nvPr/>
        </p:nvSpPr>
        <p:spPr>
          <a:xfrm>
            <a:off x="3023616" y="4923549"/>
            <a:ext cx="1920239" cy="475475"/>
          </a:xfrm>
          <a:prstGeom prst="roundRect">
            <a:avLst/>
          </a:prstGeom>
          <a:solidFill>
            <a:srgbClr val="5D5B48"/>
          </a:soli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935038">
              <a:spcBef>
                <a:spcPct val="378000"/>
              </a:spcBef>
              <a:defRPr/>
            </a:pPr>
            <a:r>
              <a:rPr lang="en-US" sz="1400" b="1" dirty="0" smtClean="0">
                <a:solidFill>
                  <a:srgbClr val="FFFFFF"/>
                </a:solidFill>
                <a:latin typeface="Arial" pitchFamily="-110" charset="0"/>
              </a:rPr>
              <a:t>Chronic HBV</a:t>
            </a:r>
            <a:br>
              <a:rPr lang="en-US" sz="1400" b="1" dirty="0" smtClean="0">
                <a:solidFill>
                  <a:srgbClr val="FFFFFF"/>
                </a:solidFill>
                <a:latin typeface="Arial" pitchFamily="-110" charset="0"/>
              </a:rPr>
            </a:br>
            <a:r>
              <a:rPr lang="en-US" sz="1400" b="1" dirty="0" smtClean="0">
                <a:solidFill>
                  <a:srgbClr val="FFFFFF"/>
                </a:solidFill>
                <a:latin typeface="Arial" pitchFamily="-110" charset="0"/>
              </a:rPr>
              <a:t>Chronic HCV </a:t>
            </a:r>
          </a:p>
        </p:txBody>
      </p:sp>
      <p:sp>
        <p:nvSpPr>
          <p:cNvPr id="44" name="Rounded Rectangle 43"/>
          <p:cNvSpPr/>
          <p:nvPr/>
        </p:nvSpPr>
        <p:spPr>
          <a:xfrm>
            <a:off x="5309616" y="2469921"/>
            <a:ext cx="1920239" cy="475475"/>
          </a:xfrm>
          <a:prstGeom prst="roundRect">
            <a:avLst/>
          </a:prstGeom>
          <a:solidFill>
            <a:srgbClr val="5D5B48"/>
          </a:soli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935038">
              <a:spcBef>
                <a:spcPct val="378000"/>
              </a:spcBef>
              <a:defRPr/>
            </a:pPr>
            <a:r>
              <a:rPr lang="en-US" sz="1400" b="1" dirty="0" smtClean="0">
                <a:solidFill>
                  <a:srgbClr val="FFFFFF"/>
                </a:solidFill>
                <a:latin typeface="Arial" pitchFamily="-110" charset="0"/>
              </a:rPr>
              <a:t>Active or High-Risk for CVD</a:t>
            </a:r>
            <a:endParaRPr lang="en-US" sz="1400" b="1" dirty="0">
              <a:solidFill>
                <a:srgbClr val="FFFFFF"/>
              </a:solidFill>
              <a:latin typeface="Arial" pitchFamily="-110" charset="0"/>
            </a:endParaRPr>
          </a:p>
        </p:txBody>
      </p:sp>
      <p:sp>
        <p:nvSpPr>
          <p:cNvPr id="45" name="Rounded Rectangle 44"/>
          <p:cNvSpPr/>
          <p:nvPr/>
        </p:nvSpPr>
        <p:spPr>
          <a:xfrm>
            <a:off x="5309616" y="3083328"/>
            <a:ext cx="1920239" cy="475475"/>
          </a:xfrm>
          <a:prstGeom prst="roundRect">
            <a:avLst/>
          </a:prstGeom>
          <a:solidFill>
            <a:srgbClr val="5D5B48"/>
          </a:soli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935038">
              <a:spcBef>
                <a:spcPct val="378000"/>
              </a:spcBef>
              <a:defRPr/>
            </a:pPr>
            <a:r>
              <a:rPr lang="en-US" sz="1400" b="1" dirty="0" smtClean="0">
                <a:solidFill>
                  <a:srgbClr val="FFFFFF"/>
                </a:solidFill>
                <a:latin typeface="Arial" pitchFamily="-110" charset="0"/>
              </a:rPr>
              <a:t>HIVAN</a:t>
            </a:r>
            <a:endParaRPr lang="en-US" sz="1400" b="1" dirty="0">
              <a:solidFill>
                <a:srgbClr val="FFFFFF"/>
              </a:solidFill>
              <a:latin typeface="Arial" pitchFamily="-110" charset="0"/>
            </a:endParaRPr>
          </a:p>
        </p:txBody>
      </p:sp>
      <p:sp>
        <p:nvSpPr>
          <p:cNvPr id="46" name="Rounded Rectangle 45"/>
          <p:cNvSpPr/>
          <p:nvPr/>
        </p:nvSpPr>
        <p:spPr>
          <a:xfrm>
            <a:off x="5309616" y="3696735"/>
            <a:ext cx="1920239" cy="475475"/>
          </a:xfrm>
          <a:prstGeom prst="roundRect">
            <a:avLst/>
          </a:prstGeom>
          <a:solidFill>
            <a:srgbClr val="5D5B48"/>
          </a:soli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square" rtlCol="0" anchor="ctr"/>
          <a:lstStyle/>
          <a:p>
            <a:pPr algn="ctr" defTabSz="935038">
              <a:spcBef>
                <a:spcPct val="378000"/>
              </a:spcBef>
              <a:defRPr/>
            </a:pPr>
            <a:r>
              <a:rPr lang="en-US" sz="1400" b="1" dirty="0" smtClean="0">
                <a:solidFill>
                  <a:srgbClr val="FFFFFF"/>
                </a:solidFill>
                <a:latin typeface="Arial" pitchFamily="-110" charset="0"/>
              </a:rPr>
              <a:t>Symptomatic Primary HIV</a:t>
            </a:r>
            <a:endParaRPr lang="en-US" sz="1400" b="1" dirty="0">
              <a:solidFill>
                <a:srgbClr val="FFFFFF"/>
              </a:solidFill>
              <a:latin typeface="Arial" pitchFamily="-110" charset="0"/>
            </a:endParaRPr>
          </a:p>
        </p:txBody>
      </p:sp>
      <p:sp>
        <p:nvSpPr>
          <p:cNvPr id="48" name="Rounded Rectangle 47"/>
          <p:cNvSpPr/>
          <p:nvPr/>
        </p:nvSpPr>
        <p:spPr>
          <a:xfrm>
            <a:off x="5309616" y="4310142"/>
            <a:ext cx="1920239" cy="475475"/>
          </a:xfrm>
          <a:prstGeom prst="roundRect">
            <a:avLst/>
          </a:prstGeom>
          <a:solidFill>
            <a:srgbClr val="5D5B48"/>
          </a:soli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935038">
              <a:spcBef>
                <a:spcPct val="378000"/>
              </a:spcBef>
              <a:defRPr/>
            </a:pPr>
            <a:r>
              <a:rPr lang="en-US" sz="1400" b="1" dirty="0" smtClean="0">
                <a:solidFill>
                  <a:srgbClr val="FFFFFF"/>
                </a:solidFill>
                <a:latin typeface="Arial" pitchFamily="-110" charset="0"/>
              </a:rPr>
              <a:t>Age &gt; 60</a:t>
            </a:r>
          </a:p>
        </p:txBody>
      </p:sp>
      <p:sp>
        <p:nvSpPr>
          <p:cNvPr id="33" name="Rounded Rectangle 32"/>
          <p:cNvSpPr/>
          <p:nvPr/>
        </p:nvSpPr>
        <p:spPr>
          <a:xfrm>
            <a:off x="5309616" y="4923549"/>
            <a:ext cx="1920239" cy="475475"/>
          </a:xfrm>
          <a:prstGeom prst="roundRect">
            <a:avLst/>
          </a:prstGeom>
          <a:solidFill>
            <a:srgbClr val="5D5B48"/>
          </a:soli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square" rtlCol="0" anchor="ctr"/>
          <a:lstStyle/>
          <a:p>
            <a:pPr algn="ctr" defTabSz="935038">
              <a:spcBef>
                <a:spcPct val="378000"/>
              </a:spcBef>
              <a:defRPr/>
            </a:pPr>
            <a:r>
              <a:rPr lang="en-US" sz="1400" b="1" dirty="0" smtClean="0">
                <a:solidFill>
                  <a:srgbClr val="FFFFFF"/>
                </a:solidFill>
                <a:latin typeface="Arial" pitchFamily="-110" charset="0"/>
              </a:rPr>
              <a:t>High Risk for 2° Transmission</a:t>
            </a:r>
            <a:endParaRPr lang="en-US" sz="1400" b="1" dirty="0">
              <a:solidFill>
                <a:srgbClr val="FFFFFF"/>
              </a:solidFill>
              <a:latin typeface="Arial" pitchFamily="-110" charset="0"/>
            </a:endParaRPr>
          </a:p>
        </p:txBody>
      </p:sp>
    </p:spTree>
    <p:extLst>
      <p:ext uri="{BB962C8B-B14F-4D97-AF65-F5344CB8AC3E}">
        <p14:creationId xmlns:p14="http://schemas.microsoft.com/office/powerpoint/2010/main" val="3503275814"/>
      </p:ext>
    </p:extLst>
  </p:cSld>
  <p:clrMapOvr>
    <a:masterClrMapping/>
  </p:clrMapOvr>
  <mc:AlternateContent xmlns:mc="http://schemas.openxmlformats.org/markup-compatibility/2006">
    <mc:Choice xmlns:p14="http://schemas.microsoft.com/office/powerpoint/2010/main" Requires="p14">
      <p:transition spd="med" p14:dur="700" advTm="46087">
        <p:fade/>
      </p:transition>
    </mc:Choice>
    <mc:Fallback>
      <p:transition spd="med" advTm="46087">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2">
                    <a:lumMod val="20000"/>
                    <a:lumOff val="80000"/>
                  </a:schemeClr>
                </a:solidFill>
              </a:rPr>
              <a:t>IAS-USA Antiretroviral Therapy Guidelines: July 2010</a:t>
            </a:r>
            <a:r>
              <a:rPr lang="en-US" dirty="0" smtClean="0"/>
              <a:t/>
            </a:r>
            <a:br>
              <a:rPr lang="en-US" dirty="0" smtClean="0"/>
            </a:br>
            <a:r>
              <a:rPr lang="en-US" dirty="0" smtClean="0"/>
              <a:t>Recommendations for Initiating Therapy in Treatment-Naive</a:t>
            </a:r>
            <a:endParaRPr lang="en-US" dirty="0"/>
          </a:p>
        </p:txBody>
      </p:sp>
      <p:sp>
        <p:nvSpPr>
          <p:cNvPr id="9" name="Text Placeholder 8"/>
          <p:cNvSpPr>
            <a:spLocks noGrp="1"/>
          </p:cNvSpPr>
          <p:nvPr>
            <p:ph type="body" idx="1"/>
          </p:nvPr>
        </p:nvSpPr>
        <p:spPr/>
        <p:txBody>
          <a:bodyPr/>
          <a:lstStyle/>
          <a:p>
            <a:r>
              <a:rPr lang="en-US" dirty="0"/>
              <a:t>ANTIRETROVIRAL THERAPY: IAS-USA GUIDELINES</a:t>
            </a:r>
          </a:p>
        </p:txBody>
      </p:sp>
      <p:sp>
        <p:nvSpPr>
          <p:cNvPr id="3" name="Content Placeholder 2"/>
          <p:cNvSpPr>
            <a:spLocks noGrp="1"/>
          </p:cNvSpPr>
          <p:nvPr>
            <p:ph sz="quarter" idx="13"/>
          </p:nvPr>
        </p:nvSpPr>
        <p:spPr/>
        <p:txBody>
          <a:bodyPr/>
          <a:lstStyle/>
          <a:p>
            <a:r>
              <a:rPr lang="en-US" b="0" dirty="0">
                <a:latin typeface="Arial" pitchFamily="-108" charset="0"/>
                <a:ea typeface="ＭＳ Ｐゴシック" pitchFamily="-108" charset="-128"/>
                <a:cs typeface="ＭＳ Ｐゴシック" pitchFamily="-108" charset="-128"/>
              </a:rPr>
              <a:t>Source: </a:t>
            </a:r>
            <a:r>
              <a:rPr lang="en-US" b="0" dirty="0">
                <a:latin typeface="Arial" pitchFamily="31" charset="0"/>
              </a:rPr>
              <a:t>Thompson MA, et al. JAMA. 2010;304:321-33</a:t>
            </a:r>
            <a:r>
              <a:rPr lang="en-US" b="0" dirty="0" smtClean="0">
                <a:latin typeface="Arial" pitchFamily="31" charset="0"/>
              </a:rPr>
              <a:t>.</a:t>
            </a:r>
            <a:endParaRPr lang="en-US" b="0" dirty="0">
              <a:latin typeface="Arial" pitchFamily="31" charset="0"/>
            </a:endParaRPr>
          </a:p>
        </p:txBody>
      </p:sp>
      <p:graphicFrame>
        <p:nvGraphicFramePr>
          <p:cNvPr id="5" name="Group 65"/>
          <p:cNvGraphicFramePr>
            <a:graphicFrameLocks noGrp="1"/>
          </p:cNvGraphicFramePr>
          <p:nvPr>
            <p:extLst>
              <p:ext uri="{D42A27DB-BD31-4B8C-83A1-F6EECF244321}">
                <p14:modId xmlns:p14="http://schemas.microsoft.com/office/powerpoint/2010/main" val="2595228938"/>
              </p:ext>
            </p:extLst>
          </p:nvPr>
        </p:nvGraphicFramePr>
        <p:xfrm>
          <a:off x="456778" y="1447800"/>
          <a:ext cx="8226696" cy="4572004"/>
        </p:xfrm>
        <a:graphic>
          <a:graphicData uri="http://schemas.openxmlformats.org/drawingml/2006/table">
            <a:tbl>
              <a:tblPr>
                <a:effectLst>
                  <a:outerShdw blurRad="38100" dist="25400" dir="2700000" algn="tl" rotWithShape="0">
                    <a:srgbClr val="000000">
                      <a:alpha val="43000"/>
                    </a:srgbClr>
                  </a:outerShdw>
                </a:effectLst>
              </a:tblPr>
              <a:tblGrid>
                <a:gridCol w="3664416"/>
                <a:gridCol w="3649908"/>
                <a:gridCol w="912372"/>
              </a:tblGrid>
              <a:tr h="374569">
                <a:tc gridSpan="3">
                  <a:txBody>
                    <a:bodyPr/>
                    <a:lstStyle/>
                    <a:p>
                      <a:pPr marL="0" indent="0" algn="l"/>
                      <a:r>
                        <a:rPr lang="en-US" sz="1400" dirty="0" smtClean="0">
                          <a:solidFill>
                            <a:srgbClr val="FFFFFF"/>
                          </a:solidFill>
                        </a:rPr>
                        <a:t>2010 IAS-USA Recommendations:</a:t>
                      </a:r>
                      <a:r>
                        <a:rPr lang="en-US" sz="1400" baseline="0" dirty="0" smtClean="0">
                          <a:solidFill>
                            <a:srgbClr val="FFFFFF"/>
                          </a:solidFill>
                        </a:rPr>
                        <a:t> </a:t>
                      </a:r>
                      <a:r>
                        <a:rPr lang="en-US" sz="1400" dirty="0" smtClean="0">
                          <a:solidFill>
                            <a:srgbClr val="FFFFFF"/>
                          </a:solidFill>
                        </a:rPr>
                        <a:t>Initiating ARV Therapy in Treatment-Naive HIV-1 Infected Adults*</a:t>
                      </a:r>
                      <a:endParaRPr kumimoji="0" lang="en-US" sz="1400" b="0" i="0" u="none" strike="noStrike" cap="none" normalizeH="0" baseline="0" dirty="0" smtClean="0">
                        <a:ln>
                          <a:noFill/>
                        </a:ln>
                        <a:solidFill>
                          <a:srgbClr val="FFFFFF"/>
                        </a:solidFill>
                        <a:effectLst/>
                        <a:latin typeface="+mn-lt"/>
                        <a:ea typeface="ＭＳ Ｐゴシック" pitchFamily="-108" charset="-128"/>
                        <a:cs typeface="Arial"/>
                      </a:endParaRPr>
                    </a:p>
                  </a:txBody>
                  <a:tcPr marL="65762" marR="65762" marT="32871" marB="32871"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1D48"/>
                    </a:solidFill>
                  </a:tcPr>
                </a:tc>
                <a:tc hMerge="1">
                  <a:txBody>
                    <a:bodyPr/>
                    <a:lstStyle/>
                    <a:p>
                      <a:endParaRPr lang="en-US"/>
                    </a:p>
                  </a:txBody>
                  <a:tcPr/>
                </a:tc>
                <a:tc hMerge="1">
                  <a:txBody>
                    <a:bodyPr/>
                    <a:lstStyle/>
                    <a:p>
                      <a:endParaRPr lang="en-US"/>
                    </a:p>
                  </a:txBody>
                  <a:tcPr/>
                </a:tc>
              </a:tr>
              <a:tr h="339510">
                <a:tc>
                  <a:txBody>
                    <a:bodyPr/>
                    <a:lstStyle/>
                    <a:p>
                      <a:pPr marL="0" indent="0" algn="l"/>
                      <a:r>
                        <a:rPr kumimoji="0" lang="en-US" sz="1400" b="0" i="0" u="none" strike="noStrike" kern="1200" cap="none" spc="-30" normalizeH="0" baseline="0" dirty="0" smtClean="0">
                          <a:ln>
                            <a:noFill/>
                          </a:ln>
                          <a:solidFill>
                            <a:schemeClr val="bg1"/>
                          </a:solidFill>
                          <a:effectLst/>
                          <a:latin typeface="+mn-lt"/>
                          <a:ea typeface="+mn-ea"/>
                          <a:cs typeface="Arial"/>
                        </a:rPr>
                        <a:t>Measure</a:t>
                      </a:r>
                      <a:endParaRPr kumimoji="0" lang="en-US" sz="1400" b="0" i="0" u="none" strike="noStrike" cap="none" normalizeH="0" baseline="0" dirty="0" smtClean="0">
                        <a:ln>
                          <a:noFill/>
                        </a:ln>
                        <a:solidFill>
                          <a:schemeClr val="accent1">
                            <a:lumMod val="75000"/>
                          </a:schemeClr>
                        </a:solidFill>
                        <a:effectLst/>
                        <a:latin typeface="+mn-lt"/>
                        <a:ea typeface="ＭＳ Ｐゴシック" pitchFamily="-108" charset="-128"/>
                        <a:cs typeface="Arial"/>
                      </a:endParaRPr>
                    </a:p>
                  </a:txBody>
                  <a:tcPr marL="65762" marR="65762" marT="32871" marB="32871" anchor="ctr" horzOverflow="overflow">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264B71"/>
                    </a:solidFill>
                  </a:tcPr>
                </a:tc>
                <a:tc>
                  <a:txBody>
                    <a:bodyPr/>
                    <a:lstStyle/>
                    <a:p>
                      <a:pPr marL="0" indent="0" algn="l"/>
                      <a:r>
                        <a:rPr kumimoji="0" lang="en-US" sz="1400" b="0" i="0" u="none" strike="noStrike" cap="none" normalizeH="0" baseline="0" dirty="0" smtClean="0">
                          <a:ln>
                            <a:noFill/>
                          </a:ln>
                          <a:solidFill>
                            <a:srgbClr val="FFFFFF"/>
                          </a:solidFill>
                          <a:effectLst/>
                          <a:latin typeface="+mn-lt"/>
                          <a:ea typeface="ＭＳ Ｐゴシック" pitchFamily="-108" charset="-128"/>
                          <a:cs typeface="Arial"/>
                        </a:rPr>
                        <a:t>Antiretroviral Therapy Recommendation</a:t>
                      </a:r>
                    </a:p>
                  </a:txBody>
                  <a:tcPr marL="65762" marR="65762" marT="32871" marB="3287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264B71"/>
                    </a:solidFill>
                  </a:tcPr>
                </a:tc>
                <a:tc>
                  <a:txBody>
                    <a:bodyPr/>
                    <a:lstStyle/>
                    <a:p>
                      <a:pPr marL="58738" indent="0" algn="l"/>
                      <a:r>
                        <a:rPr kumimoji="0" lang="en-US" sz="1400" b="0" i="0" u="none" strike="noStrike" cap="none" normalizeH="0" baseline="0" dirty="0" smtClean="0">
                          <a:ln>
                            <a:noFill/>
                          </a:ln>
                          <a:solidFill>
                            <a:srgbClr val="FFFFFF"/>
                          </a:solidFill>
                          <a:effectLst/>
                          <a:latin typeface="+mn-lt"/>
                          <a:ea typeface="ＭＳ Ｐゴシック" pitchFamily="-108" charset="-128"/>
                          <a:cs typeface="Arial"/>
                        </a:rPr>
                        <a:t>Rating</a:t>
                      </a:r>
                    </a:p>
                  </a:txBody>
                  <a:tcPr marL="65762" marR="65762" marT="32871" marB="32871" anchor="ctr" horzOverflow="overflow">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264B71"/>
                    </a:solidFill>
                  </a:tcPr>
                </a:tc>
              </a:tr>
              <a:tr h="272657">
                <a:tc gridSpan="3">
                  <a:txBody>
                    <a:bodyPr/>
                    <a:lstStyle/>
                    <a:p>
                      <a:pPr marL="0" marR="0" lvl="1" indent="0" algn="l" defTabSz="914400" rtl="0" eaLnBrk="1" fontAlgn="auto" latinLnBrk="0" hangingPunct="1">
                        <a:lnSpc>
                          <a:spcPts val="1400"/>
                        </a:lnSpc>
                        <a:spcBef>
                          <a:spcPts val="0"/>
                        </a:spcBef>
                        <a:spcAft>
                          <a:spcPts val="0"/>
                        </a:spcAft>
                        <a:buClr>
                          <a:schemeClr val="bg2"/>
                        </a:buClr>
                        <a:buSzTx/>
                        <a:buFontTx/>
                        <a:buNone/>
                        <a:tabLst/>
                        <a:defRPr/>
                      </a:pPr>
                      <a:r>
                        <a:rPr kumimoji="0" lang="en-US" sz="1400" b="0" i="0" u="none" strike="noStrike" kern="1200" cap="none" spc="-30" normalizeH="0" baseline="0" noProof="0" dirty="0" smtClean="0">
                          <a:ln>
                            <a:noFill/>
                          </a:ln>
                          <a:solidFill>
                            <a:schemeClr val="bg1"/>
                          </a:solidFill>
                          <a:effectLst/>
                          <a:uLnTx/>
                          <a:uFillTx/>
                          <a:latin typeface="+mn-lt"/>
                          <a:ea typeface="+mn-ea"/>
                          <a:cs typeface="Arial"/>
                        </a:rPr>
                        <a:t>Specific Conditions</a:t>
                      </a:r>
                    </a:p>
                  </a:txBody>
                  <a:tcPr marL="65762" marR="65762" marT="32871" marB="32871"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pPr>
                        <a:lnSpc>
                          <a:spcPts val="1400"/>
                        </a:lnSpc>
                      </a:pPr>
                      <a:endParaRPr lang="en-US" dirty="0"/>
                    </a:p>
                  </a:txBody>
                  <a:tcPr marL="65762" marR="65762" marT="32871" marB="32871" anchor="ctr" horzOverflow="overflow">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26496"/>
                    </a:solidFill>
                  </a:tcPr>
                </a:tc>
              </a:tr>
              <a:tr h="272657">
                <a:tc>
                  <a:txBody>
                    <a:bodyPr/>
                    <a:lstStyle/>
                    <a:p>
                      <a:pPr marL="0" marR="0" lvl="2" indent="0" algn="l" defTabSz="914400" rtl="0" eaLnBrk="1" fontAlgn="auto" latinLnBrk="0" hangingPunct="1">
                        <a:lnSpc>
                          <a:spcPts val="14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Symptomatic HIV Disease</a:t>
                      </a:r>
                    </a:p>
                  </a:txBody>
                  <a:tcPr marL="65762" marR="65762" marT="32871" marB="32871" anchor="ctr" horzOverflow="overflow">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rowSpan="9">
                  <a:txBody>
                    <a:bodyPr/>
                    <a:lstStyle/>
                    <a:p>
                      <a:pPr marL="0" marR="0" lvl="1" indent="0" algn="ctr" defTabSz="914400" rtl="0" eaLnBrk="1" fontAlgn="auto" latinLnBrk="0" hangingPunct="1">
                        <a:lnSpc>
                          <a:spcPts val="1400"/>
                        </a:lnSpc>
                        <a:spcBef>
                          <a:spcPts val="0"/>
                        </a:spcBef>
                        <a:spcAft>
                          <a:spcPts val="0"/>
                        </a:spcAft>
                        <a:buClr>
                          <a:schemeClr val="bg2"/>
                        </a:buClr>
                        <a:buSzTx/>
                        <a:buFont typeface="Arial"/>
                        <a:buNone/>
                        <a:tabLst/>
                        <a:defRPr/>
                      </a:pPr>
                      <a:r>
                        <a:rPr kumimoji="0" lang="en-US" sz="1200" b="0" i="0" u="none" strike="noStrike" kern="1200" cap="none" spc="-30" normalizeH="0" baseline="0" noProof="0" dirty="0" smtClean="0">
                          <a:ln>
                            <a:noFill/>
                          </a:ln>
                          <a:solidFill>
                            <a:srgbClr val="000000"/>
                          </a:solidFill>
                          <a:effectLst/>
                          <a:uLnTx/>
                          <a:uFillTx/>
                          <a:latin typeface="+mn-lt"/>
                          <a:ea typeface="+mn-ea"/>
                          <a:cs typeface="Arial"/>
                        </a:rPr>
                        <a:t>An</a:t>
                      </a: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tiretroviral Therapy Recommended </a:t>
                      </a:r>
                      <a:br>
                        <a:rPr kumimoji="0" lang="en-US" sz="1400" b="0" i="0" u="none" strike="noStrike" kern="1200" cap="none" spc="-30" normalizeH="0" baseline="0" noProof="0" dirty="0" smtClean="0">
                          <a:ln>
                            <a:noFill/>
                          </a:ln>
                          <a:solidFill>
                            <a:srgbClr val="000000"/>
                          </a:solidFill>
                          <a:effectLst/>
                          <a:uLnTx/>
                          <a:uFillTx/>
                          <a:latin typeface="+mn-lt"/>
                          <a:ea typeface="+mn-ea"/>
                          <a:cs typeface="Arial"/>
                        </a:rPr>
                      </a:b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Regardless of CD4 cell Count</a:t>
                      </a:r>
                    </a:p>
                  </a:txBody>
                  <a:tcPr marL="65762" marR="65762" marT="32871" marB="3287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nSpc>
                          <a:spcPts val="1400"/>
                        </a:lnSpc>
                      </a:pPr>
                      <a:r>
                        <a:rPr lang="en-US" sz="1400" dirty="0" err="1" smtClean="0"/>
                        <a:t>AIa</a:t>
                      </a:r>
                      <a:endParaRPr lang="en-US" sz="1400" dirty="0"/>
                    </a:p>
                  </a:txBody>
                  <a:tcPr marL="65762" marR="65762" marT="32871" marB="32871" anchor="ctr" horzOverflow="overflow">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2657">
                <a:tc>
                  <a:txBody>
                    <a:bodyPr/>
                    <a:lstStyle/>
                    <a:p>
                      <a:pPr marL="0" marR="0" lvl="2" indent="0" algn="l" defTabSz="914400" rtl="0" eaLnBrk="1" fontAlgn="auto" latinLnBrk="0" hangingPunct="1">
                        <a:lnSpc>
                          <a:spcPts val="14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Pregnant women</a:t>
                      </a:r>
                    </a:p>
                  </a:txBody>
                  <a:tcPr marL="65762" marR="65762" marT="32871" marB="32871" anchor="ctr" horzOverflow="overflow">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6E6E6"/>
                    </a:solidFill>
                  </a:tcPr>
                </a:tc>
                <a:tc vMerge="1">
                  <a:txBody>
                    <a:bodyPr/>
                    <a:lstStyle/>
                    <a:p>
                      <a:endParaRPr lang="en-US"/>
                    </a:p>
                  </a:txBody>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sz="1400" dirty="0" err="1" smtClean="0"/>
                        <a:t>AIa</a:t>
                      </a:r>
                      <a:endParaRPr lang="en-US" sz="1400" dirty="0" smtClean="0"/>
                    </a:p>
                  </a:txBody>
                  <a:tcPr marL="65762" marR="65762" marT="32871" marB="32871" anchor="ctr" horzOverflow="overflow">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6E6E6"/>
                    </a:solidFill>
                  </a:tcPr>
                </a:tc>
              </a:tr>
              <a:tr h="272657">
                <a:tc>
                  <a:txBody>
                    <a:bodyPr/>
                    <a:lstStyle/>
                    <a:p>
                      <a:pPr marL="0" marR="0" lvl="2" indent="0" algn="l" defTabSz="914400" rtl="0" eaLnBrk="1" fontAlgn="auto" latinLnBrk="0" hangingPunct="1">
                        <a:lnSpc>
                          <a:spcPts val="14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HIV-1 RNA &gt; 100,000 copies/ml</a:t>
                      </a:r>
                    </a:p>
                  </a:txBody>
                  <a:tcPr marL="65762" marR="65762" marT="32871" marB="32871" anchor="ctr" horzOverflow="overflow">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sz="1400" dirty="0" err="1" smtClean="0"/>
                        <a:t>AIIa</a:t>
                      </a:r>
                      <a:endParaRPr lang="en-US" sz="1400" dirty="0" smtClean="0"/>
                    </a:p>
                  </a:txBody>
                  <a:tcPr marL="65762" marR="65762" marT="32871" marB="32871" anchor="ctr" horzOverflow="overflow">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2657">
                <a:tc>
                  <a:txBody>
                    <a:bodyPr/>
                    <a:lstStyle/>
                    <a:p>
                      <a:pPr marL="0" marR="0" lvl="2" indent="0" algn="l" defTabSz="914400" rtl="0" eaLnBrk="1" fontAlgn="auto" latinLnBrk="0" hangingPunct="1">
                        <a:lnSpc>
                          <a:spcPts val="14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Rapid decline in CD4 count, &gt; 100/µl per year</a:t>
                      </a:r>
                    </a:p>
                  </a:txBody>
                  <a:tcPr marL="65762" marR="65762" marT="32871" marB="32871" anchor="ctr" horzOverflow="overflow">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6E6E6"/>
                    </a:solidFill>
                  </a:tcPr>
                </a:tc>
                <a:tc vMerge="1">
                  <a:txBody>
                    <a:bodyPr/>
                    <a:lstStyle/>
                    <a:p>
                      <a:endParaRPr lang="en-US"/>
                    </a:p>
                  </a:txBody>
                  <a:tcPr/>
                </a:tc>
                <a:tc>
                  <a:txBody>
                    <a:bodyPr/>
                    <a:lstStyle/>
                    <a:p>
                      <a:pPr>
                        <a:lnSpc>
                          <a:spcPts val="1400"/>
                        </a:lnSpc>
                      </a:pPr>
                      <a:r>
                        <a:rPr lang="en-US" sz="1400" dirty="0" err="1" smtClean="0"/>
                        <a:t>AIIa</a:t>
                      </a:r>
                      <a:endParaRPr lang="en-US" sz="1400" dirty="0"/>
                    </a:p>
                  </a:txBody>
                  <a:tcPr marL="65762" marR="65762" marT="32871" marB="32871" anchor="ctr" horzOverflow="overflow">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6E6E6"/>
                    </a:solidFill>
                  </a:tcPr>
                </a:tc>
              </a:tr>
              <a:tr h="272657">
                <a:tc>
                  <a:txBody>
                    <a:bodyPr/>
                    <a:lstStyle/>
                    <a:p>
                      <a:pPr marL="0" marR="0" lvl="2" indent="0" algn="l" defTabSz="914400" rtl="0" eaLnBrk="1" fontAlgn="auto" latinLnBrk="0" hangingPunct="1">
                        <a:lnSpc>
                          <a:spcPts val="14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Active HBV or HCV </a:t>
                      </a:r>
                      <a:r>
                        <a:rPr kumimoji="0" lang="en-US" sz="1400" b="0" i="0" u="none" strike="noStrike" kern="1200" cap="none" spc="-30" normalizeH="0" baseline="0" noProof="0" dirty="0" err="1" smtClean="0">
                          <a:ln>
                            <a:noFill/>
                          </a:ln>
                          <a:solidFill>
                            <a:srgbClr val="000000"/>
                          </a:solidFill>
                          <a:effectLst/>
                          <a:uLnTx/>
                          <a:uFillTx/>
                          <a:latin typeface="+mn-lt"/>
                          <a:ea typeface="+mn-ea"/>
                          <a:cs typeface="Arial"/>
                        </a:rPr>
                        <a:t>coinfection</a:t>
                      </a:r>
                      <a:endParaRPr kumimoji="0" lang="en-US" sz="1400" b="0" i="0" u="none" strike="noStrike" kern="1200" cap="none" spc="-30" normalizeH="0" baseline="0" noProof="0" dirty="0" smtClean="0">
                        <a:ln>
                          <a:noFill/>
                        </a:ln>
                        <a:solidFill>
                          <a:srgbClr val="000000"/>
                        </a:solidFill>
                        <a:effectLst/>
                        <a:uLnTx/>
                        <a:uFillTx/>
                        <a:latin typeface="+mn-lt"/>
                        <a:ea typeface="+mn-ea"/>
                        <a:cs typeface="Arial"/>
                      </a:endParaRPr>
                    </a:p>
                  </a:txBody>
                  <a:tcPr marL="65762" marR="65762" marT="32871" marB="32871" anchor="ctr" horzOverflow="overflow">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sz="1400" dirty="0" err="1" smtClean="0"/>
                        <a:t>BIIa</a:t>
                      </a:r>
                      <a:r>
                        <a:rPr lang="en-US" sz="1400" dirty="0" smtClean="0"/>
                        <a:t>,</a:t>
                      </a:r>
                      <a:r>
                        <a:rPr lang="en-US" sz="1400" baseline="0" dirty="0" smtClean="0"/>
                        <a:t> </a:t>
                      </a:r>
                      <a:r>
                        <a:rPr lang="en-US" sz="1400" dirty="0" err="1" smtClean="0"/>
                        <a:t>AIIa</a:t>
                      </a:r>
                      <a:endParaRPr lang="en-US" sz="1400" dirty="0" smtClean="0"/>
                    </a:p>
                  </a:txBody>
                  <a:tcPr marL="65762" marR="65762" marT="32871" marB="32871" anchor="ctr" horzOverflow="overflow">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2657">
                <a:tc>
                  <a:txBody>
                    <a:bodyPr/>
                    <a:lstStyle/>
                    <a:p>
                      <a:pPr marL="0" marR="0" lvl="2" indent="0" algn="l" defTabSz="914400" rtl="0" eaLnBrk="1" fontAlgn="auto" latinLnBrk="0" hangingPunct="1">
                        <a:lnSpc>
                          <a:spcPts val="14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Active or high risk for cardiovascular disease</a:t>
                      </a:r>
                    </a:p>
                  </a:txBody>
                  <a:tcPr marL="65762" marR="65762" marT="32871" marB="32871" anchor="ctr" horzOverflow="overflow">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6E6E6"/>
                    </a:solidFill>
                  </a:tcPr>
                </a:tc>
                <a:tc vMerge="1">
                  <a:txBody>
                    <a:bodyPr/>
                    <a:lstStyle/>
                    <a:p>
                      <a:endParaRPr lang="en-US"/>
                    </a:p>
                  </a:txBody>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sz="1400" dirty="0" err="1" smtClean="0"/>
                        <a:t>BIIa</a:t>
                      </a:r>
                      <a:endParaRPr lang="en-US" sz="1400" dirty="0" smtClean="0"/>
                    </a:p>
                  </a:txBody>
                  <a:tcPr marL="65762" marR="65762" marT="32871" marB="32871" anchor="ctr" horzOverflow="overflow">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6E6E6"/>
                    </a:solidFill>
                  </a:tcPr>
                </a:tc>
              </a:tr>
              <a:tr h="272657">
                <a:tc>
                  <a:txBody>
                    <a:bodyPr/>
                    <a:lstStyle/>
                    <a:p>
                      <a:pPr marL="0" marR="0" lvl="2" indent="0" algn="l" defTabSz="914400" rtl="0" eaLnBrk="1" fontAlgn="auto" latinLnBrk="0" hangingPunct="1">
                        <a:lnSpc>
                          <a:spcPts val="14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HIV-associated nephropathy</a:t>
                      </a:r>
                    </a:p>
                  </a:txBody>
                  <a:tcPr marL="65762" marR="65762" marT="32871" marB="32871" anchor="ctr" horzOverflow="overflow">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sz="1400" dirty="0" err="1" smtClean="0"/>
                        <a:t>BIIa</a:t>
                      </a:r>
                      <a:endParaRPr lang="en-US" sz="1400" dirty="0" smtClean="0"/>
                    </a:p>
                  </a:txBody>
                  <a:tcPr marL="65762" marR="65762" marT="32871" marB="32871" anchor="ctr" horzOverflow="overflow">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2657">
                <a:tc>
                  <a:txBody>
                    <a:bodyPr/>
                    <a:lstStyle/>
                    <a:p>
                      <a:pPr marL="0" marR="0" lvl="2" indent="0" algn="l" defTabSz="914400" rtl="0" eaLnBrk="1" fontAlgn="auto" latinLnBrk="0" hangingPunct="1">
                        <a:lnSpc>
                          <a:spcPts val="14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Symptomatic primary HIV infection</a:t>
                      </a:r>
                    </a:p>
                  </a:txBody>
                  <a:tcPr marL="65762" marR="65762" marT="32871" marB="32871" anchor="ctr" horzOverflow="overflow">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6E6E6"/>
                    </a:solidFill>
                  </a:tcPr>
                </a:tc>
                <a:tc vMerge="1">
                  <a:txBody>
                    <a:bodyPr/>
                    <a:lstStyle/>
                    <a:p>
                      <a:endParaRPr lang="en-US"/>
                    </a:p>
                  </a:txBody>
                  <a:tcPr/>
                </a:tc>
                <a:tc>
                  <a:txBody>
                    <a:bodyPr/>
                    <a:lstStyle/>
                    <a:p>
                      <a:pPr>
                        <a:lnSpc>
                          <a:spcPts val="1400"/>
                        </a:lnSpc>
                      </a:pPr>
                      <a:r>
                        <a:rPr lang="en-US" sz="1400" dirty="0" err="1" smtClean="0"/>
                        <a:t>BIIa</a:t>
                      </a:r>
                      <a:endParaRPr lang="en-US" sz="1400" dirty="0"/>
                    </a:p>
                  </a:txBody>
                  <a:tcPr marL="65762" marR="65762" marT="32871" marB="32871" anchor="ctr" horzOverflow="overflow">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6E6E6"/>
                    </a:solidFill>
                  </a:tcPr>
                </a:tc>
              </a:tr>
              <a:tr h="272657">
                <a:tc>
                  <a:txBody>
                    <a:bodyPr/>
                    <a:lstStyle/>
                    <a:p>
                      <a:pPr marL="0" marR="0" lvl="2" indent="0" algn="l" defTabSz="914400" rtl="0" eaLnBrk="1" fontAlgn="auto" latinLnBrk="0" hangingPunct="1">
                        <a:lnSpc>
                          <a:spcPts val="14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High risk for secondary HIV transmission</a:t>
                      </a:r>
                    </a:p>
                  </a:txBody>
                  <a:tcPr marL="65762" marR="65762" marT="32871" marB="32871" anchor="ctr" horzOverflow="overflow">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a:lnSpc>
                          <a:spcPts val="1400"/>
                        </a:lnSpc>
                      </a:pPr>
                      <a:r>
                        <a:rPr lang="en-US" sz="1400" dirty="0" err="1" smtClean="0"/>
                        <a:t>BIIa</a:t>
                      </a:r>
                      <a:endParaRPr lang="en-US" sz="1400" dirty="0"/>
                    </a:p>
                  </a:txBody>
                  <a:tcPr marL="65762" marR="65762" marT="32871" marB="32871" anchor="ctr" horzOverflow="overflow">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272657">
                <a:tc gridSpan="3">
                  <a:txBody>
                    <a:bodyPr/>
                    <a:lstStyle/>
                    <a:p>
                      <a:pPr marL="1588" marR="0" lvl="2" indent="0" algn="l" defTabSz="914400" rtl="0" eaLnBrk="1" fontAlgn="auto" latinLnBrk="0" hangingPunct="1">
                        <a:lnSpc>
                          <a:spcPts val="14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FFFFFF"/>
                          </a:solidFill>
                          <a:effectLst/>
                          <a:uLnTx/>
                          <a:uFillTx/>
                          <a:latin typeface="+mn-lt"/>
                          <a:ea typeface="+mn-ea"/>
                          <a:cs typeface="Arial"/>
                        </a:rPr>
                        <a:t>Asymptomatic</a:t>
                      </a:r>
                    </a:p>
                  </a:txBody>
                  <a:tcPr marL="65762" marR="65762" marT="32871" marB="32871"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pPr>
                        <a:lnSpc>
                          <a:spcPts val="1400"/>
                        </a:lnSpc>
                      </a:pPr>
                      <a:endParaRPr lang="en-US" sz="1200" dirty="0"/>
                    </a:p>
                  </a:txBody>
                  <a:tcPr marL="65762" marR="65762" marT="32871" marB="32871" anchor="ctr" horzOverflow="overflow">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26496"/>
                    </a:solidFill>
                  </a:tcPr>
                </a:tc>
              </a:tr>
              <a:tr h="272657">
                <a:tc>
                  <a:txBody>
                    <a:bodyPr/>
                    <a:lstStyle/>
                    <a:p>
                      <a:pPr marL="0" marR="0" lvl="2" indent="0" algn="l" defTabSz="914400" rtl="0" eaLnBrk="1" fontAlgn="auto" latinLnBrk="0" hangingPunct="1">
                        <a:lnSpc>
                          <a:spcPts val="14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CD4 cell count &lt; 350/µl </a:t>
                      </a:r>
                      <a:endParaRPr kumimoji="0" lang="en-US" sz="1400" b="0" i="0" u="none" strike="noStrike" kern="1200" cap="none" spc="-30" normalizeH="0" baseline="30000" noProof="0" dirty="0" smtClean="0">
                        <a:ln>
                          <a:noFill/>
                        </a:ln>
                        <a:solidFill>
                          <a:srgbClr val="000000"/>
                        </a:solidFill>
                        <a:effectLst/>
                        <a:uLnTx/>
                        <a:uFillTx/>
                        <a:latin typeface="+mn-lt"/>
                        <a:ea typeface="+mn-ea"/>
                        <a:cs typeface="Arial"/>
                      </a:endParaRPr>
                    </a:p>
                  </a:txBody>
                  <a:tcPr marL="65762" marR="65762" marT="32871" marB="32871" anchor="ctr" horzOverflow="overflow">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1" indent="0" algn="ctr" defTabSz="914400" rtl="0" eaLnBrk="1" fontAlgn="auto" latinLnBrk="0" hangingPunct="1">
                        <a:lnSpc>
                          <a:spcPts val="14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Recommended</a:t>
                      </a:r>
                    </a:p>
                  </a:txBody>
                  <a:tcPr marL="65762" marR="65762" marT="32871" marB="3287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sz="1400" dirty="0" err="1" smtClean="0"/>
                        <a:t>AIa</a:t>
                      </a:r>
                      <a:endParaRPr lang="en-US" sz="1400" dirty="0" smtClean="0"/>
                    </a:p>
                  </a:txBody>
                  <a:tcPr marL="65762" marR="65762" marT="32871" marB="32871" anchor="ctr" horzOverflow="overflow">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6E6E6"/>
                    </a:solidFill>
                  </a:tcPr>
                </a:tc>
              </a:tr>
              <a:tr h="272657">
                <a:tc>
                  <a:txBody>
                    <a:bodyPr/>
                    <a:lstStyle/>
                    <a:p>
                      <a:pPr marL="0" marR="0" lvl="2" indent="0" algn="l" defTabSz="914400" rtl="0" eaLnBrk="1" fontAlgn="auto" latinLnBrk="0" hangingPunct="1">
                        <a:lnSpc>
                          <a:spcPts val="14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CD4 count  350-500/µl </a:t>
                      </a:r>
                      <a:endParaRPr kumimoji="0" lang="en-US" sz="1400" b="0" i="0" u="none" strike="noStrike" kern="1200" cap="none" spc="-30" normalizeH="0" baseline="30000" noProof="0" dirty="0" smtClean="0">
                        <a:ln>
                          <a:noFill/>
                        </a:ln>
                        <a:solidFill>
                          <a:srgbClr val="000000"/>
                        </a:solidFill>
                        <a:effectLst/>
                        <a:uLnTx/>
                        <a:uFillTx/>
                        <a:latin typeface="+mn-lt"/>
                        <a:ea typeface="+mn-ea"/>
                        <a:cs typeface="Arial"/>
                      </a:endParaRPr>
                    </a:p>
                  </a:txBody>
                  <a:tcPr marL="65762" marR="65762" marT="32871" marB="32871" anchor="ctr" horzOverflow="overflow">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1" indent="0" algn="ctr" defTabSz="914400" rtl="0" eaLnBrk="1" fontAlgn="auto" latinLnBrk="0" hangingPunct="1">
                        <a:lnSpc>
                          <a:spcPts val="14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Recommended</a:t>
                      </a:r>
                    </a:p>
                  </a:txBody>
                  <a:tcPr marL="65762" marR="65762" marT="32871" marB="3287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sz="1400" dirty="0" err="1" smtClean="0"/>
                        <a:t>AIIa</a:t>
                      </a:r>
                      <a:endParaRPr lang="en-US" sz="1400" dirty="0" smtClean="0"/>
                    </a:p>
                  </a:txBody>
                  <a:tcPr marL="65762" marR="65762" marT="32871" marB="32871" anchor="ctr" horzOverflow="overflow">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3384">
                <a:tc>
                  <a:txBody>
                    <a:bodyPr/>
                    <a:lstStyle/>
                    <a:p>
                      <a:pPr marL="0" marR="0" lvl="2" indent="0" algn="l" defTabSz="914400" rtl="0" eaLnBrk="1" fontAlgn="auto" latinLnBrk="0" hangingPunct="1">
                        <a:lnSpc>
                          <a:spcPts val="14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CD4 count  &gt;500/µl </a:t>
                      </a:r>
                      <a:endParaRPr kumimoji="0" lang="en-US" sz="1400" b="0" i="0" u="none" strike="noStrike" kern="1200" cap="none" spc="-30" normalizeH="0" baseline="30000" noProof="0" dirty="0" smtClean="0">
                        <a:ln>
                          <a:noFill/>
                        </a:ln>
                        <a:solidFill>
                          <a:srgbClr val="000000"/>
                        </a:solidFill>
                        <a:effectLst/>
                        <a:uLnTx/>
                        <a:uFillTx/>
                        <a:latin typeface="+mn-lt"/>
                        <a:ea typeface="+mn-ea"/>
                        <a:cs typeface="Arial"/>
                      </a:endParaRPr>
                    </a:p>
                  </a:txBody>
                  <a:tcPr marL="65762" marR="65762" marT="32871" marB="32871" anchor="ctr" horzOverflow="overflow">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1" indent="0" algn="ctr" defTabSz="914400" rtl="0" eaLnBrk="1" fontAlgn="auto" latinLnBrk="0" hangingPunct="1">
                        <a:lnSpc>
                          <a:spcPts val="1800"/>
                        </a:lnSpc>
                        <a:spcBef>
                          <a:spcPts val="0"/>
                        </a:spcBef>
                        <a:spcAft>
                          <a:spcPts val="0"/>
                        </a:spcAft>
                        <a:buClr>
                          <a:schemeClr val="bg2"/>
                        </a:buClr>
                        <a:buSzTx/>
                        <a:buFont typeface="Arial"/>
                        <a:buNone/>
                        <a:tabLst/>
                        <a:defRPr/>
                      </a:pPr>
                      <a:r>
                        <a:rPr kumimoji="0" lang="en-US" sz="1400" b="0" i="0" u="none" strike="noStrike" kern="1200" cap="none" spc="-30" normalizeH="0" baseline="0" noProof="0" dirty="0" smtClean="0">
                          <a:ln>
                            <a:noFill/>
                          </a:ln>
                          <a:solidFill>
                            <a:srgbClr val="000000"/>
                          </a:solidFill>
                          <a:effectLst/>
                          <a:uLnTx/>
                          <a:uFillTx/>
                          <a:latin typeface="+mn-lt"/>
                          <a:ea typeface="+mn-ea"/>
                          <a:cs typeface="Arial"/>
                        </a:rPr>
                        <a:t>Consider</a:t>
                      </a:r>
                    </a:p>
                  </a:txBody>
                  <a:tcPr marL="65762" marR="65762" marT="32871" marB="3287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r>
                        <a:rPr lang="en-US" sz="1400" b="0" dirty="0" smtClean="0">
                          <a:solidFill>
                            <a:schemeClr val="tx1"/>
                          </a:solidFill>
                        </a:rPr>
                        <a:t>CIII</a:t>
                      </a:r>
                      <a:endParaRPr lang="en-US" sz="1400" b="0" dirty="0">
                        <a:solidFill>
                          <a:schemeClr val="tx1"/>
                        </a:solidFill>
                      </a:endParaRPr>
                    </a:p>
                  </a:txBody>
                  <a:tcPr marL="65762" marR="65762" marT="32871" marB="32871" anchor="ctr" horzOverflow="overflow">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r>
            </a:tbl>
          </a:graphicData>
        </a:graphic>
      </p:graphicFrame>
    </p:spTree>
    <p:extLst>
      <p:ext uri="{BB962C8B-B14F-4D97-AF65-F5344CB8AC3E}">
        <p14:creationId xmlns:p14="http://schemas.microsoft.com/office/powerpoint/2010/main" val="310776740"/>
      </p:ext>
    </p:extLst>
  </p:cSld>
  <p:clrMapOvr>
    <a:masterClrMapping/>
  </p:clrMapOvr>
  <mc:AlternateContent xmlns:mc="http://schemas.openxmlformats.org/markup-compatibility/2006">
    <mc:Choice xmlns:p14="http://schemas.microsoft.com/office/powerpoint/2010/main" Requires="p14">
      <p:transition spd="med" p14:dur="700" advTm="18811">
        <p:fade/>
      </p:transition>
    </mc:Choice>
    <mc:Fallback>
      <p:transition spd="med" advTm="18811">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normAutofit/>
          </a:bodyPr>
          <a:lstStyle/>
          <a:p>
            <a:pPr eaLnBrk="1" hangingPunct="1">
              <a:defRPr/>
            </a:pPr>
            <a:r>
              <a:rPr lang="en-US" sz="3200" dirty="0" smtClean="0">
                <a:latin typeface="+mn-lt"/>
                <a:ea typeface="ＭＳ Ｐゴシック" pitchFamily="34" charset="-128"/>
              </a:rPr>
              <a:t>Mounting Evidence supporting Earlier HAART</a:t>
            </a:r>
          </a:p>
        </p:txBody>
      </p:sp>
      <p:sp>
        <p:nvSpPr>
          <p:cNvPr id="5" name="Text Placeholder 4"/>
          <p:cNvSpPr>
            <a:spLocks noGrp="1"/>
          </p:cNvSpPr>
          <p:nvPr>
            <p:ph type="body" idx="1"/>
          </p:nvPr>
        </p:nvSpPr>
        <p:spPr/>
        <p:txBody>
          <a:bodyPr/>
          <a:lstStyle/>
          <a:p>
            <a:endParaRPr lang="en-US"/>
          </a:p>
        </p:txBody>
      </p:sp>
      <p:graphicFrame>
        <p:nvGraphicFramePr>
          <p:cNvPr id="4" name="Content Placeholder 3"/>
          <p:cNvGraphicFramePr>
            <a:graphicFrameLocks noGrp="1"/>
          </p:cNvGraphicFramePr>
          <p:nvPr>
            <p:ph sz="half" idx="2"/>
            <p:extLst>
              <p:ext uri="{D42A27DB-BD31-4B8C-83A1-F6EECF244321}">
                <p14:modId xmlns:p14="http://schemas.microsoft.com/office/powerpoint/2010/main" val="3037423814"/>
              </p:ext>
            </p:extLst>
          </p:nvPr>
        </p:nvGraphicFramePr>
        <p:xfrm>
          <a:off x="0" y="1524000"/>
          <a:ext cx="9144000" cy="4635206"/>
        </p:xfrm>
        <a:graphic>
          <a:graphicData uri="http://schemas.openxmlformats.org/drawingml/2006/table">
            <a:tbl>
              <a:tblPr>
                <a:tableStyleId>{3C2FFA5D-87B4-456A-9821-1D502468CF0F}</a:tableStyleId>
              </a:tblPr>
              <a:tblGrid>
                <a:gridCol w="1644513"/>
                <a:gridCol w="717687"/>
                <a:gridCol w="1295400"/>
                <a:gridCol w="5486400"/>
              </a:tblGrid>
              <a:tr h="26499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Study</a:t>
                      </a:r>
                      <a:endParaRPr kumimoji="0" lang="en-US" sz="1800" b="1" i="0" u="none" strike="noStrike" cap="none" normalizeH="0" baseline="0" dirty="0" smtClean="0">
                        <a:ln>
                          <a:noFill/>
                        </a:ln>
                        <a:solidFill>
                          <a:srgbClr val="FFFFFF"/>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Type</a:t>
                      </a:r>
                      <a:endParaRPr kumimoji="0" lang="en-US" sz="1800" b="1" i="0" u="none" strike="noStrike" cap="none" normalizeH="0" baseline="0" dirty="0" smtClean="0">
                        <a:ln>
                          <a:noFill/>
                        </a:ln>
                        <a:solidFill>
                          <a:srgbClr val="FFFFFF"/>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effectLst/>
                        </a:rPr>
                        <a:t>Setting</a:t>
                      </a:r>
                      <a:endParaRPr kumimoji="0" lang="en-US" sz="1800" b="1" i="0" u="none" strike="noStrike" cap="none" normalizeH="0" baseline="0" smtClean="0">
                        <a:ln>
                          <a:noFill/>
                        </a:ln>
                        <a:solidFill>
                          <a:srgbClr val="FFFFFF"/>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Main Findings</a:t>
                      </a:r>
                      <a:endParaRPr kumimoji="0" lang="en-US" sz="1800" b="1" i="0" u="none" strike="noStrike" cap="none" normalizeH="0" baseline="0" dirty="0" smtClean="0">
                        <a:ln>
                          <a:noFill/>
                        </a:ln>
                        <a:solidFill>
                          <a:srgbClr val="FFFFFF"/>
                        </a:solidFill>
                        <a:effectLst/>
                        <a:latin typeface="+mn-lt"/>
                        <a:ea typeface="ＭＳ Ｐゴシック" pitchFamily="-107" charset="-128"/>
                      </a:endParaRPr>
                    </a:p>
                  </a:txBody>
                  <a:tcPr marL="84618" marR="84618" horzOverflow="overflow"/>
                </a:tc>
              </a:tr>
              <a:tr h="68692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CIPRA</a:t>
                      </a:r>
                      <a:r>
                        <a:rPr kumimoji="0" lang="en-US" sz="1800" u="none" strike="noStrike" cap="none" normalizeH="0" baseline="0" dirty="0" smtClean="0">
                          <a:ln>
                            <a:noFill/>
                          </a:ln>
                          <a:effectLst/>
                        </a:rPr>
                        <a:t> HT 001</a:t>
                      </a:r>
                      <a:endParaRPr kumimoji="0" lang="en-US" sz="1800" b="0" i="0" u="none" strike="noStrike" cap="none" normalizeH="0" baseline="30000" dirty="0" smtClean="0">
                        <a:ln>
                          <a:noFill/>
                        </a:ln>
                        <a:solidFill>
                          <a:srgbClr val="000000"/>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RCT</a:t>
                      </a:r>
                      <a:endParaRPr kumimoji="0" lang="en-US" sz="1800" b="0" i="0" u="none" strike="noStrike" cap="none" normalizeH="0" baseline="0" dirty="0" smtClean="0">
                        <a:ln>
                          <a:noFill/>
                        </a:ln>
                        <a:solidFill>
                          <a:srgbClr val="000000"/>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Haiti</a:t>
                      </a:r>
                      <a:endParaRPr kumimoji="0" lang="en-US" sz="1800" b="0" i="0" u="none" strike="noStrike" cap="none" normalizeH="0" baseline="0" dirty="0" smtClean="0">
                        <a:ln>
                          <a:noFill/>
                        </a:ln>
                        <a:solidFill>
                          <a:srgbClr val="000000"/>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Deferring ART until CD4&lt;200 associated with higher mortality than starting when CD4 between 200 and 350</a:t>
                      </a:r>
                      <a:endParaRPr kumimoji="0" lang="en-US" sz="1600" b="0" i="0" u="none" strike="noStrike" cap="none" normalizeH="0" baseline="0" dirty="0" smtClean="0">
                        <a:ln>
                          <a:noFill/>
                        </a:ln>
                        <a:solidFill>
                          <a:srgbClr val="000000"/>
                        </a:solidFill>
                        <a:effectLst/>
                        <a:latin typeface="+mn-lt"/>
                        <a:ea typeface="ＭＳ Ｐゴシック" pitchFamily="-107" charset="-128"/>
                      </a:endParaRPr>
                    </a:p>
                  </a:txBody>
                  <a:tcPr marL="84618" marR="84618" horzOverflow="overflow"/>
                </a:tc>
              </a:tr>
              <a:tr h="68692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SMART</a:t>
                      </a:r>
                      <a:r>
                        <a:rPr kumimoji="0" lang="en-US" sz="1800" u="none" strike="noStrike" cap="none" normalizeH="0" baseline="0" dirty="0" smtClean="0">
                          <a:ln>
                            <a:noFill/>
                          </a:ln>
                          <a:effectLst/>
                        </a:rPr>
                        <a:t> </a:t>
                      </a:r>
                      <a:r>
                        <a:rPr kumimoji="0" lang="en-US" sz="1800" u="none" strike="noStrike" cap="none" normalizeH="0" baseline="0" dirty="0" err="1" smtClean="0">
                          <a:ln>
                            <a:noFill/>
                          </a:ln>
                          <a:effectLst/>
                        </a:rPr>
                        <a:t>substudy</a:t>
                      </a:r>
                      <a:endParaRPr kumimoji="0" lang="en-US" sz="1800" b="0" i="0" u="none" strike="noStrike" cap="none" normalizeH="0" baseline="30000" dirty="0" smtClean="0">
                        <a:ln>
                          <a:noFill/>
                        </a:ln>
                        <a:solidFill>
                          <a:srgbClr val="000000"/>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smtClean="0">
                          <a:ln>
                            <a:noFill/>
                          </a:ln>
                          <a:effectLst/>
                        </a:rPr>
                        <a:t>RCT</a:t>
                      </a:r>
                      <a:endParaRPr kumimoji="0" lang="en-US" sz="1800" b="0" i="0" u="none" strike="noStrike" cap="none" normalizeH="0" baseline="0" smtClean="0">
                        <a:ln>
                          <a:noFill/>
                        </a:ln>
                        <a:solidFill>
                          <a:srgbClr val="000000"/>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Europe, Australia</a:t>
                      </a:r>
                      <a:endParaRPr kumimoji="0" lang="en-US" sz="1800" b="0" i="0" u="none" strike="noStrike" cap="none" normalizeH="0" baseline="0" dirty="0" smtClean="0">
                        <a:ln>
                          <a:noFill/>
                        </a:ln>
                        <a:solidFill>
                          <a:srgbClr val="000000"/>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Deferring ART until CD4&lt;250 associated with higher mortality than starting when CD4 between 350 and 250</a:t>
                      </a:r>
                      <a:endParaRPr kumimoji="0" lang="en-US" sz="1600" b="0" i="0" u="none" strike="noStrike" cap="none" normalizeH="0" baseline="0" dirty="0" smtClean="0">
                        <a:ln>
                          <a:noFill/>
                        </a:ln>
                        <a:solidFill>
                          <a:srgbClr val="000000"/>
                        </a:solidFill>
                        <a:effectLst/>
                        <a:latin typeface="+mn-lt"/>
                        <a:ea typeface="ＭＳ Ｐゴシック" pitchFamily="-107" charset="-128"/>
                      </a:endParaRPr>
                    </a:p>
                  </a:txBody>
                  <a:tcPr marL="84618" marR="84618" horzOverflow="overflow"/>
                </a:tc>
              </a:tr>
              <a:tr h="89508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ART-CC</a:t>
                      </a:r>
                      <a:endParaRPr kumimoji="0" lang="en-US" sz="1800" b="1" i="0" u="none" strike="noStrike" cap="none" normalizeH="0" baseline="30000" dirty="0" smtClean="0">
                        <a:ln>
                          <a:noFill/>
                        </a:ln>
                        <a:solidFill>
                          <a:srgbClr val="000000"/>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err="1" smtClean="0">
                          <a:ln>
                            <a:noFill/>
                          </a:ln>
                          <a:effectLst/>
                        </a:rPr>
                        <a:t>Obs</a:t>
                      </a:r>
                      <a:endParaRPr kumimoji="0" lang="en-US" sz="1800" b="0" i="0" u="none" strike="noStrike" cap="none" normalizeH="0" baseline="0" dirty="0" smtClean="0">
                        <a:ln>
                          <a:noFill/>
                        </a:ln>
                        <a:solidFill>
                          <a:srgbClr val="000000"/>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Europe, North America</a:t>
                      </a:r>
                      <a:endParaRPr kumimoji="0" lang="en-US" sz="1800" b="0" i="0" u="none" strike="noStrike" cap="none" normalizeH="0" baseline="0" dirty="0" smtClean="0">
                        <a:ln>
                          <a:noFill/>
                        </a:ln>
                        <a:solidFill>
                          <a:srgbClr val="000000"/>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Significant increase in risk of AIDS and death when therapy was delayed until patients CD4+ counts fell below 350 cells/mm</a:t>
                      </a:r>
                      <a:r>
                        <a:rPr kumimoji="0" lang="en-US" sz="1600" u="none" strike="noStrike" cap="none" normalizeH="0" baseline="30000" dirty="0" smtClean="0">
                          <a:ln>
                            <a:noFill/>
                          </a:ln>
                          <a:effectLst/>
                        </a:rPr>
                        <a:t>3</a:t>
                      </a:r>
                      <a:r>
                        <a:rPr kumimoji="0" lang="en-US" sz="1600" u="none" strike="noStrike" cap="none" normalizeH="0" baseline="0" dirty="0" smtClean="0">
                          <a:ln>
                            <a:noFill/>
                          </a:ln>
                          <a:effectLst/>
                        </a:rPr>
                        <a:t> compared to earlier treatment.</a:t>
                      </a:r>
                      <a:endParaRPr kumimoji="0" lang="en-US" sz="1600" b="0" i="0" u="none" strike="noStrike" cap="none" normalizeH="0" baseline="0" dirty="0" smtClean="0">
                        <a:ln>
                          <a:noFill/>
                        </a:ln>
                        <a:solidFill>
                          <a:srgbClr val="000000"/>
                        </a:solidFill>
                        <a:effectLst/>
                        <a:latin typeface="+mn-lt"/>
                        <a:ea typeface="ＭＳ Ｐゴシック" pitchFamily="-107" charset="-128"/>
                      </a:endParaRPr>
                    </a:p>
                  </a:txBody>
                  <a:tcPr marL="84618" marR="84618" horzOverflow="overflow"/>
                </a:tc>
              </a:tr>
              <a:tr h="89508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NA-ACCORD</a:t>
                      </a:r>
                      <a:endParaRPr kumimoji="0" lang="en-US" sz="1800" b="1" i="0" u="none" strike="noStrike" cap="none" normalizeH="0" baseline="30000" dirty="0" smtClean="0">
                        <a:ln>
                          <a:noFill/>
                        </a:ln>
                        <a:solidFill>
                          <a:srgbClr val="000000"/>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err="1" smtClean="0">
                          <a:ln>
                            <a:noFill/>
                          </a:ln>
                          <a:effectLst/>
                        </a:rPr>
                        <a:t>Obs</a:t>
                      </a:r>
                      <a:endParaRPr kumimoji="0" lang="en-US" sz="1800" b="0" i="0" u="none" strike="noStrike" cap="none" normalizeH="0" baseline="0" dirty="0" smtClean="0">
                        <a:ln>
                          <a:noFill/>
                        </a:ln>
                        <a:solidFill>
                          <a:srgbClr val="000000"/>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North America</a:t>
                      </a:r>
                      <a:endParaRPr kumimoji="0" lang="en-US" sz="1800" b="0" i="0" u="none" strike="noStrike" cap="none" normalizeH="0" baseline="0" dirty="0" smtClean="0">
                        <a:ln>
                          <a:noFill/>
                        </a:ln>
                        <a:solidFill>
                          <a:srgbClr val="000000"/>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69% lower mortality in those who initiated in 350-500 range than those who deferred; 94% lower mortality in those who initiated at CD4 &gt; 500 than in those who deferred</a:t>
                      </a:r>
                      <a:endParaRPr kumimoji="0" lang="en-US" sz="1600" b="0" i="0" u="none" strike="noStrike" cap="none" normalizeH="0" baseline="0" dirty="0" smtClean="0">
                        <a:ln>
                          <a:noFill/>
                        </a:ln>
                        <a:solidFill>
                          <a:srgbClr val="000000"/>
                        </a:solidFill>
                        <a:effectLst/>
                        <a:latin typeface="+mn-lt"/>
                        <a:ea typeface="ＭＳ Ｐゴシック" pitchFamily="-107" charset="-128"/>
                      </a:endParaRPr>
                    </a:p>
                  </a:txBody>
                  <a:tcPr marL="84618" marR="84618" horzOverflow="overflow"/>
                </a:tc>
              </a:tr>
              <a:tr h="89508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HPTN 052</a:t>
                      </a:r>
                      <a:endParaRPr kumimoji="0" lang="en-US" sz="1800" b="1" i="0" u="none" strike="noStrike" cap="none" normalizeH="0" baseline="0" dirty="0" smtClean="0">
                        <a:ln>
                          <a:noFill/>
                        </a:ln>
                        <a:solidFill>
                          <a:srgbClr val="000000"/>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RCT</a:t>
                      </a:r>
                      <a:endParaRPr kumimoji="0" lang="en-US" sz="1800" b="0" i="0" u="none" strike="noStrike" cap="none" normalizeH="0" baseline="0" dirty="0" smtClean="0">
                        <a:ln>
                          <a:noFill/>
                        </a:ln>
                        <a:solidFill>
                          <a:srgbClr val="000000"/>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Africa, US, Asia, S. America</a:t>
                      </a:r>
                      <a:endParaRPr kumimoji="0" lang="en-US" sz="1800" b="0" i="0" u="none" strike="noStrike" cap="none" normalizeH="0" baseline="0" dirty="0" smtClean="0">
                        <a:ln>
                          <a:noFill/>
                        </a:ln>
                        <a:solidFill>
                          <a:srgbClr val="000000"/>
                        </a:solidFill>
                        <a:effectLst/>
                        <a:latin typeface="+mn-lt"/>
                        <a:ea typeface="ＭＳ Ｐゴシック" pitchFamily="-107" charset="-128"/>
                      </a:endParaRPr>
                    </a:p>
                  </a:txBody>
                  <a:tcPr marL="84618" marR="84618"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96% decrease in transmission of HIV in </a:t>
                      </a:r>
                      <a:r>
                        <a:rPr kumimoji="0" lang="en-US" sz="1600" u="none" strike="noStrike" cap="none" normalizeH="0" baseline="0" dirty="0" err="1" smtClean="0">
                          <a:ln>
                            <a:noFill/>
                          </a:ln>
                          <a:effectLst/>
                        </a:rPr>
                        <a:t>serodiscordant</a:t>
                      </a:r>
                      <a:r>
                        <a:rPr kumimoji="0" lang="en-US" sz="1600" u="none" strike="noStrike" cap="none" normalizeH="0" baseline="0" dirty="0" smtClean="0">
                          <a:ln>
                            <a:noFill/>
                          </a:ln>
                          <a:effectLst/>
                        </a:rPr>
                        <a:t> couples when one partner on ART; 41% decrease in AIDS-related events (extra-pulmonary TB) for those on ART</a:t>
                      </a:r>
                      <a:endParaRPr kumimoji="0" lang="en-US" sz="1600" b="0" i="0" u="none" strike="noStrike" cap="none" normalizeH="0" baseline="0" dirty="0" smtClean="0">
                        <a:ln>
                          <a:noFill/>
                        </a:ln>
                        <a:solidFill>
                          <a:srgbClr val="000000"/>
                        </a:solidFill>
                        <a:effectLst/>
                        <a:latin typeface="+mn-lt"/>
                        <a:ea typeface="ＭＳ Ｐゴシック" pitchFamily="-107" charset="-128"/>
                      </a:endParaRPr>
                    </a:p>
                  </a:txBody>
                  <a:tcPr marL="84618" marR="84618" horzOverflow="overflow"/>
                </a:tc>
              </a:tr>
            </a:tbl>
          </a:graphicData>
        </a:graphic>
      </p:graphicFrame>
      <p:sp>
        <p:nvSpPr>
          <p:cNvPr id="6" name="Content Placeholder 5"/>
          <p:cNvSpPr>
            <a:spLocks noGrp="1"/>
          </p:cNvSpPr>
          <p:nvPr>
            <p:ph sz="quarter" idx="13"/>
          </p:nvPr>
        </p:nvSpPr>
        <p:spPr>
          <a:xfrm>
            <a:off x="0" y="6477000"/>
            <a:ext cx="7696200" cy="320040"/>
          </a:xfrm>
        </p:spPr>
        <p:txBody>
          <a:bodyPr/>
          <a:lstStyle/>
          <a:p>
            <a:r>
              <a:rPr lang="fr-FR" sz="1200" b="0" dirty="0">
                <a:solidFill>
                  <a:schemeClr val="tx2"/>
                </a:solidFill>
                <a:latin typeface="+mn-lt"/>
              </a:rPr>
              <a:t>CID. 2009 </a:t>
            </a:r>
            <a:r>
              <a:rPr lang="fr-FR" sz="1200" b="0" dirty="0" err="1">
                <a:solidFill>
                  <a:schemeClr val="tx2"/>
                </a:solidFill>
                <a:latin typeface="+mn-lt"/>
              </a:rPr>
              <a:t>Apr</a:t>
            </a:r>
            <a:r>
              <a:rPr lang="fr-FR" sz="1200" b="0" dirty="0">
                <a:solidFill>
                  <a:schemeClr val="tx2"/>
                </a:solidFill>
                <a:latin typeface="+mn-lt"/>
              </a:rPr>
              <a:t> 15;48(8):1138-51; </a:t>
            </a:r>
            <a:r>
              <a:rPr lang="en-US" sz="1200" b="0" dirty="0">
                <a:solidFill>
                  <a:schemeClr val="tx2"/>
                </a:solidFill>
                <a:latin typeface="+mn-lt"/>
              </a:rPr>
              <a:t>16</a:t>
            </a:r>
            <a:r>
              <a:rPr lang="en-US" sz="1200" b="0" baseline="30000" dirty="0">
                <a:solidFill>
                  <a:schemeClr val="tx2"/>
                </a:solidFill>
                <a:latin typeface="+mn-lt"/>
              </a:rPr>
              <a:t>th</a:t>
            </a:r>
            <a:r>
              <a:rPr lang="en-US" sz="1200" b="0" dirty="0">
                <a:solidFill>
                  <a:schemeClr val="tx2"/>
                </a:solidFill>
                <a:latin typeface="+mn-lt"/>
              </a:rPr>
              <a:t> CROI, 2009 Abs 72LB; JID 2008;197:1133–1144; NEJM 2009;360:</a:t>
            </a:r>
            <a:r>
              <a:rPr lang="en-US" sz="1200" b="0" dirty="0" smtClean="0">
                <a:solidFill>
                  <a:schemeClr val="tx2"/>
                </a:solidFill>
                <a:latin typeface="+mn-lt"/>
              </a:rPr>
              <a:t>1815</a:t>
            </a:r>
            <a:endParaRPr lang="en-US" sz="1200" b="0" dirty="0">
              <a:solidFill>
                <a:schemeClr val="tx2"/>
              </a:solidFill>
              <a:latin typeface="+mn-lt"/>
            </a:endParaRPr>
          </a:p>
        </p:txBody>
      </p:sp>
    </p:spTree>
    <p:custDataLst>
      <p:tags r:id="rId1"/>
    </p:custDataLst>
    <p:extLst>
      <p:ext uri="{BB962C8B-B14F-4D97-AF65-F5344CB8AC3E}">
        <p14:creationId xmlns:p14="http://schemas.microsoft.com/office/powerpoint/2010/main" val="2193372574"/>
      </p:ext>
    </p:extLst>
  </p:cSld>
  <p:clrMapOvr>
    <a:masterClrMapping/>
  </p:clrMapOvr>
  <mc:AlternateContent xmlns:mc="http://schemas.openxmlformats.org/markup-compatibility/2006">
    <mc:Choice xmlns:p14="http://schemas.microsoft.com/office/powerpoint/2010/main" Requires="p14">
      <p:transition spd="med" p14:dur="700" advTm="60608">
        <p:fade/>
      </p:transition>
    </mc:Choice>
    <mc:Fallback>
      <p:transition spd="med" advTm="60608">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Regimens for ART Naïve Patients</a:t>
            </a:r>
            <a:br>
              <a:rPr lang="en-US" dirty="0" smtClean="0"/>
            </a:br>
            <a:r>
              <a:rPr lang="en-US" dirty="0" smtClean="0"/>
              <a:t>- New, Alternative, and Acceptable Agents</a:t>
            </a:r>
            <a:endParaRPr lang="en-US" dirty="0"/>
          </a:p>
        </p:txBody>
      </p:sp>
      <p:sp>
        <p:nvSpPr>
          <p:cNvPr id="3" name="Text Placeholder 2"/>
          <p:cNvSpPr>
            <a:spLocks noGrp="1"/>
          </p:cNvSpPr>
          <p:nvPr>
            <p:ph type="body" idx="1"/>
          </p:nvPr>
        </p:nvSpPr>
        <p:spPr/>
        <p:txBody>
          <a:bodyPr anchor="t"/>
          <a:lstStyle/>
          <a:p>
            <a:r>
              <a:rPr lang="en-US" sz="3600" b="1" dirty="0" smtClean="0"/>
              <a:t>What to Start</a:t>
            </a:r>
            <a:endParaRPr lang="en-US" sz="3600" b="1" dirty="0"/>
          </a:p>
        </p:txBody>
      </p:sp>
    </p:spTree>
    <p:extLst>
      <p:ext uri="{BB962C8B-B14F-4D97-AF65-F5344CB8AC3E}">
        <p14:creationId xmlns:p14="http://schemas.microsoft.com/office/powerpoint/2010/main" val="1458832289"/>
      </p:ext>
    </p:extLst>
  </p:cSld>
  <p:clrMapOvr>
    <a:masterClrMapping/>
  </p:clrMapOvr>
  <mc:AlternateContent xmlns:mc="http://schemas.openxmlformats.org/markup-compatibility/2006">
    <mc:Choice xmlns:p14="http://schemas.microsoft.com/office/powerpoint/2010/main" Requires="p14">
      <p:transition spd="med" p14:dur="700" advTm="9727">
        <p:fade/>
      </p:transition>
    </mc:Choice>
    <mc:Fallback>
      <p:transition spd="med" advTm="9727">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invGray">
          <a:xfrm>
            <a:off x="0" y="1295400"/>
            <a:ext cx="9144000" cy="5562600"/>
          </a:xfrm>
          <a:prstGeom prst="rect">
            <a:avLst/>
          </a:prstGeom>
          <a:solidFill>
            <a:schemeClr val="bg1">
              <a:lumMod val="50000"/>
              <a:alpha val="48000"/>
            </a:schemeClr>
          </a:solidFill>
          <a:ln w="12700">
            <a:solidFill>
              <a:srgbClr val="FFFFFF"/>
            </a:solidFill>
            <a:miter lim="800000"/>
            <a:headEnd/>
            <a:tailEnd/>
          </a:ln>
        </p:spPr>
        <p:txBody>
          <a:bodyPr wrap="none" anchor="ctr"/>
          <a:lstStyle/>
          <a:p>
            <a:pPr algn="ctr" eaLnBrk="0" hangingPunct="0">
              <a:defRPr/>
            </a:pPr>
            <a:r>
              <a:rPr lang="en-US" i="1">
                <a:cs typeface="Arial" pitchFamily="34" charset="0"/>
              </a:rPr>
              <a:t> </a:t>
            </a:r>
          </a:p>
        </p:txBody>
      </p:sp>
      <p:sp>
        <p:nvSpPr>
          <p:cNvPr id="14339" name="Line 3"/>
          <p:cNvSpPr>
            <a:spLocks noChangeShapeType="1"/>
          </p:cNvSpPr>
          <p:nvPr/>
        </p:nvSpPr>
        <p:spPr bwMode="auto">
          <a:xfrm rot="-2984052">
            <a:off x="2368550" y="3455988"/>
            <a:ext cx="0" cy="76200"/>
          </a:xfrm>
          <a:prstGeom prst="line">
            <a:avLst/>
          </a:prstGeom>
          <a:noFill/>
          <a:ln w="38100">
            <a:solidFill>
              <a:srgbClr val="B92E30"/>
            </a:solidFill>
            <a:round/>
            <a:headEnd/>
            <a:tailEnd/>
          </a:ln>
        </p:spPr>
        <p:txBody>
          <a:bodyPr wrap="none" anchor="ctr"/>
          <a:lstStyle/>
          <a:p>
            <a:endParaRPr lang="en-US"/>
          </a:p>
        </p:txBody>
      </p:sp>
      <p:sp>
        <p:nvSpPr>
          <p:cNvPr id="14340" name="Freeform 4"/>
          <p:cNvSpPr>
            <a:spLocks/>
          </p:cNvSpPr>
          <p:nvPr/>
        </p:nvSpPr>
        <p:spPr bwMode="auto">
          <a:xfrm>
            <a:off x="1971675" y="3074988"/>
            <a:ext cx="323850" cy="393700"/>
          </a:xfrm>
          <a:custGeom>
            <a:avLst/>
            <a:gdLst>
              <a:gd name="T0" fmla="*/ 2147483647 w 328"/>
              <a:gd name="T1" fmla="*/ 2147483647 h 360"/>
              <a:gd name="T2" fmla="*/ 2147483647 w 328"/>
              <a:gd name="T3" fmla="*/ 2147483647 h 360"/>
              <a:gd name="T4" fmla="*/ 2147483647 w 328"/>
              <a:gd name="T5" fmla="*/ 2147483647 h 360"/>
              <a:gd name="T6" fmla="*/ 2147483647 w 328"/>
              <a:gd name="T7" fmla="*/ 2147483647 h 360"/>
              <a:gd name="T8" fmla="*/ 2147483647 w 328"/>
              <a:gd name="T9" fmla="*/ 2147483647 h 360"/>
              <a:gd name="T10" fmla="*/ 2147483647 w 328"/>
              <a:gd name="T11" fmla="*/ 2147483647 h 360"/>
              <a:gd name="T12" fmla="*/ 2147483647 w 328"/>
              <a:gd name="T13" fmla="*/ 2147483647 h 360"/>
              <a:gd name="T14" fmla="*/ 2147483647 w 328"/>
              <a:gd name="T15" fmla="*/ 2147483647 h 360"/>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0"/>
              <a:gd name="T26" fmla="*/ 328 w 328"/>
              <a:gd name="T27" fmla="*/ 360 h 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0">
                <a:moveTo>
                  <a:pt x="168" y="24"/>
                </a:moveTo>
                <a:cubicBezTo>
                  <a:pt x="136" y="48"/>
                  <a:pt x="96" y="120"/>
                  <a:pt x="72" y="168"/>
                </a:cubicBezTo>
                <a:cubicBezTo>
                  <a:pt x="48" y="216"/>
                  <a:pt x="0" y="280"/>
                  <a:pt x="24" y="312"/>
                </a:cubicBezTo>
                <a:cubicBezTo>
                  <a:pt x="48" y="344"/>
                  <a:pt x="168" y="360"/>
                  <a:pt x="216" y="360"/>
                </a:cubicBezTo>
                <a:cubicBezTo>
                  <a:pt x="264" y="360"/>
                  <a:pt x="296" y="344"/>
                  <a:pt x="312" y="312"/>
                </a:cubicBezTo>
                <a:cubicBezTo>
                  <a:pt x="328" y="280"/>
                  <a:pt x="320" y="216"/>
                  <a:pt x="312" y="168"/>
                </a:cubicBezTo>
                <a:cubicBezTo>
                  <a:pt x="304" y="120"/>
                  <a:pt x="288" y="48"/>
                  <a:pt x="264" y="24"/>
                </a:cubicBezTo>
                <a:cubicBezTo>
                  <a:pt x="240" y="0"/>
                  <a:pt x="200" y="0"/>
                  <a:pt x="168" y="24"/>
                </a:cubicBezTo>
                <a:close/>
              </a:path>
            </a:pathLst>
          </a:custGeom>
          <a:solidFill>
            <a:srgbClr val="9C763C"/>
          </a:solidFill>
          <a:ln w="28575">
            <a:solidFill>
              <a:schemeClr val="tx2"/>
            </a:solidFill>
            <a:prstDash val="sysDot"/>
            <a:round/>
            <a:headEnd/>
            <a:tailEnd/>
          </a:ln>
        </p:spPr>
        <p:txBody>
          <a:bodyPr wrap="none" anchor="ctr"/>
          <a:lstStyle/>
          <a:p>
            <a:endParaRPr lang="en-US"/>
          </a:p>
        </p:txBody>
      </p:sp>
      <p:sp>
        <p:nvSpPr>
          <p:cNvPr id="14341" name="Freeform 5"/>
          <p:cNvSpPr>
            <a:spLocks noChangeAspect="1"/>
          </p:cNvSpPr>
          <p:nvPr/>
        </p:nvSpPr>
        <p:spPr bwMode="auto">
          <a:xfrm>
            <a:off x="2078038" y="3214688"/>
            <a:ext cx="61912" cy="182562"/>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342" name="Freeform 6"/>
          <p:cNvSpPr>
            <a:spLocks noChangeAspect="1"/>
          </p:cNvSpPr>
          <p:nvPr/>
        </p:nvSpPr>
        <p:spPr bwMode="auto">
          <a:xfrm>
            <a:off x="2170113" y="3173413"/>
            <a:ext cx="61912" cy="182562"/>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343" name="Line 7"/>
          <p:cNvSpPr>
            <a:spLocks noChangeShapeType="1"/>
          </p:cNvSpPr>
          <p:nvPr/>
        </p:nvSpPr>
        <p:spPr bwMode="auto">
          <a:xfrm>
            <a:off x="2174875" y="2913063"/>
            <a:ext cx="0" cy="85725"/>
          </a:xfrm>
          <a:prstGeom prst="line">
            <a:avLst/>
          </a:prstGeom>
          <a:noFill/>
          <a:ln w="38100">
            <a:solidFill>
              <a:srgbClr val="B92E30"/>
            </a:solidFill>
            <a:round/>
            <a:headEnd/>
            <a:tailEnd/>
          </a:ln>
        </p:spPr>
        <p:txBody>
          <a:bodyPr wrap="none" anchor="ctr"/>
          <a:lstStyle/>
          <a:p>
            <a:endParaRPr lang="en-US"/>
          </a:p>
        </p:txBody>
      </p:sp>
      <p:sp>
        <p:nvSpPr>
          <p:cNvPr id="14344" name="Line 8"/>
          <p:cNvSpPr>
            <a:spLocks noChangeShapeType="1"/>
          </p:cNvSpPr>
          <p:nvPr/>
        </p:nvSpPr>
        <p:spPr bwMode="auto">
          <a:xfrm rot="2021405" flipH="1">
            <a:off x="2373313" y="3067050"/>
            <a:ext cx="38100" cy="74613"/>
          </a:xfrm>
          <a:prstGeom prst="line">
            <a:avLst/>
          </a:prstGeom>
          <a:noFill/>
          <a:ln w="38100">
            <a:solidFill>
              <a:srgbClr val="B92E30"/>
            </a:solidFill>
            <a:round/>
            <a:headEnd/>
            <a:tailEnd/>
          </a:ln>
        </p:spPr>
        <p:txBody>
          <a:bodyPr wrap="none" anchor="ctr"/>
          <a:lstStyle/>
          <a:p>
            <a:endParaRPr lang="en-US"/>
          </a:p>
        </p:txBody>
      </p:sp>
      <p:sp>
        <p:nvSpPr>
          <p:cNvPr id="14345" name="Oval 9"/>
          <p:cNvSpPr>
            <a:spLocks noChangeArrowheads="1"/>
          </p:cNvSpPr>
          <p:nvPr/>
        </p:nvSpPr>
        <p:spPr bwMode="auto">
          <a:xfrm>
            <a:off x="2106613" y="2887663"/>
            <a:ext cx="82550" cy="92075"/>
          </a:xfrm>
          <a:prstGeom prst="ellipse">
            <a:avLst/>
          </a:prstGeom>
          <a:solidFill>
            <a:srgbClr val="B92E30"/>
          </a:solidFill>
          <a:ln w="12700">
            <a:solidFill>
              <a:schemeClr val="tx1"/>
            </a:solidFill>
            <a:round/>
            <a:headEnd/>
            <a:tailEnd/>
          </a:ln>
        </p:spPr>
        <p:txBody>
          <a:bodyPr wrap="none" anchor="ctr"/>
          <a:lstStyle/>
          <a:p>
            <a:pPr eaLnBrk="0" hangingPunct="0"/>
            <a:endParaRPr lang="en-US"/>
          </a:p>
        </p:txBody>
      </p:sp>
      <p:sp>
        <p:nvSpPr>
          <p:cNvPr id="14346" name="Oval 10"/>
          <p:cNvSpPr>
            <a:spLocks noChangeArrowheads="1"/>
          </p:cNvSpPr>
          <p:nvPr/>
        </p:nvSpPr>
        <p:spPr bwMode="auto">
          <a:xfrm>
            <a:off x="2162175" y="2892425"/>
            <a:ext cx="80963"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47" name="Oval 11"/>
          <p:cNvSpPr>
            <a:spLocks noChangeAspect="1" noChangeArrowheads="1"/>
          </p:cNvSpPr>
          <p:nvPr/>
        </p:nvSpPr>
        <p:spPr bwMode="auto">
          <a:xfrm>
            <a:off x="2139950" y="2882900"/>
            <a:ext cx="68263"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48" name="Oval 12"/>
          <p:cNvSpPr>
            <a:spLocks noChangeArrowheads="1"/>
          </p:cNvSpPr>
          <p:nvPr/>
        </p:nvSpPr>
        <p:spPr bwMode="auto">
          <a:xfrm rot="4719394">
            <a:off x="2356644" y="3031331"/>
            <a:ext cx="73025" cy="80963"/>
          </a:xfrm>
          <a:prstGeom prst="ellipse">
            <a:avLst/>
          </a:prstGeom>
          <a:solidFill>
            <a:srgbClr val="B92E30"/>
          </a:solidFill>
          <a:ln w="12700">
            <a:solidFill>
              <a:schemeClr val="tx1"/>
            </a:solidFill>
            <a:round/>
            <a:headEnd/>
            <a:tailEnd/>
          </a:ln>
        </p:spPr>
        <p:txBody>
          <a:bodyPr wrap="none" anchor="ctr"/>
          <a:lstStyle/>
          <a:p>
            <a:pPr eaLnBrk="0" hangingPunct="0"/>
            <a:endParaRPr lang="en-US"/>
          </a:p>
        </p:txBody>
      </p:sp>
      <p:sp>
        <p:nvSpPr>
          <p:cNvPr id="14349" name="Oval 13"/>
          <p:cNvSpPr>
            <a:spLocks noChangeArrowheads="1"/>
          </p:cNvSpPr>
          <p:nvPr/>
        </p:nvSpPr>
        <p:spPr bwMode="auto">
          <a:xfrm rot="4719394">
            <a:off x="2382044" y="3083719"/>
            <a:ext cx="73025" cy="80963"/>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50" name="Oval 14"/>
          <p:cNvSpPr>
            <a:spLocks noChangeArrowheads="1"/>
          </p:cNvSpPr>
          <p:nvPr/>
        </p:nvSpPr>
        <p:spPr bwMode="auto">
          <a:xfrm rot="4719394">
            <a:off x="2383631" y="3044032"/>
            <a:ext cx="73025" cy="80962"/>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51" name="Line 15"/>
          <p:cNvSpPr>
            <a:spLocks noChangeShapeType="1"/>
          </p:cNvSpPr>
          <p:nvPr/>
        </p:nvSpPr>
        <p:spPr bwMode="auto">
          <a:xfrm rot="4135323" flipH="1">
            <a:off x="2408237" y="3295651"/>
            <a:ext cx="42863" cy="49212"/>
          </a:xfrm>
          <a:prstGeom prst="line">
            <a:avLst/>
          </a:prstGeom>
          <a:noFill/>
          <a:ln w="38100">
            <a:solidFill>
              <a:srgbClr val="B92E30"/>
            </a:solidFill>
            <a:round/>
            <a:headEnd/>
            <a:tailEnd/>
          </a:ln>
        </p:spPr>
        <p:txBody>
          <a:bodyPr wrap="none" anchor="ctr"/>
          <a:lstStyle/>
          <a:p>
            <a:endParaRPr lang="en-US"/>
          </a:p>
        </p:txBody>
      </p:sp>
      <p:sp>
        <p:nvSpPr>
          <p:cNvPr id="14352" name="Oval 16"/>
          <p:cNvSpPr>
            <a:spLocks noChangeArrowheads="1"/>
          </p:cNvSpPr>
          <p:nvPr/>
        </p:nvSpPr>
        <p:spPr bwMode="auto">
          <a:xfrm rot="5700051">
            <a:off x="2418556" y="3309145"/>
            <a:ext cx="73025" cy="80962"/>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53" name="Oval 17"/>
          <p:cNvSpPr>
            <a:spLocks noChangeArrowheads="1"/>
          </p:cNvSpPr>
          <p:nvPr/>
        </p:nvSpPr>
        <p:spPr bwMode="auto">
          <a:xfrm rot="5700051">
            <a:off x="2427287" y="3257551"/>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54" name="Oval 18"/>
          <p:cNvSpPr>
            <a:spLocks noChangeAspect="1" noChangeArrowheads="1"/>
          </p:cNvSpPr>
          <p:nvPr/>
        </p:nvSpPr>
        <p:spPr bwMode="auto">
          <a:xfrm rot="5700051">
            <a:off x="2434431" y="3285332"/>
            <a:ext cx="77787"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55" name="Oval 19"/>
          <p:cNvSpPr>
            <a:spLocks noChangeAspect="1" noChangeArrowheads="1"/>
          </p:cNvSpPr>
          <p:nvPr/>
        </p:nvSpPr>
        <p:spPr bwMode="auto">
          <a:xfrm rot="-3438175">
            <a:off x="1882775" y="3006726"/>
            <a:ext cx="77787" cy="80962"/>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56" name="Oval 20"/>
          <p:cNvSpPr>
            <a:spLocks noChangeArrowheads="1"/>
          </p:cNvSpPr>
          <p:nvPr/>
        </p:nvSpPr>
        <p:spPr bwMode="auto">
          <a:xfrm rot="-3438175">
            <a:off x="1846262" y="3063876"/>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57" name="Line 21"/>
          <p:cNvSpPr>
            <a:spLocks noChangeShapeType="1"/>
          </p:cNvSpPr>
          <p:nvPr/>
        </p:nvSpPr>
        <p:spPr bwMode="auto">
          <a:xfrm rot="-2984052">
            <a:off x="1911350" y="3048000"/>
            <a:ext cx="0" cy="76200"/>
          </a:xfrm>
          <a:prstGeom prst="line">
            <a:avLst/>
          </a:prstGeom>
          <a:noFill/>
          <a:ln w="38100">
            <a:solidFill>
              <a:srgbClr val="B92E30"/>
            </a:solidFill>
            <a:round/>
            <a:headEnd/>
            <a:tailEnd/>
          </a:ln>
        </p:spPr>
        <p:txBody>
          <a:bodyPr wrap="none" anchor="ctr"/>
          <a:lstStyle/>
          <a:p>
            <a:endParaRPr lang="en-US"/>
          </a:p>
        </p:txBody>
      </p:sp>
      <p:sp>
        <p:nvSpPr>
          <p:cNvPr id="14358" name="Oval 22"/>
          <p:cNvSpPr>
            <a:spLocks noChangeArrowheads="1"/>
          </p:cNvSpPr>
          <p:nvPr/>
        </p:nvSpPr>
        <p:spPr bwMode="auto">
          <a:xfrm rot="-3438175">
            <a:off x="1851819" y="3020219"/>
            <a:ext cx="73025" cy="96837"/>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59" name="Line 23"/>
          <p:cNvSpPr>
            <a:spLocks noChangeShapeType="1"/>
          </p:cNvSpPr>
          <p:nvPr/>
        </p:nvSpPr>
        <p:spPr bwMode="auto">
          <a:xfrm rot="2540379">
            <a:off x="1925638" y="3438525"/>
            <a:ext cx="0" cy="85725"/>
          </a:xfrm>
          <a:prstGeom prst="line">
            <a:avLst/>
          </a:prstGeom>
          <a:noFill/>
          <a:ln w="38100">
            <a:solidFill>
              <a:srgbClr val="B92E30"/>
            </a:solidFill>
            <a:round/>
            <a:headEnd/>
            <a:tailEnd/>
          </a:ln>
        </p:spPr>
        <p:txBody>
          <a:bodyPr wrap="none" anchor="ctr"/>
          <a:lstStyle/>
          <a:p>
            <a:endParaRPr lang="en-US"/>
          </a:p>
        </p:txBody>
      </p:sp>
      <p:sp>
        <p:nvSpPr>
          <p:cNvPr id="14360" name="Oval 24"/>
          <p:cNvSpPr>
            <a:spLocks noChangeArrowheads="1"/>
          </p:cNvSpPr>
          <p:nvPr/>
        </p:nvSpPr>
        <p:spPr bwMode="auto">
          <a:xfrm rot="2021403">
            <a:off x="1889125" y="3478213"/>
            <a:ext cx="85725"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61" name="Oval 25"/>
          <p:cNvSpPr>
            <a:spLocks noChangeArrowheads="1"/>
          </p:cNvSpPr>
          <p:nvPr/>
        </p:nvSpPr>
        <p:spPr bwMode="auto">
          <a:xfrm rot="2021403">
            <a:off x="1857375" y="3432175"/>
            <a:ext cx="65088" cy="92075"/>
          </a:xfrm>
          <a:prstGeom prst="ellipse">
            <a:avLst/>
          </a:prstGeom>
          <a:solidFill>
            <a:srgbClr val="B92E30"/>
          </a:solidFill>
          <a:ln w="12700">
            <a:solidFill>
              <a:schemeClr val="tx1"/>
            </a:solidFill>
            <a:round/>
            <a:headEnd/>
            <a:tailEnd/>
          </a:ln>
        </p:spPr>
        <p:txBody>
          <a:bodyPr wrap="none" anchor="ctr"/>
          <a:lstStyle/>
          <a:p>
            <a:pPr eaLnBrk="0" hangingPunct="0"/>
            <a:endParaRPr lang="en-US"/>
          </a:p>
        </p:txBody>
      </p:sp>
      <p:sp>
        <p:nvSpPr>
          <p:cNvPr id="14362" name="Oval 26"/>
          <p:cNvSpPr>
            <a:spLocks noChangeAspect="1" noChangeArrowheads="1"/>
          </p:cNvSpPr>
          <p:nvPr/>
        </p:nvSpPr>
        <p:spPr bwMode="auto">
          <a:xfrm rot="2102340">
            <a:off x="1874838" y="3467100"/>
            <a:ext cx="69850"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63" name="Oval 27"/>
          <p:cNvSpPr>
            <a:spLocks noChangeAspect="1" noChangeArrowheads="1"/>
          </p:cNvSpPr>
          <p:nvPr/>
        </p:nvSpPr>
        <p:spPr bwMode="auto">
          <a:xfrm rot="-3438175">
            <a:off x="2359819" y="3450432"/>
            <a:ext cx="77787"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64" name="Oval 28"/>
          <p:cNvSpPr>
            <a:spLocks noChangeArrowheads="1"/>
          </p:cNvSpPr>
          <p:nvPr/>
        </p:nvSpPr>
        <p:spPr bwMode="auto">
          <a:xfrm rot="-3438175">
            <a:off x="2334419" y="3486944"/>
            <a:ext cx="73025" cy="80963"/>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65" name="Oval 29"/>
          <p:cNvSpPr>
            <a:spLocks noChangeArrowheads="1"/>
          </p:cNvSpPr>
          <p:nvPr/>
        </p:nvSpPr>
        <p:spPr bwMode="auto">
          <a:xfrm rot="-3438175">
            <a:off x="2354262" y="3473451"/>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66" name="Line 30"/>
          <p:cNvSpPr>
            <a:spLocks noChangeShapeType="1"/>
          </p:cNvSpPr>
          <p:nvPr/>
        </p:nvSpPr>
        <p:spPr bwMode="auto">
          <a:xfrm rot="709149">
            <a:off x="2049463" y="3497263"/>
            <a:ext cx="0" cy="85725"/>
          </a:xfrm>
          <a:prstGeom prst="line">
            <a:avLst/>
          </a:prstGeom>
          <a:noFill/>
          <a:ln w="38100">
            <a:solidFill>
              <a:srgbClr val="B92E30"/>
            </a:solidFill>
            <a:round/>
            <a:headEnd/>
            <a:tailEnd/>
          </a:ln>
        </p:spPr>
        <p:txBody>
          <a:bodyPr wrap="none" anchor="ctr"/>
          <a:lstStyle/>
          <a:p>
            <a:endParaRPr lang="en-US"/>
          </a:p>
        </p:txBody>
      </p:sp>
      <p:sp>
        <p:nvSpPr>
          <p:cNvPr id="14367" name="Oval 31"/>
          <p:cNvSpPr>
            <a:spLocks noChangeAspect="1" noChangeArrowheads="1"/>
          </p:cNvSpPr>
          <p:nvPr/>
        </p:nvSpPr>
        <p:spPr bwMode="auto">
          <a:xfrm rot="460228">
            <a:off x="1979613" y="3502025"/>
            <a:ext cx="69850"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68" name="Oval 32"/>
          <p:cNvSpPr>
            <a:spLocks noChangeArrowheads="1"/>
          </p:cNvSpPr>
          <p:nvPr/>
        </p:nvSpPr>
        <p:spPr bwMode="invGray">
          <a:xfrm>
            <a:off x="1909763" y="3014663"/>
            <a:ext cx="473075" cy="533400"/>
          </a:xfrm>
          <a:prstGeom prst="ellipse">
            <a:avLst/>
          </a:prstGeom>
          <a:gradFill rotWithShape="0">
            <a:gsLst>
              <a:gs pos="0">
                <a:srgbClr val="B1BB81"/>
              </a:gs>
              <a:gs pos="100000">
                <a:srgbClr val="3E422E"/>
              </a:gs>
            </a:gsLst>
            <a:path path="rect">
              <a:fillToRect l="100000" b="100000"/>
            </a:path>
          </a:gradFill>
          <a:ln w="25400">
            <a:solidFill>
              <a:srgbClr val="FFFFFF"/>
            </a:solidFill>
            <a:round/>
            <a:headEnd/>
            <a:tailEnd/>
          </a:ln>
        </p:spPr>
        <p:txBody>
          <a:bodyPr/>
          <a:lstStyle/>
          <a:p>
            <a:pPr eaLnBrk="0" hangingPunct="0"/>
            <a:endParaRPr lang="en-US"/>
          </a:p>
        </p:txBody>
      </p:sp>
      <p:sp>
        <p:nvSpPr>
          <p:cNvPr id="14369" name="Freeform 33"/>
          <p:cNvSpPr>
            <a:spLocks/>
          </p:cNvSpPr>
          <p:nvPr/>
        </p:nvSpPr>
        <p:spPr bwMode="auto">
          <a:xfrm>
            <a:off x="1962150" y="3046413"/>
            <a:ext cx="325438" cy="457200"/>
          </a:xfrm>
          <a:custGeom>
            <a:avLst/>
            <a:gdLst>
              <a:gd name="T0" fmla="*/ 2147483647 w 328"/>
              <a:gd name="T1" fmla="*/ 2147483647 h 360"/>
              <a:gd name="T2" fmla="*/ 2147483647 w 328"/>
              <a:gd name="T3" fmla="*/ 2147483647 h 360"/>
              <a:gd name="T4" fmla="*/ 2147483647 w 328"/>
              <a:gd name="T5" fmla="*/ 2147483647 h 360"/>
              <a:gd name="T6" fmla="*/ 2147483647 w 328"/>
              <a:gd name="T7" fmla="*/ 2147483647 h 360"/>
              <a:gd name="T8" fmla="*/ 2147483647 w 328"/>
              <a:gd name="T9" fmla="*/ 2147483647 h 360"/>
              <a:gd name="T10" fmla="*/ 2147483647 w 328"/>
              <a:gd name="T11" fmla="*/ 2147483647 h 360"/>
              <a:gd name="T12" fmla="*/ 2147483647 w 328"/>
              <a:gd name="T13" fmla="*/ 2147483647 h 360"/>
              <a:gd name="T14" fmla="*/ 2147483647 w 328"/>
              <a:gd name="T15" fmla="*/ 2147483647 h 360"/>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0"/>
              <a:gd name="T26" fmla="*/ 328 w 328"/>
              <a:gd name="T27" fmla="*/ 360 h 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0">
                <a:moveTo>
                  <a:pt x="168" y="24"/>
                </a:moveTo>
                <a:cubicBezTo>
                  <a:pt x="136" y="48"/>
                  <a:pt x="96" y="120"/>
                  <a:pt x="72" y="168"/>
                </a:cubicBezTo>
                <a:cubicBezTo>
                  <a:pt x="48" y="216"/>
                  <a:pt x="0" y="280"/>
                  <a:pt x="24" y="312"/>
                </a:cubicBezTo>
                <a:cubicBezTo>
                  <a:pt x="48" y="344"/>
                  <a:pt x="168" y="360"/>
                  <a:pt x="216" y="360"/>
                </a:cubicBezTo>
                <a:cubicBezTo>
                  <a:pt x="264" y="360"/>
                  <a:pt x="296" y="344"/>
                  <a:pt x="312" y="312"/>
                </a:cubicBezTo>
                <a:cubicBezTo>
                  <a:pt x="328" y="280"/>
                  <a:pt x="320" y="216"/>
                  <a:pt x="312" y="168"/>
                </a:cubicBezTo>
                <a:cubicBezTo>
                  <a:pt x="304" y="120"/>
                  <a:pt x="288" y="48"/>
                  <a:pt x="264" y="24"/>
                </a:cubicBezTo>
                <a:cubicBezTo>
                  <a:pt x="240" y="0"/>
                  <a:pt x="200" y="0"/>
                  <a:pt x="168" y="24"/>
                </a:cubicBezTo>
                <a:close/>
              </a:path>
            </a:pathLst>
          </a:custGeom>
          <a:gradFill rotWithShape="0">
            <a:gsLst>
              <a:gs pos="0">
                <a:srgbClr val="9C763C"/>
              </a:gs>
              <a:gs pos="100000">
                <a:srgbClr val="43331A"/>
              </a:gs>
            </a:gsLst>
            <a:path path="rect">
              <a:fillToRect l="100000" b="100000"/>
            </a:path>
          </a:gradFill>
          <a:ln w="25400" cap="rnd">
            <a:solidFill>
              <a:srgbClr val="D8C6BC"/>
            </a:solidFill>
            <a:prstDash val="sysDot"/>
            <a:round/>
            <a:headEnd/>
            <a:tailEnd/>
          </a:ln>
        </p:spPr>
        <p:txBody>
          <a:bodyPr wrap="none" anchor="ctr"/>
          <a:lstStyle/>
          <a:p>
            <a:endParaRPr lang="en-US"/>
          </a:p>
        </p:txBody>
      </p:sp>
      <p:sp>
        <p:nvSpPr>
          <p:cNvPr id="14370" name="Freeform 34"/>
          <p:cNvSpPr>
            <a:spLocks noChangeAspect="1"/>
          </p:cNvSpPr>
          <p:nvPr/>
        </p:nvSpPr>
        <p:spPr bwMode="auto">
          <a:xfrm>
            <a:off x="2051050" y="3251200"/>
            <a:ext cx="61913" cy="182563"/>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371" name="Freeform 35"/>
          <p:cNvSpPr>
            <a:spLocks noChangeAspect="1"/>
          </p:cNvSpPr>
          <p:nvPr/>
        </p:nvSpPr>
        <p:spPr bwMode="auto">
          <a:xfrm>
            <a:off x="2152650" y="3143250"/>
            <a:ext cx="61913" cy="182563"/>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372" name="Line 36"/>
          <p:cNvSpPr>
            <a:spLocks noChangeShapeType="1"/>
          </p:cNvSpPr>
          <p:nvPr/>
        </p:nvSpPr>
        <p:spPr bwMode="auto">
          <a:xfrm rot="709149">
            <a:off x="7467600" y="3852863"/>
            <a:ext cx="0" cy="85725"/>
          </a:xfrm>
          <a:prstGeom prst="line">
            <a:avLst/>
          </a:prstGeom>
          <a:noFill/>
          <a:ln w="38100">
            <a:solidFill>
              <a:srgbClr val="B92E30"/>
            </a:solidFill>
            <a:round/>
            <a:headEnd/>
            <a:tailEnd/>
          </a:ln>
        </p:spPr>
        <p:txBody>
          <a:bodyPr wrap="none" anchor="ctr"/>
          <a:lstStyle/>
          <a:p>
            <a:endParaRPr lang="en-US"/>
          </a:p>
        </p:txBody>
      </p:sp>
      <p:sp>
        <p:nvSpPr>
          <p:cNvPr id="14373" name="Oval 37"/>
          <p:cNvSpPr>
            <a:spLocks noChangeAspect="1" noChangeArrowheads="1"/>
          </p:cNvSpPr>
          <p:nvPr/>
        </p:nvSpPr>
        <p:spPr bwMode="auto">
          <a:xfrm rot="460228">
            <a:off x="7458075" y="3870325"/>
            <a:ext cx="68263"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74" name="Oval 38"/>
          <p:cNvSpPr>
            <a:spLocks noChangeAspect="1" noChangeArrowheads="1"/>
          </p:cNvSpPr>
          <p:nvPr/>
        </p:nvSpPr>
        <p:spPr bwMode="auto">
          <a:xfrm rot="460228">
            <a:off x="7397750" y="3857625"/>
            <a:ext cx="69850"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75" name="Oval 39"/>
          <p:cNvSpPr>
            <a:spLocks noChangeAspect="1" noChangeArrowheads="1"/>
          </p:cNvSpPr>
          <p:nvPr/>
        </p:nvSpPr>
        <p:spPr bwMode="auto">
          <a:xfrm rot="460228">
            <a:off x="7424738" y="3870325"/>
            <a:ext cx="69850"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76" name="Line 40"/>
          <p:cNvSpPr>
            <a:spLocks noChangeShapeType="1"/>
          </p:cNvSpPr>
          <p:nvPr/>
        </p:nvSpPr>
        <p:spPr bwMode="auto">
          <a:xfrm rot="-2984052">
            <a:off x="7729538" y="3748088"/>
            <a:ext cx="0" cy="76200"/>
          </a:xfrm>
          <a:prstGeom prst="line">
            <a:avLst/>
          </a:prstGeom>
          <a:noFill/>
          <a:ln w="38100">
            <a:solidFill>
              <a:srgbClr val="B92E30"/>
            </a:solidFill>
            <a:round/>
            <a:headEnd/>
            <a:tailEnd/>
          </a:ln>
        </p:spPr>
        <p:txBody>
          <a:bodyPr wrap="none" anchor="ctr"/>
          <a:lstStyle/>
          <a:p>
            <a:endParaRPr lang="en-US"/>
          </a:p>
        </p:txBody>
      </p:sp>
      <p:sp>
        <p:nvSpPr>
          <p:cNvPr id="14377" name="Freeform 41"/>
          <p:cNvSpPr>
            <a:spLocks/>
          </p:cNvSpPr>
          <p:nvPr/>
        </p:nvSpPr>
        <p:spPr bwMode="auto">
          <a:xfrm>
            <a:off x="7334250" y="3367088"/>
            <a:ext cx="323850" cy="393700"/>
          </a:xfrm>
          <a:custGeom>
            <a:avLst/>
            <a:gdLst>
              <a:gd name="T0" fmla="*/ 2147483647 w 328"/>
              <a:gd name="T1" fmla="*/ 2147483647 h 360"/>
              <a:gd name="T2" fmla="*/ 2147483647 w 328"/>
              <a:gd name="T3" fmla="*/ 2147483647 h 360"/>
              <a:gd name="T4" fmla="*/ 2147483647 w 328"/>
              <a:gd name="T5" fmla="*/ 2147483647 h 360"/>
              <a:gd name="T6" fmla="*/ 2147483647 w 328"/>
              <a:gd name="T7" fmla="*/ 2147483647 h 360"/>
              <a:gd name="T8" fmla="*/ 2147483647 w 328"/>
              <a:gd name="T9" fmla="*/ 2147483647 h 360"/>
              <a:gd name="T10" fmla="*/ 2147483647 w 328"/>
              <a:gd name="T11" fmla="*/ 2147483647 h 360"/>
              <a:gd name="T12" fmla="*/ 2147483647 w 328"/>
              <a:gd name="T13" fmla="*/ 2147483647 h 360"/>
              <a:gd name="T14" fmla="*/ 2147483647 w 328"/>
              <a:gd name="T15" fmla="*/ 2147483647 h 360"/>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0"/>
              <a:gd name="T26" fmla="*/ 328 w 328"/>
              <a:gd name="T27" fmla="*/ 360 h 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0">
                <a:moveTo>
                  <a:pt x="168" y="24"/>
                </a:moveTo>
                <a:cubicBezTo>
                  <a:pt x="136" y="48"/>
                  <a:pt x="96" y="120"/>
                  <a:pt x="72" y="168"/>
                </a:cubicBezTo>
                <a:cubicBezTo>
                  <a:pt x="48" y="216"/>
                  <a:pt x="0" y="280"/>
                  <a:pt x="24" y="312"/>
                </a:cubicBezTo>
                <a:cubicBezTo>
                  <a:pt x="48" y="344"/>
                  <a:pt x="168" y="360"/>
                  <a:pt x="216" y="360"/>
                </a:cubicBezTo>
                <a:cubicBezTo>
                  <a:pt x="264" y="360"/>
                  <a:pt x="296" y="344"/>
                  <a:pt x="312" y="312"/>
                </a:cubicBezTo>
                <a:cubicBezTo>
                  <a:pt x="328" y="280"/>
                  <a:pt x="320" y="216"/>
                  <a:pt x="312" y="168"/>
                </a:cubicBezTo>
                <a:cubicBezTo>
                  <a:pt x="304" y="120"/>
                  <a:pt x="288" y="48"/>
                  <a:pt x="264" y="24"/>
                </a:cubicBezTo>
                <a:cubicBezTo>
                  <a:pt x="240" y="0"/>
                  <a:pt x="200" y="0"/>
                  <a:pt x="168" y="24"/>
                </a:cubicBezTo>
                <a:close/>
              </a:path>
            </a:pathLst>
          </a:custGeom>
          <a:solidFill>
            <a:srgbClr val="9C763C"/>
          </a:solidFill>
          <a:ln w="28575">
            <a:solidFill>
              <a:schemeClr val="tx2"/>
            </a:solidFill>
            <a:prstDash val="sysDot"/>
            <a:round/>
            <a:headEnd/>
            <a:tailEnd/>
          </a:ln>
        </p:spPr>
        <p:txBody>
          <a:bodyPr wrap="none" anchor="ctr"/>
          <a:lstStyle/>
          <a:p>
            <a:endParaRPr lang="en-US"/>
          </a:p>
        </p:txBody>
      </p:sp>
      <p:sp>
        <p:nvSpPr>
          <p:cNvPr id="14378" name="Freeform 42"/>
          <p:cNvSpPr>
            <a:spLocks noChangeAspect="1"/>
          </p:cNvSpPr>
          <p:nvPr/>
        </p:nvSpPr>
        <p:spPr bwMode="auto">
          <a:xfrm>
            <a:off x="7440613" y="3506788"/>
            <a:ext cx="61912" cy="182562"/>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379" name="Freeform 43"/>
          <p:cNvSpPr>
            <a:spLocks noChangeAspect="1"/>
          </p:cNvSpPr>
          <p:nvPr/>
        </p:nvSpPr>
        <p:spPr bwMode="auto">
          <a:xfrm>
            <a:off x="7532688" y="3465513"/>
            <a:ext cx="61912" cy="182562"/>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380" name="Line 44"/>
          <p:cNvSpPr>
            <a:spLocks noChangeShapeType="1"/>
          </p:cNvSpPr>
          <p:nvPr/>
        </p:nvSpPr>
        <p:spPr bwMode="auto">
          <a:xfrm>
            <a:off x="7537450" y="3205163"/>
            <a:ext cx="0" cy="85725"/>
          </a:xfrm>
          <a:prstGeom prst="line">
            <a:avLst/>
          </a:prstGeom>
          <a:noFill/>
          <a:ln w="38100">
            <a:solidFill>
              <a:srgbClr val="B92E30"/>
            </a:solidFill>
            <a:round/>
            <a:headEnd/>
            <a:tailEnd/>
          </a:ln>
        </p:spPr>
        <p:txBody>
          <a:bodyPr wrap="none" anchor="ctr"/>
          <a:lstStyle/>
          <a:p>
            <a:endParaRPr lang="en-US"/>
          </a:p>
        </p:txBody>
      </p:sp>
      <p:sp>
        <p:nvSpPr>
          <p:cNvPr id="14381" name="Line 45"/>
          <p:cNvSpPr>
            <a:spLocks noChangeShapeType="1"/>
          </p:cNvSpPr>
          <p:nvPr/>
        </p:nvSpPr>
        <p:spPr bwMode="auto">
          <a:xfrm rot="2021405" flipH="1">
            <a:off x="7735888" y="3359150"/>
            <a:ext cx="38100" cy="74613"/>
          </a:xfrm>
          <a:prstGeom prst="line">
            <a:avLst/>
          </a:prstGeom>
          <a:noFill/>
          <a:ln w="38100">
            <a:solidFill>
              <a:srgbClr val="B92E30"/>
            </a:solidFill>
            <a:round/>
            <a:headEnd/>
            <a:tailEnd/>
          </a:ln>
        </p:spPr>
        <p:txBody>
          <a:bodyPr wrap="none" anchor="ctr"/>
          <a:lstStyle/>
          <a:p>
            <a:endParaRPr lang="en-US"/>
          </a:p>
        </p:txBody>
      </p:sp>
      <p:sp>
        <p:nvSpPr>
          <p:cNvPr id="14382" name="Oval 46"/>
          <p:cNvSpPr>
            <a:spLocks noChangeArrowheads="1"/>
          </p:cNvSpPr>
          <p:nvPr/>
        </p:nvSpPr>
        <p:spPr bwMode="auto">
          <a:xfrm>
            <a:off x="7469188" y="3179763"/>
            <a:ext cx="80962" cy="92075"/>
          </a:xfrm>
          <a:prstGeom prst="ellipse">
            <a:avLst/>
          </a:prstGeom>
          <a:solidFill>
            <a:srgbClr val="B92E30"/>
          </a:solidFill>
          <a:ln w="12700">
            <a:solidFill>
              <a:schemeClr val="tx1"/>
            </a:solidFill>
            <a:round/>
            <a:headEnd/>
            <a:tailEnd/>
          </a:ln>
        </p:spPr>
        <p:txBody>
          <a:bodyPr wrap="none" anchor="ctr"/>
          <a:lstStyle/>
          <a:p>
            <a:pPr eaLnBrk="0" hangingPunct="0"/>
            <a:endParaRPr lang="en-US"/>
          </a:p>
        </p:txBody>
      </p:sp>
      <p:sp>
        <p:nvSpPr>
          <p:cNvPr id="14383" name="Oval 47"/>
          <p:cNvSpPr>
            <a:spLocks noChangeArrowheads="1"/>
          </p:cNvSpPr>
          <p:nvPr/>
        </p:nvSpPr>
        <p:spPr bwMode="auto">
          <a:xfrm>
            <a:off x="7524750" y="3184525"/>
            <a:ext cx="80963"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84" name="Oval 48"/>
          <p:cNvSpPr>
            <a:spLocks noChangeAspect="1" noChangeArrowheads="1"/>
          </p:cNvSpPr>
          <p:nvPr/>
        </p:nvSpPr>
        <p:spPr bwMode="auto">
          <a:xfrm>
            <a:off x="7500938" y="3175000"/>
            <a:ext cx="69850"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85" name="Oval 49"/>
          <p:cNvSpPr>
            <a:spLocks noChangeArrowheads="1"/>
          </p:cNvSpPr>
          <p:nvPr/>
        </p:nvSpPr>
        <p:spPr bwMode="auto">
          <a:xfrm rot="4719394">
            <a:off x="7719219" y="3323431"/>
            <a:ext cx="73025" cy="80963"/>
          </a:xfrm>
          <a:prstGeom prst="ellipse">
            <a:avLst/>
          </a:prstGeom>
          <a:solidFill>
            <a:srgbClr val="B92E30"/>
          </a:solidFill>
          <a:ln w="12700">
            <a:solidFill>
              <a:schemeClr val="tx1"/>
            </a:solidFill>
            <a:round/>
            <a:headEnd/>
            <a:tailEnd/>
          </a:ln>
        </p:spPr>
        <p:txBody>
          <a:bodyPr wrap="none" anchor="ctr"/>
          <a:lstStyle/>
          <a:p>
            <a:pPr eaLnBrk="0" hangingPunct="0"/>
            <a:endParaRPr lang="en-US"/>
          </a:p>
        </p:txBody>
      </p:sp>
      <p:sp>
        <p:nvSpPr>
          <p:cNvPr id="14386" name="Oval 50"/>
          <p:cNvSpPr>
            <a:spLocks noChangeArrowheads="1"/>
          </p:cNvSpPr>
          <p:nvPr/>
        </p:nvSpPr>
        <p:spPr bwMode="auto">
          <a:xfrm rot="4719394">
            <a:off x="7744619" y="3375819"/>
            <a:ext cx="73025" cy="80963"/>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87" name="Oval 51"/>
          <p:cNvSpPr>
            <a:spLocks noChangeArrowheads="1"/>
          </p:cNvSpPr>
          <p:nvPr/>
        </p:nvSpPr>
        <p:spPr bwMode="auto">
          <a:xfrm rot="4719394">
            <a:off x="7745412" y="3335338"/>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88" name="Line 52"/>
          <p:cNvSpPr>
            <a:spLocks noChangeShapeType="1"/>
          </p:cNvSpPr>
          <p:nvPr/>
        </p:nvSpPr>
        <p:spPr bwMode="auto">
          <a:xfrm rot="4135323" flipH="1">
            <a:off x="7768431" y="3588544"/>
            <a:ext cx="39688" cy="44450"/>
          </a:xfrm>
          <a:prstGeom prst="line">
            <a:avLst/>
          </a:prstGeom>
          <a:noFill/>
          <a:ln w="38100">
            <a:solidFill>
              <a:srgbClr val="B92E30"/>
            </a:solidFill>
            <a:round/>
            <a:headEnd/>
            <a:tailEnd/>
          </a:ln>
        </p:spPr>
        <p:txBody>
          <a:bodyPr wrap="none" anchor="ctr"/>
          <a:lstStyle/>
          <a:p>
            <a:endParaRPr lang="en-US"/>
          </a:p>
        </p:txBody>
      </p:sp>
      <p:sp>
        <p:nvSpPr>
          <p:cNvPr id="14389" name="Oval 53"/>
          <p:cNvSpPr>
            <a:spLocks noChangeArrowheads="1"/>
          </p:cNvSpPr>
          <p:nvPr/>
        </p:nvSpPr>
        <p:spPr bwMode="auto">
          <a:xfrm rot="5700051">
            <a:off x="7781131" y="3601245"/>
            <a:ext cx="73025" cy="80962"/>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90" name="Oval 54"/>
          <p:cNvSpPr>
            <a:spLocks noChangeArrowheads="1"/>
          </p:cNvSpPr>
          <p:nvPr/>
        </p:nvSpPr>
        <p:spPr bwMode="auto">
          <a:xfrm rot="5700051">
            <a:off x="7789862" y="3549651"/>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91" name="Oval 55"/>
          <p:cNvSpPr>
            <a:spLocks noChangeAspect="1" noChangeArrowheads="1"/>
          </p:cNvSpPr>
          <p:nvPr/>
        </p:nvSpPr>
        <p:spPr bwMode="auto">
          <a:xfrm rot="5700051">
            <a:off x="7797006" y="3577432"/>
            <a:ext cx="77787"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92" name="Oval 56"/>
          <p:cNvSpPr>
            <a:spLocks noChangeAspect="1" noChangeArrowheads="1"/>
          </p:cNvSpPr>
          <p:nvPr/>
        </p:nvSpPr>
        <p:spPr bwMode="auto">
          <a:xfrm rot="-3438175">
            <a:off x="7245350" y="3298826"/>
            <a:ext cx="77787" cy="80962"/>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93" name="Oval 57"/>
          <p:cNvSpPr>
            <a:spLocks noChangeArrowheads="1"/>
          </p:cNvSpPr>
          <p:nvPr/>
        </p:nvSpPr>
        <p:spPr bwMode="auto">
          <a:xfrm rot="-3438175">
            <a:off x="7208044" y="3356769"/>
            <a:ext cx="73025" cy="80963"/>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94" name="Line 58"/>
          <p:cNvSpPr>
            <a:spLocks noChangeShapeType="1"/>
          </p:cNvSpPr>
          <p:nvPr/>
        </p:nvSpPr>
        <p:spPr bwMode="auto">
          <a:xfrm rot="-2984052">
            <a:off x="7273925" y="3340100"/>
            <a:ext cx="0" cy="76200"/>
          </a:xfrm>
          <a:prstGeom prst="line">
            <a:avLst/>
          </a:prstGeom>
          <a:noFill/>
          <a:ln w="38100">
            <a:solidFill>
              <a:srgbClr val="B92E30"/>
            </a:solidFill>
            <a:round/>
            <a:headEnd/>
            <a:tailEnd/>
          </a:ln>
        </p:spPr>
        <p:txBody>
          <a:bodyPr wrap="none" anchor="ctr"/>
          <a:lstStyle/>
          <a:p>
            <a:endParaRPr lang="en-US"/>
          </a:p>
        </p:txBody>
      </p:sp>
      <p:sp>
        <p:nvSpPr>
          <p:cNvPr id="14395" name="Oval 59"/>
          <p:cNvSpPr>
            <a:spLocks noChangeArrowheads="1"/>
          </p:cNvSpPr>
          <p:nvPr/>
        </p:nvSpPr>
        <p:spPr bwMode="auto">
          <a:xfrm rot="-3438175">
            <a:off x="7214394" y="3312319"/>
            <a:ext cx="73025" cy="96837"/>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96" name="Line 60"/>
          <p:cNvSpPr>
            <a:spLocks noChangeShapeType="1"/>
          </p:cNvSpPr>
          <p:nvPr/>
        </p:nvSpPr>
        <p:spPr bwMode="auto">
          <a:xfrm rot="2540379">
            <a:off x="7288213" y="3730625"/>
            <a:ext cx="0" cy="85725"/>
          </a:xfrm>
          <a:prstGeom prst="line">
            <a:avLst/>
          </a:prstGeom>
          <a:noFill/>
          <a:ln w="38100">
            <a:solidFill>
              <a:srgbClr val="B92E30"/>
            </a:solidFill>
            <a:round/>
            <a:headEnd/>
            <a:tailEnd/>
          </a:ln>
        </p:spPr>
        <p:txBody>
          <a:bodyPr wrap="none" anchor="ctr"/>
          <a:lstStyle/>
          <a:p>
            <a:endParaRPr lang="en-US"/>
          </a:p>
        </p:txBody>
      </p:sp>
      <p:sp>
        <p:nvSpPr>
          <p:cNvPr id="14397" name="Oval 61"/>
          <p:cNvSpPr>
            <a:spLocks noChangeArrowheads="1"/>
          </p:cNvSpPr>
          <p:nvPr/>
        </p:nvSpPr>
        <p:spPr bwMode="auto">
          <a:xfrm rot="2021403">
            <a:off x="7251700" y="3770313"/>
            <a:ext cx="84138"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398" name="Oval 62"/>
          <p:cNvSpPr>
            <a:spLocks noChangeArrowheads="1"/>
          </p:cNvSpPr>
          <p:nvPr/>
        </p:nvSpPr>
        <p:spPr bwMode="auto">
          <a:xfrm rot="2021403">
            <a:off x="7219950" y="3724275"/>
            <a:ext cx="63500" cy="92075"/>
          </a:xfrm>
          <a:prstGeom prst="ellipse">
            <a:avLst/>
          </a:prstGeom>
          <a:solidFill>
            <a:srgbClr val="B92E30"/>
          </a:solidFill>
          <a:ln w="12700">
            <a:solidFill>
              <a:schemeClr val="tx1"/>
            </a:solidFill>
            <a:round/>
            <a:headEnd/>
            <a:tailEnd/>
          </a:ln>
        </p:spPr>
        <p:txBody>
          <a:bodyPr wrap="none" anchor="ctr"/>
          <a:lstStyle/>
          <a:p>
            <a:pPr eaLnBrk="0" hangingPunct="0"/>
            <a:endParaRPr lang="en-US"/>
          </a:p>
        </p:txBody>
      </p:sp>
      <p:sp>
        <p:nvSpPr>
          <p:cNvPr id="14399" name="Oval 63"/>
          <p:cNvSpPr>
            <a:spLocks noChangeAspect="1" noChangeArrowheads="1"/>
          </p:cNvSpPr>
          <p:nvPr/>
        </p:nvSpPr>
        <p:spPr bwMode="auto">
          <a:xfrm rot="2102340">
            <a:off x="7237413" y="3759200"/>
            <a:ext cx="69850"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00" name="Oval 64"/>
          <p:cNvSpPr>
            <a:spLocks noChangeAspect="1" noChangeArrowheads="1"/>
          </p:cNvSpPr>
          <p:nvPr/>
        </p:nvSpPr>
        <p:spPr bwMode="auto">
          <a:xfrm rot="-3438175">
            <a:off x="7722394" y="3742532"/>
            <a:ext cx="77787"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01" name="Oval 65"/>
          <p:cNvSpPr>
            <a:spLocks noChangeArrowheads="1"/>
          </p:cNvSpPr>
          <p:nvPr/>
        </p:nvSpPr>
        <p:spPr bwMode="auto">
          <a:xfrm rot="-3438175">
            <a:off x="7696200" y="3778251"/>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02" name="Oval 66"/>
          <p:cNvSpPr>
            <a:spLocks noChangeArrowheads="1"/>
          </p:cNvSpPr>
          <p:nvPr/>
        </p:nvSpPr>
        <p:spPr bwMode="auto">
          <a:xfrm rot="-3438175">
            <a:off x="7716044" y="3766344"/>
            <a:ext cx="73025" cy="80963"/>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03" name="Oval 67"/>
          <p:cNvSpPr>
            <a:spLocks noChangeArrowheads="1"/>
          </p:cNvSpPr>
          <p:nvPr/>
        </p:nvSpPr>
        <p:spPr bwMode="invGray">
          <a:xfrm>
            <a:off x="7270750" y="3306763"/>
            <a:ext cx="474663" cy="533400"/>
          </a:xfrm>
          <a:prstGeom prst="ellipse">
            <a:avLst/>
          </a:prstGeom>
          <a:gradFill rotWithShape="0">
            <a:gsLst>
              <a:gs pos="0">
                <a:srgbClr val="B1BB81"/>
              </a:gs>
              <a:gs pos="100000">
                <a:srgbClr val="3E422E"/>
              </a:gs>
            </a:gsLst>
            <a:path path="rect">
              <a:fillToRect l="100000" b="100000"/>
            </a:path>
          </a:gradFill>
          <a:ln w="25400">
            <a:solidFill>
              <a:srgbClr val="FFFFFF"/>
            </a:solidFill>
            <a:round/>
            <a:headEnd/>
            <a:tailEnd/>
          </a:ln>
        </p:spPr>
        <p:txBody>
          <a:bodyPr/>
          <a:lstStyle/>
          <a:p>
            <a:pPr eaLnBrk="0" hangingPunct="0"/>
            <a:endParaRPr lang="en-US"/>
          </a:p>
        </p:txBody>
      </p:sp>
      <p:sp>
        <p:nvSpPr>
          <p:cNvPr id="14404" name="Freeform 68"/>
          <p:cNvSpPr>
            <a:spLocks/>
          </p:cNvSpPr>
          <p:nvPr/>
        </p:nvSpPr>
        <p:spPr bwMode="auto">
          <a:xfrm>
            <a:off x="7324725" y="3338513"/>
            <a:ext cx="325438" cy="457200"/>
          </a:xfrm>
          <a:custGeom>
            <a:avLst/>
            <a:gdLst>
              <a:gd name="T0" fmla="*/ 2147483647 w 328"/>
              <a:gd name="T1" fmla="*/ 2147483647 h 360"/>
              <a:gd name="T2" fmla="*/ 2147483647 w 328"/>
              <a:gd name="T3" fmla="*/ 2147483647 h 360"/>
              <a:gd name="T4" fmla="*/ 2147483647 w 328"/>
              <a:gd name="T5" fmla="*/ 2147483647 h 360"/>
              <a:gd name="T6" fmla="*/ 2147483647 w 328"/>
              <a:gd name="T7" fmla="*/ 2147483647 h 360"/>
              <a:gd name="T8" fmla="*/ 2147483647 w 328"/>
              <a:gd name="T9" fmla="*/ 2147483647 h 360"/>
              <a:gd name="T10" fmla="*/ 2147483647 w 328"/>
              <a:gd name="T11" fmla="*/ 2147483647 h 360"/>
              <a:gd name="T12" fmla="*/ 2147483647 w 328"/>
              <a:gd name="T13" fmla="*/ 2147483647 h 360"/>
              <a:gd name="T14" fmla="*/ 2147483647 w 328"/>
              <a:gd name="T15" fmla="*/ 2147483647 h 360"/>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0"/>
              <a:gd name="T26" fmla="*/ 328 w 328"/>
              <a:gd name="T27" fmla="*/ 360 h 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0">
                <a:moveTo>
                  <a:pt x="168" y="24"/>
                </a:moveTo>
                <a:cubicBezTo>
                  <a:pt x="136" y="48"/>
                  <a:pt x="96" y="120"/>
                  <a:pt x="72" y="168"/>
                </a:cubicBezTo>
                <a:cubicBezTo>
                  <a:pt x="48" y="216"/>
                  <a:pt x="0" y="280"/>
                  <a:pt x="24" y="312"/>
                </a:cubicBezTo>
                <a:cubicBezTo>
                  <a:pt x="48" y="344"/>
                  <a:pt x="168" y="360"/>
                  <a:pt x="216" y="360"/>
                </a:cubicBezTo>
                <a:cubicBezTo>
                  <a:pt x="264" y="360"/>
                  <a:pt x="296" y="344"/>
                  <a:pt x="312" y="312"/>
                </a:cubicBezTo>
                <a:cubicBezTo>
                  <a:pt x="328" y="280"/>
                  <a:pt x="320" y="216"/>
                  <a:pt x="312" y="168"/>
                </a:cubicBezTo>
                <a:cubicBezTo>
                  <a:pt x="304" y="120"/>
                  <a:pt x="288" y="48"/>
                  <a:pt x="264" y="24"/>
                </a:cubicBezTo>
                <a:cubicBezTo>
                  <a:pt x="240" y="0"/>
                  <a:pt x="200" y="0"/>
                  <a:pt x="168" y="24"/>
                </a:cubicBezTo>
                <a:close/>
              </a:path>
            </a:pathLst>
          </a:custGeom>
          <a:gradFill rotWithShape="0">
            <a:gsLst>
              <a:gs pos="0">
                <a:srgbClr val="9C763C"/>
              </a:gs>
              <a:gs pos="100000">
                <a:srgbClr val="43331A"/>
              </a:gs>
            </a:gsLst>
            <a:path path="rect">
              <a:fillToRect l="100000" b="100000"/>
            </a:path>
          </a:gradFill>
          <a:ln w="25400" cap="rnd">
            <a:noFill/>
            <a:prstDash val="sysDot"/>
            <a:round/>
            <a:headEnd/>
            <a:tailEnd/>
          </a:ln>
        </p:spPr>
        <p:txBody>
          <a:bodyPr wrap="none" anchor="ctr"/>
          <a:lstStyle/>
          <a:p>
            <a:endParaRPr lang="en-US"/>
          </a:p>
        </p:txBody>
      </p:sp>
      <p:sp>
        <p:nvSpPr>
          <p:cNvPr id="14405" name="Freeform 69"/>
          <p:cNvSpPr>
            <a:spLocks noChangeAspect="1"/>
          </p:cNvSpPr>
          <p:nvPr/>
        </p:nvSpPr>
        <p:spPr bwMode="auto">
          <a:xfrm>
            <a:off x="7412038" y="3543300"/>
            <a:ext cx="61912" cy="182563"/>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406" name="Freeform 70"/>
          <p:cNvSpPr>
            <a:spLocks noChangeAspect="1"/>
          </p:cNvSpPr>
          <p:nvPr/>
        </p:nvSpPr>
        <p:spPr bwMode="auto">
          <a:xfrm>
            <a:off x="7513638" y="3435350"/>
            <a:ext cx="61912" cy="182563"/>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407" name="Freeform 71"/>
          <p:cNvSpPr>
            <a:spLocks noChangeAspect="1"/>
          </p:cNvSpPr>
          <p:nvPr/>
        </p:nvSpPr>
        <p:spPr bwMode="auto">
          <a:xfrm rot="-5400000">
            <a:off x="1563688" y="3911600"/>
            <a:ext cx="304800" cy="406400"/>
          </a:xfrm>
          <a:custGeom>
            <a:avLst/>
            <a:gdLst>
              <a:gd name="T0" fmla="*/ 2147483647 w 906"/>
              <a:gd name="T1" fmla="*/ 2147483647 h 1288"/>
              <a:gd name="T2" fmla="*/ 2147483647 w 906"/>
              <a:gd name="T3" fmla="*/ 2147483647 h 1288"/>
              <a:gd name="T4" fmla="*/ 2147483647 w 906"/>
              <a:gd name="T5" fmla="*/ 2147483647 h 1288"/>
              <a:gd name="T6" fmla="*/ 2147483647 w 906"/>
              <a:gd name="T7" fmla="*/ 2147483647 h 1288"/>
              <a:gd name="T8" fmla="*/ 2147483647 w 906"/>
              <a:gd name="T9" fmla="*/ 2147483647 h 1288"/>
              <a:gd name="T10" fmla="*/ 2147483647 w 906"/>
              <a:gd name="T11" fmla="*/ 2147483647 h 1288"/>
              <a:gd name="T12" fmla="*/ 2147483647 w 906"/>
              <a:gd name="T13" fmla="*/ 2147483647 h 1288"/>
              <a:gd name="T14" fmla="*/ 2147483647 w 906"/>
              <a:gd name="T15" fmla="*/ 2147483647 h 1288"/>
              <a:gd name="T16" fmla="*/ 2147483647 w 906"/>
              <a:gd name="T17" fmla="*/ 2147483647 h 1288"/>
              <a:gd name="T18" fmla="*/ 2147483647 w 906"/>
              <a:gd name="T19" fmla="*/ 2147483647 h 1288"/>
              <a:gd name="T20" fmla="*/ 2147483647 w 906"/>
              <a:gd name="T21" fmla="*/ 2147483647 h 1288"/>
              <a:gd name="T22" fmla="*/ 2147483647 w 906"/>
              <a:gd name="T23" fmla="*/ 0 h 1288"/>
              <a:gd name="T24" fmla="*/ 2147483647 w 906"/>
              <a:gd name="T25" fmla="*/ 2147483647 h 1288"/>
              <a:gd name="T26" fmla="*/ 2147483647 w 906"/>
              <a:gd name="T27" fmla="*/ 2147483647 h 1288"/>
              <a:gd name="T28" fmla="*/ 2147483647 w 906"/>
              <a:gd name="T29" fmla="*/ 2147483647 h 1288"/>
              <a:gd name="T30" fmla="*/ 2147483647 w 906"/>
              <a:gd name="T31" fmla="*/ 2147483647 h 1288"/>
              <a:gd name="T32" fmla="*/ 2147483647 w 906"/>
              <a:gd name="T33" fmla="*/ 2147483647 h 1288"/>
              <a:gd name="T34" fmla="*/ 2147483647 w 906"/>
              <a:gd name="T35" fmla="*/ 2147483647 h 1288"/>
              <a:gd name="T36" fmla="*/ 2147483647 w 906"/>
              <a:gd name="T37" fmla="*/ 2147483647 h 1288"/>
              <a:gd name="T38" fmla="*/ 2147483647 w 906"/>
              <a:gd name="T39" fmla="*/ 2147483647 h 1288"/>
              <a:gd name="T40" fmla="*/ 2147483647 w 906"/>
              <a:gd name="T41" fmla="*/ 2147483647 h 1288"/>
              <a:gd name="T42" fmla="*/ 2147483647 w 906"/>
              <a:gd name="T43" fmla="*/ 2147483647 h 1288"/>
              <a:gd name="T44" fmla="*/ 2147483647 w 906"/>
              <a:gd name="T45" fmla="*/ 2147483647 h 1288"/>
              <a:gd name="T46" fmla="*/ 2147483647 w 906"/>
              <a:gd name="T47" fmla="*/ 2147483647 h 1288"/>
              <a:gd name="T48" fmla="*/ 2147483647 w 906"/>
              <a:gd name="T49" fmla="*/ 2147483647 h 1288"/>
              <a:gd name="T50" fmla="*/ 2147483647 w 906"/>
              <a:gd name="T51" fmla="*/ 2147483647 h 1288"/>
              <a:gd name="T52" fmla="*/ 2147483647 w 906"/>
              <a:gd name="T53" fmla="*/ 2147483647 h 1288"/>
              <a:gd name="T54" fmla="*/ 2147483647 w 906"/>
              <a:gd name="T55" fmla="*/ 2147483647 h 12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6"/>
              <a:gd name="T85" fmla="*/ 0 h 1288"/>
              <a:gd name="T86" fmla="*/ 906 w 906"/>
              <a:gd name="T87" fmla="*/ 1288 h 12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6" h="1288">
                <a:moveTo>
                  <a:pt x="20" y="1272"/>
                </a:moveTo>
                <a:cubicBezTo>
                  <a:pt x="22" y="1029"/>
                  <a:pt x="23" y="786"/>
                  <a:pt x="28" y="544"/>
                </a:cubicBezTo>
                <a:cubicBezTo>
                  <a:pt x="28" y="494"/>
                  <a:pt x="0" y="374"/>
                  <a:pt x="68" y="352"/>
                </a:cubicBezTo>
                <a:cubicBezTo>
                  <a:pt x="93" y="313"/>
                  <a:pt x="74" y="331"/>
                  <a:pt x="132" y="312"/>
                </a:cubicBezTo>
                <a:cubicBezTo>
                  <a:pt x="140" y="309"/>
                  <a:pt x="156" y="304"/>
                  <a:pt x="156" y="304"/>
                </a:cubicBezTo>
                <a:cubicBezTo>
                  <a:pt x="206" y="312"/>
                  <a:pt x="246" y="323"/>
                  <a:pt x="300" y="304"/>
                </a:cubicBezTo>
                <a:cubicBezTo>
                  <a:pt x="311" y="299"/>
                  <a:pt x="309" y="281"/>
                  <a:pt x="316" y="272"/>
                </a:cubicBezTo>
                <a:cubicBezTo>
                  <a:pt x="334" y="245"/>
                  <a:pt x="337" y="248"/>
                  <a:pt x="364" y="240"/>
                </a:cubicBezTo>
                <a:cubicBezTo>
                  <a:pt x="395" y="193"/>
                  <a:pt x="452" y="178"/>
                  <a:pt x="500" y="152"/>
                </a:cubicBezTo>
                <a:cubicBezTo>
                  <a:pt x="516" y="142"/>
                  <a:pt x="548" y="120"/>
                  <a:pt x="548" y="120"/>
                </a:cubicBezTo>
                <a:cubicBezTo>
                  <a:pt x="568" y="78"/>
                  <a:pt x="591" y="54"/>
                  <a:pt x="636" y="40"/>
                </a:cubicBezTo>
                <a:cubicBezTo>
                  <a:pt x="657" y="8"/>
                  <a:pt x="671" y="9"/>
                  <a:pt x="708" y="0"/>
                </a:cubicBezTo>
                <a:cubicBezTo>
                  <a:pt x="753" y="5"/>
                  <a:pt x="785" y="13"/>
                  <a:pt x="828" y="24"/>
                </a:cubicBezTo>
                <a:cubicBezTo>
                  <a:pt x="868" y="50"/>
                  <a:pt x="846" y="31"/>
                  <a:pt x="884" y="88"/>
                </a:cubicBezTo>
                <a:cubicBezTo>
                  <a:pt x="889" y="96"/>
                  <a:pt x="900" y="112"/>
                  <a:pt x="900" y="112"/>
                </a:cubicBezTo>
                <a:cubicBezTo>
                  <a:pt x="897" y="144"/>
                  <a:pt x="906" y="179"/>
                  <a:pt x="892" y="208"/>
                </a:cubicBezTo>
                <a:cubicBezTo>
                  <a:pt x="884" y="223"/>
                  <a:pt x="860" y="222"/>
                  <a:pt x="844" y="224"/>
                </a:cubicBezTo>
                <a:cubicBezTo>
                  <a:pt x="804" y="226"/>
                  <a:pt x="764" y="229"/>
                  <a:pt x="724" y="232"/>
                </a:cubicBezTo>
                <a:cubicBezTo>
                  <a:pt x="657" y="254"/>
                  <a:pt x="756" y="213"/>
                  <a:pt x="692" y="296"/>
                </a:cubicBezTo>
                <a:cubicBezTo>
                  <a:pt x="681" y="309"/>
                  <a:pt x="660" y="310"/>
                  <a:pt x="644" y="312"/>
                </a:cubicBezTo>
                <a:cubicBezTo>
                  <a:pt x="612" y="314"/>
                  <a:pt x="580" y="317"/>
                  <a:pt x="548" y="320"/>
                </a:cubicBezTo>
                <a:cubicBezTo>
                  <a:pt x="540" y="322"/>
                  <a:pt x="529" y="322"/>
                  <a:pt x="524" y="328"/>
                </a:cubicBezTo>
                <a:cubicBezTo>
                  <a:pt x="496" y="355"/>
                  <a:pt x="539" y="351"/>
                  <a:pt x="500" y="376"/>
                </a:cubicBezTo>
                <a:cubicBezTo>
                  <a:pt x="485" y="384"/>
                  <a:pt x="468" y="386"/>
                  <a:pt x="452" y="392"/>
                </a:cubicBezTo>
                <a:cubicBezTo>
                  <a:pt x="444" y="394"/>
                  <a:pt x="428" y="400"/>
                  <a:pt x="428" y="400"/>
                </a:cubicBezTo>
                <a:cubicBezTo>
                  <a:pt x="372" y="455"/>
                  <a:pt x="262" y="436"/>
                  <a:pt x="196" y="440"/>
                </a:cubicBezTo>
                <a:cubicBezTo>
                  <a:pt x="122" y="513"/>
                  <a:pt x="171" y="624"/>
                  <a:pt x="140" y="720"/>
                </a:cubicBezTo>
                <a:cubicBezTo>
                  <a:pt x="127" y="910"/>
                  <a:pt x="116" y="1097"/>
                  <a:pt x="116" y="1288"/>
                </a:cubicBezTo>
              </a:path>
            </a:pathLst>
          </a:custGeom>
          <a:solidFill>
            <a:srgbClr val="DF8E12"/>
          </a:solidFill>
          <a:ln w="12700">
            <a:noFill/>
            <a:round/>
            <a:headEnd/>
            <a:tailEnd/>
          </a:ln>
        </p:spPr>
        <p:txBody>
          <a:bodyPr wrap="none" anchor="ctr"/>
          <a:lstStyle/>
          <a:p>
            <a:endParaRPr lang="en-US"/>
          </a:p>
        </p:txBody>
      </p:sp>
      <p:sp>
        <p:nvSpPr>
          <p:cNvPr id="14408" name="Oval 72"/>
          <p:cNvSpPr>
            <a:spLocks noChangeArrowheads="1"/>
          </p:cNvSpPr>
          <p:nvPr/>
        </p:nvSpPr>
        <p:spPr bwMode="invGray">
          <a:xfrm>
            <a:off x="1827213" y="2181225"/>
            <a:ext cx="5849937" cy="4143375"/>
          </a:xfrm>
          <a:prstGeom prst="ellipse">
            <a:avLst/>
          </a:prstGeom>
          <a:gradFill rotWithShape="0">
            <a:gsLst>
              <a:gs pos="0">
                <a:srgbClr val="221F44">
                  <a:alpha val="90999"/>
                </a:srgbClr>
              </a:gs>
              <a:gs pos="100000">
                <a:srgbClr val="375E93">
                  <a:alpha val="87000"/>
                </a:srgbClr>
              </a:gs>
            </a:gsLst>
            <a:path path="shape">
              <a:fillToRect l="50000" t="50000" r="50000" b="50000"/>
            </a:path>
          </a:gradFill>
          <a:ln w="101600">
            <a:pattFill prst="sphere">
              <a:fgClr>
                <a:srgbClr val="478094"/>
              </a:fgClr>
              <a:bgClr>
                <a:srgbClr val="4E95B1"/>
              </a:bgClr>
            </a:pattFill>
            <a:round/>
            <a:headEnd/>
            <a:tailEnd/>
          </a:ln>
        </p:spPr>
        <p:txBody>
          <a:bodyPr/>
          <a:lstStyle/>
          <a:p>
            <a:pPr eaLnBrk="0" hangingPunct="0"/>
            <a:endParaRPr lang="en-US"/>
          </a:p>
        </p:txBody>
      </p:sp>
      <p:sp>
        <p:nvSpPr>
          <p:cNvPr id="14409" name="AutoShape 73"/>
          <p:cNvSpPr>
            <a:spLocks noChangeArrowheads="1"/>
          </p:cNvSpPr>
          <p:nvPr/>
        </p:nvSpPr>
        <p:spPr bwMode="auto">
          <a:xfrm rot="-5305800">
            <a:off x="4264025" y="4248150"/>
            <a:ext cx="228600" cy="152400"/>
          </a:xfrm>
          <a:prstGeom prst="can">
            <a:avLst>
              <a:gd name="adj" fmla="val 25000"/>
            </a:avLst>
          </a:prstGeom>
          <a:solidFill>
            <a:srgbClr val="815630"/>
          </a:solidFill>
          <a:ln w="3175">
            <a:solidFill>
              <a:schemeClr val="tx1"/>
            </a:solidFill>
            <a:round/>
            <a:headEnd/>
            <a:tailEnd/>
          </a:ln>
        </p:spPr>
        <p:txBody>
          <a:bodyPr vert="eaVert" wrap="none" anchor="ctr"/>
          <a:lstStyle/>
          <a:p>
            <a:pPr algn="ctr" eaLnBrk="0" hangingPunct="0"/>
            <a:endParaRPr lang="en-US" i="1"/>
          </a:p>
        </p:txBody>
      </p:sp>
      <p:sp>
        <p:nvSpPr>
          <p:cNvPr id="14410" name="AutoShape 74"/>
          <p:cNvSpPr>
            <a:spLocks noChangeArrowheads="1"/>
          </p:cNvSpPr>
          <p:nvPr/>
        </p:nvSpPr>
        <p:spPr bwMode="auto">
          <a:xfrm rot="-9362057">
            <a:off x="4741863" y="4946650"/>
            <a:ext cx="203200" cy="171450"/>
          </a:xfrm>
          <a:prstGeom prst="can">
            <a:avLst>
              <a:gd name="adj" fmla="val 25000"/>
            </a:avLst>
          </a:prstGeom>
          <a:solidFill>
            <a:srgbClr val="815630"/>
          </a:solidFill>
          <a:ln w="3175">
            <a:solidFill>
              <a:schemeClr val="tx1"/>
            </a:solidFill>
            <a:round/>
            <a:headEnd/>
            <a:tailEnd/>
          </a:ln>
        </p:spPr>
        <p:txBody>
          <a:bodyPr wrap="none" anchor="ctr"/>
          <a:lstStyle/>
          <a:p>
            <a:pPr eaLnBrk="0" hangingPunct="0"/>
            <a:endParaRPr lang="en-US"/>
          </a:p>
        </p:txBody>
      </p:sp>
      <p:sp>
        <p:nvSpPr>
          <p:cNvPr id="14411" name="AutoShape 75"/>
          <p:cNvSpPr>
            <a:spLocks noChangeArrowheads="1"/>
          </p:cNvSpPr>
          <p:nvPr/>
        </p:nvSpPr>
        <p:spPr bwMode="auto">
          <a:xfrm rot="505983">
            <a:off x="5549900" y="3170238"/>
            <a:ext cx="203200" cy="171450"/>
          </a:xfrm>
          <a:prstGeom prst="can">
            <a:avLst>
              <a:gd name="adj" fmla="val 25000"/>
            </a:avLst>
          </a:prstGeom>
          <a:solidFill>
            <a:srgbClr val="815630"/>
          </a:solidFill>
          <a:ln w="3175">
            <a:solidFill>
              <a:schemeClr val="tx1"/>
            </a:solidFill>
            <a:round/>
            <a:headEnd/>
            <a:tailEnd/>
          </a:ln>
        </p:spPr>
        <p:txBody>
          <a:bodyPr wrap="none" anchor="ctr"/>
          <a:lstStyle/>
          <a:p>
            <a:pPr eaLnBrk="0" hangingPunct="0"/>
            <a:endParaRPr lang="en-US"/>
          </a:p>
        </p:txBody>
      </p:sp>
      <p:sp>
        <p:nvSpPr>
          <p:cNvPr id="14412" name="AutoShape 76"/>
          <p:cNvSpPr>
            <a:spLocks noChangeArrowheads="1"/>
          </p:cNvSpPr>
          <p:nvPr/>
        </p:nvSpPr>
        <p:spPr bwMode="auto">
          <a:xfrm rot="4781195">
            <a:off x="6289675" y="3954463"/>
            <a:ext cx="228600" cy="152400"/>
          </a:xfrm>
          <a:prstGeom prst="can">
            <a:avLst>
              <a:gd name="adj" fmla="val 25000"/>
            </a:avLst>
          </a:prstGeom>
          <a:solidFill>
            <a:srgbClr val="815630"/>
          </a:solidFill>
          <a:ln w="3175">
            <a:solidFill>
              <a:schemeClr val="tx1"/>
            </a:solidFill>
            <a:round/>
            <a:headEnd/>
            <a:tailEnd/>
          </a:ln>
        </p:spPr>
        <p:txBody>
          <a:bodyPr wrap="none" anchor="ctr"/>
          <a:lstStyle/>
          <a:p>
            <a:pPr eaLnBrk="0" hangingPunct="0"/>
            <a:endParaRPr lang="en-US"/>
          </a:p>
        </p:txBody>
      </p:sp>
      <p:sp>
        <p:nvSpPr>
          <p:cNvPr id="14413" name="AutoShape 77"/>
          <p:cNvSpPr>
            <a:spLocks noChangeArrowheads="1"/>
          </p:cNvSpPr>
          <p:nvPr/>
        </p:nvSpPr>
        <p:spPr bwMode="auto">
          <a:xfrm rot="8258685">
            <a:off x="5949950" y="4927600"/>
            <a:ext cx="203200" cy="171450"/>
          </a:xfrm>
          <a:prstGeom prst="can">
            <a:avLst>
              <a:gd name="adj" fmla="val 25000"/>
            </a:avLst>
          </a:prstGeom>
          <a:solidFill>
            <a:srgbClr val="815630"/>
          </a:solidFill>
          <a:ln w="3175">
            <a:solidFill>
              <a:schemeClr val="tx1"/>
            </a:solidFill>
            <a:round/>
            <a:headEnd/>
            <a:tailEnd/>
          </a:ln>
        </p:spPr>
        <p:txBody>
          <a:bodyPr wrap="none" anchor="ctr"/>
          <a:lstStyle/>
          <a:p>
            <a:pPr eaLnBrk="0" hangingPunct="0"/>
            <a:endParaRPr lang="en-US"/>
          </a:p>
        </p:txBody>
      </p:sp>
      <p:sp>
        <p:nvSpPr>
          <p:cNvPr id="27727" name="Rectangle 81"/>
          <p:cNvSpPr>
            <a:spLocks noGrp="1" noChangeArrowheads="1"/>
          </p:cNvSpPr>
          <p:nvPr>
            <p:ph type="title"/>
          </p:nvPr>
        </p:nvSpPr>
        <p:spPr/>
        <p:txBody>
          <a:bodyPr lIns="92539" tIns="45458" rIns="92539" bIns="45458">
            <a:normAutofit/>
          </a:bodyPr>
          <a:lstStyle/>
          <a:p>
            <a:pPr>
              <a:spcBef>
                <a:spcPct val="2000"/>
              </a:spcBef>
              <a:defRPr/>
            </a:pPr>
            <a:r>
              <a:rPr lang="en-US" sz="3200" dirty="0" smtClean="0">
                <a:latin typeface="Arial"/>
                <a:cs typeface="Arial"/>
              </a:rPr>
              <a:t>Anti-retroviral drug targets</a:t>
            </a:r>
          </a:p>
        </p:txBody>
      </p:sp>
      <p:sp>
        <p:nvSpPr>
          <p:cNvPr id="2" name="Text Placeholder 1"/>
          <p:cNvSpPr>
            <a:spLocks noGrp="1"/>
          </p:cNvSpPr>
          <p:nvPr>
            <p:ph type="body" idx="1"/>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
        <p:nvSpPr>
          <p:cNvPr id="14415" name="Rectangle 82"/>
          <p:cNvSpPr>
            <a:spLocks noChangeArrowheads="1"/>
          </p:cNvSpPr>
          <p:nvPr/>
        </p:nvSpPr>
        <p:spPr bwMode="auto">
          <a:xfrm>
            <a:off x="6892925" y="6170613"/>
            <a:ext cx="2003425" cy="298450"/>
          </a:xfrm>
          <a:prstGeom prst="rect">
            <a:avLst/>
          </a:prstGeom>
          <a:noFill/>
          <a:ln w="12700">
            <a:noFill/>
            <a:miter lim="800000"/>
            <a:headEnd/>
            <a:tailEnd/>
          </a:ln>
        </p:spPr>
        <p:txBody>
          <a:bodyPr/>
          <a:lstStyle/>
          <a:p>
            <a:pPr eaLnBrk="0" hangingPunct="0"/>
            <a:endParaRPr lang="en-US"/>
          </a:p>
        </p:txBody>
      </p:sp>
      <p:sp>
        <p:nvSpPr>
          <p:cNvPr id="14416" name="Rectangle 83"/>
          <p:cNvSpPr>
            <a:spLocks noChangeArrowheads="1"/>
          </p:cNvSpPr>
          <p:nvPr/>
        </p:nvSpPr>
        <p:spPr bwMode="invGray">
          <a:xfrm>
            <a:off x="4510088" y="6107113"/>
            <a:ext cx="338137" cy="379412"/>
          </a:xfrm>
          <a:prstGeom prst="rect">
            <a:avLst/>
          </a:prstGeom>
          <a:noFill/>
          <a:ln w="12700">
            <a:noFill/>
            <a:miter lim="800000"/>
            <a:headEnd/>
            <a:tailEnd/>
          </a:ln>
        </p:spPr>
        <p:txBody>
          <a:bodyPr/>
          <a:lstStyle/>
          <a:p>
            <a:pPr eaLnBrk="0" hangingPunct="0"/>
            <a:endParaRPr lang="en-US"/>
          </a:p>
        </p:txBody>
      </p:sp>
      <p:sp>
        <p:nvSpPr>
          <p:cNvPr id="14417" name="Rectangle 84"/>
          <p:cNvSpPr>
            <a:spLocks noChangeArrowheads="1"/>
          </p:cNvSpPr>
          <p:nvPr/>
        </p:nvSpPr>
        <p:spPr bwMode="auto">
          <a:xfrm>
            <a:off x="646113" y="1641475"/>
            <a:ext cx="7743825" cy="4367213"/>
          </a:xfrm>
          <a:prstGeom prst="rect">
            <a:avLst/>
          </a:prstGeom>
          <a:noFill/>
          <a:ln w="25400">
            <a:noFill/>
            <a:miter lim="800000"/>
            <a:headEnd/>
            <a:tailEnd/>
          </a:ln>
        </p:spPr>
        <p:txBody>
          <a:bodyPr/>
          <a:lstStyle/>
          <a:p>
            <a:pPr eaLnBrk="0" hangingPunct="0"/>
            <a:endParaRPr lang="en-US"/>
          </a:p>
        </p:txBody>
      </p:sp>
      <p:sp>
        <p:nvSpPr>
          <p:cNvPr id="14418" name="Rectangle 85"/>
          <p:cNvSpPr>
            <a:spLocks noChangeArrowheads="1"/>
          </p:cNvSpPr>
          <p:nvPr/>
        </p:nvSpPr>
        <p:spPr bwMode="invGray">
          <a:xfrm>
            <a:off x="2257425" y="4497388"/>
            <a:ext cx="1016000" cy="404812"/>
          </a:xfrm>
          <a:prstGeom prst="rect">
            <a:avLst/>
          </a:prstGeom>
          <a:noFill/>
          <a:ln w="12700">
            <a:noFill/>
            <a:miter lim="800000"/>
            <a:headEnd/>
            <a:tailEnd/>
          </a:ln>
        </p:spPr>
        <p:txBody>
          <a:bodyPr lIns="92539" tIns="45458" rIns="92539" bIns="45458"/>
          <a:lstStyle/>
          <a:p>
            <a:pPr defTabSz="935038" eaLnBrk="0" hangingPunct="0">
              <a:spcBef>
                <a:spcPct val="50000"/>
              </a:spcBef>
            </a:pPr>
            <a:r>
              <a:rPr lang="en-US" sz="1600">
                <a:solidFill>
                  <a:srgbClr val="FFFFFF"/>
                </a:solidFill>
                <a:latin typeface="Arial" charset="0"/>
              </a:rPr>
              <a:t>HIV RNA</a:t>
            </a:r>
          </a:p>
        </p:txBody>
      </p:sp>
      <p:sp>
        <p:nvSpPr>
          <p:cNvPr id="14419" name="Oval 86"/>
          <p:cNvSpPr>
            <a:spLocks noChangeArrowheads="1"/>
          </p:cNvSpPr>
          <p:nvPr/>
        </p:nvSpPr>
        <p:spPr bwMode="invGray">
          <a:xfrm>
            <a:off x="4435475" y="3235325"/>
            <a:ext cx="1987550" cy="1984375"/>
          </a:xfrm>
          <a:prstGeom prst="ellipse">
            <a:avLst/>
          </a:prstGeom>
          <a:gradFill rotWithShape="0">
            <a:gsLst>
              <a:gs pos="0">
                <a:srgbClr val="C0006E"/>
              </a:gs>
              <a:gs pos="100000">
                <a:srgbClr val="65404C"/>
              </a:gs>
            </a:gsLst>
            <a:path path="rect">
              <a:fillToRect t="100000" r="100000"/>
            </a:path>
          </a:gradFill>
          <a:ln w="41275">
            <a:solidFill>
              <a:srgbClr val="D3D267"/>
            </a:solidFill>
            <a:prstDash val="sysDot"/>
            <a:round/>
            <a:headEnd/>
            <a:tailEnd/>
          </a:ln>
        </p:spPr>
        <p:txBody>
          <a:bodyPr/>
          <a:lstStyle/>
          <a:p>
            <a:pPr eaLnBrk="0" hangingPunct="0"/>
            <a:endParaRPr lang="en-US"/>
          </a:p>
        </p:txBody>
      </p:sp>
      <p:sp>
        <p:nvSpPr>
          <p:cNvPr id="14420" name="Rectangle 87"/>
          <p:cNvSpPr>
            <a:spLocks noChangeArrowheads="1"/>
          </p:cNvSpPr>
          <p:nvPr/>
        </p:nvSpPr>
        <p:spPr bwMode="invGray">
          <a:xfrm>
            <a:off x="3484563" y="4497388"/>
            <a:ext cx="1042987" cy="400050"/>
          </a:xfrm>
          <a:prstGeom prst="rect">
            <a:avLst/>
          </a:prstGeom>
          <a:noFill/>
          <a:ln w="12700">
            <a:noFill/>
            <a:miter lim="800000"/>
            <a:headEnd/>
            <a:tailEnd/>
          </a:ln>
        </p:spPr>
        <p:txBody>
          <a:bodyPr lIns="92539" tIns="45458" rIns="92539" bIns="45458"/>
          <a:lstStyle/>
          <a:p>
            <a:pPr defTabSz="935038" eaLnBrk="0" hangingPunct="0">
              <a:spcBef>
                <a:spcPct val="50000"/>
              </a:spcBef>
            </a:pPr>
            <a:r>
              <a:rPr lang="en-US" sz="1600">
                <a:solidFill>
                  <a:srgbClr val="FFFFFF"/>
                </a:solidFill>
                <a:latin typeface="Arial" charset="0"/>
              </a:rPr>
              <a:t>HIV DNA</a:t>
            </a:r>
          </a:p>
        </p:txBody>
      </p:sp>
      <p:sp>
        <p:nvSpPr>
          <p:cNvPr id="14421" name="Line 88"/>
          <p:cNvSpPr>
            <a:spLocks noChangeShapeType="1"/>
          </p:cNvSpPr>
          <p:nvPr/>
        </p:nvSpPr>
        <p:spPr bwMode="invGray">
          <a:xfrm>
            <a:off x="3036888" y="4370388"/>
            <a:ext cx="592137" cy="0"/>
          </a:xfrm>
          <a:prstGeom prst="line">
            <a:avLst/>
          </a:prstGeom>
          <a:noFill/>
          <a:ln w="15875">
            <a:solidFill>
              <a:srgbClr val="FFFFFF"/>
            </a:solidFill>
            <a:round/>
            <a:headEnd/>
            <a:tailEnd type="triangle" w="med" len="med"/>
          </a:ln>
        </p:spPr>
        <p:txBody>
          <a:bodyPr/>
          <a:lstStyle/>
          <a:p>
            <a:endParaRPr lang="en-US"/>
          </a:p>
        </p:txBody>
      </p:sp>
      <p:sp>
        <p:nvSpPr>
          <p:cNvPr id="14422" name="Rectangle 89"/>
          <p:cNvSpPr>
            <a:spLocks noChangeArrowheads="1"/>
          </p:cNvSpPr>
          <p:nvPr/>
        </p:nvSpPr>
        <p:spPr bwMode="invGray">
          <a:xfrm>
            <a:off x="225425" y="4876800"/>
            <a:ext cx="765175" cy="406400"/>
          </a:xfrm>
          <a:prstGeom prst="rect">
            <a:avLst/>
          </a:prstGeom>
          <a:noFill/>
          <a:ln w="12700">
            <a:noFill/>
            <a:miter lim="800000"/>
            <a:headEnd/>
            <a:tailEnd/>
          </a:ln>
        </p:spPr>
        <p:txBody>
          <a:bodyPr lIns="92539" tIns="45458" rIns="92539" bIns="45458"/>
          <a:lstStyle/>
          <a:p>
            <a:pPr defTabSz="935038" eaLnBrk="0" hangingPunct="0">
              <a:spcBef>
                <a:spcPct val="50000"/>
              </a:spcBef>
            </a:pPr>
            <a:r>
              <a:rPr lang="en-US">
                <a:solidFill>
                  <a:srgbClr val="FFFFFF"/>
                </a:solidFill>
                <a:latin typeface="Arial" charset="0"/>
              </a:rPr>
              <a:t>HIV</a:t>
            </a:r>
          </a:p>
        </p:txBody>
      </p:sp>
      <p:sp>
        <p:nvSpPr>
          <p:cNvPr id="14423" name="Oval 90"/>
          <p:cNvSpPr>
            <a:spLocks noChangeArrowheads="1"/>
          </p:cNvSpPr>
          <p:nvPr/>
        </p:nvSpPr>
        <p:spPr bwMode="auto">
          <a:xfrm>
            <a:off x="4757738" y="3735388"/>
            <a:ext cx="785812" cy="849312"/>
          </a:xfrm>
          <a:prstGeom prst="ellipse">
            <a:avLst/>
          </a:prstGeom>
          <a:noFill/>
          <a:ln w="50800">
            <a:solidFill>
              <a:schemeClr val="accent2"/>
            </a:solidFill>
            <a:round/>
            <a:headEnd/>
            <a:tailEnd/>
          </a:ln>
        </p:spPr>
        <p:txBody>
          <a:bodyPr/>
          <a:lstStyle/>
          <a:p>
            <a:pPr eaLnBrk="0" hangingPunct="0"/>
            <a:endParaRPr lang="en-US"/>
          </a:p>
        </p:txBody>
      </p:sp>
      <p:sp>
        <p:nvSpPr>
          <p:cNvPr id="14424" name="Oval 91"/>
          <p:cNvSpPr>
            <a:spLocks noChangeArrowheads="1"/>
          </p:cNvSpPr>
          <p:nvPr/>
        </p:nvSpPr>
        <p:spPr bwMode="auto">
          <a:xfrm>
            <a:off x="4865688" y="3857625"/>
            <a:ext cx="569912" cy="604838"/>
          </a:xfrm>
          <a:prstGeom prst="ellipse">
            <a:avLst/>
          </a:prstGeom>
          <a:noFill/>
          <a:ln w="50800">
            <a:solidFill>
              <a:schemeClr val="accent2"/>
            </a:solidFill>
            <a:round/>
            <a:headEnd/>
            <a:tailEnd/>
          </a:ln>
        </p:spPr>
        <p:txBody>
          <a:bodyPr/>
          <a:lstStyle/>
          <a:p>
            <a:pPr eaLnBrk="0" hangingPunct="0"/>
            <a:endParaRPr lang="en-US"/>
          </a:p>
        </p:txBody>
      </p:sp>
      <p:sp>
        <p:nvSpPr>
          <p:cNvPr id="14425" name="Arc 92"/>
          <p:cNvSpPr>
            <a:spLocks/>
          </p:cNvSpPr>
          <p:nvPr/>
        </p:nvSpPr>
        <p:spPr bwMode="invGray">
          <a:xfrm>
            <a:off x="7924800" y="4910138"/>
            <a:ext cx="485775" cy="5461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12700" cap="rnd">
            <a:noFill/>
            <a:round/>
            <a:headEnd/>
            <a:tailEnd/>
          </a:ln>
        </p:spPr>
        <p:txBody>
          <a:bodyPr/>
          <a:lstStyle/>
          <a:p>
            <a:endParaRPr lang="en-US"/>
          </a:p>
        </p:txBody>
      </p:sp>
      <p:sp>
        <p:nvSpPr>
          <p:cNvPr id="14426" name="Arc 93"/>
          <p:cNvSpPr>
            <a:spLocks/>
          </p:cNvSpPr>
          <p:nvPr/>
        </p:nvSpPr>
        <p:spPr bwMode="white">
          <a:xfrm rot="-5188528">
            <a:off x="4842669" y="4183856"/>
            <a:ext cx="211138" cy="174625"/>
          </a:xfrm>
          <a:custGeom>
            <a:avLst/>
            <a:gdLst>
              <a:gd name="T0" fmla="*/ 0 w 19968"/>
              <a:gd name="T1" fmla="*/ 2147483647 h 21599"/>
              <a:gd name="T2" fmla="*/ 2147483647 w 19968"/>
              <a:gd name="T3" fmla="*/ 0 h 21599"/>
              <a:gd name="T4" fmla="*/ 2147483647 w 19968"/>
              <a:gd name="T5" fmla="*/ 2147483647 h 21599"/>
              <a:gd name="T6" fmla="*/ 0 60000 65536"/>
              <a:gd name="T7" fmla="*/ 0 60000 65536"/>
              <a:gd name="T8" fmla="*/ 0 60000 65536"/>
              <a:gd name="T9" fmla="*/ 0 w 19968"/>
              <a:gd name="T10" fmla="*/ 0 h 21599"/>
              <a:gd name="T11" fmla="*/ 19968 w 19968"/>
              <a:gd name="T12" fmla="*/ 21599 h 21599"/>
            </a:gdLst>
            <a:ahLst/>
            <a:cxnLst>
              <a:cxn ang="T6">
                <a:pos x="T0" y="T1"/>
              </a:cxn>
              <a:cxn ang="T7">
                <a:pos x="T2" y="T3"/>
              </a:cxn>
              <a:cxn ang="T8">
                <a:pos x="T4" y="T5"/>
              </a:cxn>
            </a:cxnLst>
            <a:rect l="T9" t="T10" r="T11" b="T12"/>
            <a:pathLst>
              <a:path w="19968" h="21599" fill="none" extrusionOk="0">
                <a:moveTo>
                  <a:pt x="-1" y="13363"/>
                </a:moveTo>
                <a:cubicBezTo>
                  <a:pt x="3319" y="5314"/>
                  <a:pt x="11147" y="44"/>
                  <a:pt x="19854" y="-1"/>
                </a:cubicBezTo>
              </a:path>
              <a:path w="19968" h="21599" stroke="0" extrusionOk="0">
                <a:moveTo>
                  <a:pt x="-1" y="13363"/>
                </a:moveTo>
                <a:cubicBezTo>
                  <a:pt x="3319" y="5314"/>
                  <a:pt x="11147" y="44"/>
                  <a:pt x="19854" y="-1"/>
                </a:cubicBezTo>
                <a:lnTo>
                  <a:pt x="19968" y="21599"/>
                </a:lnTo>
                <a:lnTo>
                  <a:pt x="-1" y="13363"/>
                </a:lnTo>
                <a:close/>
              </a:path>
            </a:pathLst>
          </a:custGeom>
          <a:noFill/>
          <a:ln w="50800" cap="rnd">
            <a:solidFill>
              <a:srgbClr val="FAFD00"/>
            </a:solidFill>
            <a:round/>
            <a:headEnd/>
            <a:tailEnd/>
          </a:ln>
        </p:spPr>
        <p:txBody>
          <a:bodyPr/>
          <a:lstStyle/>
          <a:p>
            <a:endParaRPr lang="en-US"/>
          </a:p>
        </p:txBody>
      </p:sp>
      <p:sp>
        <p:nvSpPr>
          <p:cNvPr id="14427" name="Arc 94"/>
          <p:cNvSpPr>
            <a:spLocks/>
          </p:cNvSpPr>
          <p:nvPr/>
        </p:nvSpPr>
        <p:spPr bwMode="white">
          <a:xfrm rot="-5036585">
            <a:off x="4669631" y="4183857"/>
            <a:ext cx="358775" cy="201612"/>
          </a:xfrm>
          <a:custGeom>
            <a:avLst/>
            <a:gdLst>
              <a:gd name="T0" fmla="*/ 0 w 21214"/>
              <a:gd name="T1" fmla="*/ 2147483647 h 21477"/>
              <a:gd name="T2" fmla="*/ 2147483647 w 21214"/>
              <a:gd name="T3" fmla="*/ 0 h 21477"/>
              <a:gd name="T4" fmla="*/ 2147483647 w 21214"/>
              <a:gd name="T5" fmla="*/ 2147483647 h 21477"/>
              <a:gd name="T6" fmla="*/ 0 60000 65536"/>
              <a:gd name="T7" fmla="*/ 0 60000 65536"/>
              <a:gd name="T8" fmla="*/ 0 60000 65536"/>
              <a:gd name="T9" fmla="*/ 0 w 21214"/>
              <a:gd name="T10" fmla="*/ 0 h 21477"/>
              <a:gd name="T11" fmla="*/ 21214 w 21214"/>
              <a:gd name="T12" fmla="*/ 21477 h 21477"/>
            </a:gdLst>
            <a:ahLst/>
            <a:cxnLst>
              <a:cxn ang="T6">
                <a:pos x="T0" y="T1"/>
              </a:cxn>
              <a:cxn ang="T7">
                <a:pos x="T2" y="T3"/>
              </a:cxn>
              <a:cxn ang="T8">
                <a:pos x="T4" y="T5"/>
              </a:cxn>
            </a:cxnLst>
            <a:rect l="T9" t="T10" r="T11" b="T12"/>
            <a:pathLst>
              <a:path w="21214" h="21477" fill="none" extrusionOk="0">
                <a:moveTo>
                  <a:pt x="-1" y="17413"/>
                </a:moveTo>
                <a:cubicBezTo>
                  <a:pt x="1787" y="8078"/>
                  <a:pt x="9468" y="1008"/>
                  <a:pt x="18919" y="-1"/>
                </a:cubicBezTo>
              </a:path>
              <a:path w="21214" h="21477" stroke="0" extrusionOk="0">
                <a:moveTo>
                  <a:pt x="-1" y="17413"/>
                </a:moveTo>
                <a:cubicBezTo>
                  <a:pt x="1787" y="8078"/>
                  <a:pt x="9468" y="1008"/>
                  <a:pt x="18919" y="-1"/>
                </a:cubicBezTo>
                <a:lnTo>
                  <a:pt x="21214" y="21477"/>
                </a:lnTo>
                <a:lnTo>
                  <a:pt x="-1" y="17413"/>
                </a:lnTo>
                <a:close/>
              </a:path>
            </a:pathLst>
          </a:custGeom>
          <a:noFill/>
          <a:ln w="50800" cap="rnd">
            <a:solidFill>
              <a:srgbClr val="FAFD00"/>
            </a:solidFill>
            <a:round/>
            <a:headEnd/>
            <a:tailEnd/>
          </a:ln>
        </p:spPr>
        <p:txBody>
          <a:bodyPr/>
          <a:lstStyle/>
          <a:p>
            <a:endParaRPr lang="en-US"/>
          </a:p>
        </p:txBody>
      </p:sp>
      <p:sp>
        <p:nvSpPr>
          <p:cNvPr id="14428" name="Rectangle 95"/>
          <p:cNvSpPr>
            <a:spLocks noChangeArrowheads="1"/>
          </p:cNvSpPr>
          <p:nvPr/>
        </p:nvSpPr>
        <p:spPr bwMode="invGray">
          <a:xfrm>
            <a:off x="5137150" y="3390900"/>
            <a:ext cx="1035050" cy="342900"/>
          </a:xfrm>
          <a:prstGeom prst="rect">
            <a:avLst/>
          </a:prstGeom>
          <a:noFill/>
          <a:ln w="12700">
            <a:noFill/>
            <a:miter lim="800000"/>
            <a:headEnd/>
            <a:tailEnd/>
          </a:ln>
        </p:spPr>
        <p:txBody>
          <a:bodyPr lIns="92539" tIns="45458" rIns="92539" bIns="45458"/>
          <a:lstStyle/>
          <a:p>
            <a:pPr defTabSz="935038" eaLnBrk="0" hangingPunct="0">
              <a:spcBef>
                <a:spcPct val="50000"/>
              </a:spcBef>
            </a:pPr>
            <a:r>
              <a:rPr lang="en-US" sz="1600">
                <a:solidFill>
                  <a:srgbClr val="4EFBFF"/>
                </a:solidFill>
                <a:latin typeface="Arial" charset="0"/>
              </a:rPr>
              <a:t>Nucleus</a:t>
            </a:r>
          </a:p>
        </p:txBody>
      </p:sp>
      <p:sp>
        <p:nvSpPr>
          <p:cNvPr id="14429" name="Line 96"/>
          <p:cNvSpPr>
            <a:spLocks noChangeShapeType="1"/>
          </p:cNvSpPr>
          <p:nvPr/>
        </p:nvSpPr>
        <p:spPr bwMode="invGray">
          <a:xfrm flipV="1">
            <a:off x="4035425" y="4327525"/>
            <a:ext cx="698500" cy="6350"/>
          </a:xfrm>
          <a:prstGeom prst="line">
            <a:avLst/>
          </a:prstGeom>
          <a:noFill/>
          <a:ln w="15875">
            <a:solidFill>
              <a:srgbClr val="FFFFFF"/>
            </a:solidFill>
            <a:round/>
            <a:headEnd/>
            <a:tailEnd type="triangle" w="med" len="med"/>
          </a:ln>
        </p:spPr>
        <p:txBody>
          <a:bodyPr/>
          <a:lstStyle/>
          <a:p>
            <a:endParaRPr lang="en-US"/>
          </a:p>
        </p:txBody>
      </p:sp>
      <p:sp>
        <p:nvSpPr>
          <p:cNvPr id="63582" name="Rectangle 97"/>
          <p:cNvSpPr>
            <a:spLocks noChangeArrowheads="1"/>
          </p:cNvSpPr>
          <p:nvPr/>
        </p:nvSpPr>
        <p:spPr bwMode="invGray">
          <a:xfrm>
            <a:off x="3886200" y="5715000"/>
            <a:ext cx="1490663" cy="455613"/>
          </a:xfrm>
          <a:prstGeom prst="rect">
            <a:avLst/>
          </a:prstGeom>
          <a:noFill/>
          <a:ln w="12700">
            <a:noFill/>
            <a:miter lim="800000"/>
            <a:headEnd/>
            <a:tailEnd/>
          </a:ln>
        </p:spPr>
        <p:txBody>
          <a:bodyPr lIns="92539" tIns="45458" rIns="92539" bIns="45458" anchor="ctr"/>
          <a:lstStyle/>
          <a:p>
            <a:pPr algn="ctr" defTabSz="935038" eaLnBrk="0" hangingPunct="0">
              <a:spcBef>
                <a:spcPct val="50000"/>
              </a:spcBef>
              <a:defRPr/>
            </a:pPr>
            <a:r>
              <a:rPr lang="en-US" sz="2000" dirty="0">
                <a:solidFill>
                  <a:schemeClr val="accent3"/>
                </a:solidFill>
                <a:latin typeface="Arial" charset="0"/>
              </a:rPr>
              <a:t>Host Cell </a:t>
            </a:r>
          </a:p>
        </p:txBody>
      </p:sp>
      <p:sp>
        <p:nvSpPr>
          <p:cNvPr id="14431" name="Line 98"/>
          <p:cNvSpPr>
            <a:spLocks noChangeShapeType="1"/>
          </p:cNvSpPr>
          <p:nvPr/>
        </p:nvSpPr>
        <p:spPr bwMode="invGray">
          <a:xfrm flipH="1">
            <a:off x="2906713" y="4064000"/>
            <a:ext cx="68262" cy="228600"/>
          </a:xfrm>
          <a:prstGeom prst="line">
            <a:avLst/>
          </a:prstGeom>
          <a:noFill/>
          <a:ln w="15875">
            <a:solidFill>
              <a:srgbClr val="FFFFFF"/>
            </a:solidFill>
            <a:round/>
            <a:headEnd/>
            <a:tailEnd type="triangle" w="med" len="med"/>
          </a:ln>
        </p:spPr>
        <p:txBody>
          <a:bodyPr/>
          <a:lstStyle/>
          <a:p>
            <a:endParaRPr lang="en-US"/>
          </a:p>
        </p:txBody>
      </p:sp>
      <p:sp>
        <p:nvSpPr>
          <p:cNvPr id="14432" name="Line 99"/>
          <p:cNvSpPr>
            <a:spLocks noChangeShapeType="1"/>
          </p:cNvSpPr>
          <p:nvPr/>
        </p:nvSpPr>
        <p:spPr bwMode="invGray">
          <a:xfrm>
            <a:off x="4865688" y="4381500"/>
            <a:ext cx="677862" cy="381000"/>
          </a:xfrm>
          <a:prstGeom prst="line">
            <a:avLst/>
          </a:prstGeom>
          <a:noFill/>
          <a:ln w="15875">
            <a:solidFill>
              <a:srgbClr val="FFFFFF"/>
            </a:solidFill>
            <a:round/>
            <a:headEnd/>
            <a:tailEnd type="triangle" w="med" len="med"/>
          </a:ln>
        </p:spPr>
        <p:txBody>
          <a:bodyPr/>
          <a:lstStyle/>
          <a:p>
            <a:endParaRPr lang="en-US"/>
          </a:p>
        </p:txBody>
      </p:sp>
      <p:sp>
        <p:nvSpPr>
          <p:cNvPr id="14433" name="Line 100"/>
          <p:cNvSpPr>
            <a:spLocks noChangeShapeType="1"/>
          </p:cNvSpPr>
          <p:nvPr/>
        </p:nvSpPr>
        <p:spPr bwMode="invGray">
          <a:xfrm rot="-558366">
            <a:off x="5700713" y="4775200"/>
            <a:ext cx="134937" cy="639763"/>
          </a:xfrm>
          <a:prstGeom prst="line">
            <a:avLst/>
          </a:prstGeom>
          <a:noFill/>
          <a:ln w="15875">
            <a:solidFill>
              <a:srgbClr val="FFFFFF"/>
            </a:solidFill>
            <a:round/>
            <a:headEnd/>
            <a:tailEnd type="triangle" w="med" len="med"/>
          </a:ln>
        </p:spPr>
        <p:txBody>
          <a:bodyPr/>
          <a:lstStyle/>
          <a:p>
            <a:endParaRPr lang="en-US"/>
          </a:p>
        </p:txBody>
      </p:sp>
      <p:sp>
        <p:nvSpPr>
          <p:cNvPr id="14434" name="Line 101"/>
          <p:cNvSpPr>
            <a:spLocks noChangeShapeType="1"/>
          </p:cNvSpPr>
          <p:nvPr/>
        </p:nvSpPr>
        <p:spPr bwMode="invGray">
          <a:xfrm flipV="1">
            <a:off x="7743825" y="3048000"/>
            <a:ext cx="136525" cy="228600"/>
          </a:xfrm>
          <a:prstGeom prst="line">
            <a:avLst/>
          </a:prstGeom>
          <a:noFill/>
          <a:ln w="15875">
            <a:solidFill>
              <a:srgbClr val="FFFFFF"/>
            </a:solidFill>
            <a:round/>
            <a:headEnd/>
            <a:tailEnd type="triangle" w="med" len="med"/>
          </a:ln>
        </p:spPr>
        <p:txBody>
          <a:bodyPr/>
          <a:lstStyle/>
          <a:p>
            <a:endParaRPr lang="en-US"/>
          </a:p>
        </p:txBody>
      </p:sp>
      <p:sp>
        <p:nvSpPr>
          <p:cNvPr id="14435" name="Freeform 102"/>
          <p:cNvSpPr>
            <a:spLocks noChangeAspect="1"/>
          </p:cNvSpPr>
          <p:nvPr/>
        </p:nvSpPr>
        <p:spPr bwMode="auto">
          <a:xfrm rot="4146466">
            <a:off x="2803526" y="4251325"/>
            <a:ext cx="38100" cy="244475"/>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31750">
            <a:solidFill>
              <a:srgbClr val="FFFF00"/>
            </a:solidFill>
            <a:round/>
            <a:headEnd/>
            <a:tailEnd/>
          </a:ln>
        </p:spPr>
        <p:txBody>
          <a:bodyPr wrap="none" anchor="ctr"/>
          <a:lstStyle/>
          <a:p>
            <a:endParaRPr lang="en-US"/>
          </a:p>
        </p:txBody>
      </p:sp>
      <p:sp>
        <p:nvSpPr>
          <p:cNvPr id="14436" name="Freeform 103"/>
          <p:cNvSpPr>
            <a:spLocks noChangeAspect="1"/>
          </p:cNvSpPr>
          <p:nvPr/>
        </p:nvSpPr>
        <p:spPr bwMode="auto">
          <a:xfrm rot="4146466">
            <a:off x="3830638" y="4227512"/>
            <a:ext cx="38100" cy="244475"/>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31750">
            <a:solidFill>
              <a:srgbClr val="FFFF00"/>
            </a:solidFill>
            <a:round/>
            <a:headEnd/>
            <a:tailEnd/>
          </a:ln>
        </p:spPr>
        <p:txBody>
          <a:bodyPr wrap="none" anchor="ctr"/>
          <a:lstStyle/>
          <a:p>
            <a:endParaRPr lang="en-US"/>
          </a:p>
        </p:txBody>
      </p:sp>
      <p:sp>
        <p:nvSpPr>
          <p:cNvPr id="14437" name="Freeform 104"/>
          <p:cNvSpPr>
            <a:spLocks noChangeAspect="1"/>
          </p:cNvSpPr>
          <p:nvPr/>
        </p:nvSpPr>
        <p:spPr bwMode="auto">
          <a:xfrm rot="4146466">
            <a:off x="3808413" y="4170362"/>
            <a:ext cx="38100" cy="244475"/>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31750">
            <a:solidFill>
              <a:srgbClr val="FFFF00"/>
            </a:solidFill>
            <a:round/>
            <a:headEnd/>
            <a:tailEnd/>
          </a:ln>
        </p:spPr>
        <p:txBody>
          <a:bodyPr wrap="none" anchor="ctr"/>
          <a:lstStyle/>
          <a:p>
            <a:endParaRPr lang="en-US"/>
          </a:p>
        </p:txBody>
      </p:sp>
      <p:sp>
        <p:nvSpPr>
          <p:cNvPr id="14438" name="Freeform 105"/>
          <p:cNvSpPr>
            <a:spLocks noChangeAspect="1"/>
          </p:cNvSpPr>
          <p:nvPr/>
        </p:nvSpPr>
        <p:spPr bwMode="auto">
          <a:xfrm rot="4146466">
            <a:off x="5597525" y="4635500"/>
            <a:ext cx="50800" cy="323850"/>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31750">
            <a:solidFill>
              <a:srgbClr val="36D532"/>
            </a:solidFill>
            <a:round/>
            <a:headEnd/>
            <a:tailEnd/>
          </a:ln>
        </p:spPr>
        <p:txBody>
          <a:bodyPr wrap="none" anchor="ctr"/>
          <a:lstStyle/>
          <a:p>
            <a:endParaRPr lang="en-US"/>
          </a:p>
        </p:txBody>
      </p:sp>
      <p:sp>
        <p:nvSpPr>
          <p:cNvPr id="14439" name="Freeform 106"/>
          <p:cNvSpPr>
            <a:spLocks noChangeAspect="1"/>
          </p:cNvSpPr>
          <p:nvPr/>
        </p:nvSpPr>
        <p:spPr bwMode="auto">
          <a:xfrm rot="-4414113" flipH="1" flipV="1">
            <a:off x="1704181" y="3704432"/>
            <a:ext cx="255587" cy="311150"/>
          </a:xfrm>
          <a:custGeom>
            <a:avLst/>
            <a:gdLst>
              <a:gd name="T0" fmla="*/ 2147483647 w 312"/>
              <a:gd name="T1" fmla="*/ 0 h 480"/>
              <a:gd name="T2" fmla="*/ 2147483647 w 312"/>
              <a:gd name="T3" fmla="*/ 2147483647 h 480"/>
              <a:gd name="T4" fmla="*/ 2147483647 w 312"/>
              <a:gd name="T5" fmla="*/ 2147483647 h 480"/>
              <a:gd name="T6" fmla="*/ 2147483647 w 312"/>
              <a:gd name="T7" fmla="*/ 2147483647 h 480"/>
              <a:gd name="T8" fmla="*/ 2147483647 w 312"/>
              <a:gd name="T9" fmla="*/ 2147483647 h 480"/>
              <a:gd name="T10" fmla="*/ 2147483647 w 312"/>
              <a:gd name="T11" fmla="*/ 2147483647 h 480"/>
              <a:gd name="T12" fmla="*/ 2147483647 w 312"/>
              <a:gd name="T13" fmla="*/ 2147483647 h 480"/>
              <a:gd name="T14" fmla="*/ 2147483647 w 312"/>
              <a:gd name="T15" fmla="*/ 2147483647 h 480"/>
              <a:gd name="T16" fmla="*/ 2147483647 w 312"/>
              <a:gd name="T17" fmla="*/ 2147483647 h 480"/>
              <a:gd name="T18" fmla="*/ 2147483647 w 312"/>
              <a:gd name="T19" fmla="*/ 2147483647 h 480"/>
              <a:gd name="T20" fmla="*/ 2147483647 w 312"/>
              <a:gd name="T21" fmla="*/ 2147483647 h 480"/>
              <a:gd name="T22" fmla="*/ 2147483647 w 312"/>
              <a:gd name="T23" fmla="*/ 2147483647 h 480"/>
              <a:gd name="T24" fmla="*/ 2147483647 w 312"/>
              <a:gd name="T25" fmla="*/ 2147483647 h 480"/>
              <a:gd name="T26" fmla="*/ 2147483647 w 312"/>
              <a:gd name="T27" fmla="*/ 2147483647 h 480"/>
              <a:gd name="T28" fmla="*/ 2147483647 w 312"/>
              <a:gd name="T29" fmla="*/ 2147483647 h 4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2"/>
              <a:gd name="T46" fmla="*/ 0 h 480"/>
              <a:gd name="T47" fmla="*/ 312 w 312"/>
              <a:gd name="T48" fmla="*/ 480 h 4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2" h="480">
                <a:moveTo>
                  <a:pt x="8" y="0"/>
                </a:moveTo>
                <a:cubicBezTo>
                  <a:pt x="4" y="144"/>
                  <a:pt x="0" y="288"/>
                  <a:pt x="8" y="336"/>
                </a:cubicBezTo>
                <a:cubicBezTo>
                  <a:pt x="16" y="384"/>
                  <a:pt x="48" y="328"/>
                  <a:pt x="56" y="288"/>
                </a:cubicBezTo>
                <a:cubicBezTo>
                  <a:pt x="64" y="248"/>
                  <a:pt x="48" y="120"/>
                  <a:pt x="56" y="96"/>
                </a:cubicBezTo>
                <a:cubicBezTo>
                  <a:pt x="64" y="72"/>
                  <a:pt x="96" y="104"/>
                  <a:pt x="104" y="144"/>
                </a:cubicBezTo>
                <a:cubicBezTo>
                  <a:pt x="112" y="184"/>
                  <a:pt x="96" y="304"/>
                  <a:pt x="104" y="336"/>
                </a:cubicBezTo>
                <a:cubicBezTo>
                  <a:pt x="112" y="368"/>
                  <a:pt x="144" y="376"/>
                  <a:pt x="152" y="336"/>
                </a:cubicBezTo>
                <a:cubicBezTo>
                  <a:pt x="160" y="296"/>
                  <a:pt x="144" y="128"/>
                  <a:pt x="152" y="96"/>
                </a:cubicBezTo>
                <a:cubicBezTo>
                  <a:pt x="160" y="64"/>
                  <a:pt x="192" y="104"/>
                  <a:pt x="200" y="144"/>
                </a:cubicBezTo>
                <a:cubicBezTo>
                  <a:pt x="208" y="184"/>
                  <a:pt x="192" y="304"/>
                  <a:pt x="200" y="336"/>
                </a:cubicBezTo>
                <a:cubicBezTo>
                  <a:pt x="208" y="368"/>
                  <a:pt x="240" y="376"/>
                  <a:pt x="248" y="336"/>
                </a:cubicBezTo>
                <a:cubicBezTo>
                  <a:pt x="256" y="296"/>
                  <a:pt x="240" y="128"/>
                  <a:pt x="248" y="96"/>
                </a:cubicBezTo>
                <a:cubicBezTo>
                  <a:pt x="256" y="64"/>
                  <a:pt x="288" y="88"/>
                  <a:pt x="296" y="144"/>
                </a:cubicBezTo>
                <a:cubicBezTo>
                  <a:pt x="304" y="200"/>
                  <a:pt x="312" y="384"/>
                  <a:pt x="296" y="432"/>
                </a:cubicBezTo>
                <a:cubicBezTo>
                  <a:pt x="280" y="480"/>
                  <a:pt x="216" y="432"/>
                  <a:pt x="200" y="432"/>
                </a:cubicBezTo>
              </a:path>
            </a:pathLst>
          </a:custGeom>
          <a:noFill/>
          <a:ln w="25400">
            <a:solidFill>
              <a:srgbClr val="DA8AA4">
                <a:alpha val="90979"/>
              </a:srgbClr>
            </a:solidFill>
            <a:round/>
            <a:headEnd/>
            <a:tailEnd/>
          </a:ln>
        </p:spPr>
        <p:txBody>
          <a:bodyPr wrap="none" anchor="ctr"/>
          <a:lstStyle/>
          <a:p>
            <a:endParaRPr lang="en-US"/>
          </a:p>
        </p:txBody>
      </p:sp>
      <p:sp>
        <p:nvSpPr>
          <p:cNvPr id="14440" name="Line 107"/>
          <p:cNvSpPr>
            <a:spLocks noChangeShapeType="1"/>
          </p:cNvSpPr>
          <p:nvPr/>
        </p:nvSpPr>
        <p:spPr bwMode="auto">
          <a:xfrm rot="-2984052">
            <a:off x="1570038" y="3849688"/>
            <a:ext cx="0" cy="76200"/>
          </a:xfrm>
          <a:prstGeom prst="line">
            <a:avLst/>
          </a:prstGeom>
          <a:noFill/>
          <a:ln w="38100">
            <a:solidFill>
              <a:srgbClr val="B92E30"/>
            </a:solidFill>
            <a:round/>
            <a:headEnd/>
            <a:tailEnd/>
          </a:ln>
        </p:spPr>
        <p:txBody>
          <a:bodyPr wrap="none" anchor="ctr"/>
          <a:lstStyle/>
          <a:p>
            <a:endParaRPr lang="en-US"/>
          </a:p>
        </p:txBody>
      </p:sp>
      <p:sp>
        <p:nvSpPr>
          <p:cNvPr id="14441" name="Oval 108"/>
          <p:cNvSpPr>
            <a:spLocks noChangeArrowheads="1"/>
          </p:cNvSpPr>
          <p:nvPr/>
        </p:nvSpPr>
        <p:spPr bwMode="invGray">
          <a:xfrm>
            <a:off x="1117600" y="3405188"/>
            <a:ext cx="474663" cy="533400"/>
          </a:xfrm>
          <a:prstGeom prst="ellipse">
            <a:avLst/>
          </a:prstGeom>
          <a:gradFill rotWithShape="0">
            <a:gsLst>
              <a:gs pos="0">
                <a:srgbClr val="B1BB81"/>
              </a:gs>
              <a:gs pos="100000">
                <a:srgbClr val="3E422E"/>
              </a:gs>
            </a:gsLst>
            <a:path path="rect">
              <a:fillToRect l="100000" b="100000"/>
            </a:path>
          </a:gradFill>
          <a:ln w="25400">
            <a:solidFill>
              <a:srgbClr val="FFFFFF"/>
            </a:solidFill>
            <a:round/>
            <a:headEnd/>
            <a:tailEnd/>
          </a:ln>
        </p:spPr>
        <p:txBody>
          <a:bodyPr/>
          <a:lstStyle/>
          <a:p>
            <a:pPr eaLnBrk="0" hangingPunct="0"/>
            <a:endParaRPr lang="en-US"/>
          </a:p>
        </p:txBody>
      </p:sp>
      <p:sp>
        <p:nvSpPr>
          <p:cNvPr id="14442" name="Freeform 109"/>
          <p:cNvSpPr>
            <a:spLocks/>
          </p:cNvSpPr>
          <p:nvPr/>
        </p:nvSpPr>
        <p:spPr bwMode="auto">
          <a:xfrm>
            <a:off x="1174750" y="3429000"/>
            <a:ext cx="323850" cy="457200"/>
          </a:xfrm>
          <a:custGeom>
            <a:avLst/>
            <a:gdLst>
              <a:gd name="T0" fmla="*/ 2147483647 w 328"/>
              <a:gd name="T1" fmla="*/ 2147483647 h 360"/>
              <a:gd name="T2" fmla="*/ 2147483647 w 328"/>
              <a:gd name="T3" fmla="*/ 2147483647 h 360"/>
              <a:gd name="T4" fmla="*/ 2147483647 w 328"/>
              <a:gd name="T5" fmla="*/ 2147483647 h 360"/>
              <a:gd name="T6" fmla="*/ 2147483647 w 328"/>
              <a:gd name="T7" fmla="*/ 2147483647 h 360"/>
              <a:gd name="T8" fmla="*/ 2147483647 w 328"/>
              <a:gd name="T9" fmla="*/ 2147483647 h 360"/>
              <a:gd name="T10" fmla="*/ 2147483647 w 328"/>
              <a:gd name="T11" fmla="*/ 2147483647 h 360"/>
              <a:gd name="T12" fmla="*/ 2147483647 w 328"/>
              <a:gd name="T13" fmla="*/ 2147483647 h 360"/>
              <a:gd name="T14" fmla="*/ 2147483647 w 328"/>
              <a:gd name="T15" fmla="*/ 2147483647 h 360"/>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0"/>
              <a:gd name="T26" fmla="*/ 328 w 328"/>
              <a:gd name="T27" fmla="*/ 360 h 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0">
                <a:moveTo>
                  <a:pt x="168" y="24"/>
                </a:moveTo>
                <a:cubicBezTo>
                  <a:pt x="136" y="48"/>
                  <a:pt x="96" y="120"/>
                  <a:pt x="72" y="168"/>
                </a:cubicBezTo>
                <a:cubicBezTo>
                  <a:pt x="48" y="216"/>
                  <a:pt x="0" y="280"/>
                  <a:pt x="24" y="312"/>
                </a:cubicBezTo>
                <a:cubicBezTo>
                  <a:pt x="48" y="344"/>
                  <a:pt x="168" y="360"/>
                  <a:pt x="216" y="360"/>
                </a:cubicBezTo>
                <a:cubicBezTo>
                  <a:pt x="264" y="360"/>
                  <a:pt x="296" y="344"/>
                  <a:pt x="312" y="312"/>
                </a:cubicBezTo>
                <a:cubicBezTo>
                  <a:pt x="328" y="280"/>
                  <a:pt x="320" y="216"/>
                  <a:pt x="312" y="168"/>
                </a:cubicBezTo>
                <a:cubicBezTo>
                  <a:pt x="304" y="120"/>
                  <a:pt x="288" y="48"/>
                  <a:pt x="264" y="24"/>
                </a:cubicBezTo>
                <a:cubicBezTo>
                  <a:pt x="240" y="0"/>
                  <a:pt x="200" y="0"/>
                  <a:pt x="168" y="24"/>
                </a:cubicBezTo>
                <a:close/>
              </a:path>
            </a:pathLst>
          </a:custGeom>
          <a:gradFill rotWithShape="0">
            <a:gsLst>
              <a:gs pos="0">
                <a:srgbClr val="9C763C"/>
              </a:gs>
              <a:gs pos="100000">
                <a:srgbClr val="43331A"/>
              </a:gs>
            </a:gsLst>
            <a:path path="rect">
              <a:fillToRect l="100000" b="100000"/>
            </a:path>
          </a:gradFill>
          <a:ln w="25400" cap="rnd">
            <a:solidFill>
              <a:srgbClr val="D8C6BC"/>
            </a:solidFill>
            <a:prstDash val="sysDot"/>
            <a:round/>
            <a:headEnd/>
            <a:tailEnd/>
          </a:ln>
        </p:spPr>
        <p:txBody>
          <a:bodyPr wrap="none" anchor="ctr"/>
          <a:lstStyle/>
          <a:p>
            <a:endParaRPr lang="en-US"/>
          </a:p>
        </p:txBody>
      </p:sp>
      <p:sp>
        <p:nvSpPr>
          <p:cNvPr id="14443" name="Freeform 110"/>
          <p:cNvSpPr>
            <a:spLocks noChangeAspect="1"/>
          </p:cNvSpPr>
          <p:nvPr/>
        </p:nvSpPr>
        <p:spPr bwMode="auto">
          <a:xfrm>
            <a:off x="1281113" y="3608388"/>
            <a:ext cx="61912" cy="182562"/>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444" name="Freeform 111"/>
          <p:cNvSpPr>
            <a:spLocks noChangeAspect="1"/>
          </p:cNvSpPr>
          <p:nvPr/>
        </p:nvSpPr>
        <p:spPr bwMode="auto">
          <a:xfrm>
            <a:off x="1373188" y="3567113"/>
            <a:ext cx="61912" cy="182562"/>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445" name="Line 112"/>
          <p:cNvSpPr>
            <a:spLocks noChangeShapeType="1"/>
          </p:cNvSpPr>
          <p:nvPr/>
        </p:nvSpPr>
        <p:spPr bwMode="auto">
          <a:xfrm>
            <a:off x="1377950" y="3306763"/>
            <a:ext cx="0" cy="85725"/>
          </a:xfrm>
          <a:prstGeom prst="line">
            <a:avLst/>
          </a:prstGeom>
          <a:noFill/>
          <a:ln w="38100">
            <a:solidFill>
              <a:srgbClr val="B92E30"/>
            </a:solidFill>
            <a:round/>
            <a:headEnd/>
            <a:tailEnd/>
          </a:ln>
        </p:spPr>
        <p:txBody>
          <a:bodyPr wrap="none" anchor="ctr"/>
          <a:lstStyle/>
          <a:p>
            <a:endParaRPr lang="en-US"/>
          </a:p>
        </p:txBody>
      </p:sp>
      <p:sp>
        <p:nvSpPr>
          <p:cNvPr id="14446" name="Line 113"/>
          <p:cNvSpPr>
            <a:spLocks noChangeShapeType="1"/>
          </p:cNvSpPr>
          <p:nvPr/>
        </p:nvSpPr>
        <p:spPr bwMode="auto">
          <a:xfrm rot="2021405" flipH="1">
            <a:off x="1576388" y="3460750"/>
            <a:ext cx="38100" cy="74613"/>
          </a:xfrm>
          <a:prstGeom prst="line">
            <a:avLst/>
          </a:prstGeom>
          <a:noFill/>
          <a:ln w="38100">
            <a:solidFill>
              <a:srgbClr val="B92E30"/>
            </a:solidFill>
            <a:round/>
            <a:headEnd/>
            <a:tailEnd/>
          </a:ln>
        </p:spPr>
        <p:txBody>
          <a:bodyPr wrap="none" anchor="ctr"/>
          <a:lstStyle/>
          <a:p>
            <a:endParaRPr lang="en-US"/>
          </a:p>
        </p:txBody>
      </p:sp>
      <p:sp>
        <p:nvSpPr>
          <p:cNvPr id="14447" name="Oval 114"/>
          <p:cNvSpPr>
            <a:spLocks noChangeArrowheads="1"/>
          </p:cNvSpPr>
          <p:nvPr/>
        </p:nvSpPr>
        <p:spPr bwMode="auto">
          <a:xfrm>
            <a:off x="1309688" y="3281363"/>
            <a:ext cx="80962" cy="92075"/>
          </a:xfrm>
          <a:prstGeom prst="ellipse">
            <a:avLst/>
          </a:prstGeom>
          <a:solidFill>
            <a:srgbClr val="B92E30"/>
          </a:solidFill>
          <a:ln w="12700">
            <a:solidFill>
              <a:schemeClr val="tx1"/>
            </a:solidFill>
            <a:round/>
            <a:headEnd/>
            <a:tailEnd/>
          </a:ln>
        </p:spPr>
        <p:txBody>
          <a:bodyPr wrap="none" anchor="ctr"/>
          <a:lstStyle/>
          <a:p>
            <a:pPr eaLnBrk="0" hangingPunct="0"/>
            <a:endParaRPr lang="en-US"/>
          </a:p>
        </p:txBody>
      </p:sp>
      <p:sp>
        <p:nvSpPr>
          <p:cNvPr id="14448" name="Oval 115"/>
          <p:cNvSpPr>
            <a:spLocks noChangeArrowheads="1"/>
          </p:cNvSpPr>
          <p:nvPr/>
        </p:nvSpPr>
        <p:spPr bwMode="auto">
          <a:xfrm>
            <a:off x="1365250" y="3286125"/>
            <a:ext cx="80963"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49" name="Oval 116"/>
          <p:cNvSpPr>
            <a:spLocks noChangeAspect="1" noChangeArrowheads="1"/>
          </p:cNvSpPr>
          <p:nvPr/>
        </p:nvSpPr>
        <p:spPr bwMode="auto">
          <a:xfrm>
            <a:off x="1341438" y="3276600"/>
            <a:ext cx="69850"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50" name="Oval 117"/>
          <p:cNvSpPr>
            <a:spLocks noChangeArrowheads="1"/>
          </p:cNvSpPr>
          <p:nvPr/>
        </p:nvSpPr>
        <p:spPr bwMode="auto">
          <a:xfrm rot="4719394">
            <a:off x="1559719" y="3425031"/>
            <a:ext cx="73025" cy="80963"/>
          </a:xfrm>
          <a:prstGeom prst="ellipse">
            <a:avLst/>
          </a:prstGeom>
          <a:solidFill>
            <a:srgbClr val="B92E30"/>
          </a:solidFill>
          <a:ln w="12700">
            <a:solidFill>
              <a:schemeClr val="tx1"/>
            </a:solidFill>
            <a:round/>
            <a:headEnd/>
            <a:tailEnd/>
          </a:ln>
        </p:spPr>
        <p:txBody>
          <a:bodyPr wrap="none" anchor="ctr"/>
          <a:lstStyle/>
          <a:p>
            <a:pPr eaLnBrk="0" hangingPunct="0"/>
            <a:endParaRPr lang="en-US"/>
          </a:p>
        </p:txBody>
      </p:sp>
      <p:sp>
        <p:nvSpPr>
          <p:cNvPr id="14451" name="Oval 118"/>
          <p:cNvSpPr>
            <a:spLocks noChangeArrowheads="1"/>
          </p:cNvSpPr>
          <p:nvPr/>
        </p:nvSpPr>
        <p:spPr bwMode="auto">
          <a:xfrm rot="4719394">
            <a:off x="1585119" y="3477419"/>
            <a:ext cx="73025" cy="80963"/>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52" name="Oval 119"/>
          <p:cNvSpPr>
            <a:spLocks noChangeArrowheads="1"/>
          </p:cNvSpPr>
          <p:nvPr/>
        </p:nvSpPr>
        <p:spPr bwMode="auto">
          <a:xfrm rot="4719394">
            <a:off x="1585912" y="3436938"/>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53" name="Line 120"/>
          <p:cNvSpPr>
            <a:spLocks noChangeShapeType="1"/>
          </p:cNvSpPr>
          <p:nvPr/>
        </p:nvSpPr>
        <p:spPr bwMode="auto">
          <a:xfrm rot="4135323" flipH="1">
            <a:off x="1610518" y="3688557"/>
            <a:ext cx="42863" cy="50800"/>
          </a:xfrm>
          <a:prstGeom prst="line">
            <a:avLst/>
          </a:prstGeom>
          <a:noFill/>
          <a:ln w="38100">
            <a:solidFill>
              <a:srgbClr val="B92E30"/>
            </a:solidFill>
            <a:round/>
            <a:headEnd/>
            <a:tailEnd/>
          </a:ln>
        </p:spPr>
        <p:txBody>
          <a:bodyPr wrap="none" anchor="ctr"/>
          <a:lstStyle/>
          <a:p>
            <a:endParaRPr lang="en-US"/>
          </a:p>
        </p:txBody>
      </p:sp>
      <p:sp>
        <p:nvSpPr>
          <p:cNvPr id="14454" name="Oval 121"/>
          <p:cNvSpPr>
            <a:spLocks noChangeArrowheads="1"/>
          </p:cNvSpPr>
          <p:nvPr/>
        </p:nvSpPr>
        <p:spPr bwMode="auto">
          <a:xfrm rot="5700051">
            <a:off x="1621631" y="3702845"/>
            <a:ext cx="73025" cy="80962"/>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55" name="Oval 122"/>
          <p:cNvSpPr>
            <a:spLocks noChangeArrowheads="1"/>
          </p:cNvSpPr>
          <p:nvPr/>
        </p:nvSpPr>
        <p:spPr bwMode="auto">
          <a:xfrm rot="5700051">
            <a:off x="1630362" y="3651251"/>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56" name="Oval 123"/>
          <p:cNvSpPr>
            <a:spLocks noChangeAspect="1" noChangeArrowheads="1"/>
          </p:cNvSpPr>
          <p:nvPr/>
        </p:nvSpPr>
        <p:spPr bwMode="auto">
          <a:xfrm rot="5700051">
            <a:off x="1637506" y="3679032"/>
            <a:ext cx="77787"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57" name="Oval 124"/>
          <p:cNvSpPr>
            <a:spLocks noChangeAspect="1" noChangeArrowheads="1"/>
          </p:cNvSpPr>
          <p:nvPr/>
        </p:nvSpPr>
        <p:spPr bwMode="auto">
          <a:xfrm rot="-3438175">
            <a:off x="1085850" y="3400426"/>
            <a:ext cx="77787" cy="80962"/>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58" name="Oval 125"/>
          <p:cNvSpPr>
            <a:spLocks noChangeArrowheads="1"/>
          </p:cNvSpPr>
          <p:nvPr/>
        </p:nvSpPr>
        <p:spPr bwMode="auto">
          <a:xfrm rot="-3438175">
            <a:off x="1048544" y="3458369"/>
            <a:ext cx="73025" cy="80963"/>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59" name="Line 126"/>
          <p:cNvSpPr>
            <a:spLocks noChangeShapeType="1"/>
          </p:cNvSpPr>
          <p:nvPr/>
        </p:nvSpPr>
        <p:spPr bwMode="auto">
          <a:xfrm rot="-2984052">
            <a:off x="1114425" y="3441700"/>
            <a:ext cx="0" cy="76200"/>
          </a:xfrm>
          <a:prstGeom prst="line">
            <a:avLst/>
          </a:prstGeom>
          <a:noFill/>
          <a:ln w="38100">
            <a:solidFill>
              <a:srgbClr val="B92E30"/>
            </a:solidFill>
            <a:round/>
            <a:headEnd/>
            <a:tailEnd/>
          </a:ln>
        </p:spPr>
        <p:txBody>
          <a:bodyPr wrap="none" anchor="ctr"/>
          <a:lstStyle/>
          <a:p>
            <a:endParaRPr lang="en-US"/>
          </a:p>
        </p:txBody>
      </p:sp>
      <p:sp>
        <p:nvSpPr>
          <p:cNvPr id="14460" name="Oval 127"/>
          <p:cNvSpPr>
            <a:spLocks noChangeArrowheads="1"/>
          </p:cNvSpPr>
          <p:nvPr/>
        </p:nvSpPr>
        <p:spPr bwMode="auto">
          <a:xfrm rot="-3438175">
            <a:off x="1054894" y="3413919"/>
            <a:ext cx="73025" cy="96837"/>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61" name="Line 128"/>
          <p:cNvSpPr>
            <a:spLocks noChangeShapeType="1"/>
          </p:cNvSpPr>
          <p:nvPr/>
        </p:nvSpPr>
        <p:spPr bwMode="auto">
          <a:xfrm rot="2540379">
            <a:off x="1128713" y="3832225"/>
            <a:ext cx="0" cy="85725"/>
          </a:xfrm>
          <a:prstGeom prst="line">
            <a:avLst/>
          </a:prstGeom>
          <a:noFill/>
          <a:ln w="38100">
            <a:solidFill>
              <a:srgbClr val="B92E30"/>
            </a:solidFill>
            <a:round/>
            <a:headEnd/>
            <a:tailEnd/>
          </a:ln>
        </p:spPr>
        <p:txBody>
          <a:bodyPr wrap="none" anchor="ctr"/>
          <a:lstStyle/>
          <a:p>
            <a:endParaRPr lang="en-US"/>
          </a:p>
        </p:txBody>
      </p:sp>
      <p:sp>
        <p:nvSpPr>
          <p:cNvPr id="14462" name="Oval 129"/>
          <p:cNvSpPr>
            <a:spLocks noChangeArrowheads="1"/>
          </p:cNvSpPr>
          <p:nvPr/>
        </p:nvSpPr>
        <p:spPr bwMode="auto">
          <a:xfrm rot="2021403">
            <a:off x="1092200" y="3871913"/>
            <a:ext cx="84138"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63" name="Oval 130"/>
          <p:cNvSpPr>
            <a:spLocks noChangeArrowheads="1"/>
          </p:cNvSpPr>
          <p:nvPr/>
        </p:nvSpPr>
        <p:spPr bwMode="auto">
          <a:xfrm rot="2021403">
            <a:off x="1060450" y="3825875"/>
            <a:ext cx="63500" cy="92075"/>
          </a:xfrm>
          <a:prstGeom prst="ellipse">
            <a:avLst/>
          </a:prstGeom>
          <a:solidFill>
            <a:srgbClr val="B92E30"/>
          </a:solidFill>
          <a:ln w="12700">
            <a:solidFill>
              <a:schemeClr val="tx1"/>
            </a:solidFill>
            <a:round/>
            <a:headEnd/>
            <a:tailEnd/>
          </a:ln>
        </p:spPr>
        <p:txBody>
          <a:bodyPr wrap="none" anchor="ctr"/>
          <a:lstStyle/>
          <a:p>
            <a:pPr eaLnBrk="0" hangingPunct="0"/>
            <a:endParaRPr lang="en-US"/>
          </a:p>
        </p:txBody>
      </p:sp>
      <p:sp>
        <p:nvSpPr>
          <p:cNvPr id="14464" name="Oval 131"/>
          <p:cNvSpPr>
            <a:spLocks noChangeAspect="1" noChangeArrowheads="1"/>
          </p:cNvSpPr>
          <p:nvPr/>
        </p:nvSpPr>
        <p:spPr bwMode="auto">
          <a:xfrm rot="2102340">
            <a:off x="1077913" y="3860800"/>
            <a:ext cx="69850"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65" name="Oval 132"/>
          <p:cNvSpPr>
            <a:spLocks noChangeAspect="1" noChangeArrowheads="1"/>
          </p:cNvSpPr>
          <p:nvPr/>
        </p:nvSpPr>
        <p:spPr bwMode="auto">
          <a:xfrm rot="-3438175">
            <a:off x="1562894" y="3844132"/>
            <a:ext cx="77787"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66" name="Oval 133"/>
          <p:cNvSpPr>
            <a:spLocks noChangeArrowheads="1"/>
          </p:cNvSpPr>
          <p:nvPr/>
        </p:nvSpPr>
        <p:spPr bwMode="auto">
          <a:xfrm rot="-3438175">
            <a:off x="1536700" y="3879851"/>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67" name="Oval 134"/>
          <p:cNvSpPr>
            <a:spLocks noChangeArrowheads="1"/>
          </p:cNvSpPr>
          <p:nvPr/>
        </p:nvSpPr>
        <p:spPr bwMode="auto">
          <a:xfrm rot="-3438175">
            <a:off x="1556544" y="3867944"/>
            <a:ext cx="73025" cy="80963"/>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68" name="Line 135"/>
          <p:cNvSpPr>
            <a:spLocks noChangeShapeType="1"/>
          </p:cNvSpPr>
          <p:nvPr/>
        </p:nvSpPr>
        <p:spPr bwMode="auto">
          <a:xfrm rot="709149">
            <a:off x="1308100" y="3954463"/>
            <a:ext cx="0" cy="85725"/>
          </a:xfrm>
          <a:prstGeom prst="line">
            <a:avLst/>
          </a:prstGeom>
          <a:noFill/>
          <a:ln w="38100">
            <a:solidFill>
              <a:srgbClr val="B92E30"/>
            </a:solidFill>
            <a:round/>
            <a:headEnd/>
            <a:tailEnd/>
          </a:ln>
        </p:spPr>
        <p:txBody>
          <a:bodyPr wrap="none" anchor="ctr"/>
          <a:lstStyle/>
          <a:p>
            <a:endParaRPr lang="en-US"/>
          </a:p>
        </p:txBody>
      </p:sp>
      <p:sp>
        <p:nvSpPr>
          <p:cNvPr id="14469" name="Oval 136"/>
          <p:cNvSpPr>
            <a:spLocks noChangeAspect="1" noChangeArrowheads="1"/>
          </p:cNvSpPr>
          <p:nvPr/>
        </p:nvSpPr>
        <p:spPr bwMode="auto">
          <a:xfrm rot="460228">
            <a:off x="1298575" y="3971925"/>
            <a:ext cx="68263"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70" name="Oval 137"/>
          <p:cNvSpPr>
            <a:spLocks noChangeAspect="1" noChangeArrowheads="1"/>
          </p:cNvSpPr>
          <p:nvPr/>
        </p:nvSpPr>
        <p:spPr bwMode="auto">
          <a:xfrm rot="460228">
            <a:off x="1238250" y="3959225"/>
            <a:ext cx="69850"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71" name="Oval 138"/>
          <p:cNvSpPr>
            <a:spLocks noChangeAspect="1" noChangeArrowheads="1"/>
          </p:cNvSpPr>
          <p:nvPr/>
        </p:nvSpPr>
        <p:spPr bwMode="auto">
          <a:xfrm rot="460228">
            <a:off x="1265238" y="3971925"/>
            <a:ext cx="69850"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72" name="Line 139"/>
          <p:cNvSpPr>
            <a:spLocks noChangeShapeType="1"/>
          </p:cNvSpPr>
          <p:nvPr/>
        </p:nvSpPr>
        <p:spPr bwMode="auto">
          <a:xfrm rot="-2984052">
            <a:off x="8272463" y="2859088"/>
            <a:ext cx="0" cy="76200"/>
          </a:xfrm>
          <a:prstGeom prst="line">
            <a:avLst/>
          </a:prstGeom>
          <a:noFill/>
          <a:ln w="38100">
            <a:solidFill>
              <a:srgbClr val="B92E30"/>
            </a:solidFill>
            <a:round/>
            <a:headEnd/>
            <a:tailEnd/>
          </a:ln>
        </p:spPr>
        <p:txBody>
          <a:bodyPr wrap="none" anchor="ctr"/>
          <a:lstStyle/>
          <a:p>
            <a:endParaRPr lang="en-US"/>
          </a:p>
        </p:txBody>
      </p:sp>
      <p:sp>
        <p:nvSpPr>
          <p:cNvPr id="14473" name="Freeform 140"/>
          <p:cNvSpPr>
            <a:spLocks/>
          </p:cNvSpPr>
          <p:nvPr/>
        </p:nvSpPr>
        <p:spPr bwMode="auto">
          <a:xfrm>
            <a:off x="7875588" y="2478088"/>
            <a:ext cx="323850" cy="393700"/>
          </a:xfrm>
          <a:custGeom>
            <a:avLst/>
            <a:gdLst>
              <a:gd name="T0" fmla="*/ 2147483647 w 328"/>
              <a:gd name="T1" fmla="*/ 2147483647 h 360"/>
              <a:gd name="T2" fmla="*/ 2147483647 w 328"/>
              <a:gd name="T3" fmla="*/ 2147483647 h 360"/>
              <a:gd name="T4" fmla="*/ 2147483647 w 328"/>
              <a:gd name="T5" fmla="*/ 2147483647 h 360"/>
              <a:gd name="T6" fmla="*/ 2147483647 w 328"/>
              <a:gd name="T7" fmla="*/ 2147483647 h 360"/>
              <a:gd name="T8" fmla="*/ 2147483647 w 328"/>
              <a:gd name="T9" fmla="*/ 2147483647 h 360"/>
              <a:gd name="T10" fmla="*/ 2147483647 w 328"/>
              <a:gd name="T11" fmla="*/ 2147483647 h 360"/>
              <a:gd name="T12" fmla="*/ 2147483647 w 328"/>
              <a:gd name="T13" fmla="*/ 2147483647 h 360"/>
              <a:gd name="T14" fmla="*/ 2147483647 w 328"/>
              <a:gd name="T15" fmla="*/ 2147483647 h 360"/>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0"/>
              <a:gd name="T26" fmla="*/ 328 w 328"/>
              <a:gd name="T27" fmla="*/ 360 h 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0">
                <a:moveTo>
                  <a:pt x="168" y="24"/>
                </a:moveTo>
                <a:cubicBezTo>
                  <a:pt x="136" y="48"/>
                  <a:pt x="96" y="120"/>
                  <a:pt x="72" y="168"/>
                </a:cubicBezTo>
                <a:cubicBezTo>
                  <a:pt x="48" y="216"/>
                  <a:pt x="0" y="280"/>
                  <a:pt x="24" y="312"/>
                </a:cubicBezTo>
                <a:cubicBezTo>
                  <a:pt x="48" y="344"/>
                  <a:pt x="168" y="360"/>
                  <a:pt x="216" y="360"/>
                </a:cubicBezTo>
                <a:cubicBezTo>
                  <a:pt x="264" y="360"/>
                  <a:pt x="296" y="344"/>
                  <a:pt x="312" y="312"/>
                </a:cubicBezTo>
                <a:cubicBezTo>
                  <a:pt x="328" y="280"/>
                  <a:pt x="320" y="216"/>
                  <a:pt x="312" y="168"/>
                </a:cubicBezTo>
                <a:cubicBezTo>
                  <a:pt x="304" y="120"/>
                  <a:pt x="288" y="48"/>
                  <a:pt x="264" y="24"/>
                </a:cubicBezTo>
                <a:cubicBezTo>
                  <a:pt x="240" y="0"/>
                  <a:pt x="200" y="0"/>
                  <a:pt x="168" y="24"/>
                </a:cubicBezTo>
                <a:close/>
              </a:path>
            </a:pathLst>
          </a:custGeom>
          <a:solidFill>
            <a:srgbClr val="9C763C"/>
          </a:solidFill>
          <a:ln w="28575">
            <a:solidFill>
              <a:schemeClr val="tx2"/>
            </a:solidFill>
            <a:prstDash val="sysDot"/>
            <a:round/>
            <a:headEnd/>
            <a:tailEnd/>
          </a:ln>
        </p:spPr>
        <p:txBody>
          <a:bodyPr wrap="none" anchor="ctr"/>
          <a:lstStyle/>
          <a:p>
            <a:endParaRPr lang="en-US"/>
          </a:p>
        </p:txBody>
      </p:sp>
      <p:sp>
        <p:nvSpPr>
          <p:cNvPr id="14474" name="Freeform 141"/>
          <p:cNvSpPr>
            <a:spLocks noChangeAspect="1"/>
          </p:cNvSpPr>
          <p:nvPr/>
        </p:nvSpPr>
        <p:spPr bwMode="auto">
          <a:xfrm>
            <a:off x="7981950" y="2617788"/>
            <a:ext cx="63500" cy="182562"/>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475" name="Freeform 142"/>
          <p:cNvSpPr>
            <a:spLocks noChangeAspect="1"/>
          </p:cNvSpPr>
          <p:nvPr/>
        </p:nvSpPr>
        <p:spPr bwMode="auto">
          <a:xfrm>
            <a:off x="8074025" y="2576513"/>
            <a:ext cx="61913" cy="182562"/>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476" name="Line 143"/>
          <p:cNvSpPr>
            <a:spLocks noChangeShapeType="1"/>
          </p:cNvSpPr>
          <p:nvPr/>
        </p:nvSpPr>
        <p:spPr bwMode="auto">
          <a:xfrm>
            <a:off x="8078788" y="2316163"/>
            <a:ext cx="0" cy="85725"/>
          </a:xfrm>
          <a:prstGeom prst="line">
            <a:avLst/>
          </a:prstGeom>
          <a:noFill/>
          <a:ln w="38100">
            <a:solidFill>
              <a:srgbClr val="B92E30"/>
            </a:solidFill>
            <a:round/>
            <a:headEnd/>
            <a:tailEnd/>
          </a:ln>
        </p:spPr>
        <p:txBody>
          <a:bodyPr wrap="none" anchor="ctr"/>
          <a:lstStyle/>
          <a:p>
            <a:endParaRPr lang="en-US"/>
          </a:p>
        </p:txBody>
      </p:sp>
      <p:sp>
        <p:nvSpPr>
          <p:cNvPr id="14477" name="Line 144"/>
          <p:cNvSpPr>
            <a:spLocks noChangeShapeType="1"/>
          </p:cNvSpPr>
          <p:nvPr/>
        </p:nvSpPr>
        <p:spPr bwMode="auto">
          <a:xfrm rot="2021405" flipH="1">
            <a:off x="8277225" y="2470150"/>
            <a:ext cx="38100" cy="74613"/>
          </a:xfrm>
          <a:prstGeom prst="line">
            <a:avLst/>
          </a:prstGeom>
          <a:noFill/>
          <a:ln w="38100">
            <a:solidFill>
              <a:srgbClr val="B92E30"/>
            </a:solidFill>
            <a:round/>
            <a:headEnd/>
            <a:tailEnd/>
          </a:ln>
        </p:spPr>
        <p:txBody>
          <a:bodyPr wrap="none" anchor="ctr"/>
          <a:lstStyle/>
          <a:p>
            <a:endParaRPr lang="en-US"/>
          </a:p>
        </p:txBody>
      </p:sp>
      <p:sp>
        <p:nvSpPr>
          <p:cNvPr id="14478" name="Oval 145"/>
          <p:cNvSpPr>
            <a:spLocks noChangeArrowheads="1"/>
          </p:cNvSpPr>
          <p:nvPr/>
        </p:nvSpPr>
        <p:spPr bwMode="auto">
          <a:xfrm>
            <a:off x="8010525" y="2290763"/>
            <a:ext cx="82550" cy="92075"/>
          </a:xfrm>
          <a:prstGeom prst="ellipse">
            <a:avLst/>
          </a:prstGeom>
          <a:solidFill>
            <a:srgbClr val="B92E30"/>
          </a:solidFill>
          <a:ln w="12700">
            <a:solidFill>
              <a:schemeClr val="tx1"/>
            </a:solidFill>
            <a:round/>
            <a:headEnd/>
            <a:tailEnd/>
          </a:ln>
        </p:spPr>
        <p:txBody>
          <a:bodyPr wrap="none" anchor="ctr"/>
          <a:lstStyle/>
          <a:p>
            <a:pPr eaLnBrk="0" hangingPunct="0"/>
            <a:endParaRPr lang="en-US"/>
          </a:p>
        </p:txBody>
      </p:sp>
      <p:sp>
        <p:nvSpPr>
          <p:cNvPr id="14479" name="Oval 146"/>
          <p:cNvSpPr>
            <a:spLocks noChangeArrowheads="1"/>
          </p:cNvSpPr>
          <p:nvPr/>
        </p:nvSpPr>
        <p:spPr bwMode="auto">
          <a:xfrm>
            <a:off x="8066088" y="2295525"/>
            <a:ext cx="80962"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80" name="Oval 147"/>
          <p:cNvSpPr>
            <a:spLocks noChangeAspect="1" noChangeArrowheads="1"/>
          </p:cNvSpPr>
          <p:nvPr/>
        </p:nvSpPr>
        <p:spPr bwMode="auto">
          <a:xfrm>
            <a:off x="8043863" y="2286000"/>
            <a:ext cx="68262"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81" name="Oval 148"/>
          <p:cNvSpPr>
            <a:spLocks noChangeArrowheads="1"/>
          </p:cNvSpPr>
          <p:nvPr/>
        </p:nvSpPr>
        <p:spPr bwMode="auto">
          <a:xfrm rot="4719394">
            <a:off x="8260556" y="2434432"/>
            <a:ext cx="73025" cy="80962"/>
          </a:xfrm>
          <a:prstGeom prst="ellipse">
            <a:avLst/>
          </a:prstGeom>
          <a:solidFill>
            <a:srgbClr val="B92E30"/>
          </a:solidFill>
          <a:ln w="12700">
            <a:solidFill>
              <a:schemeClr val="tx1"/>
            </a:solidFill>
            <a:round/>
            <a:headEnd/>
            <a:tailEnd/>
          </a:ln>
        </p:spPr>
        <p:txBody>
          <a:bodyPr wrap="none" anchor="ctr"/>
          <a:lstStyle/>
          <a:p>
            <a:pPr eaLnBrk="0" hangingPunct="0"/>
            <a:endParaRPr lang="en-US"/>
          </a:p>
        </p:txBody>
      </p:sp>
      <p:sp>
        <p:nvSpPr>
          <p:cNvPr id="14482" name="Oval 149"/>
          <p:cNvSpPr>
            <a:spLocks noChangeArrowheads="1"/>
          </p:cNvSpPr>
          <p:nvPr/>
        </p:nvSpPr>
        <p:spPr bwMode="auto">
          <a:xfrm rot="4719394">
            <a:off x="8285956" y="2486820"/>
            <a:ext cx="73025" cy="80962"/>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83" name="Oval 150"/>
          <p:cNvSpPr>
            <a:spLocks noChangeArrowheads="1"/>
          </p:cNvSpPr>
          <p:nvPr/>
        </p:nvSpPr>
        <p:spPr bwMode="auto">
          <a:xfrm rot="4719394">
            <a:off x="8287544" y="2447131"/>
            <a:ext cx="73025" cy="80963"/>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84" name="Line 151"/>
          <p:cNvSpPr>
            <a:spLocks noChangeShapeType="1"/>
          </p:cNvSpPr>
          <p:nvPr/>
        </p:nvSpPr>
        <p:spPr bwMode="auto">
          <a:xfrm rot="4135323" flipH="1">
            <a:off x="8312150" y="2698750"/>
            <a:ext cx="42863" cy="49213"/>
          </a:xfrm>
          <a:prstGeom prst="line">
            <a:avLst/>
          </a:prstGeom>
          <a:noFill/>
          <a:ln w="38100">
            <a:solidFill>
              <a:srgbClr val="B92E30"/>
            </a:solidFill>
            <a:round/>
            <a:headEnd/>
            <a:tailEnd/>
          </a:ln>
        </p:spPr>
        <p:txBody>
          <a:bodyPr wrap="none" anchor="ctr"/>
          <a:lstStyle/>
          <a:p>
            <a:endParaRPr lang="en-US"/>
          </a:p>
        </p:txBody>
      </p:sp>
      <p:sp>
        <p:nvSpPr>
          <p:cNvPr id="14485" name="Oval 152"/>
          <p:cNvSpPr>
            <a:spLocks noChangeArrowheads="1"/>
          </p:cNvSpPr>
          <p:nvPr/>
        </p:nvSpPr>
        <p:spPr bwMode="auto">
          <a:xfrm rot="5700051">
            <a:off x="8323262" y="2711451"/>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86" name="Oval 153"/>
          <p:cNvSpPr>
            <a:spLocks noChangeArrowheads="1"/>
          </p:cNvSpPr>
          <p:nvPr/>
        </p:nvSpPr>
        <p:spPr bwMode="auto">
          <a:xfrm rot="5700051">
            <a:off x="8331200" y="2660651"/>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87" name="Oval 154"/>
          <p:cNvSpPr>
            <a:spLocks noChangeAspect="1" noChangeArrowheads="1"/>
          </p:cNvSpPr>
          <p:nvPr/>
        </p:nvSpPr>
        <p:spPr bwMode="auto">
          <a:xfrm rot="5700051">
            <a:off x="8339138" y="2689225"/>
            <a:ext cx="77787" cy="80963"/>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88" name="Oval 155"/>
          <p:cNvSpPr>
            <a:spLocks noChangeAspect="1" noChangeArrowheads="1"/>
          </p:cNvSpPr>
          <p:nvPr/>
        </p:nvSpPr>
        <p:spPr bwMode="auto">
          <a:xfrm rot="-3438175">
            <a:off x="7787481" y="2409032"/>
            <a:ext cx="77787"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89" name="Oval 156"/>
          <p:cNvSpPr>
            <a:spLocks noChangeArrowheads="1"/>
          </p:cNvSpPr>
          <p:nvPr/>
        </p:nvSpPr>
        <p:spPr bwMode="auto">
          <a:xfrm rot="-3438175">
            <a:off x="7750175" y="2466976"/>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90" name="Line 157"/>
          <p:cNvSpPr>
            <a:spLocks noChangeShapeType="1"/>
          </p:cNvSpPr>
          <p:nvPr/>
        </p:nvSpPr>
        <p:spPr bwMode="auto">
          <a:xfrm rot="-2984052">
            <a:off x="7816850" y="2451100"/>
            <a:ext cx="0" cy="76200"/>
          </a:xfrm>
          <a:prstGeom prst="line">
            <a:avLst/>
          </a:prstGeom>
          <a:noFill/>
          <a:ln w="38100">
            <a:solidFill>
              <a:srgbClr val="B92E30"/>
            </a:solidFill>
            <a:round/>
            <a:headEnd/>
            <a:tailEnd/>
          </a:ln>
        </p:spPr>
        <p:txBody>
          <a:bodyPr wrap="none" anchor="ctr"/>
          <a:lstStyle/>
          <a:p>
            <a:endParaRPr lang="en-US"/>
          </a:p>
        </p:txBody>
      </p:sp>
      <p:sp>
        <p:nvSpPr>
          <p:cNvPr id="14491" name="Oval 158"/>
          <p:cNvSpPr>
            <a:spLocks noChangeArrowheads="1"/>
          </p:cNvSpPr>
          <p:nvPr/>
        </p:nvSpPr>
        <p:spPr bwMode="auto">
          <a:xfrm rot="-3438175">
            <a:off x="7756525" y="2422525"/>
            <a:ext cx="73025" cy="9842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92" name="Line 159"/>
          <p:cNvSpPr>
            <a:spLocks noChangeShapeType="1"/>
          </p:cNvSpPr>
          <p:nvPr/>
        </p:nvSpPr>
        <p:spPr bwMode="auto">
          <a:xfrm rot="2540379">
            <a:off x="7829550" y="2841625"/>
            <a:ext cx="0" cy="85725"/>
          </a:xfrm>
          <a:prstGeom prst="line">
            <a:avLst/>
          </a:prstGeom>
          <a:noFill/>
          <a:ln w="38100">
            <a:solidFill>
              <a:srgbClr val="B92E30"/>
            </a:solidFill>
            <a:round/>
            <a:headEnd/>
            <a:tailEnd/>
          </a:ln>
        </p:spPr>
        <p:txBody>
          <a:bodyPr wrap="none" anchor="ctr"/>
          <a:lstStyle/>
          <a:p>
            <a:endParaRPr lang="en-US"/>
          </a:p>
        </p:txBody>
      </p:sp>
      <p:sp>
        <p:nvSpPr>
          <p:cNvPr id="14493" name="Oval 160"/>
          <p:cNvSpPr>
            <a:spLocks noChangeArrowheads="1"/>
          </p:cNvSpPr>
          <p:nvPr/>
        </p:nvSpPr>
        <p:spPr bwMode="auto">
          <a:xfrm rot="2021403">
            <a:off x="7793038" y="2881313"/>
            <a:ext cx="85725"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94" name="Oval 161"/>
          <p:cNvSpPr>
            <a:spLocks noChangeArrowheads="1"/>
          </p:cNvSpPr>
          <p:nvPr/>
        </p:nvSpPr>
        <p:spPr bwMode="auto">
          <a:xfrm rot="2021403">
            <a:off x="7761288" y="2835275"/>
            <a:ext cx="65087" cy="92075"/>
          </a:xfrm>
          <a:prstGeom prst="ellipse">
            <a:avLst/>
          </a:prstGeom>
          <a:solidFill>
            <a:srgbClr val="B92E30"/>
          </a:solidFill>
          <a:ln w="12700">
            <a:solidFill>
              <a:schemeClr val="tx1"/>
            </a:solidFill>
            <a:round/>
            <a:headEnd/>
            <a:tailEnd/>
          </a:ln>
        </p:spPr>
        <p:txBody>
          <a:bodyPr wrap="none" anchor="ctr"/>
          <a:lstStyle/>
          <a:p>
            <a:pPr eaLnBrk="0" hangingPunct="0"/>
            <a:endParaRPr lang="en-US"/>
          </a:p>
        </p:txBody>
      </p:sp>
      <p:sp>
        <p:nvSpPr>
          <p:cNvPr id="14495" name="Oval 162"/>
          <p:cNvSpPr>
            <a:spLocks noChangeAspect="1" noChangeArrowheads="1"/>
          </p:cNvSpPr>
          <p:nvPr/>
        </p:nvSpPr>
        <p:spPr bwMode="auto">
          <a:xfrm rot="2102340">
            <a:off x="7778750" y="2870200"/>
            <a:ext cx="69850"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96" name="Oval 163"/>
          <p:cNvSpPr>
            <a:spLocks noChangeAspect="1" noChangeArrowheads="1"/>
          </p:cNvSpPr>
          <p:nvPr/>
        </p:nvSpPr>
        <p:spPr bwMode="auto">
          <a:xfrm rot="-3438175">
            <a:off x="8263731" y="2853532"/>
            <a:ext cx="77787"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97" name="Oval 164"/>
          <p:cNvSpPr>
            <a:spLocks noChangeArrowheads="1"/>
          </p:cNvSpPr>
          <p:nvPr/>
        </p:nvSpPr>
        <p:spPr bwMode="auto">
          <a:xfrm rot="-3438175">
            <a:off x="8238331" y="2890045"/>
            <a:ext cx="73025" cy="80962"/>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98" name="Oval 165"/>
          <p:cNvSpPr>
            <a:spLocks noChangeArrowheads="1"/>
          </p:cNvSpPr>
          <p:nvPr/>
        </p:nvSpPr>
        <p:spPr bwMode="auto">
          <a:xfrm rot="-3438175">
            <a:off x="8258175" y="2876551"/>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499" name="Line 166"/>
          <p:cNvSpPr>
            <a:spLocks noChangeShapeType="1"/>
          </p:cNvSpPr>
          <p:nvPr/>
        </p:nvSpPr>
        <p:spPr bwMode="auto">
          <a:xfrm rot="709149">
            <a:off x="8008938" y="2963863"/>
            <a:ext cx="0" cy="85725"/>
          </a:xfrm>
          <a:prstGeom prst="line">
            <a:avLst/>
          </a:prstGeom>
          <a:noFill/>
          <a:ln w="38100">
            <a:solidFill>
              <a:srgbClr val="B92E30"/>
            </a:solidFill>
            <a:round/>
            <a:headEnd/>
            <a:tailEnd/>
          </a:ln>
        </p:spPr>
        <p:txBody>
          <a:bodyPr wrap="none" anchor="ctr"/>
          <a:lstStyle/>
          <a:p>
            <a:endParaRPr lang="en-US"/>
          </a:p>
        </p:txBody>
      </p:sp>
      <p:sp>
        <p:nvSpPr>
          <p:cNvPr id="14500" name="Oval 167"/>
          <p:cNvSpPr>
            <a:spLocks noChangeAspect="1" noChangeArrowheads="1"/>
          </p:cNvSpPr>
          <p:nvPr/>
        </p:nvSpPr>
        <p:spPr bwMode="auto">
          <a:xfrm rot="460228">
            <a:off x="7999413" y="2981325"/>
            <a:ext cx="69850"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01" name="Oval 168"/>
          <p:cNvSpPr>
            <a:spLocks noChangeAspect="1" noChangeArrowheads="1"/>
          </p:cNvSpPr>
          <p:nvPr/>
        </p:nvSpPr>
        <p:spPr bwMode="auto">
          <a:xfrm rot="460228">
            <a:off x="7940675" y="2968625"/>
            <a:ext cx="68263"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02" name="Oval 169"/>
          <p:cNvSpPr>
            <a:spLocks noChangeAspect="1" noChangeArrowheads="1"/>
          </p:cNvSpPr>
          <p:nvPr/>
        </p:nvSpPr>
        <p:spPr bwMode="auto">
          <a:xfrm rot="460228">
            <a:off x="7967663" y="2981325"/>
            <a:ext cx="68262"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03" name="Oval 170"/>
          <p:cNvSpPr>
            <a:spLocks noChangeArrowheads="1"/>
          </p:cNvSpPr>
          <p:nvPr/>
        </p:nvSpPr>
        <p:spPr bwMode="invGray">
          <a:xfrm>
            <a:off x="7813675" y="2417763"/>
            <a:ext cx="473075" cy="533400"/>
          </a:xfrm>
          <a:prstGeom prst="ellipse">
            <a:avLst/>
          </a:prstGeom>
          <a:gradFill rotWithShape="0">
            <a:gsLst>
              <a:gs pos="0">
                <a:srgbClr val="B1BB81"/>
              </a:gs>
              <a:gs pos="100000">
                <a:srgbClr val="3E422E"/>
              </a:gs>
            </a:gsLst>
            <a:path path="rect">
              <a:fillToRect l="100000" b="100000"/>
            </a:path>
          </a:gradFill>
          <a:ln w="25400">
            <a:solidFill>
              <a:srgbClr val="FFFFFF"/>
            </a:solidFill>
            <a:round/>
            <a:headEnd/>
            <a:tailEnd/>
          </a:ln>
        </p:spPr>
        <p:txBody>
          <a:bodyPr/>
          <a:lstStyle/>
          <a:p>
            <a:pPr eaLnBrk="0" hangingPunct="0"/>
            <a:endParaRPr lang="en-US"/>
          </a:p>
        </p:txBody>
      </p:sp>
      <p:sp>
        <p:nvSpPr>
          <p:cNvPr id="14504" name="Freeform 171"/>
          <p:cNvSpPr>
            <a:spLocks/>
          </p:cNvSpPr>
          <p:nvPr/>
        </p:nvSpPr>
        <p:spPr bwMode="auto">
          <a:xfrm>
            <a:off x="7867650" y="2449513"/>
            <a:ext cx="323850" cy="457200"/>
          </a:xfrm>
          <a:custGeom>
            <a:avLst/>
            <a:gdLst>
              <a:gd name="T0" fmla="*/ 2147483647 w 328"/>
              <a:gd name="T1" fmla="*/ 2147483647 h 360"/>
              <a:gd name="T2" fmla="*/ 2147483647 w 328"/>
              <a:gd name="T3" fmla="*/ 2147483647 h 360"/>
              <a:gd name="T4" fmla="*/ 2147483647 w 328"/>
              <a:gd name="T5" fmla="*/ 2147483647 h 360"/>
              <a:gd name="T6" fmla="*/ 2147483647 w 328"/>
              <a:gd name="T7" fmla="*/ 2147483647 h 360"/>
              <a:gd name="T8" fmla="*/ 2147483647 w 328"/>
              <a:gd name="T9" fmla="*/ 2147483647 h 360"/>
              <a:gd name="T10" fmla="*/ 2147483647 w 328"/>
              <a:gd name="T11" fmla="*/ 2147483647 h 360"/>
              <a:gd name="T12" fmla="*/ 2147483647 w 328"/>
              <a:gd name="T13" fmla="*/ 2147483647 h 360"/>
              <a:gd name="T14" fmla="*/ 2147483647 w 328"/>
              <a:gd name="T15" fmla="*/ 2147483647 h 360"/>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0"/>
              <a:gd name="T26" fmla="*/ 328 w 328"/>
              <a:gd name="T27" fmla="*/ 360 h 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0">
                <a:moveTo>
                  <a:pt x="168" y="24"/>
                </a:moveTo>
                <a:cubicBezTo>
                  <a:pt x="136" y="48"/>
                  <a:pt x="96" y="120"/>
                  <a:pt x="72" y="168"/>
                </a:cubicBezTo>
                <a:cubicBezTo>
                  <a:pt x="48" y="216"/>
                  <a:pt x="0" y="280"/>
                  <a:pt x="24" y="312"/>
                </a:cubicBezTo>
                <a:cubicBezTo>
                  <a:pt x="48" y="344"/>
                  <a:pt x="168" y="360"/>
                  <a:pt x="216" y="360"/>
                </a:cubicBezTo>
                <a:cubicBezTo>
                  <a:pt x="264" y="360"/>
                  <a:pt x="296" y="344"/>
                  <a:pt x="312" y="312"/>
                </a:cubicBezTo>
                <a:cubicBezTo>
                  <a:pt x="328" y="280"/>
                  <a:pt x="320" y="216"/>
                  <a:pt x="312" y="168"/>
                </a:cubicBezTo>
                <a:cubicBezTo>
                  <a:pt x="304" y="120"/>
                  <a:pt x="288" y="48"/>
                  <a:pt x="264" y="24"/>
                </a:cubicBezTo>
                <a:cubicBezTo>
                  <a:pt x="240" y="0"/>
                  <a:pt x="200" y="0"/>
                  <a:pt x="168" y="24"/>
                </a:cubicBezTo>
                <a:close/>
              </a:path>
            </a:pathLst>
          </a:custGeom>
          <a:gradFill rotWithShape="0">
            <a:gsLst>
              <a:gs pos="0">
                <a:srgbClr val="9C763C"/>
              </a:gs>
              <a:gs pos="100000">
                <a:srgbClr val="43331A"/>
              </a:gs>
            </a:gsLst>
            <a:path path="rect">
              <a:fillToRect l="100000" b="100000"/>
            </a:path>
          </a:gradFill>
          <a:ln w="25400" cap="rnd">
            <a:solidFill>
              <a:srgbClr val="D8C6BC"/>
            </a:solidFill>
            <a:prstDash val="sysDot"/>
            <a:round/>
            <a:headEnd/>
            <a:tailEnd/>
          </a:ln>
        </p:spPr>
        <p:txBody>
          <a:bodyPr wrap="none" anchor="ctr"/>
          <a:lstStyle/>
          <a:p>
            <a:endParaRPr lang="en-US"/>
          </a:p>
        </p:txBody>
      </p:sp>
      <p:sp>
        <p:nvSpPr>
          <p:cNvPr id="14505" name="Freeform 172"/>
          <p:cNvSpPr>
            <a:spLocks noChangeAspect="1"/>
          </p:cNvSpPr>
          <p:nvPr/>
        </p:nvSpPr>
        <p:spPr bwMode="auto">
          <a:xfrm>
            <a:off x="7954963" y="2654300"/>
            <a:ext cx="61912" cy="182563"/>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506" name="Freeform 173"/>
          <p:cNvSpPr>
            <a:spLocks noChangeAspect="1"/>
          </p:cNvSpPr>
          <p:nvPr/>
        </p:nvSpPr>
        <p:spPr bwMode="auto">
          <a:xfrm>
            <a:off x="8056563" y="2546350"/>
            <a:ext cx="61912" cy="182563"/>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507" name="Line 174"/>
          <p:cNvSpPr>
            <a:spLocks noChangeShapeType="1"/>
          </p:cNvSpPr>
          <p:nvPr/>
        </p:nvSpPr>
        <p:spPr bwMode="auto">
          <a:xfrm rot="-2984052">
            <a:off x="754063" y="4611688"/>
            <a:ext cx="0" cy="76200"/>
          </a:xfrm>
          <a:prstGeom prst="line">
            <a:avLst/>
          </a:prstGeom>
          <a:noFill/>
          <a:ln w="38100">
            <a:solidFill>
              <a:srgbClr val="B92E30"/>
            </a:solidFill>
            <a:round/>
            <a:headEnd/>
            <a:tailEnd/>
          </a:ln>
        </p:spPr>
        <p:txBody>
          <a:bodyPr wrap="none" anchor="ctr"/>
          <a:lstStyle/>
          <a:p>
            <a:endParaRPr lang="en-US"/>
          </a:p>
        </p:txBody>
      </p:sp>
      <p:sp>
        <p:nvSpPr>
          <p:cNvPr id="14508" name="Freeform 175"/>
          <p:cNvSpPr>
            <a:spLocks/>
          </p:cNvSpPr>
          <p:nvPr/>
        </p:nvSpPr>
        <p:spPr bwMode="auto">
          <a:xfrm>
            <a:off x="357188" y="4230688"/>
            <a:ext cx="323850" cy="393700"/>
          </a:xfrm>
          <a:custGeom>
            <a:avLst/>
            <a:gdLst>
              <a:gd name="T0" fmla="*/ 2147483647 w 328"/>
              <a:gd name="T1" fmla="*/ 2147483647 h 360"/>
              <a:gd name="T2" fmla="*/ 2147483647 w 328"/>
              <a:gd name="T3" fmla="*/ 2147483647 h 360"/>
              <a:gd name="T4" fmla="*/ 2147483647 w 328"/>
              <a:gd name="T5" fmla="*/ 2147483647 h 360"/>
              <a:gd name="T6" fmla="*/ 2147483647 w 328"/>
              <a:gd name="T7" fmla="*/ 2147483647 h 360"/>
              <a:gd name="T8" fmla="*/ 2147483647 w 328"/>
              <a:gd name="T9" fmla="*/ 2147483647 h 360"/>
              <a:gd name="T10" fmla="*/ 2147483647 w 328"/>
              <a:gd name="T11" fmla="*/ 2147483647 h 360"/>
              <a:gd name="T12" fmla="*/ 2147483647 w 328"/>
              <a:gd name="T13" fmla="*/ 2147483647 h 360"/>
              <a:gd name="T14" fmla="*/ 2147483647 w 328"/>
              <a:gd name="T15" fmla="*/ 2147483647 h 360"/>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0"/>
              <a:gd name="T26" fmla="*/ 328 w 328"/>
              <a:gd name="T27" fmla="*/ 360 h 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0">
                <a:moveTo>
                  <a:pt x="168" y="24"/>
                </a:moveTo>
                <a:cubicBezTo>
                  <a:pt x="136" y="48"/>
                  <a:pt x="96" y="120"/>
                  <a:pt x="72" y="168"/>
                </a:cubicBezTo>
                <a:cubicBezTo>
                  <a:pt x="48" y="216"/>
                  <a:pt x="0" y="280"/>
                  <a:pt x="24" y="312"/>
                </a:cubicBezTo>
                <a:cubicBezTo>
                  <a:pt x="48" y="344"/>
                  <a:pt x="168" y="360"/>
                  <a:pt x="216" y="360"/>
                </a:cubicBezTo>
                <a:cubicBezTo>
                  <a:pt x="264" y="360"/>
                  <a:pt x="296" y="344"/>
                  <a:pt x="312" y="312"/>
                </a:cubicBezTo>
                <a:cubicBezTo>
                  <a:pt x="328" y="280"/>
                  <a:pt x="320" y="216"/>
                  <a:pt x="312" y="168"/>
                </a:cubicBezTo>
                <a:cubicBezTo>
                  <a:pt x="304" y="120"/>
                  <a:pt x="288" y="48"/>
                  <a:pt x="264" y="24"/>
                </a:cubicBezTo>
                <a:cubicBezTo>
                  <a:pt x="240" y="0"/>
                  <a:pt x="200" y="0"/>
                  <a:pt x="168" y="24"/>
                </a:cubicBezTo>
                <a:close/>
              </a:path>
            </a:pathLst>
          </a:custGeom>
          <a:solidFill>
            <a:srgbClr val="9C763C"/>
          </a:solidFill>
          <a:ln w="28575">
            <a:solidFill>
              <a:schemeClr val="tx2"/>
            </a:solidFill>
            <a:prstDash val="sysDot"/>
            <a:round/>
            <a:headEnd/>
            <a:tailEnd/>
          </a:ln>
        </p:spPr>
        <p:txBody>
          <a:bodyPr wrap="none" anchor="ctr"/>
          <a:lstStyle/>
          <a:p>
            <a:endParaRPr lang="en-US"/>
          </a:p>
        </p:txBody>
      </p:sp>
      <p:sp>
        <p:nvSpPr>
          <p:cNvPr id="14509" name="Freeform 176"/>
          <p:cNvSpPr>
            <a:spLocks noChangeAspect="1"/>
          </p:cNvSpPr>
          <p:nvPr/>
        </p:nvSpPr>
        <p:spPr bwMode="auto">
          <a:xfrm>
            <a:off x="463550" y="4370388"/>
            <a:ext cx="63500" cy="182562"/>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510" name="Freeform 177"/>
          <p:cNvSpPr>
            <a:spLocks noChangeAspect="1"/>
          </p:cNvSpPr>
          <p:nvPr/>
        </p:nvSpPr>
        <p:spPr bwMode="auto">
          <a:xfrm>
            <a:off x="555625" y="4329113"/>
            <a:ext cx="61913" cy="182562"/>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511" name="Line 178"/>
          <p:cNvSpPr>
            <a:spLocks noChangeShapeType="1"/>
          </p:cNvSpPr>
          <p:nvPr/>
        </p:nvSpPr>
        <p:spPr bwMode="auto">
          <a:xfrm>
            <a:off x="560388" y="4068763"/>
            <a:ext cx="0" cy="85725"/>
          </a:xfrm>
          <a:prstGeom prst="line">
            <a:avLst/>
          </a:prstGeom>
          <a:noFill/>
          <a:ln w="38100">
            <a:solidFill>
              <a:srgbClr val="B92E30"/>
            </a:solidFill>
            <a:round/>
            <a:headEnd/>
            <a:tailEnd/>
          </a:ln>
        </p:spPr>
        <p:txBody>
          <a:bodyPr wrap="none" anchor="ctr"/>
          <a:lstStyle/>
          <a:p>
            <a:endParaRPr lang="en-US"/>
          </a:p>
        </p:txBody>
      </p:sp>
      <p:sp>
        <p:nvSpPr>
          <p:cNvPr id="14512" name="Line 179"/>
          <p:cNvSpPr>
            <a:spLocks noChangeShapeType="1"/>
          </p:cNvSpPr>
          <p:nvPr/>
        </p:nvSpPr>
        <p:spPr bwMode="auto">
          <a:xfrm rot="2021405" flipH="1">
            <a:off x="758825" y="4222750"/>
            <a:ext cx="38100" cy="74613"/>
          </a:xfrm>
          <a:prstGeom prst="line">
            <a:avLst/>
          </a:prstGeom>
          <a:noFill/>
          <a:ln w="38100">
            <a:solidFill>
              <a:srgbClr val="B92E30"/>
            </a:solidFill>
            <a:round/>
            <a:headEnd/>
            <a:tailEnd/>
          </a:ln>
        </p:spPr>
        <p:txBody>
          <a:bodyPr wrap="none" anchor="ctr"/>
          <a:lstStyle/>
          <a:p>
            <a:endParaRPr lang="en-US"/>
          </a:p>
        </p:txBody>
      </p:sp>
      <p:sp>
        <p:nvSpPr>
          <p:cNvPr id="14513" name="Oval 180"/>
          <p:cNvSpPr>
            <a:spLocks noChangeArrowheads="1"/>
          </p:cNvSpPr>
          <p:nvPr/>
        </p:nvSpPr>
        <p:spPr bwMode="auto">
          <a:xfrm>
            <a:off x="492125" y="4043363"/>
            <a:ext cx="82550" cy="92075"/>
          </a:xfrm>
          <a:prstGeom prst="ellipse">
            <a:avLst/>
          </a:prstGeom>
          <a:solidFill>
            <a:srgbClr val="B92E30"/>
          </a:solidFill>
          <a:ln w="12700">
            <a:solidFill>
              <a:schemeClr val="tx1"/>
            </a:solidFill>
            <a:round/>
            <a:headEnd/>
            <a:tailEnd/>
          </a:ln>
        </p:spPr>
        <p:txBody>
          <a:bodyPr wrap="none" anchor="ctr"/>
          <a:lstStyle/>
          <a:p>
            <a:pPr eaLnBrk="0" hangingPunct="0"/>
            <a:endParaRPr lang="en-US"/>
          </a:p>
        </p:txBody>
      </p:sp>
      <p:sp>
        <p:nvSpPr>
          <p:cNvPr id="14514" name="Oval 181"/>
          <p:cNvSpPr>
            <a:spLocks noChangeArrowheads="1"/>
          </p:cNvSpPr>
          <p:nvPr/>
        </p:nvSpPr>
        <p:spPr bwMode="auto">
          <a:xfrm>
            <a:off x="547688" y="4048125"/>
            <a:ext cx="80962"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15" name="Oval 182"/>
          <p:cNvSpPr>
            <a:spLocks noChangeAspect="1" noChangeArrowheads="1"/>
          </p:cNvSpPr>
          <p:nvPr/>
        </p:nvSpPr>
        <p:spPr bwMode="auto">
          <a:xfrm>
            <a:off x="525463" y="4038600"/>
            <a:ext cx="68262"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16" name="Oval 183"/>
          <p:cNvSpPr>
            <a:spLocks noChangeArrowheads="1"/>
          </p:cNvSpPr>
          <p:nvPr/>
        </p:nvSpPr>
        <p:spPr bwMode="auto">
          <a:xfrm rot="4719394">
            <a:off x="742156" y="4187032"/>
            <a:ext cx="73025" cy="80962"/>
          </a:xfrm>
          <a:prstGeom prst="ellipse">
            <a:avLst/>
          </a:prstGeom>
          <a:solidFill>
            <a:srgbClr val="B92E30"/>
          </a:solidFill>
          <a:ln w="12700">
            <a:solidFill>
              <a:schemeClr val="tx1"/>
            </a:solidFill>
            <a:round/>
            <a:headEnd/>
            <a:tailEnd/>
          </a:ln>
        </p:spPr>
        <p:txBody>
          <a:bodyPr wrap="none" anchor="ctr"/>
          <a:lstStyle/>
          <a:p>
            <a:pPr eaLnBrk="0" hangingPunct="0"/>
            <a:endParaRPr lang="en-US"/>
          </a:p>
        </p:txBody>
      </p:sp>
      <p:sp>
        <p:nvSpPr>
          <p:cNvPr id="14517" name="Oval 184"/>
          <p:cNvSpPr>
            <a:spLocks noChangeArrowheads="1"/>
          </p:cNvSpPr>
          <p:nvPr/>
        </p:nvSpPr>
        <p:spPr bwMode="auto">
          <a:xfrm rot="4719394">
            <a:off x="767556" y="4239420"/>
            <a:ext cx="73025" cy="80962"/>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18" name="Oval 185"/>
          <p:cNvSpPr>
            <a:spLocks noChangeArrowheads="1"/>
          </p:cNvSpPr>
          <p:nvPr/>
        </p:nvSpPr>
        <p:spPr bwMode="auto">
          <a:xfrm rot="4719394">
            <a:off x="769144" y="4199731"/>
            <a:ext cx="73025" cy="80963"/>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19" name="Line 186"/>
          <p:cNvSpPr>
            <a:spLocks noChangeShapeType="1"/>
          </p:cNvSpPr>
          <p:nvPr/>
        </p:nvSpPr>
        <p:spPr bwMode="auto">
          <a:xfrm rot="4135323" flipH="1">
            <a:off x="793750" y="4451350"/>
            <a:ext cx="42863" cy="49213"/>
          </a:xfrm>
          <a:prstGeom prst="line">
            <a:avLst/>
          </a:prstGeom>
          <a:noFill/>
          <a:ln w="38100">
            <a:solidFill>
              <a:srgbClr val="B92E30"/>
            </a:solidFill>
            <a:round/>
            <a:headEnd/>
            <a:tailEnd/>
          </a:ln>
        </p:spPr>
        <p:txBody>
          <a:bodyPr wrap="none" anchor="ctr"/>
          <a:lstStyle/>
          <a:p>
            <a:endParaRPr lang="en-US"/>
          </a:p>
        </p:txBody>
      </p:sp>
      <p:sp>
        <p:nvSpPr>
          <p:cNvPr id="14520" name="Oval 187"/>
          <p:cNvSpPr>
            <a:spLocks noChangeArrowheads="1"/>
          </p:cNvSpPr>
          <p:nvPr/>
        </p:nvSpPr>
        <p:spPr bwMode="auto">
          <a:xfrm rot="5700051">
            <a:off x="804862" y="4464051"/>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21" name="Oval 188"/>
          <p:cNvSpPr>
            <a:spLocks noChangeArrowheads="1"/>
          </p:cNvSpPr>
          <p:nvPr/>
        </p:nvSpPr>
        <p:spPr bwMode="auto">
          <a:xfrm rot="5700051">
            <a:off x="812800" y="4413251"/>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22" name="Oval 189"/>
          <p:cNvSpPr>
            <a:spLocks noChangeAspect="1" noChangeArrowheads="1"/>
          </p:cNvSpPr>
          <p:nvPr/>
        </p:nvSpPr>
        <p:spPr bwMode="auto">
          <a:xfrm rot="5700051">
            <a:off x="820738" y="4441825"/>
            <a:ext cx="77787" cy="80963"/>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23" name="Oval 190"/>
          <p:cNvSpPr>
            <a:spLocks noChangeAspect="1" noChangeArrowheads="1"/>
          </p:cNvSpPr>
          <p:nvPr/>
        </p:nvSpPr>
        <p:spPr bwMode="auto">
          <a:xfrm rot="-3438175">
            <a:off x="269081" y="4161632"/>
            <a:ext cx="77787"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24" name="Oval 191"/>
          <p:cNvSpPr>
            <a:spLocks noChangeArrowheads="1"/>
          </p:cNvSpPr>
          <p:nvPr/>
        </p:nvSpPr>
        <p:spPr bwMode="auto">
          <a:xfrm rot="-3438175">
            <a:off x="231775" y="4219576"/>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25" name="Line 192"/>
          <p:cNvSpPr>
            <a:spLocks noChangeShapeType="1"/>
          </p:cNvSpPr>
          <p:nvPr/>
        </p:nvSpPr>
        <p:spPr bwMode="auto">
          <a:xfrm rot="-2984052">
            <a:off x="298450" y="4203700"/>
            <a:ext cx="0" cy="76200"/>
          </a:xfrm>
          <a:prstGeom prst="line">
            <a:avLst/>
          </a:prstGeom>
          <a:noFill/>
          <a:ln w="38100">
            <a:solidFill>
              <a:srgbClr val="B92E30"/>
            </a:solidFill>
            <a:round/>
            <a:headEnd/>
            <a:tailEnd/>
          </a:ln>
        </p:spPr>
        <p:txBody>
          <a:bodyPr wrap="none" anchor="ctr"/>
          <a:lstStyle/>
          <a:p>
            <a:endParaRPr lang="en-US"/>
          </a:p>
        </p:txBody>
      </p:sp>
      <p:sp>
        <p:nvSpPr>
          <p:cNvPr id="14526" name="Oval 193"/>
          <p:cNvSpPr>
            <a:spLocks noChangeArrowheads="1"/>
          </p:cNvSpPr>
          <p:nvPr/>
        </p:nvSpPr>
        <p:spPr bwMode="auto">
          <a:xfrm rot="-3438175">
            <a:off x="238125" y="4175125"/>
            <a:ext cx="73025" cy="9842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27" name="Line 194"/>
          <p:cNvSpPr>
            <a:spLocks noChangeShapeType="1"/>
          </p:cNvSpPr>
          <p:nvPr/>
        </p:nvSpPr>
        <p:spPr bwMode="auto">
          <a:xfrm rot="2540379">
            <a:off x="311150" y="4594225"/>
            <a:ext cx="0" cy="85725"/>
          </a:xfrm>
          <a:prstGeom prst="line">
            <a:avLst/>
          </a:prstGeom>
          <a:noFill/>
          <a:ln w="38100">
            <a:solidFill>
              <a:srgbClr val="B92E30"/>
            </a:solidFill>
            <a:round/>
            <a:headEnd/>
            <a:tailEnd/>
          </a:ln>
        </p:spPr>
        <p:txBody>
          <a:bodyPr wrap="none" anchor="ctr"/>
          <a:lstStyle/>
          <a:p>
            <a:endParaRPr lang="en-US"/>
          </a:p>
        </p:txBody>
      </p:sp>
      <p:sp>
        <p:nvSpPr>
          <p:cNvPr id="14528" name="Oval 195"/>
          <p:cNvSpPr>
            <a:spLocks noChangeArrowheads="1"/>
          </p:cNvSpPr>
          <p:nvPr/>
        </p:nvSpPr>
        <p:spPr bwMode="auto">
          <a:xfrm rot="2021403">
            <a:off x="274638" y="4633913"/>
            <a:ext cx="85725"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29" name="Oval 196"/>
          <p:cNvSpPr>
            <a:spLocks noChangeArrowheads="1"/>
          </p:cNvSpPr>
          <p:nvPr/>
        </p:nvSpPr>
        <p:spPr bwMode="auto">
          <a:xfrm rot="2021403">
            <a:off x="242888" y="4587875"/>
            <a:ext cx="65087" cy="92075"/>
          </a:xfrm>
          <a:prstGeom prst="ellipse">
            <a:avLst/>
          </a:prstGeom>
          <a:solidFill>
            <a:srgbClr val="B92E30"/>
          </a:solidFill>
          <a:ln w="12700">
            <a:solidFill>
              <a:schemeClr val="tx1"/>
            </a:solidFill>
            <a:round/>
            <a:headEnd/>
            <a:tailEnd/>
          </a:ln>
        </p:spPr>
        <p:txBody>
          <a:bodyPr wrap="none" anchor="ctr"/>
          <a:lstStyle/>
          <a:p>
            <a:pPr eaLnBrk="0" hangingPunct="0"/>
            <a:endParaRPr lang="en-US"/>
          </a:p>
        </p:txBody>
      </p:sp>
      <p:sp>
        <p:nvSpPr>
          <p:cNvPr id="14530" name="Oval 197"/>
          <p:cNvSpPr>
            <a:spLocks noChangeAspect="1" noChangeArrowheads="1"/>
          </p:cNvSpPr>
          <p:nvPr/>
        </p:nvSpPr>
        <p:spPr bwMode="auto">
          <a:xfrm rot="2102340">
            <a:off x="260350" y="4622800"/>
            <a:ext cx="69850"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31" name="Oval 198"/>
          <p:cNvSpPr>
            <a:spLocks noChangeAspect="1" noChangeArrowheads="1"/>
          </p:cNvSpPr>
          <p:nvPr/>
        </p:nvSpPr>
        <p:spPr bwMode="auto">
          <a:xfrm rot="-3438175">
            <a:off x="745331" y="4606132"/>
            <a:ext cx="77787"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32" name="Oval 199"/>
          <p:cNvSpPr>
            <a:spLocks noChangeArrowheads="1"/>
          </p:cNvSpPr>
          <p:nvPr/>
        </p:nvSpPr>
        <p:spPr bwMode="auto">
          <a:xfrm rot="-3438175">
            <a:off x="719931" y="4642645"/>
            <a:ext cx="73025" cy="80962"/>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33" name="Oval 200"/>
          <p:cNvSpPr>
            <a:spLocks noChangeArrowheads="1"/>
          </p:cNvSpPr>
          <p:nvPr/>
        </p:nvSpPr>
        <p:spPr bwMode="auto">
          <a:xfrm rot="-3438175">
            <a:off x="739775" y="4629151"/>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34" name="Line 201"/>
          <p:cNvSpPr>
            <a:spLocks noChangeShapeType="1"/>
          </p:cNvSpPr>
          <p:nvPr/>
        </p:nvSpPr>
        <p:spPr bwMode="auto">
          <a:xfrm rot="709149">
            <a:off x="490538" y="4716463"/>
            <a:ext cx="0" cy="85725"/>
          </a:xfrm>
          <a:prstGeom prst="line">
            <a:avLst/>
          </a:prstGeom>
          <a:noFill/>
          <a:ln w="38100">
            <a:solidFill>
              <a:srgbClr val="B92E30"/>
            </a:solidFill>
            <a:round/>
            <a:headEnd/>
            <a:tailEnd/>
          </a:ln>
        </p:spPr>
        <p:txBody>
          <a:bodyPr wrap="none" anchor="ctr"/>
          <a:lstStyle/>
          <a:p>
            <a:endParaRPr lang="en-US"/>
          </a:p>
        </p:txBody>
      </p:sp>
      <p:sp>
        <p:nvSpPr>
          <p:cNvPr id="14535" name="Oval 202"/>
          <p:cNvSpPr>
            <a:spLocks noChangeAspect="1" noChangeArrowheads="1"/>
          </p:cNvSpPr>
          <p:nvPr/>
        </p:nvSpPr>
        <p:spPr bwMode="auto">
          <a:xfrm rot="460228">
            <a:off x="481013" y="4733925"/>
            <a:ext cx="69850"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36" name="Oval 203"/>
          <p:cNvSpPr>
            <a:spLocks noChangeAspect="1" noChangeArrowheads="1"/>
          </p:cNvSpPr>
          <p:nvPr/>
        </p:nvSpPr>
        <p:spPr bwMode="auto">
          <a:xfrm rot="460228">
            <a:off x="422275" y="4721225"/>
            <a:ext cx="68263"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37" name="Oval 204"/>
          <p:cNvSpPr>
            <a:spLocks noChangeAspect="1" noChangeArrowheads="1"/>
          </p:cNvSpPr>
          <p:nvPr/>
        </p:nvSpPr>
        <p:spPr bwMode="auto">
          <a:xfrm rot="460228">
            <a:off x="449263" y="4733925"/>
            <a:ext cx="68262" cy="92075"/>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538" name="Oval 205"/>
          <p:cNvSpPr>
            <a:spLocks noChangeArrowheads="1"/>
          </p:cNvSpPr>
          <p:nvPr/>
        </p:nvSpPr>
        <p:spPr bwMode="invGray">
          <a:xfrm>
            <a:off x="295275" y="4170363"/>
            <a:ext cx="473075" cy="533400"/>
          </a:xfrm>
          <a:prstGeom prst="ellipse">
            <a:avLst/>
          </a:prstGeom>
          <a:gradFill rotWithShape="0">
            <a:gsLst>
              <a:gs pos="0">
                <a:srgbClr val="B1BB81"/>
              </a:gs>
              <a:gs pos="100000">
                <a:srgbClr val="3E422E"/>
              </a:gs>
            </a:gsLst>
            <a:path path="rect">
              <a:fillToRect l="100000" b="100000"/>
            </a:path>
          </a:gradFill>
          <a:ln w="25400">
            <a:solidFill>
              <a:srgbClr val="FFFFFF"/>
            </a:solidFill>
            <a:round/>
            <a:headEnd/>
            <a:tailEnd/>
          </a:ln>
        </p:spPr>
        <p:txBody>
          <a:bodyPr/>
          <a:lstStyle/>
          <a:p>
            <a:pPr eaLnBrk="0" hangingPunct="0"/>
            <a:endParaRPr lang="en-US"/>
          </a:p>
        </p:txBody>
      </p:sp>
      <p:sp>
        <p:nvSpPr>
          <p:cNvPr id="14539" name="Freeform 206"/>
          <p:cNvSpPr>
            <a:spLocks/>
          </p:cNvSpPr>
          <p:nvPr/>
        </p:nvSpPr>
        <p:spPr bwMode="auto">
          <a:xfrm>
            <a:off x="349250" y="4202113"/>
            <a:ext cx="323850" cy="457200"/>
          </a:xfrm>
          <a:custGeom>
            <a:avLst/>
            <a:gdLst>
              <a:gd name="T0" fmla="*/ 2147483647 w 328"/>
              <a:gd name="T1" fmla="*/ 2147483647 h 360"/>
              <a:gd name="T2" fmla="*/ 2147483647 w 328"/>
              <a:gd name="T3" fmla="*/ 2147483647 h 360"/>
              <a:gd name="T4" fmla="*/ 2147483647 w 328"/>
              <a:gd name="T5" fmla="*/ 2147483647 h 360"/>
              <a:gd name="T6" fmla="*/ 2147483647 w 328"/>
              <a:gd name="T7" fmla="*/ 2147483647 h 360"/>
              <a:gd name="T8" fmla="*/ 2147483647 w 328"/>
              <a:gd name="T9" fmla="*/ 2147483647 h 360"/>
              <a:gd name="T10" fmla="*/ 2147483647 w 328"/>
              <a:gd name="T11" fmla="*/ 2147483647 h 360"/>
              <a:gd name="T12" fmla="*/ 2147483647 w 328"/>
              <a:gd name="T13" fmla="*/ 2147483647 h 360"/>
              <a:gd name="T14" fmla="*/ 2147483647 w 328"/>
              <a:gd name="T15" fmla="*/ 2147483647 h 360"/>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0"/>
              <a:gd name="T26" fmla="*/ 328 w 328"/>
              <a:gd name="T27" fmla="*/ 360 h 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0">
                <a:moveTo>
                  <a:pt x="168" y="24"/>
                </a:moveTo>
                <a:cubicBezTo>
                  <a:pt x="136" y="48"/>
                  <a:pt x="96" y="120"/>
                  <a:pt x="72" y="168"/>
                </a:cubicBezTo>
                <a:cubicBezTo>
                  <a:pt x="48" y="216"/>
                  <a:pt x="0" y="280"/>
                  <a:pt x="24" y="312"/>
                </a:cubicBezTo>
                <a:cubicBezTo>
                  <a:pt x="48" y="344"/>
                  <a:pt x="168" y="360"/>
                  <a:pt x="216" y="360"/>
                </a:cubicBezTo>
                <a:cubicBezTo>
                  <a:pt x="264" y="360"/>
                  <a:pt x="296" y="344"/>
                  <a:pt x="312" y="312"/>
                </a:cubicBezTo>
                <a:cubicBezTo>
                  <a:pt x="328" y="280"/>
                  <a:pt x="320" y="216"/>
                  <a:pt x="312" y="168"/>
                </a:cubicBezTo>
                <a:cubicBezTo>
                  <a:pt x="304" y="120"/>
                  <a:pt x="288" y="48"/>
                  <a:pt x="264" y="24"/>
                </a:cubicBezTo>
                <a:cubicBezTo>
                  <a:pt x="240" y="0"/>
                  <a:pt x="200" y="0"/>
                  <a:pt x="168" y="24"/>
                </a:cubicBezTo>
                <a:close/>
              </a:path>
            </a:pathLst>
          </a:custGeom>
          <a:gradFill rotWithShape="0">
            <a:gsLst>
              <a:gs pos="0">
                <a:srgbClr val="9C763C"/>
              </a:gs>
              <a:gs pos="100000">
                <a:srgbClr val="43331A"/>
              </a:gs>
            </a:gsLst>
            <a:path path="rect">
              <a:fillToRect l="100000" b="100000"/>
            </a:path>
          </a:gradFill>
          <a:ln w="25400" cap="rnd">
            <a:solidFill>
              <a:srgbClr val="D8C6BC"/>
            </a:solidFill>
            <a:prstDash val="sysDot"/>
            <a:round/>
            <a:headEnd/>
            <a:tailEnd/>
          </a:ln>
        </p:spPr>
        <p:txBody>
          <a:bodyPr wrap="none" anchor="ctr"/>
          <a:lstStyle/>
          <a:p>
            <a:endParaRPr lang="en-US"/>
          </a:p>
        </p:txBody>
      </p:sp>
      <p:sp>
        <p:nvSpPr>
          <p:cNvPr id="14540" name="Freeform 207"/>
          <p:cNvSpPr>
            <a:spLocks noChangeAspect="1"/>
          </p:cNvSpPr>
          <p:nvPr/>
        </p:nvSpPr>
        <p:spPr bwMode="auto">
          <a:xfrm>
            <a:off x="436563" y="4406900"/>
            <a:ext cx="61912" cy="182563"/>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541" name="Freeform 208"/>
          <p:cNvSpPr>
            <a:spLocks noChangeAspect="1"/>
          </p:cNvSpPr>
          <p:nvPr/>
        </p:nvSpPr>
        <p:spPr bwMode="auto">
          <a:xfrm>
            <a:off x="538163" y="4298950"/>
            <a:ext cx="61912" cy="182563"/>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542" name="Line 209"/>
          <p:cNvSpPr>
            <a:spLocks noChangeShapeType="1"/>
          </p:cNvSpPr>
          <p:nvPr/>
        </p:nvSpPr>
        <p:spPr bwMode="invGray">
          <a:xfrm flipV="1">
            <a:off x="835025" y="3962400"/>
            <a:ext cx="203200" cy="228600"/>
          </a:xfrm>
          <a:prstGeom prst="line">
            <a:avLst/>
          </a:prstGeom>
          <a:noFill/>
          <a:ln w="15875">
            <a:solidFill>
              <a:srgbClr val="FFFFFF"/>
            </a:solidFill>
            <a:round/>
            <a:headEnd/>
            <a:tailEnd type="triangle" w="med" len="med"/>
          </a:ln>
        </p:spPr>
        <p:txBody>
          <a:bodyPr/>
          <a:lstStyle/>
          <a:p>
            <a:endParaRPr lang="en-US"/>
          </a:p>
        </p:txBody>
      </p:sp>
      <p:sp>
        <p:nvSpPr>
          <p:cNvPr id="3875026" name="Freeform 210"/>
          <p:cNvSpPr>
            <a:spLocks/>
          </p:cNvSpPr>
          <p:nvPr/>
        </p:nvSpPr>
        <p:spPr bwMode="auto">
          <a:xfrm>
            <a:off x="7466013" y="3930650"/>
            <a:ext cx="325437" cy="393700"/>
          </a:xfrm>
          <a:custGeom>
            <a:avLst/>
            <a:gdLst/>
            <a:ahLst/>
            <a:cxnLst>
              <a:cxn ang="0">
                <a:pos x="168" y="24"/>
              </a:cxn>
              <a:cxn ang="0">
                <a:pos x="72" y="168"/>
              </a:cxn>
              <a:cxn ang="0">
                <a:pos x="24" y="312"/>
              </a:cxn>
              <a:cxn ang="0">
                <a:pos x="216" y="360"/>
              </a:cxn>
              <a:cxn ang="0">
                <a:pos x="312" y="312"/>
              </a:cxn>
              <a:cxn ang="0">
                <a:pos x="312" y="168"/>
              </a:cxn>
              <a:cxn ang="0">
                <a:pos x="264" y="24"/>
              </a:cxn>
              <a:cxn ang="0">
                <a:pos x="168" y="24"/>
              </a:cxn>
            </a:cxnLst>
            <a:rect l="0" t="0" r="r" b="b"/>
            <a:pathLst>
              <a:path w="328" h="360">
                <a:moveTo>
                  <a:pt x="168" y="24"/>
                </a:moveTo>
                <a:cubicBezTo>
                  <a:pt x="136" y="48"/>
                  <a:pt x="96" y="120"/>
                  <a:pt x="72" y="168"/>
                </a:cubicBezTo>
                <a:cubicBezTo>
                  <a:pt x="48" y="216"/>
                  <a:pt x="0" y="280"/>
                  <a:pt x="24" y="312"/>
                </a:cubicBezTo>
                <a:cubicBezTo>
                  <a:pt x="48" y="344"/>
                  <a:pt x="168" y="360"/>
                  <a:pt x="216" y="360"/>
                </a:cubicBezTo>
                <a:cubicBezTo>
                  <a:pt x="264" y="360"/>
                  <a:pt x="296" y="344"/>
                  <a:pt x="312" y="312"/>
                </a:cubicBezTo>
                <a:cubicBezTo>
                  <a:pt x="328" y="280"/>
                  <a:pt x="320" y="216"/>
                  <a:pt x="312" y="168"/>
                </a:cubicBezTo>
                <a:cubicBezTo>
                  <a:pt x="304" y="120"/>
                  <a:pt x="288" y="48"/>
                  <a:pt x="264" y="24"/>
                </a:cubicBezTo>
                <a:cubicBezTo>
                  <a:pt x="240" y="0"/>
                  <a:pt x="200" y="0"/>
                  <a:pt x="168" y="24"/>
                </a:cubicBezTo>
                <a:close/>
              </a:path>
            </a:pathLst>
          </a:custGeom>
          <a:gradFill rotWithShape="0">
            <a:gsLst>
              <a:gs pos="0">
                <a:srgbClr val="9C763C">
                  <a:alpha val="12000"/>
                </a:srgbClr>
              </a:gs>
              <a:gs pos="100000">
                <a:srgbClr val="9C763C">
                  <a:gamma/>
                  <a:shade val="37255"/>
                  <a:invGamma/>
                </a:srgbClr>
              </a:gs>
            </a:gsLst>
            <a:path path="rect">
              <a:fillToRect l="100000" b="100000"/>
            </a:path>
          </a:gradFill>
          <a:ln w="22225" cap="flat" cmpd="sng">
            <a:noFill/>
            <a:prstDash val="sysDot"/>
            <a:round/>
            <a:headEnd/>
            <a:tailEnd/>
          </a:ln>
          <a:effectLst>
            <a:outerShdw blurRad="63500" dist="38090" dir="3780063" algn="ctr" rotWithShape="0">
              <a:schemeClr val="bg2">
                <a:alpha val="74998"/>
              </a:schemeClr>
            </a:outerShdw>
          </a:effectLst>
        </p:spPr>
        <p:txBody>
          <a:bodyPr wrap="none" anchor="ctr"/>
          <a:lstStyle/>
          <a:p>
            <a:pPr eaLnBrk="0" hangingPunct="0">
              <a:defRPr/>
            </a:pPr>
            <a:endParaRPr lang="en-US">
              <a:cs typeface="Arial" pitchFamily="34" charset="0"/>
            </a:endParaRPr>
          </a:p>
        </p:txBody>
      </p:sp>
      <p:sp>
        <p:nvSpPr>
          <p:cNvPr id="14544" name="Freeform 211"/>
          <p:cNvSpPr>
            <a:spLocks noChangeAspect="1"/>
          </p:cNvSpPr>
          <p:nvPr/>
        </p:nvSpPr>
        <p:spPr bwMode="auto">
          <a:xfrm>
            <a:off x="7593013" y="4002088"/>
            <a:ext cx="61912" cy="182562"/>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alpha val="59999"/>
              </a:srgbClr>
            </a:solidFill>
            <a:round/>
            <a:headEnd/>
            <a:tailEnd/>
          </a:ln>
        </p:spPr>
        <p:txBody>
          <a:bodyPr wrap="none" anchor="ctr"/>
          <a:lstStyle/>
          <a:p>
            <a:endParaRPr lang="en-US"/>
          </a:p>
        </p:txBody>
      </p:sp>
      <p:sp>
        <p:nvSpPr>
          <p:cNvPr id="14545" name="Freeform 212"/>
          <p:cNvSpPr>
            <a:spLocks noChangeAspect="1"/>
          </p:cNvSpPr>
          <p:nvPr/>
        </p:nvSpPr>
        <p:spPr bwMode="auto">
          <a:xfrm>
            <a:off x="7654925" y="4065588"/>
            <a:ext cx="61913" cy="182562"/>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alpha val="59999"/>
              </a:srgbClr>
            </a:solidFill>
            <a:round/>
            <a:headEnd/>
            <a:tailEnd/>
          </a:ln>
        </p:spPr>
        <p:txBody>
          <a:bodyPr wrap="none" anchor="ctr"/>
          <a:lstStyle/>
          <a:p>
            <a:endParaRPr lang="en-US"/>
          </a:p>
        </p:txBody>
      </p:sp>
      <p:sp>
        <p:nvSpPr>
          <p:cNvPr id="14546" name="Freeform 213"/>
          <p:cNvSpPr>
            <a:spLocks/>
          </p:cNvSpPr>
          <p:nvPr/>
        </p:nvSpPr>
        <p:spPr bwMode="auto">
          <a:xfrm rot="4146466">
            <a:off x="5700713" y="4352925"/>
            <a:ext cx="44450" cy="203200"/>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31750">
            <a:solidFill>
              <a:srgbClr val="FFFF00"/>
            </a:solidFill>
            <a:round/>
            <a:headEnd/>
            <a:tailEnd/>
          </a:ln>
        </p:spPr>
        <p:txBody>
          <a:bodyPr wrap="none" anchor="ctr"/>
          <a:lstStyle/>
          <a:p>
            <a:endParaRPr lang="en-US"/>
          </a:p>
        </p:txBody>
      </p:sp>
      <p:sp>
        <p:nvSpPr>
          <p:cNvPr id="14547" name="Line 214"/>
          <p:cNvSpPr>
            <a:spLocks noChangeShapeType="1"/>
          </p:cNvSpPr>
          <p:nvPr/>
        </p:nvSpPr>
        <p:spPr bwMode="invGray">
          <a:xfrm>
            <a:off x="4865688" y="4381500"/>
            <a:ext cx="744537" cy="76200"/>
          </a:xfrm>
          <a:prstGeom prst="line">
            <a:avLst/>
          </a:prstGeom>
          <a:noFill/>
          <a:ln w="15875">
            <a:solidFill>
              <a:srgbClr val="FFFFFF"/>
            </a:solidFill>
            <a:round/>
            <a:headEnd/>
            <a:tailEnd type="triangle" w="med" len="med"/>
          </a:ln>
        </p:spPr>
        <p:txBody>
          <a:bodyPr/>
          <a:lstStyle/>
          <a:p>
            <a:endParaRPr lang="en-US"/>
          </a:p>
        </p:txBody>
      </p:sp>
      <p:sp>
        <p:nvSpPr>
          <p:cNvPr id="14548" name="Freeform 215"/>
          <p:cNvSpPr>
            <a:spLocks/>
          </p:cNvSpPr>
          <p:nvPr/>
        </p:nvSpPr>
        <p:spPr bwMode="auto">
          <a:xfrm rot="3502918">
            <a:off x="6502400" y="4410075"/>
            <a:ext cx="44450" cy="203200"/>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31750">
            <a:solidFill>
              <a:srgbClr val="FFFF00"/>
            </a:solidFill>
            <a:round/>
            <a:headEnd/>
            <a:tailEnd/>
          </a:ln>
        </p:spPr>
        <p:txBody>
          <a:bodyPr wrap="none" anchor="ctr"/>
          <a:lstStyle/>
          <a:p>
            <a:endParaRPr lang="en-US"/>
          </a:p>
        </p:txBody>
      </p:sp>
      <p:sp>
        <p:nvSpPr>
          <p:cNvPr id="14549" name="Line 216"/>
          <p:cNvSpPr>
            <a:spLocks noChangeShapeType="1"/>
          </p:cNvSpPr>
          <p:nvPr/>
        </p:nvSpPr>
        <p:spPr bwMode="invGray">
          <a:xfrm>
            <a:off x="5881688" y="4457700"/>
            <a:ext cx="450850" cy="76200"/>
          </a:xfrm>
          <a:prstGeom prst="line">
            <a:avLst/>
          </a:prstGeom>
          <a:noFill/>
          <a:ln w="15875">
            <a:solidFill>
              <a:srgbClr val="FFFFFF"/>
            </a:solidFill>
            <a:round/>
            <a:headEnd/>
            <a:tailEnd type="triangle" w="med" len="med"/>
          </a:ln>
        </p:spPr>
        <p:txBody>
          <a:bodyPr/>
          <a:lstStyle/>
          <a:p>
            <a:endParaRPr lang="en-US"/>
          </a:p>
        </p:txBody>
      </p:sp>
      <p:sp>
        <p:nvSpPr>
          <p:cNvPr id="63702" name="Rectangle 217"/>
          <p:cNvSpPr>
            <a:spLocks noChangeArrowheads="1"/>
          </p:cNvSpPr>
          <p:nvPr/>
        </p:nvSpPr>
        <p:spPr bwMode="invGray">
          <a:xfrm>
            <a:off x="1716088" y="4114800"/>
            <a:ext cx="541337" cy="228600"/>
          </a:xfrm>
          <a:prstGeom prst="rect">
            <a:avLst/>
          </a:prstGeom>
          <a:noFill/>
          <a:ln w="12700">
            <a:noFill/>
            <a:miter lim="800000"/>
            <a:headEnd/>
            <a:tailEnd/>
          </a:ln>
        </p:spPr>
        <p:txBody>
          <a:bodyPr lIns="92539" tIns="45458" rIns="92539" bIns="45458"/>
          <a:lstStyle/>
          <a:p>
            <a:pPr defTabSz="935038" eaLnBrk="0" hangingPunct="0">
              <a:spcBef>
                <a:spcPct val="50000"/>
              </a:spcBef>
              <a:defRPr/>
            </a:pPr>
            <a:r>
              <a:rPr lang="en-US" sz="1400" dirty="0">
                <a:solidFill>
                  <a:schemeClr val="accent3"/>
                </a:solidFill>
                <a:latin typeface="Arial" charset="0"/>
              </a:rPr>
              <a:t>CD4</a:t>
            </a:r>
          </a:p>
        </p:txBody>
      </p:sp>
      <p:sp>
        <p:nvSpPr>
          <p:cNvPr id="63703" name="Rectangle 218"/>
          <p:cNvSpPr>
            <a:spLocks noChangeArrowheads="1"/>
          </p:cNvSpPr>
          <p:nvPr/>
        </p:nvSpPr>
        <p:spPr bwMode="invGray">
          <a:xfrm>
            <a:off x="1873250" y="3771900"/>
            <a:ext cx="793750" cy="266700"/>
          </a:xfrm>
          <a:prstGeom prst="rect">
            <a:avLst/>
          </a:prstGeom>
          <a:noFill/>
          <a:ln w="12700">
            <a:noFill/>
            <a:miter lim="800000"/>
            <a:headEnd/>
            <a:tailEnd/>
          </a:ln>
        </p:spPr>
        <p:txBody>
          <a:bodyPr lIns="92539" tIns="45458" rIns="92539" bIns="45458"/>
          <a:lstStyle/>
          <a:p>
            <a:pPr defTabSz="935038" eaLnBrk="0" hangingPunct="0">
              <a:spcBef>
                <a:spcPct val="50000"/>
              </a:spcBef>
              <a:defRPr/>
            </a:pPr>
            <a:r>
              <a:rPr lang="en-US" sz="1400" dirty="0">
                <a:solidFill>
                  <a:schemeClr val="accent3"/>
                </a:solidFill>
                <a:latin typeface="Arial" charset="0"/>
              </a:rPr>
              <a:t>CCR5</a:t>
            </a:r>
          </a:p>
        </p:txBody>
      </p:sp>
      <p:sp>
        <p:nvSpPr>
          <p:cNvPr id="14552" name="Rectangle 219"/>
          <p:cNvSpPr>
            <a:spLocks noChangeArrowheads="1"/>
          </p:cNvSpPr>
          <p:nvPr/>
        </p:nvSpPr>
        <p:spPr bwMode="invGray">
          <a:xfrm>
            <a:off x="8077200" y="2971800"/>
            <a:ext cx="735013" cy="406400"/>
          </a:xfrm>
          <a:prstGeom prst="rect">
            <a:avLst/>
          </a:prstGeom>
          <a:noFill/>
          <a:ln w="12700">
            <a:noFill/>
            <a:miter lim="800000"/>
            <a:headEnd/>
            <a:tailEnd/>
          </a:ln>
        </p:spPr>
        <p:txBody>
          <a:bodyPr lIns="92539" tIns="45458" rIns="92539" bIns="45458"/>
          <a:lstStyle/>
          <a:p>
            <a:pPr defTabSz="935038" eaLnBrk="0" hangingPunct="0">
              <a:spcBef>
                <a:spcPct val="50000"/>
              </a:spcBef>
            </a:pPr>
            <a:r>
              <a:rPr lang="en-US">
                <a:solidFill>
                  <a:srgbClr val="FFFFFF"/>
                </a:solidFill>
                <a:latin typeface="Arial" charset="0"/>
              </a:rPr>
              <a:t>HIV</a:t>
            </a:r>
          </a:p>
        </p:txBody>
      </p:sp>
      <p:sp>
        <p:nvSpPr>
          <p:cNvPr id="14553" name="Oval 220"/>
          <p:cNvSpPr>
            <a:spLocks noChangeAspect="1" noChangeArrowheads="1"/>
          </p:cNvSpPr>
          <p:nvPr/>
        </p:nvSpPr>
        <p:spPr bwMode="auto">
          <a:xfrm>
            <a:off x="7231063" y="5011738"/>
            <a:ext cx="65087" cy="73025"/>
          </a:xfrm>
          <a:prstGeom prst="ellipse">
            <a:avLst/>
          </a:prstGeom>
          <a:solidFill>
            <a:srgbClr val="606445"/>
          </a:solidFill>
          <a:ln w="3175">
            <a:noFill/>
            <a:round/>
            <a:headEnd/>
            <a:tailEnd/>
          </a:ln>
        </p:spPr>
        <p:txBody>
          <a:bodyPr wrap="none" anchor="ctr"/>
          <a:lstStyle/>
          <a:p>
            <a:pPr eaLnBrk="0" hangingPunct="0"/>
            <a:endParaRPr lang="en-US"/>
          </a:p>
        </p:txBody>
      </p:sp>
      <p:sp>
        <p:nvSpPr>
          <p:cNvPr id="14554" name="Oval 221"/>
          <p:cNvSpPr>
            <a:spLocks noChangeAspect="1" noChangeArrowheads="1"/>
          </p:cNvSpPr>
          <p:nvPr/>
        </p:nvSpPr>
        <p:spPr bwMode="auto">
          <a:xfrm>
            <a:off x="7178675" y="4973638"/>
            <a:ext cx="65088" cy="73025"/>
          </a:xfrm>
          <a:prstGeom prst="ellipse">
            <a:avLst/>
          </a:prstGeom>
          <a:solidFill>
            <a:srgbClr val="693F23"/>
          </a:solidFill>
          <a:ln w="3175">
            <a:noFill/>
            <a:round/>
            <a:headEnd/>
            <a:tailEnd/>
          </a:ln>
        </p:spPr>
        <p:txBody>
          <a:bodyPr wrap="none" anchor="ctr"/>
          <a:lstStyle/>
          <a:p>
            <a:pPr eaLnBrk="0" hangingPunct="0"/>
            <a:endParaRPr lang="en-US"/>
          </a:p>
        </p:txBody>
      </p:sp>
      <p:sp>
        <p:nvSpPr>
          <p:cNvPr id="14555" name="Oval 222"/>
          <p:cNvSpPr>
            <a:spLocks noChangeAspect="1" noChangeArrowheads="1"/>
          </p:cNvSpPr>
          <p:nvPr/>
        </p:nvSpPr>
        <p:spPr bwMode="auto">
          <a:xfrm>
            <a:off x="7270750" y="4943475"/>
            <a:ext cx="65088" cy="73025"/>
          </a:xfrm>
          <a:prstGeom prst="ellipse">
            <a:avLst/>
          </a:prstGeom>
          <a:solidFill>
            <a:srgbClr val="606445"/>
          </a:solidFill>
          <a:ln w="3175">
            <a:noFill/>
            <a:round/>
            <a:headEnd/>
            <a:tailEnd/>
          </a:ln>
        </p:spPr>
        <p:txBody>
          <a:bodyPr wrap="none" anchor="ctr"/>
          <a:lstStyle/>
          <a:p>
            <a:pPr eaLnBrk="0" hangingPunct="0"/>
            <a:endParaRPr lang="en-US"/>
          </a:p>
        </p:txBody>
      </p:sp>
      <p:sp>
        <p:nvSpPr>
          <p:cNvPr id="14556" name="Oval 223"/>
          <p:cNvSpPr>
            <a:spLocks noChangeAspect="1" noChangeArrowheads="1"/>
          </p:cNvSpPr>
          <p:nvPr/>
        </p:nvSpPr>
        <p:spPr bwMode="auto">
          <a:xfrm>
            <a:off x="7221538" y="4905375"/>
            <a:ext cx="65087" cy="73025"/>
          </a:xfrm>
          <a:prstGeom prst="ellipse">
            <a:avLst/>
          </a:prstGeom>
          <a:solidFill>
            <a:srgbClr val="693F23"/>
          </a:solidFill>
          <a:ln w="3175">
            <a:noFill/>
            <a:round/>
            <a:headEnd/>
            <a:tailEnd/>
          </a:ln>
        </p:spPr>
        <p:txBody>
          <a:bodyPr wrap="none" anchor="ctr"/>
          <a:lstStyle/>
          <a:p>
            <a:pPr eaLnBrk="0" hangingPunct="0"/>
            <a:endParaRPr lang="en-US"/>
          </a:p>
        </p:txBody>
      </p:sp>
      <p:sp>
        <p:nvSpPr>
          <p:cNvPr id="14557" name="Oval 224"/>
          <p:cNvSpPr>
            <a:spLocks noChangeAspect="1" noChangeArrowheads="1"/>
          </p:cNvSpPr>
          <p:nvPr/>
        </p:nvSpPr>
        <p:spPr bwMode="auto">
          <a:xfrm>
            <a:off x="7313613" y="4873625"/>
            <a:ext cx="65087" cy="73025"/>
          </a:xfrm>
          <a:prstGeom prst="ellipse">
            <a:avLst/>
          </a:prstGeom>
          <a:solidFill>
            <a:srgbClr val="606445"/>
          </a:solidFill>
          <a:ln w="3175">
            <a:noFill/>
            <a:round/>
            <a:headEnd/>
            <a:tailEnd/>
          </a:ln>
        </p:spPr>
        <p:txBody>
          <a:bodyPr wrap="none" anchor="ctr"/>
          <a:lstStyle/>
          <a:p>
            <a:pPr eaLnBrk="0" hangingPunct="0"/>
            <a:endParaRPr lang="en-US"/>
          </a:p>
        </p:txBody>
      </p:sp>
      <p:sp>
        <p:nvSpPr>
          <p:cNvPr id="14558" name="Oval 225"/>
          <p:cNvSpPr>
            <a:spLocks noChangeAspect="1" noChangeArrowheads="1"/>
          </p:cNvSpPr>
          <p:nvPr/>
        </p:nvSpPr>
        <p:spPr bwMode="auto">
          <a:xfrm>
            <a:off x="7262813" y="4841875"/>
            <a:ext cx="65087" cy="73025"/>
          </a:xfrm>
          <a:prstGeom prst="ellipse">
            <a:avLst/>
          </a:prstGeom>
          <a:solidFill>
            <a:srgbClr val="693F23"/>
          </a:solidFill>
          <a:ln w="3175">
            <a:noFill/>
            <a:round/>
            <a:headEnd/>
            <a:tailEnd/>
          </a:ln>
        </p:spPr>
        <p:txBody>
          <a:bodyPr wrap="none" anchor="ctr"/>
          <a:lstStyle/>
          <a:p>
            <a:pPr eaLnBrk="0" hangingPunct="0"/>
            <a:endParaRPr lang="en-US"/>
          </a:p>
        </p:txBody>
      </p:sp>
      <p:sp>
        <p:nvSpPr>
          <p:cNvPr id="14559" name="Oval 226"/>
          <p:cNvSpPr>
            <a:spLocks noChangeAspect="1" noChangeArrowheads="1"/>
          </p:cNvSpPr>
          <p:nvPr/>
        </p:nvSpPr>
        <p:spPr bwMode="auto">
          <a:xfrm>
            <a:off x="7348538" y="4810125"/>
            <a:ext cx="65087" cy="73025"/>
          </a:xfrm>
          <a:prstGeom prst="ellipse">
            <a:avLst/>
          </a:prstGeom>
          <a:solidFill>
            <a:srgbClr val="606445"/>
          </a:solidFill>
          <a:ln w="3175">
            <a:noFill/>
            <a:round/>
            <a:headEnd/>
            <a:tailEnd/>
          </a:ln>
        </p:spPr>
        <p:txBody>
          <a:bodyPr wrap="none" anchor="ctr"/>
          <a:lstStyle/>
          <a:p>
            <a:pPr eaLnBrk="0" hangingPunct="0"/>
            <a:endParaRPr lang="en-US"/>
          </a:p>
        </p:txBody>
      </p:sp>
      <p:sp>
        <p:nvSpPr>
          <p:cNvPr id="14560" name="Oval 227"/>
          <p:cNvSpPr>
            <a:spLocks noChangeAspect="1" noChangeArrowheads="1"/>
          </p:cNvSpPr>
          <p:nvPr/>
        </p:nvSpPr>
        <p:spPr bwMode="auto">
          <a:xfrm>
            <a:off x="7291388" y="4778375"/>
            <a:ext cx="65087" cy="73025"/>
          </a:xfrm>
          <a:prstGeom prst="ellipse">
            <a:avLst/>
          </a:prstGeom>
          <a:solidFill>
            <a:srgbClr val="693F23"/>
          </a:solidFill>
          <a:ln w="3175">
            <a:noFill/>
            <a:round/>
            <a:headEnd/>
            <a:tailEnd/>
          </a:ln>
        </p:spPr>
        <p:txBody>
          <a:bodyPr wrap="none" anchor="ctr"/>
          <a:lstStyle/>
          <a:p>
            <a:pPr eaLnBrk="0" hangingPunct="0"/>
            <a:endParaRPr lang="en-US"/>
          </a:p>
        </p:txBody>
      </p:sp>
      <p:sp>
        <p:nvSpPr>
          <p:cNvPr id="14561" name="Oval 228"/>
          <p:cNvSpPr>
            <a:spLocks noChangeAspect="1" noChangeArrowheads="1"/>
          </p:cNvSpPr>
          <p:nvPr/>
        </p:nvSpPr>
        <p:spPr bwMode="auto">
          <a:xfrm>
            <a:off x="7380288" y="4735513"/>
            <a:ext cx="65087" cy="73025"/>
          </a:xfrm>
          <a:prstGeom prst="ellipse">
            <a:avLst/>
          </a:prstGeom>
          <a:solidFill>
            <a:srgbClr val="606445"/>
          </a:solidFill>
          <a:ln w="3175">
            <a:noFill/>
            <a:round/>
            <a:headEnd/>
            <a:tailEnd/>
          </a:ln>
        </p:spPr>
        <p:txBody>
          <a:bodyPr wrap="none" anchor="ctr"/>
          <a:lstStyle/>
          <a:p>
            <a:pPr eaLnBrk="0" hangingPunct="0"/>
            <a:endParaRPr lang="en-US"/>
          </a:p>
        </p:txBody>
      </p:sp>
      <p:sp>
        <p:nvSpPr>
          <p:cNvPr id="14562" name="Oval 229"/>
          <p:cNvSpPr>
            <a:spLocks noChangeAspect="1" noChangeArrowheads="1"/>
          </p:cNvSpPr>
          <p:nvPr/>
        </p:nvSpPr>
        <p:spPr bwMode="auto">
          <a:xfrm>
            <a:off x="7326313" y="4706938"/>
            <a:ext cx="65087" cy="73025"/>
          </a:xfrm>
          <a:prstGeom prst="ellipse">
            <a:avLst/>
          </a:prstGeom>
          <a:solidFill>
            <a:srgbClr val="693F23"/>
          </a:solidFill>
          <a:ln w="3175">
            <a:noFill/>
            <a:round/>
            <a:headEnd/>
            <a:tailEnd/>
          </a:ln>
        </p:spPr>
        <p:txBody>
          <a:bodyPr wrap="none" anchor="ctr"/>
          <a:lstStyle/>
          <a:p>
            <a:pPr eaLnBrk="0" hangingPunct="0"/>
            <a:endParaRPr lang="en-US"/>
          </a:p>
        </p:txBody>
      </p:sp>
      <p:sp>
        <p:nvSpPr>
          <p:cNvPr id="14563" name="Oval 230"/>
          <p:cNvSpPr>
            <a:spLocks noChangeAspect="1" noChangeArrowheads="1"/>
          </p:cNvSpPr>
          <p:nvPr/>
        </p:nvSpPr>
        <p:spPr bwMode="auto">
          <a:xfrm>
            <a:off x="7416800" y="4654550"/>
            <a:ext cx="65088" cy="73025"/>
          </a:xfrm>
          <a:prstGeom prst="ellipse">
            <a:avLst/>
          </a:prstGeom>
          <a:solidFill>
            <a:srgbClr val="606445"/>
          </a:solidFill>
          <a:ln w="3175">
            <a:noFill/>
            <a:round/>
            <a:headEnd/>
            <a:tailEnd/>
          </a:ln>
        </p:spPr>
        <p:txBody>
          <a:bodyPr wrap="none" anchor="ctr"/>
          <a:lstStyle/>
          <a:p>
            <a:pPr eaLnBrk="0" hangingPunct="0"/>
            <a:endParaRPr lang="en-US"/>
          </a:p>
        </p:txBody>
      </p:sp>
      <p:sp>
        <p:nvSpPr>
          <p:cNvPr id="14564" name="Oval 231"/>
          <p:cNvSpPr>
            <a:spLocks noChangeAspect="1" noChangeArrowheads="1"/>
          </p:cNvSpPr>
          <p:nvPr/>
        </p:nvSpPr>
        <p:spPr bwMode="auto">
          <a:xfrm>
            <a:off x="7358063" y="4632325"/>
            <a:ext cx="65087" cy="73025"/>
          </a:xfrm>
          <a:prstGeom prst="ellipse">
            <a:avLst/>
          </a:prstGeom>
          <a:solidFill>
            <a:srgbClr val="693F23"/>
          </a:solidFill>
          <a:ln w="3175">
            <a:noFill/>
            <a:round/>
            <a:headEnd/>
            <a:tailEnd/>
          </a:ln>
        </p:spPr>
        <p:txBody>
          <a:bodyPr wrap="none" anchor="ctr"/>
          <a:lstStyle/>
          <a:p>
            <a:pPr eaLnBrk="0" hangingPunct="0"/>
            <a:endParaRPr lang="en-US"/>
          </a:p>
        </p:txBody>
      </p:sp>
      <p:sp>
        <p:nvSpPr>
          <p:cNvPr id="14565" name="Oval 232"/>
          <p:cNvSpPr>
            <a:spLocks noChangeAspect="1" noChangeArrowheads="1"/>
          </p:cNvSpPr>
          <p:nvPr/>
        </p:nvSpPr>
        <p:spPr bwMode="auto">
          <a:xfrm>
            <a:off x="7181850" y="5072063"/>
            <a:ext cx="65088" cy="73025"/>
          </a:xfrm>
          <a:prstGeom prst="ellipse">
            <a:avLst/>
          </a:prstGeom>
          <a:solidFill>
            <a:srgbClr val="606445"/>
          </a:solidFill>
          <a:ln w="3175">
            <a:noFill/>
            <a:round/>
            <a:headEnd/>
            <a:tailEnd/>
          </a:ln>
        </p:spPr>
        <p:txBody>
          <a:bodyPr wrap="none" anchor="ctr"/>
          <a:lstStyle/>
          <a:p>
            <a:pPr eaLnBrk="0" hangingPunct="0"/>
            <a:endParaRPr lang="en-US"/>
          </a:p>
        </p:txBody>
      </p:sp>
      <p:sp>
        <p:nvSpPr>
          <p:cNvPr id="14566" name="Oval 233"/>
          <p:cNvSpPr>
            <a:spLocks noChangeAspect="1" noChangeArrowheads="1"/>
          </p:cNvSpPr>
          <p:nvPr/>
        </p:nvSpPr>
        <p:spPr bwMode="auto">
          <a:xfrm>
            <a:off x="7127875" y="5033963"/>
            <a:ext cx="65088" cy="73025"/>
          </a:xfrm>
          <a:prstGeom prst="ellipse">
            <a:avLst/>
          </a:prstGeom>
          <a:solidFill>
            <a:srgbClr val="693F23"/>
          </a:solidFill>
          <a:ln w="3175">
            <a:noFill/>
            <a:round/>
            <a:headEnd/>
            <a:tailEnd/>
          </a:ln>
        </p:spPr>
        <p:txBody>
          <a:bodyPr wrap="none" anchor="ctr"/>
          <a:lstStyle/>
          <a:p>
            <a:pPr eaLnBrk="0" hangingPunct="0"/>
            <a:endParaRPr lang="en-US"/>
          </a:p>
        </p:txBody>
      </p:sp>
      <p:sp>
        <p:nvSpPr>
          <p:cNvPr id="14567" name="Oval 234"/>
          <p:cNvSpPr>
            <a:spLocks noChangeAspect="1" noChangeArrowheads="1"/>
          </p:cNvSpPr>
          <p:nvPr/>
        </p:nvSpPr>
        <p:spPr bwMode="auto">
          <a:xfrm>
            <a:off x="7135813" y="5129213"/>
            <a:ext cx="65087" cy="73025"/>
          </a:xfrm>
          <a:prstGeom prst="ellipse">
            <a:avLst/>
          </a:prstGeom>
          <a:solidFill>
            <a:srgbClr val="606445"/>
          </a:solidFill>
          <a:ln w="3175">
            <a:noFill/>
            <a:round/>
            <a:headEnd/>
            <a:tailEnd/>
          </a:ln>
        </p:spPr>
        <p:txBody>
          <a:bodyPr wrap="none" anchor="ctr"/>
          <a:lstStyle/>
          <a:p>
            <a:pPr eaLnBrk="0" hangingPunct="0"/>
            <a:endParaRPr lang="en-US"/>
          </a:p>
        </p:txBody>
      </p:sp>
      <p:sp>
        <p:nvSpPr>
          <p:cNvPr id="14568" name="Freeform 235"/>
          <p:cNvSpPr>
            <a:spLocks/>
          </p:cNvSpPr>
          <p:nvPr/>
        </p:nvSpPr>
        <p:spPr bwMode="auto">
          <a:xfrm rot="4206109">
            <a:off x="7173913" y="4641850"/>
            <a:ext cx="44450" cy="203200"/>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31750">
            <a:solidFill>
              <a:srgbClr val="FFFF00"/>
            </a:solidFill>
            <a:round/>
            <a:headEnd/>
            <a:tailEnd/>
          </a:ln>
        </p:spPr>
        <p:txBody>
          <a:bodyPr wrap="none" anchor="ctr"/>
          <a:lstStyle/>
          <a:p>
            <a:endParaRPr lang="en-US"/>
          </a:p>
        </p:txBody>
      </p:sp>
      <p:sp>
        <p:nvSpPr>
          <p:cNvPr id="14569" name="Oval 236"/>
          <p:cNvSpPr>
            <a:spLocks noChangeAspect="1" noChangeArrowheads="1"/>
          </p:cNvSpPr>
          <p:nvPr/>
        </p:nvSpPr>
        <p:spPr bwMode="auto">
          <a:xfrm>
            <a:off x="7439025" y="4587875"/>
            <a:ext cx="65088" cy="73025"/>
          </a:xfrm>
          <a:prstGeom prst="ellipse">
            <a:avLst/>
          </a:prstGeom>
          <a:solidFill>
            <a:srgbClr val="606445"/>
          </a:solidFill>
          <a:ln w="3175">
            <a:noFill/>
            <a:round/>
            <a:headEnd/>
            <a:tailEnd/>
          </a:ln>
        </p:spPr>
        <p:txBody>
          <a:bodyPr wrap="none" anchor="ctr"/>
          <a:lstStyle/>
          <a:p>
            <a:pPr eaLnBrk="0" hangingPunct="0"/>
            <a:endParaRPr lang="en-US"/>
          </a:p>
        </p:txBody>
      </p:sp>
      <p:sp>
        <p:nvSpPr>
          <p:cNvPr id="14570" name="Oval 237"/>
          <p:cNvSpPr>
            <a:spLocks noChangeAspect="1" noChangeArrowheads="1"/>
          </p:cNvSpPr>
          <p:nvPr/>
        </p:nvSpPr>
        <p:spPr bwMode="auto">
          <a:xfrm>
            <a:off x="7385050" y="4559300"/>
            <a:ext cx="65088" cy="73025"/>
          </a:xfrm>
          <a:prstGeom prst="ellipse">
            <a:avLst/>
          </a:prstGeom>
          <a:solidFill>
            <a:srgbClr val="693F23"/>
          </a:solidFill>
          <a:ln w="3175">
            <a:noFill/>
            <a:round/>
            <a:headEnd/>
            <a:tailEnd/>
          </a:ln>
        </p:spPr>
        <p:txBody>
          <a:bodyPr wrap="none" anchor="ctr"/>
          <a:lstStyle/>
          <a:p>
            <a:pPr eaLnBrk="0" hangingPunct="0"/>
            <a:endParaRPr lang="en-US"/>
          </a:p>
        </p:txBody>
      </p:sp>
      <p:sp>
        <p:nvSpPr>
          <p:cNvPr id="14571" name="Oval 238"/>
          <p:cNvSpPr>
            <a:spLocks noChangeAspect="1" noChangeArrowheads="1"/>
          </p:cNvSpPr>
          <p:nvPr/>
        </p:nvSpPr>
        <p:spPr bwMode="auto">
          <a:xfrm>
            <a:off x="6592888" y="5245100"/>
            <a:ext cx="65087" cy="73025"/>
          </a:xfrm>
          <a:prstGeom prst="ellipse">
            <a:avLst/>
          </a:prstGeom>
          <a:solidFill>
            <a:srgbClr val="848B60"/>
          </a:solidFill>
          <a:ln w="3175">
            <a:noFill/>
            <a:round/>
            <a:headEnd/>
            <a:tailEnd/>
          </a:ln>
        </p:spPr>
        <p:txBody>
          <a:bodyPr wrap="none" anchor="ctr"/>
          <a:lstStyle/>
          <a:p>
            <a:pPr eaLnBrk="0" hangingPunct="0"/>
            <a:endParaRPr lang="en-US"/>
          </a:p>
        </p:txBody>
      </p:sp>
      <p:sp>
        <p:nvSpPr>
          <p:cNvPr id="14572" name="Oval 239"/>
          <p:cNvSpPr>
            <a:spLocks noChangeAspect="1" noChangeArrowheads="1"/>
          </p:cNvSpPr>
          <p:nvPr/>
        </p:nvSpPr>
        <p:spPr bwMode="auto">
          <a:xfrm>
            <a:off x="6524625" y="5251450"/>
            <a:ext cx="65088" cy="73025"/>
          </a:xfrm>
          <a:prstGeom prst="ellipse">
            <a:avLst/>
          </a:prstGeom>
          <a:solidFill>
            <a:srgbClr val="606445"/>
          </a:solidFill>
          <a:ln w="3175">
            <a:noFill/>
            <a:round/>
            <a:headEnd/>
            <a:tailEnd/>
          </a:ln>
        </p:spPr>
        <p:txBody>
          <a:bodyPr wrap="none" anchor="ctr"/>
          <a:lstStyle/>
          <a:p>
            <a:pPr eaLnBrk="0" hangingPunct="0"/>
            <a:endParaRPr lang="en-US"/>
          </a:p>
        </p:txBody>
      </p:sp>
      <p:sp>
        <p:nvSpPr>
          <p:cNvPr id="14573" name="Oval 240"/>
          <p:cNvSpPr>
            <a:spLocks noChangeAspect="1" noChangeArrowheads="1"/>
          </p:cNvSpPr>
          <p:nvPr/>
        </p:nvSpPr>
        <p:spPr bwMode="auto">
          <a:xfrm>
            <a:off x="6457950" y="5260975"/>
            <a:ext cx="63500" cy="73025"/>
          </a:xfrm>
          <a:prstGeom prst="ellipse">
            <a:avLst/>
          </a:prstGeom>
          <a:solidFill>
            <a:srgbClr val="693F23"/>
          </a:solidFill>
          <a:ln w="3175">
            <a:noFill/>
            <a:round/>
            <a:headEnd/>
            <a:tailEnd/>
          </a:ln>
        </p:spPr>
        <p:txBody>
          <a:bodyPr wrap="none" anchor="ctr"/>
          <a:lstStyle/>
          <a:p>
            <a:pPr eaLnBrk="0" hangingPunct="0"/>
            <a:endParaRPr lang="en-US"/>
          </a:p>
        </p:txBody>
      </p:sp>
      <p:sp>
        <p:nvSpPr>
          <p:cNvPr id="14574" name="Oval 241"/>
          <p:cNvSpPr>
            <a:spLocks noChangeAspect="1" noChangeArrowheads="1"/>
          </p:cNvSpPr>
          <p:nvPr/>
        </p:nvSpPr>
        <p:spPr bwMode="auto">
          <a:xfrm rot="-7891906">
            <a:off x="6560344" y="4648994"/>
            <a:ext cx="73025" cy="65087"/>
          </a:xfrm>
          <a:prstGeom prst="ellipse">
            <a:avLst/>
          </a:prstGeom>
          <a:solidFill>
            <a:srgbClr val="693F23"/>
          </a:solidFill>
          <a:ln w="3175">
            <a:noFill/>
            <a:round/>
            <a:headEnd/>
            <a:tailEnd/>
          </a:ln>
        </p:spPr>
        <p:txBody>
          <a:bodyPr wrap="none" anchor="ctr"/>
          <a:lstStyle/>
          <a:p>
            <a:pPr eaLnBrk="0" hangingPunct="0"/>
            <a:endParaRPr lang="en-US"/>
          </a:p>
        </p:txBody>
      </p:sp>
      <p:sp>
        <p:nvSpPr>
          <p:cNvPr id="14575" name="Oval 242"/>
          <p:cNvSpPr>
            <a:spLocks noChangeAspect="1" noChangeArrowheads="1"/>
          </p:cNvSpPr>
          <p:nvPr/>
        </p:nvSpPr>
        <p:spPr bwMode="auto">
          <a:xfrm rot="-7891906">
            <a:off x="6614319" y="4687094"/>
            <a:ext cx="73025" cy="65087"/>
          </a:xfrm>
          <a:prstGeom prst="ellipse">
            <a:avLst/>
          </a:prstGeom>
          <a:solidFill>
            <a:srgbClr val="606445"/>
          </a:solidFill>
          <a:ln w="3175">
            <a:noFill/>
            <a:round/>
            <a:headEnd/>
            <a:tailEnd/>
          </a:ln>
        </p:spPr>
        <p:txBody>
          <a:bodyPr wrap="none" anchor="ctr"/>
          <a:lstStyle/>
          <a:p>
            <a:pPr eaLnBrk="0" hangingPunct="0"/>
            <a:endParaRPr lang="en-US"/>
          </a:p>
        </p:txBody>
      </p:sp>
      <p:sp>
        <p:nvSpPr>
          <p:cNvPr id="14576" name="Line 243"/>
          <p:cNvSpPr>
            <a:spLocks noChangeShapeType="1"/>
          </p:cNvSpPr>
          <p:nvPr/>
        </p:nvSpPr>
        <p:spPr bwMode="invGray">
          <a:xfrm rot="1745749" flipV="1">
            <a:off x="6727825" y="4876800"/>
            <a:ext cx="214313" cy="152400"/>
          </a:xfrm>
          <a:prstGeom prst="line">
            <a:avLst/>
          </a:prstGeom>
          <a:noFill/>
          <a:ln w="15875">
            <a:solidFill>
              <a:srgbClr val="FFFFFF"/>
            </a:solidFill>
            <a:round/>
            <a:headEnd/>
            <a:tailEnd type="triangle" w="med" len="med"/>
          </a:ln>
        </p:spPr>
        <p:txBody>
          <a:bodyPr/>
          <a:lstStyle/>
          <a:p>
            <a:endParaRPr lang="en-US"/>
          </a:p>
        </p:txBody>
      </p:sp>
      <p:sp>
        <p:nvSpPr>
          <p:cNvPr id="14577" name="Rectangle 244"/>
          <p:cNvSpPr>
            <a:spLocks noChangeArrowheads="1"/>
          </p:cNvSpPr>
          <p:nvPr/>
        </p:nvSpPr>
        <p:spPr bwMode="invGray">
          <a:xfrm>
            <a:off x="4894263" y="4679950"/>
            <a:ext cx="642937" cy="323850"/>
          </a:xfrm>
          <a:prstGeom prst="rect">
            <a:avLst/>
          </a:prstGeom>
          <a:noFill/>
          <a:ln w="12700">
            <a:noFill/>
            <a:miter lim="800000"/>
            <a:headEnd/>
            <a:tailEnd/>
          </a:ln>
        </p:spPr>
        <p:txBody>
          <a:bodyPr lIns="92539" tIns="45458" rIns="92539" bIns="45458" anchor="ctr"/>
          <a:lstStyle/>
          <a:p>
            <a:pPr algn="ctr" defTabSz="935038" eaLnBrk="0" hangingPunct="0">
              <a:spcBef>
                <a:spcPct val="50000"/>
              </a:spcBef>
            </a:pPr>
            <a:r>
              <a:rPr lang="en-US" sz="1200">
                <a:solidFill>
                  <a:srgbClr val="FFFFFF"/>
                </a:solidFill>
                <a:latin typeface="Arial" charset="0"/>
              </a:rPr>
              <a:t> mRNA</a:t>
            </a:r>
          </a:p>
        </p:txBody>
      </p:sp>
      <p:sp>
        <p:nvSpPr>
          <p:cNvPr id="14578" name="Freeform 245"/>
          <p:cNvSpPr>
            <a:spLocks/>
          </p:cNvSpPr>
          <p:nvPr/>
        </p:nvSpPr>
        <p:spPr bwMode="auto">
          <a:xfrm rot="3502918">
            <a:off x="6705600" y="4378325"/>
            <a:ext cx="44450" cy="203200"/>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31750">
            <a:solidFill>
              <a:srgbClr val="FFFF00"/>
            </a:solidFill>
            <a:round/>
            <a:headEnd/>
            <a:tailEnd/>
          </a:ln>
        </p:spPr>
        <p:txBody>
          <a:bodyPr wrap="none" anchor="ctr"/>
          <a:lstStyle/>
          <a:p>
            <a:endParaRPr lang="en-US"/>
          </a:p>
        </p:txBody>
      </p:sp>
      <p:sp>
        <p:nvSpPr>
          <p:cNvPr id="14579" name="Freeform 246"/>
          <p:cNvSpPr>
            <a:spLocks/>
          </p:cNvSpPr>
          <p:nvPr/>
        </p:nvSpPr>
        <p:spPr bwMode="auto">
          <a:xfrm rot="3502918">
            <a:off x="7213600" y="4498975"/>
            <a:ext cx="44450" cy="203200"/>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31750">
            <a:solidFill>
              <a:srgbClr val="FFFF00"/>
            </a:solidFill>
            <a:round/>
            <a:headEnd/>
            <a:tailEnd/>
          </a:ln>
        </p:spPr>
        <p:txBody>
          <a:bodyPr wrap="none" anchor="ctr"/>
          <a:lstStyle/>
          <a:p>
            <a:endParaRPr lang="en-US"/>
          </a:p>
        </p:txBody>
      </p:sp>
      <p:sp>
        <p:nvSpPr>
          <p:cNvPr id="14580" name="Oval 247"/>
          <p:cNvSpPr>
            <a:spLocks noChangeAspect="1" noChangeArrowheads="1"/>
          </p:cNvSpPr>
          <p:nvPr/>
        </p:nvSpPr>
        <p:spPr bwMode="auto">
          <a:xfrm>
            <a:off x="7080250" y="5092700"/>
            <a:ext cx="65088" cy="73025"/>
          </a:xfrm>
          <a:prstGeom prst="ellipse">
            <a:avLst/>
          </a:prstGeom>
          <a:solidFill>
            <a:srgbClr val="693F23"/>
          </a:solidFill>
          <a:ln w="3175">
            <a:noFill/>
            <a:round/>
            <a:headEnd/>
            <a:tailEnd/>
          </a:ln>
        </p:spPr>
        <p:txBody>
          <a:bodyPr wrap="none" anchor="ctr"/>
          <a:lstStyle/>
          <a:p>
            <a:pPr eaLnBrk="0" hangingPunct="0"/>
            <a:endParaRPr lang="en-US"/>
          </a:p>
        </p:txBody>
      </p:sp>
      <p:sp>
        <p:nvSpPr>
          <p:cNvPr id="14581" name="Oval 248"/>
          <p:cNvSpPr>
            <a:spLocks noChangeAspect="1" noChangeArrowheads="1"/>
          </p:cNvSpPr>
          <p:nvPr/>
        </p:nvSpPr>
        <p:spPr bwMode="auto">
          <a:xfrm>
            <a:off x="7143750" y="4948238"/>
            <a:ext cx="49213" cy="55562"/>
          </a:xfrm>
          <a:prstGeom prst="ellipse">
            <a:avLst/>
          </a:prstGeom>
          <a:solidFill>
            <a:srgbClr val="79BB67"/>
          </a:solidFill>
          <a:ln w="3175">
            <a:noFill/>
            <a:round/>
            <a:headEnd/>
            <a:tailEnd/>
          </a:ln>
        </p:spPr>
        <p:txBody>
          <a:bodyPr wrap="none" anchor="ctr"/>
          <a:lstStyle/>
          <a:p>
            <a:pPr eaLnBrk="0" hangingPunct="0"/>
            <a:endParaRPr lang="en-US"/>
          </a:p>
        </p:txBody>
      </p:sp>
      <p:sp>
        <p:nvSpPr>
          <p:cNvPr id="14582" name="Oval 249"/>
          <p:cNvSpPr>
            <a:spLocks noChangeAspect="1" noChangeArrowheads="1"/>
          </p:cNvSpPr>
          <p:nvPr/>
        </p:nvSpPr>
        <p:spPr bwMode="auto">
          <a:xfrm>
            <a:off x="7185025" y="4886325"/>
            <a:ext cx="49213" cy="55563"/>
          </a:xfrm>
          <a:prstGeom prst="ellipse">
            <a:avLst/>
          </a:prstGeom>
          <a:solidFill>
            <a:srgbClr val="79BB67"/>
          </a:solidFill>
          <a:ln w="3175">
            <a:noFill/>
            <a:round/>
            <a:headEnd/>
            <a:tailEnd/>
          </a:ln>
        </p:spPr>
        <p:txBody>
          <a:bodyPr wrap="none" anchor="ctr"/>
          <a:lstStyle/>
          <a:p>
            <a:pPr eaLnBrk="0" hangingPunct="0"/>
            <a:endParaRPr lang="en-US"/>
          </a:p>
        </p:txBody>
      </p:sp>
      <p:sp>
        <p:nvSpPr>
          <p:cNvPr id="14583" name="Oval 250"/>
          <p:cNvSpPr>
            <a:spLocks noChangeAspect="1" noChangeArrowheads="1"/>
          </p:cNvSpPr>
          <p:nvPr/>
        </p:nvSpPr>
        <p:spPr bwMode="auto">
          <a:xfrm>
            <a:off x="7224713" y="4819650"/>
            <a:ext cx="49212" cy="55563"/>
          </a:xfrm>
          <a:prstGeom prst="ellipse">
            <a:avLst/>
          </a:prstGeom>
          <a:solidFill>
            <a:srgbClr val="79BB67"/>
          </a:solidFill>
          <a:ln w="3175">
            <a:noFill/>
            <a:round/>
            <a:headEnd/>
            <a:tailEnd/>
          </a:ln>
        </p:spPr>
        <p:txBody>
          <a:bodyPr wrap="none" anchor="ctr"/>
          <a:lstStyle/>
          <a:p>
            <a:pPr eaLnBrk="0" hangingPunct="0"/>
            <a:endParaRPr lang="en-US"/>
          </a:p>
        </p:txBody>
      </p:sp>
      <p:sp>
        <p:nvSpPr>
          <p:cNvPr id="14584" name="Oval 251"/>
          <p:cNvSpPr>
            <a:spLocks noChangeAspect="1" noChangeArrowheads="1"/>
          </p:cNvSpPr>
          <p:nvPr/>
        </p:nvSpPr>
        <p:spPr bwMode="auto">
          <a:xfrm>
            <a:off x="7256463" y="4756150"/>
            <a:ext cx="49212" cy="55563"/>
          </a:xfrm>
          <a:prstGeom prst="ellipse">
            <a:avLst/>
          </a:prstGeom>
          <a:solidFill>
            <a:srgbClr val="79BB67"/>
          </a:solidFill>
          <a:ln w="3175">
            <a:noFill/>
            <a:round/>
            <a:headEnd/>
            <a:tailEnd/>
          </a:ln>
        </p:spPr>
        <p:txBody>
          <a:bodyPr wrap="none" anchor="ctr"/>
          <a:lstStyle/>
          <a:p>
            <a:pPr eaLnBrk="0" hangingPunct="0"/>
            <a:endParaRPr lang="en-US"/>
          </a:p>
        </p:txBody>
      </p:sp>
      <p:sp>
        <p:nvSpPr>
          <p:cNvPr id="14585" name="Oval 252"/>
          <p:cNvSpPr>
            <a:spLocks noChangeAspect="1" noChangeArrowheads="1"/>
          </p:cNvSpPr>
          <p:nvPr/>
        </p:nvSpPr>
        <p:spPr bwMode="auto">
          <a:xfrm>
            <a:off x="7286625" y="4684713"/>
            <a:ext cx="49213" cy="55562"/>
          </a:xfrm>
          <a:prstGeom prst="ellipse">
            <a:avLst/>
          </a:prstGeom>
          <a:solidFill>
            <a:srgbClr val="79BB67"/>
          </a:solidFill>
          <a:ln w="3175">
            <a:noFill/>
            <a:round/>
            <a:headEnd/>
            <a:tailEnd/>
          </a:ln>
        </p:spPr>
        <p:txBody>
          <a:bodyPr wrap="none" anchor="ctr"/>
          <a:lstStyle/>
          <a:p>
            <a:pPr eaLnBrk="0" hangingPunct="0"/>
            <a:endParaRPr lang="en-US"/>
          </a:p>
        </p:txBody>
      </p:sp>
      <p:sp>
        <p:nvSpPr>
          <p:cNvPr id="14586" name="Oval 253"/>
          <p:cNvSpPr>
            <a:spLocks noChangeAspect="1" noChangeArrowheads="1"/>
          </p:cNvSpPr>
          <p:nvPr/>
        </p:nvSpPr>
        <p:spPr bwMode="auto">
          <a:xfrm>
            <a:off x="7321550" y="4610100"/>
            <a:ext cx="50800" cy="55563"/>
          </a:xfrm>
          <a:prstGeom prst="ellipse">
            <a:avLst/>
          </a:prstGeom>
          <a:solidFill>
            <a:srgbClr val="79BB67"/>
          </a:solidFill>
          <a:ln w="3175">
            <a:noFill/>
            <a:round/>
            <a:headEnd/>
            <a:tailEnd/>
          </a:ln>
        </p:spPr>
        <p:txBody>
          <a:bodyPr wrap="none" anchor="ctr"/>
          <a:lstStyle/>
          <a:p>
            <a:pPr eaLnBrk="0" hangingPunct="0"/>
            <a:endParaRPr lang="en-US"/>
          </a:p>
        </p:txBody>
      </p:sp>
      <p:sp>
        <p:nvSpPr>
          <p:cNvPr id="14587" name="Oval 254"/>
          <p:cNvSpPr>
            <a:spLocks noChangeAspect="1" noChangeArrowheads="1"/>
          </p:cNvSpPr>
          <p:nvPr/>
        </p:nvSpPr>
        <p:spPr bwMode="auto">
          <a:xfrm>
            <a:off x="7092950" y="5006975"/>
            <a:ext cx="49213" cy="55563"/>
          </a:xfrm>
          <a:prstGeom prst="ellipse">
            <a:avLst/>
          </a:prstGeom>
          <a:solidFill>
            <a:srgbClr val="79BB67"/>
          </a:solidFill>
          <a:ln w="3175">
            <a:noFill/>
            <a:round/>
            <a:headEnd/>
            <a:tailEnd/>
          </a:ln>
        </p:spPr>
        <p:txBody>
          <a:bodyPr wrap="none" anchor="ctr"/>
          <a:lstStyle/>
          <a:p>
            <a:pPr eaLnBrk="0" hangingPunct="0"/>
            <a:endParaRPr lang="en-US"/>
          </a:p>
        </p:txBody>
      </p:sp>
      <p:sp>
        <p:nvSpPr>
          <p:cNvPr id="14588" name="Oval 255"/>
          <p:cNvSpPr>
            <a:spLocks noChangeAspect="1" noChangeArrowheads="1"/>
          </p:cNvSpPr>
          <p:nvPr/>
        </p:nvSpPr>
        <p:spPr bwMode="auto">
          <a:xfrm>
            <a:off x="7345363" y="4537075"/>
            <a:ext cx="49212" cy="55563"/>
          </a:xfrm>
          <a:prstGeom prst="ellipse">
            <a:avLst/>
          </a:prstGeom>
          <a:solidFill>
            <a:srgbClr val="79BB67"/>
          </a:solidFill>
          <a:ln w="3175">
            <a:noFill/>
            <a:round/>
            <a:headEnd/>
            <a:tailEnd/>
          </a:ln>
        </p:spPr>
        <p:txBody>
          <a:bodyPr wrap="none" anchor="ctr"/>
          <a:lstStyle/>
          <a:p>
            <a:pPr eaLnBrk="0" hangingPunct="0"/>
            <a:endParaRPr lang="en-US"/>
          </a:p>
        </p:txBody>
      </p:sp>
      <p:sp>
        <p:nvSpPr>
          <p:cNvPr id="14589" name="Oval 256"/>
          <p:cNvSpPr>
            <a:spLocks noChangeAspect="1" noChangeArrowheads="1"/>
          </p:cNvSpPr>
          <p:nvPr/>
        </p:nvSpPr>
        <p:spPr bwMode="auto">
          <a:xfrm>
            <a:off x="7037388" y="5065713"/>
            <a:ext cx="49212" cy="55562"/>
          </a:xfrm>
          <a:prstGeom prst="ellipse">
            <a:avLst/>
          </a:prstGeom>
          <a:solidFill>
            <a:srgbClr val="79BB67"/>
          </a:solidFill>
          <a:ln w="3175">
            <a:noFill/>
            <a:round/>
            <a:headEnd/>
            <a:tailEnd/>
          </a:ln>
        </p:spPr>
        <p:txBody>
          <a:bodyPr wrap="none" anchor="ctr"/>
          <a:lstStyle/>
          <a:p>
            <a:pPr eaLnBrk="0" hangingPunct="0"/>
            <a:endParaRPr lang="en-US"/>
          </a:p>
        </p:txBody>
      </p:sp>
      <p:sp>
        <p:nvSpPr>
          <p:cNvPr id="14590" name="Oval 257"/>
          <p:cNvSpPr>
            <a:spLocks noChangeAspect="1" noChangeArrowheads="1"/>
          </p:cNvSpPr>
          <p:nvPr/>
        </p:nvSpPr>
        <p:spPr bwMode="auto">
          <a:xfrm>
            <a:off x="6518275" y="4610100"/>
            <a:ext cx="49213" cy="55563"/>
          </a:xfrm>
          <a:prstGeom prst="ellipse">
            <a:avLst/>
          </a:prstGeom>
          <a:solidFill>
            <a:srgbClr val="79BB67"/>
          </a:solidFill>
          <a:ln w="3175">
            <a:noFill/>
            <a:round/>
            <a:headEnd/>
            <a:tailEnd/>
          </a:ln>
        </p:spPr>
        <p:txBody>
          <a:bodyPr wrap="none" anchor="ctr"/>
          <a:lstStyle/>
          <a:p>
            <a:pPr eaLnBrk="0" hangingPunct="0"/>
            <a:endParaRPr lang="en-US"/>
          </a:p>
        </p:txBody>
      </p:sp>
      <p:sp>
        <p:nvSpPr>
          <p:cNvPr id="14591" name="Oval 258"/>
          <p:cNvSpPr>
            <a:spLocks noChangeAspect="1" noChangeArrowheads="1"/>
          </p:cNvSpPr>
          <p:nvPr/>
        </p:nvSpPr>
        <p:spPr bwMode="auto">
          <a:xfrm rot="-7891906">
            <a:off x="6479381" y="4771232"/>
            <a:ext cx="73025" cy="65088"/>
          </a:xfrm>
          <a:prstGeom prst="ellipse">
            <a:avLst/>
          </a:prstGeom>
          <a:solidFill>
            <a:srgbClr val="693F23"/>
          </a:solidFill>
          <a:ln w="3175">
            <a:noFill/>
            <a:round/>
            <a:headEnd/>
            <a:tailEnd/>
          </a:ln>
        </p:spPr>
        <p:txBody>
          <a:bodyPr wrap="none" anchor="ctr"/>
          <a:lstStyle/>
          <a:p>
            <a:pPr eaLnBrk="0" hangingPunct="0"/>
            <a:endParaRPr lang="en-US"/>
          </a:p>
        </p:txBody>
      </p:sp>
      <p:sp>
        <p:nvSpPr>
          <p:cNvPr id="14592" name="Oval 259"/>
          <p:cNvSpPr>
            <a:spLocks noChangeAspect="1" noChangeArrowheads="1"/>
          </p:cNvSpPr>
          <p:nvPr/>
        </p:nvSpPr>
        <p:spPr bwMode="auto">
          <a:xfrm rot="-7891906">
            <a:off x="6536531" y="4798219"/>
            <a:ext cx="73025" cy="65088"/>
          </a:xfrm>
          <a:prstGeom prst="ellipse">
            <a:avLst/>
          </a:prstGeom>
          <a:solidFill>
            <a:srgbClr val="606445"/>
          </a:solidFill>
          <a:ln w="3175">
            <a:noFill/>
            <a:round/>
            <a:headEnd/>
            <a:tailEnd/>
          </a:ln>
        </p:spPr>
        <p:txBody>
          <a:bodyPr wrap="none" anchor="ctr"/>
          <a:lstStyle/>
          <a:p>
            <a:pPr eaLnBrk="0" hangingPunct="0"/>
            <a:endParaRPr lang="en-US"/>
          </a:p>
        </p:txBody>
      </p:sp>
      <p:sp>
        <p:nvSpPr>
          <p:cNvPr id="14593" name="Oval 260"/>
          <p:cNvSpPr>
            <a:spLocks noChangeAspect="1" noChangeArrowheads="1"/>
          </p:cNvSpPr>
          <p:nvPr/>
        </p:nvSpPr>
        <p:spPr bwMode="auto">
          <a:xfrm>
            <a:off x="6440488" y="4740275"/>
            <a:ext cx="49212" cy="55563"/>
          </a:xfrm>
          <a:prstGeom prst="ellipse">
            <a:avLst/>
          </a:prstGeom>
          <a:solidFill>
            <a:srgbClr val="79BB67"/>
          </a:solidFill>
          <a:ln w="3175">
            <a:noFill/>
            <a:round/>
            <a:headEnd/>
            <a:tailEnd/>
          </a:ln>
        </p:spPr>
        <p:txBody>
          <a:bodyPr wrap="none" anchor="ctr"/>
          <a:lstStyle/>
          <a:p>
            <a:pPr eaLnBrk="0" hangingPunct="0"/>
            <a:endParaRPr lang="en-US"/>
          </a:p>
        </p:txBody>
      </p:sp>
      <p:sp>
        <p:nvSpPr>
          <p:cNvPr id="14594" name="Oval 261"/>
          <p:cNvSpPr>
            <a:spLocks noChangeAspect="1" noChangeArrowheads="1"/>
          </p:cNvSpPr>
          <p:nvPr/>
        </p:nvSpPr>
        <p:spPr bwMode="auto">
          <a:xfrm rot="-7891906">
            <a:off x="6446044" y="4941094"/>
            <a:ext cx="73025" cy="65087"/>
          </a:xfrm>
          <a:prstGeom prst="ellipse">
            <a:avLst/>
          </a:prstGeom>
          <a:solidFill>
            <a:srgbClr val="693F23"/>
          </a:solidFill>
          <a:ln w="3175">
            <a:noFill/>
            <a:round/>
            <a:headEnd/>
            <a:tailEnd/>
          </a:ln>
        </p:spPr>
        <p:txBody>
          <a:bodyPr wrap="none" anchor="ctr"/>
          <a:lstStyle/>
          <a:p>
            <a:pPr eaLnBrk="0" hangingPunct="0"/>
            <a:endParaRPr lang="en-US"/>
          </a:p>
        </p:txBody>
      </p:sp>
      <p:sp>
        <p:nvSpPr>
          <p:cNvPr id="14595" name="Oval 262"/>
          <p:cNvSpPr>
            <a:spLocks noChangeAspect="1" noChangeArrowheads="1"/>
          </p:cNvSpPr>
          <p:nvPr/>
        </p:nvSpPr>
        <p:spPr bwMode="auto">
          <a:xfrm rot="-7891906">
            <a:off x="6506369" y="4958557"/>
            <a:ext cx="73025" cy="65087"/>
          </a:xfrm>
          <a:prstGeom prst="ellipse">
            <a:avLst/>
          </a:prstGeom>
          <a:solidFill>
            <a:srgbClr val="606445"/>
          </a:solidFill>
          <a:ln w="3175">
            <a:noFill/>
            <a:round/>
            <a:headEnd/>
            <a:tailEnd/>
          </a:ln>
        </p:spPr>
        <p:txBody>
          <a:bodyPr wrap="none" anchor="ctr"/>
          <a:lstStyle/>
          <a:p>
            <a:pPr eaLnBrk="0" hangingPunct="0"/>
            <a:endParaRPr lang="en-US"/>
          </a:p>
        </p:txBody>
      </p:sp>
      <p:sp>
        <p:nvSpPr>
          <p:cNvPr id="14596" name="Oval 263"/>
          <p:cNvSpPr>
            <a:spLocks noChangeAspect="1" noChangeArrowheads="1"/>
          </p:cNvSpPr>
          <p:nvPr/>
        </p:nvSpPr>
        <p:spPr bwMode="auto">
          <a:xfrm>
            <a:off x="6400800" y="4926013"/>
            <a:ext cx="49213" cy="55562"/>
          </a:xfrm>
          <a:prstGeom prst="ellipse">
            <a:avLst/>
          </a:prstGeom>
          <a:solidFill>
            <a:srgbClr val="79BB67"/>
          </a:solidFill>
          <a:ln w="3175">
            <a:noFill/>
            <a:round/>
            <a:headEnd/>
            <a:tailEnd/>
          </a:ln>
        </p:spPr>
        <p:txBody>
          <a:bodyPr wrap="none" anchor="ctr"/>
          <a:lstStyle/>
          <a:p>
            <a:pPr eaLnBrk="0" hangingPunct="0"/>
            <a:endParaRPr lang="en-US"/>
          </a:p>
        </p:txBody>
      </p:sp>
      <p:sp>
        <p:nvSpPr>
          <p:cNvPr id="14597" name="Oval 264"/>
          <p:cNvSpPr>
            <a:spLocks noChangeAspect="1" noChangeArrowheads="1"/>
          </p:cNvSpPr>
          <p:nvPr/>
        </p:nvSpPr>
        <p:spPr bwMode="auto">
          <a:xfrm>
            <a:off x="6405563" y="5270500"/>
            <a:ext cx="49212" cy="55563"/>
          </a:xfrm>
          <a:prstGeom prst="ellipse">
            <a:avLst/>
          </a:prstGeom>
          <a:solidFill>
            <a:srgbClr val="79BB67"/>
          </a:solidFill>
          <a:ln w="3175">
            <a:noFill/>
            <a:round/>
            <a:headEnd/>
            <a:tailEnd/>
          </a:ln>
        </p:spPr>
        <p:txBody>
          <a:bodyPr wrap="none" anchor="ctr"/>
          <a:lstStyle/>
          <a:p>
            <a:pPr eaLnBrk="0" hangingPunct="0"/>
            <a:endParaRPr lang="en-US"/>
          </a:p>
        </p:txBody>
      </p:sp>
      <p:sp>
        <p:nvSpPr>
          <p:cNvPr id="14598" name="Oval 265"/>
          <p:cNvSpPr>
            <a:spLocks noChangeAspect="1" noChangeArrowheads="1"/>
          </p:cNvSpPr>
          <p:nvPr/>
        </p:nvSpPr>
        <p:spPr bwMode="auto">
          <a:xfrm>
            <a:off x="6610350" y="5375275"/>
            <a:ext cx="65088" cy="73025"/>
          </a:xfrm>
          <a:prstGeom prst="ellipse">
            <a:avLst/>
          </a:prstGeom>
          <a:solidFill>
            <a:srgbClr val="848B60"/>
          </a:solidFill>
          <a:ln w="3175">
            <a:noFill/>
            <a:round/>
            <a:headEnd/>
            <a:tailEnd/>
          </a:ln>
        </p:spPr>
        <p:txBody>
          <a:bodyPr wrap="none" anchor="ctr"/>
          <a:lstStyle/>
          <a:p>
            <a:pPr eaLnBrk="0" hangingPunct="0"/>
            <a:endParaRPr lang="en-US"/>
          </a:p>
        </p:txBody>
      </p:sp>
      <p:sp>
        <p:nvSpPr>
          <p:cNvPr id="14599" name="Oval 266"/>
          <p:cNvSpPr>
            <a:spLocks noChangeAspect="1" noChangeArrowheads="1"/>
          </p:cNvSpPr>
          <p:nvPr/>
        </p:nvSpPr>
        <p:spPr bwMode="auto">
          <a:xfrm>
            <a:off x="6546850" y="5383213"/>
            <a:ext cx="65088" cy="73025"/>
          </a:xfrm>
          <a:prstGeom prst="ellipse">
            <a:avLst/>
          </a:prstGeom>
          <a:solidFill>
            <a:srgbClr val="606445"/>
          </a:solidFill>
          <a:ln w="3175">
            <a:noFill/>
            <a:round/>
            <a:headEnd/>
            <a:tailEnd/>
          </a:ln>
        </p:spPr>
        <p:txBody>
          <a:bodyPr wrap="none" anchor="ctr"/>
          <a:lstStyle/>
          <a:p>
            <a:pPr eaLnBrk="0" hangingPunct="0"/>
            <a:endParaRPr lang="en-US"/>
          </a:p>
        </p:txBody>
      </p:sp>
      <p:sp>
        <p:nvSpPr>
          <p:cNvPr id="14600" name="Oval 267"/>
          <p:cNvSpPr>
            <a:spLocks noChangeAspect="1" noChangeArrowheads="1"/>
          </p:cNvSpPr>
          <p:nvPr/>
        </p:nvSpPr>
        <p:spPr bwMode="auto">
          <a:xfrm>
            <a:off x="6481763" y="5397500"/>
            <a:ext cx="65087" cy="73025"/>
          </a:xfrm>
          <a:prstGeom prst="ellipse">
            <a:avLst/>
          </a:prstGeom>
          <a:solidFill>
            <a:srgbClr val="693F23"/>
          </a:solidFill>
          <a:ln w="3175">
            <a:noFill/>
            <a:round/>
            <a:headEnd/>
            <a:tailEnd/>
          </a:ln>
        </p:spPr>
        <p:txBody>
          <a:bodyPr wrap="none" anchor="ctr"/>
          <a:lstStyle/>
          <a:p>
            <a:pPr eaLnBrk="0" hangingPunct="0"/>
            <a:endParaRPr lang="en-US"/>
          </a:p>
        </p:txBody>
      </p:sp>
      <p:sp>
        <p:nvSpPr>
          <p:cNvPr id="14601" name="Oval 268"/>
          <p:cNvSpPr>
            <a:spLocks noChangeAspect="1" noChangeArrowheads="1"/>
          </p:cNvSpPr>
          <p:nvPr/>
        </p:nvSpPr>
        <p:spPr bwMode="auto">
          <a:xfrm>
            <a:off x="6430963" y="5414963"/>
            <a:ext cx="49212" cy="55562"/>
          </a:xfrm>
          <a:prstGeom prst="ellipse">
            <a:avLst/>
          </a:prstGeom>
          <a:solidFill>
            <a:srgbClr val="79BB67"/>
          </a:solidFill>
          <a:ln w="3175">
            <a:noFill/>
            <a:round/>
            <a:headEnd/>
            <a:tailEnd/>
          </a:ln>
        </p:spPr>
        <p:txBody>
          <a:bodyPr wrap="none" anchor="ctr"/>
          <a:lstStyle/>
          <a:p>
            <a:pPr eaLnBrk="0" hangingPunct="0"/>
            <a:endParaRPr lang="en-US"/>
          </a:p>
        </p:txBody>
      </p:sp>
      <p:sp>
        <p:nvSpPr>
          <p:cNvPr id="14602" name="Oval 269"/>
          <p:cNvSpPr>
            <a:spLocks noChangeAspect="1" noChangeArrowheads="1"/>
          </p:cNvSpPr>
          <p:nvPr/>
        </p:nvSpPr>
        <p:spPr bwMode="auto">
          <a:xfrm>
            <a:off x="6573838" y="5110163"/>
            <a:ext cx="65087" cy="73025"/>
          </a:xfrm>
          <a:prstGeom prst="ellipse">
            <a:avLst/>
          </a:prstGeom>
          <a:solidFill>
            <a:srgbClr val="848B60"/>
          </a:solidFill>
          <a:ln w="3175">
            <a:noFill/>
            <a:round/>
            <a:headEnd/>
            <a:tailEnd/>
          </a:ln>
        </p:spPr>
        <p:txBody>
          <a:bodyPr wrap="none" anchor="ctr"/>
          <a:lstStyle/>
          <a:p>
            <a:pPr eaLnBrk="0" hangingPunct="0"/>
            <a:endParaRPr lang="en-US"/>
          </a:p>
        </p:txBody>
      </p:sp>
      <p:sp>
        <p:nvSpPr>
          <p:cNvPr id="14603" name="Oval 270"/>
          <p:cNvSpPr>
            <a:spLocks noChangeAspect="1" noChangeArrowheads="1"/>
          </p:cNvSpPr>
          <p:nvPr/>
        </p:nvSpPr>
        <p:spPr bwMode="auto">
          <a:xfrm>
            <a:off x="6510338" y="5105400"/>
            <a:ext cx="65087" cy="73025"/>
          </a:xfrm>
          <a:prstGeom prst="ellipse">
            <a:avLst/>
          </a:prstGeom>
          <a:solidFill>
            <a:srgbClr val="606445"/>
          </a:solidFill>
          <a:ln w="3175">
            <a:noFill/>
            <a:round/>
            <a:headEnd/>
            <a:tailEnd/>
          </a:ln>
        </p:spPr>
        <p:txBody>
          <a:bodyPr wrap="none" anchor="ctr"/>
          <a:lstStyle/>
          <a:p>
            <a:pPr eaLnBrk="0" hangingPunct="0"/>
            <a:endParaRPr lang="en-US"/>
          </a:p>
        </p:txBody>
      </p:sp>
      <p:sp>
        <p:nvSpPr>
          <p:cNvPr id="14604" name="Oval 271"/>
          <p:cNvSpPr>
            <a:spLocks noChangeAspect="1" noChangeArrowheads="1"/>
          </p:cNvSpPr>
          <p:nvPr/>
        </p:nvSpPr>
        <p:spPr bwMode="auto">
          <a:xfrm>
            <a:off x="6448425" y="5086350"/>
            <a:ext cx="65088" cy="73025"/>
          </a:xfrm>
          <a:prstGeom prst="ellipse">
            <a:avLst/>
          </a:prstGeom>
          <a:solidFill>
            <a:srgbClr val="693F23"/>
          </a:solidFill>
          <a:ln w="3175">
            <a:noFill/>
            <a:round/>
            <a:headEnd/>
            <a:tailEnd/>
          </a:ln>
        </p:spPr>
        <p:txBody>
          <a:bodyPr wrap="none" anchor="ctr"/>
          <a:lstStyle/>
          <a:p>
            <a:pPr eaLnBrk="0" hangingPunct="0"/>
            <a:endParaRPr lang="en-US"/>
          </a:p>
        </p:txBody>
      </p:sp>
      <p:sp>
        <p:nvSpPr>
          <p:cNvPr id="14605" name="Oval 272"/>
          <p:cNvSpPr>
            <a:spLocks noChangeAspect="1" noChangeArrowheads="1"/>
          </p:cNvSpPr>
          <p:nvPr/>
        </p:nvSpPr>
        <p:spPr bwMode="auto">
          <a:xfrm>
            <a:off x="6394450" y="5081588"/>
            <a:ext cx="50800" cy="55562"/>
          </a:xfrm>
          <a:prstGeom prst="ellipse">
            <a:avLst/>
          </a:prstGeom>
          <a:solidFill>
            <a:srgbClr val="79BB67"/>
          </a:solidFill>
          <a:ln w="3175">
            <a:noFill/>
            <a:round/>
            <a:headEnd/>
            <a:tailEnd/>
          </a:ln>
        </p:spPr>
        <p:txBody>
          <a:bodyPr wrap="none" anchor="ctr"/>
          <a:lstStyle/>
          <a:p>
            <a:pPr eaLnBrk="0" hangingPunct="0"/>
            <a:endParaRPr lang="en-US"/>
          </a:p>
        </p:txBody>
      </p:sp>
      <p:sp>
        <p:nvSpPr>
          <p:cNvPr id="14606" name="Line 273"/>
          <p:cNvSpPr>
            <a:spLocks noChangeShapeType="1"/>
          </p:cNvSpPr>
          <p:nvPr/>
        </p:nvSpPr>
        <p:spPr bwMode="invGray">
          <a:xfrm rot="-558366">
            <a:off x="5668963" y="4724400"/>
            <a:ext cx="676275" cy="301625"/>
          </a:xfrm>
          <a:prstGeom prst="line">
            <a:avLst/>
          </a:prstGeom>
          <a:noFill/>
          <a:ln w="15875">
            <a:solidFill>
              <a:srgbClr val="FFFFFF"/>
            </a:solidFill>
            <a:round/>
            <a:headEnd/>
            <a:tailEnd type="triangle" w="med" len="med"/>
          </a:ln>
        </p:spPr>
        <p:txBody>
          <a:bodyPr/>
          <a:lstStyle/>
          <a:p>
            <a:endParaRPr lang="en-US"/>
          </a:p>
        </p:txBody>
      </p:sp>
      <p:sp>
        <p:nvSpPr>
          <p:cNvPr id="14607" name="Rectangle 274"/>
          <p:cNvSpPr>
            <a:spLocks noChangeArrowheads="1"/>
          </p:cNvSpPr>
          <p:nvPr/>
        </p:nvSpPr>
        <p:spPr bwMode="invGray">
          <a:xfrm>
            <a:off x="6288088" y="5461000"/>
            <a:ext cx="522287" cy="247650"/>
          </a:xfrm>
          <a:prstGeom prst="rect">
            <a:avLst/>
          </a:prstGeom>
          <a:noFill/>
          <a:ln w="12700">
            <a:noFill/>
            <a:miter lim="800000"/>
            <a:headEnd/>
            <a:tailEnd/>
          </a:ln>
        </p:spPr>
        <p:txBody>
          <a:bodyPr lIns="92539" tIns="45458" rIns="92539" bIns="45458" anchor="ctr"/>
          <a:lstStyle/>
          <a:p>
            <a:pPr algn="ctr" defTabSz="935038" eaLnBrk="0" hangingPunct="0">
              <a:spcBef>
                <a:spcPct val="50000"/>
              </a:spcBef>
            </a:pPr>
            <a:r>
              <a:rPr lang="en-US" sz="1200">
                <a:solidFill>
                  <a:srgbClr val="FFFFFF"/>
                </a:solidFill>
                <a:latin typeface="Arial" charset="0"/>
              </a:rPr>
              <a:t>Gag</a:t>
            </a:r>
          </a:p>
        </p:txBody>
      </p:sp>
      <p:sp>
        <p:nvSpPr>
          <p:cNvPr id="14608" name="AutoShape 275"/>
          <p:cNvSpPr>
            <a:spLocks noChangeArrowheads="1"/>
          </p:cNvSpPr>
          <p:nvPr/>
        </p:nvSpPr>
        <p:spPr bwMode="auto">
          <a:xfrm>
            <a:off x="5508625" y="5410200"/>
            <a:ext cx="708025" cy="76200"/>
          </a:xfrm>
          <a:prstGeom prst="flowChartDisplay">
            <a:avLst/>
          </a:prstGeom>
          <a:gradFill rotWithShape="0">
            <a:gsLst>
              <a:gs pos="0">
                <a:srgbClr val="532900"/>
              </a:gs>
              <a:gs pos="100000">
                <a:srgbClr val="B35800"/>
              </a:gs>
            </a:gsLst>
            <a:path path="rect">
              <a:fillToRect l="50000" t="50000" r="50000" b="50000"/>
            </a:path>
          </a:gradFill>
          <a:ln w="3175">
            <a:solidFill>
              <a:schemeClr val="tx1"/>
            </a:solidFill>
            <a:miter lim="800000"/>
            <a:headEnd/>
            <a:tailEnd/>
          </a:ln>
        </p:spPr>
        <p:txBody>
          <a:bodyPr wrap="none" anchor="ctr"/>
          <a:lstStyle/>
          <a:p>
            <a:pPr eaLnBrk="0" hangingPunct="0"/>
            <a:endParaRPr lang="en-US"/>
          </a:p>
        </p:txBody>
      </p:sp>
      <p:sp>
        <p:nvSpPr>
          <p:cNvPr id="14609" name="AutoShape 276"/>
          <p:cNvSpPr>
            <a:spLocks noChangeArrowheads="1"/>
          </p:cNvSpPr>
          <p:nvPr/>
        </p:nvSpPr>
        <p:spPr bwMode="auto">
          <a:xfrm>
            <a:off x="5373688" y="5562600"/>
            <a:ext cx="706437" cy="76200"/>
          </a:xfrm>
          <a:prstGeom prst="flowChartDisplay">
            <a:avLst/>
          </a:prstGeom>
          <a:gradFill rotWithShape="0">
            <a:gsLst>
              <a:gs pos="0">
                <a:srgbClr val="532900"/>
              </a:gs>
              <a:gs pos="100000">
                <a:srgbClr val="B35800"/>
              </a:gs>
            </a:gsLst>
            <a:path path="rect">
              <a:fillToRect l="50000" t="50000" r="50000" b="50000"/>
            </a:path>
          </a:gradFill>
          <a:ln w="3175">
            <a:solidFill>
              <a:schemeClr val="tx1"/>
            </a:solidFill>
            <a:miter lim="800000"/>
            <a:headEnd/>
            <a:tailEnd/>
          </a:ln>
        </p:spPr>
        <p:txBody>
          <a:bodyPr wrap="none" anchor="ctr"/>
          <a:lstStyle/>
          <a:p>
            <a:pPr eaLnBrk="0" hangingPunct="0"/>
            <a:endParaRPr lang="en-US"/>
          </a:p>
        </p:txBody>
      </p:sp>
      <p:sp>
        <p:nvSpPr>
          <p:cNvPr id="14610" name="AutoShape 277"/>
          <p:cNvSpPr>
            <a:spLocks noChangeArrowheads="1"/>
          </p:cNvSpPr>
          <p:nvPr/>
        </p:nvSpPr>
        <p:spPr bwMode="auto">
          <a:xfrm>
            <a:off x="5305425" y="5715000"/>
            <a:ext cx="708025" cy="76200"/>
          </a:xfrm>
          <a:prstGeom prst="flowChartDisplay">
            <a:avLst/>
          </a:prstGeom>
          <a:gradFill rotWithShape="0">
            <a:gsLst>
              <a:gs pos="0">
                <a:srgbClr val="532900"/>
              </a:gs>
              <a:gs pos="100000">
                <a:srgbClr val="B35800"/>
              </a:gs>
            </a:gsLst>
            <a:path path="rect">
              <a:fillToRect l="50000" t="50000" r="50000" b="50000"/>
            </a:path>
          </a:gradFill>
          <a:ln w="3175">
            <a:solidFill>
              <a:schemeClr val="tx1"/>
            </a:solidFill>
            <a:miter lim="800000"/>
            <a:headEnd/>
            <a:tailEnd/>
          </a:ln>
        </p:spPr>
        <p:txBody>
          <a:bodyPr wrap="none" anchor="ctr"/>
          <a:lstStyle/>
          <a:p>
            <a:pPr eaLnBrk="0" hangingPunct="0"/>
            <a:endParaRPr lang="en-US"/>
          </a:p>
        </p:txBody>
      </p:sp>
      <p:sp>
        <p:nvSpPr>
          <p:cNvPr id="14611" name="Rectangle 278"/>
          <p:cNvSpPr>
            <a:spLocks noChangeArrowheads="1"/>
          </p:cNvSpPr>
          <p:nvPr/>
        </p:nvSpPr>
        <p:spPr bwMode="invGray">
          <a:xfrm>
            <a:off x="5257800" y="5791200"/>
            <a:ext cx="1009650" cy="247650"/>
          </a:xfrm>
          <a:prstGeom prst="rect">
            <a:avLst/>
          </a:prstGeom>
          <a:noFill/>
          <a:ln w="12700">
            <a:noFill/>
            <a:miter lim="800000"/>
            <a:headEnd/>
            <a:tailEnd/>
          </a:ln>
        </p:spPr>
        <p:txBody>
          <a:bodyPr lIns="92539" tIns="45458" rIns="92539" bIns="45458" anchor="ctr"/>
          <a:lstStyle/>
          <a:p>
            <a:pPr algn="ctr" defTabSz="935038" eaLnBrk="0" hangingPunct="0">
              <a:spcBef>
                <a:spcPct val="50000"/>
              </a:spcBef>
            </a:pPr>
            <a:r>
              <a:rPr lang="en-US" sz="1200">
                <a:solidFill>
                  <a:srgbClr val="FFFFFF"/>
                </a:solidFill>
                <a:latin typeface="Arial" charset="0"/>
              </a:rPr>
              <a:t>Gag-Pol</a:t>
            </a:r>
          </a:p>
        </p:txBody>
      </p:sp>
      <p:sp>
        <p:nvSpPr>
          <p:cNvPr id="14612" name="Freeform 279"/>
          <p:cNvSpPr>
            <a:spLocks noChangeAspect="1"/>
          </p:cNvSpPr>
          <p:nvPr/>
        </p:nvSpPr>
        <p:spPr bwMode="auto">
          <a:xfrm>
            <a:off x="7224713" y="5226050"/>
            <a:ext cx="55562" cy="55563"/>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0 60000 65536"/>
              <a:gd name="T9" fmla="*/ 0 60000 65536"/>
              <a:gd name="T10" fmla="*/ 0 60000 65536"/>
              <a:gd name="T11" fmla="*/ 0 60000 65536"/>
              <a:gd name="T12" fmla="*/ 0 w 44"/>
              <a:gd name="T13" fmla="*/ 0 h 40"/>
              <a:gd name="T14" fmla="*/ 44 w 44"/>
              <a:gd name="T15" fmla="*/ 40 h 40"/>
            </a:gdLst>
            <a:ahLst/>
            <a:cxnLst>
              <a:cxn ang="T8">
                <a:pos x="T0" y="T1"/>
              </a:cxn>
              <a:cxn ang="T9">
                <a:pos x="T2" y="T3"/>
              </a:cxn>
              <a:cxn ang="T10">
                <a:pos x="T4" y="T5"/>
              </a:cxn>
              <a:cxn ang="T11">
                <a:pos x="T6" y="T7"/>
              </a:cxn>
            </a:cxnLst>
            <a:rect l="T12" t="T13" r="T14" b="T15"/>
            <a:pathLst>
              <a:path w="44" h="40">
                <a:moveTo>
                  <a:pt x="0" y="2"/>
                </a:moveTo>
                <a:cubicBezTo>
                  <a:pt x="6" y="3"/>
                  <a:pt x="16" y="0"/>
                  <a:pt x="18" y="6"/>
                </a:cubicBezTo>
                <a:cubicBezTo>
                  <a:pt x="22" y="20"/>
                  <a:pt x="12" y="30"/>
                  <a:pt x="28" y="30"/>
                </a:cubicBezTo>
                <a:lnTo>
                  <a:pt x="44" y="40"/>
                </a:lnTo>
              </a:path>
            </a:pathLst>
          </a:custGeom>
          <a:noFill/>
          <a:ln w="12700">
            <a:solidFill>
              <a:srgbClr val="DD3826"/>
            </a:solidFill>
            <a:round/>
            <a:headEnd/>
            <a:tailEnd/>
          </a:ln>
        </p:spPr>
        <p:txBody>
          <a:bodyPr wrap="none" anchor="ctr"/>
          <a:lstStyle/>
          <a:p>
            <a:endParaRPr lang="en-US"/>
          </a:p>
        </p:txBody>
      </p:sp>
      <p:sp>
        <p:nvSpPr>
          <p:cNvPr id="14613" name="Freeform 280"/>
          <p:cNvSpPr>
            <a:spLocks noChangeAspect="1"/>
          </p:cNvSpPr>
          <p:nvPr/>
        </p:nvSpPr>
        <p:spPr bwMode="auto">
          <a:xfrm>
            <a:off x="7270750" y="5157788"/>
            <a:ext cx="53975" cy="55562"/>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0 60000 65536"/>
              <a:gd name="T9" fmla="*/ 0 60000 65536"/>
              <a:gd name="T10" fmla="*/ 0 60000 65536"/>
              <a:gd name="T11" fmla="*/ 0 60000 65536"/>
              <a:gd name="T12" fmla="*/ 0 w 44"/>
              <a:gd name="T13" fmla="*/ 0 h 40"/>
              <a:gd name="T14" fmla="*/ 44 w 44"/>
              <a:gd name="T15" fmla="*/ 40 h 40"/>
            </a:gdLst>
            <a:ahLst/>
            <a:cxnLst>
              <a:cxn ang="T8">
                <a:pos x="T0" y="T1"/>
              </a:cxn>
              <a:cxn ang="T9">
                <a:pos x="T2" y="T3"/>
              </a:cxn>
              <a:cxn ang="T10">
                <a:pos x="T4" y="T5"/>
              </a:cxn>
              <a:cxn ang="T11">
                <a:pos x="T6" y="T7"/>
              </a:cxn>
            </a:cxnLst>
            <a:rect l="T12" t="T13" r="T14" b="T15"/>
            <a:pathLst>
              <a:path w="44" h="40">
                <a:moveTo>
                  <a:pt x="0" y="2"/>
                </a:moveTo>
                <a:cubicBezTo>
                  <a:pt x="6" y="3"/>
                  <a:pt x="16" y="0"/>
                  <a:pt x="18" y="6"/>
                </a:cubicBezTo>
                <a:cubicBezTo>
                  <a:pt x="22" y="20"/>
                  <a:pt x="12" y="30"/>
                  <a:pt x="28" y="30"/>
                </a:cubicBezTo>
                <a:lnTo>
                  <a:pt x="44" y="40"/>
                </a:lnTo>
              </a:path>
            </a:pathLst>
          </a:custGeom>
          <a:noFill/>
          <a:ln w="12700">
            <a:solidFill>
              <a:srgbClr val="DD3826"/>
            </a:solidFill>
            <a:round/>
            <a:headEnd/>
            <a:tailEnd/>
          </a:ln>
        </p:spPr>
        <p:txBody>
          <a:bodyPr wrap="none" anchor="ctr"/>
          <a:lstStyle/>
          <a:p>
            <a:endParaRPr lang="en-US"/>
          </a:p>
        </p:txBody>
      </p:sp>
      <p:sp>
        <p:nvSpPr>
          <p:cNvPr id="14614" name="Freeform 281"/>
          <p:cNvSpPr>
            <a:spLocks noChangeAspect="1"/>
          </p:cNvSpPr>
          <p:nvPr/>
        </p:nvSpPr>
        <p:spPr bwMode="auto">
          <a:xfrm>
            <a:off x="7315200" y="5089525"/>
            <a:ext cx="55563" cy="55563"/>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0 60000 65536"/>
              <a:gd name="T9" fmla="*/ 0 60000 65536"/>
              <a:gd name="T10" fmla="*/ 0 60000 65536"/>
              <a:gd name="T11" fmla="*/ 0 60000 65536"/>
              <a:gd name="T12" fmla="*/ 0 w 44"/>
              <a:gd name="T13" fmla="*/ 0 h 40"/>
              <a:gd name="T14" fmla="*/ 44 w 44"/>
              <a:gd name="T15" fmla="*/ 40 h 40"/>
            </a:gdLst>
            <a:ahLst/>
            <a:cxnLst>
              <a:cxn ang="T8">
                <a:pos x="T0" y="T1"/>
              </a:cxn>
              <a:cxn ang="T9">
                <a:pos x="T2" y="T3"/>
              </a:cxn>
              <a:cxn ang="T10">
                <a:pos x="T4" y="T5"/>
              </a:cxn>
              <a:cxn ang="T11">
                <a:pos x="T6" y="T7"/>
              </a:cxn>
            </a:cxnLst>
            <a:rect l="T12" t="T13" r="T14" b="T15"/>
            <a:pathLst>
              <a:path w="44" h="40">
                <a:moveTo>
                  <a:pt x="0" y="2"/>
                </a:moveTo>
                <a:cubicBezTo>
                  <a:pt x="6" y="3"/>
                  <a:pt x="16" y="0"/>
                  <a:pt x="18" y="6"/>
                </a:cubicBezTo>
                <a:cubicBezTo>
                  <a:pt x="22" y="20"/>
                  <a:pt x="12" y="30"/>
                  <a:pt x="28" y="30"/>
                </a:cubicBezTo>
                <a:lnTo>
                  <a:pt x="44" y="40"/>
                </a:lnTo>
              </a:path>
            </a:pathLst>
          </a:custGeom>
          <a:noFill/>
          <a:ln w="12700">
            <a:solidFill>
              <a:srgbClr val="DD3826"/>
            </a:solidFill>
            <a:round/>
            <a:headEnd/>
            <a:tailEnd/>
          </a:ln>
        </p:spPr>
        <p:txBody>
          <a:bodyPr wrap="none" anchor="ctr"/>
          <a:lstStyle/>
          <a:p>
            <a:endParaRPr lang="en-US"/>
          </a:p>
        </p:txBody>
      </p:sp>
      <p:sp>
        <p:nvSpPr>
          <p:cNvPr id="14615" name="Freeform 282"/>
          <p:cNvSpPr>
            <a:spLocks noChangeAspect="1"/>
          </p:cNvSpPr>
          <p:nvPr/>
        </p:nvSpPr>
        <p:spPr bwMode="auto">
          <a:xfrm>
            <a:off x="7359650" y="5021263"/>
            <a:ext cx="55563" cy="55562"/>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0 60000 65536"/>
              <a:gd name="T9" fmla="*/ 0 60000 65536"/>
              <a:gd name="T10" fmla="*/ 0 60000 65536"/>
              <a:gd name="T11" fmla="*/ 0 60000 65536"/>
              <a:gd name="T12" fmla="*/ 0 w 44"/>
              <a:gd name="T13" fmla="*/ 0 h 40"/>
              <a:gd name="T14" fmla="*/ 44 w 44"/>
              <a:gd name="T15" fmla="*/ 40 h 40"/>
            </a:gdLst>
            <a:ahLst/>
            <a:cxnLst>
              <a:cxn ang="T8">
                <a:pos x="T0" y="T1"/>
              </a:cxn>
              <a:cxn ang="T9">
                <a:pos x="T2" y="T3"/>
              </a:cxn>
              <a:cxn ang="T10">
                <a:pos x="T4" y="T5"/>
              </a:cxn>
              <a:cxn ang="T11">
                <a:pos x="T6" y="T7"/>
              </a:cxn>
            </a:cxnLst>
            <a:rect l="T12" t="T13" r="T14" b="T15"/>
            <a:pathLst>
              <a:path w="44" h="40">
                <a:moveTo>
                  <a:pt x="0" y="2"/>
                </a:moveTo>
                <a:cubicBezTo>
                  <a:pt x="6" y="3"/>
                  <a:pt x="16" y="0"/>
                  <a:pt x="18" y="6"/>
                </a:cubicBezTo>
                <a:cubicBezTo>
                  <a:pt x="22" y="20"/>
                  <a:pt x="12" y="30"/>
                  <a:pt x="28" y="30"/>
                </a:cubicBezTo>
                <a:lnTo>
                  <a:pt x="44" y="40"/>
                </a:lnTo>
              </a:path>
            </a:pathLst>
          </a:custGeom>
          <a:noFill/>
          <a:ln w="12700">
            <a:solidFill>
              <a:srgbClr val="DD3826"/>
            </a:solidFill>
            <a:round/>
            <a:headEnd/>
            <a:tailEnd/>
          </a:ln>
        </p:spPr>
        <p:txBody>
          <a:bodyPr wrap="none" anchor="ctr"/>
          <a:lstStyle/>
          <a:p>
            <a:endParaRPr lang="en-US"/>
          </a:p>
        </p:txBody>
      </p:sp>
      <p:sp>
        <p:nvSpPr>
          <p:cNvPr id="14616" name="Freeform 283"/>
          <p:cNvSpPr>
            <a:spLocks noChangeAspect="1"/>
          </p:cNvSpPr>
          <p:nvPr/>
        </p:nvSpPr>
        <p:spPr bwMode="auto">
          <a:xfrm>
            <a:off x="7405688" y="4953000"/>
            <a:ext cx="55562" cy="55563"/>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0 60000 65536"/>
              <a:gd name="T9" fmla="*/ 0 60000 65536"/>
              <a:gd name="T10" fmla="*/ 0 60000 65536"/>
              <a:gd name="T11" fmla="*/ 0 60000 65536"/>
              <a:gd name="T12" fmla="*/ 0 w 44"/>
              <a:gd name="T13" fmla="*/ 0 h 40"/>
              <a:gd name="T14" fmla="*/ 44 w 44"/>
              <a:gd name="T15" fmla="*/ 40 h 40"/>
            </a:gdLst>
            <a:ahLst/>
            <a:cxnLst>
              <a:cxn ang="T8">
                <a:pos x="T0" y="T1"/>
              </a:cxn>
              <a:cxn ang="T9">
                <a:pos x="T2" y="T3"/>
              </a:cxn>
              <a:cxn ang="T10">
                <a:pos x="T4" y="T5"/>
              </a:cxn>
              <a:cxn ang="T11">
                <a:pos x="T6" y="T7"/>
              </a:cxn>
            </a:cxnLst>
            <a:rect l="T12" t="T13" r="T14" b="T15"/>
            <a:pathLst>
              <a:path w="44" h="40">
                <a:moveTo>
                  <a:pt x="0" y="2"/>
                </a:moveTo>
                <a:cubicBezTo>
                  <a:pt x="6" y="3"/>
                  <a:pt x="16" y="0"/>
                  <a:pt x="18" y="6"/>
                </a:cubicBezTo>
                <a:cubicBezTo>
                  <a:pt x="22" y="20"/>
                  <a:pt x="12" y="30"/>
                  <a:pt x="28" y="30"/>
                </a:cubicBezTo>
                <a:lnTo>
                  <a:pt x="44" y="40"/>
                </a:lnTo>
              </a:path>
            </a:pathLst>
          </a:custGeom>
          <a:noFill/>
          <a:ln w="12700">
            <a:solidFill>
              <a:srgbClr val="DD3826"/>
            </a:solidFill>
            <a:round/>
            <a:headEnd/>
            <a:tailEnd/>
          </a:ln>
        </p:spPr>
        <p:txBody>
          <a:bodyPr wrap="none" anchor="ctr"/>
          <a:lstStyle/>
          <a:p>
            <a:endParaRPr lang="en-US"/>
          </a:p>
        </p:txBody>
      </p:sp>
      <p:sp>
        <p:nvSpPr>
          <p:cNvPr id="14617" name="Freeform 284"/>
          <p:cNvSpPr>
            <a:spLocks noChangeAspect="1"/>
          </p:cNvSpPr>
          <p:nvPr/>
        </p:nvSpPr>
        <p:spPr bwMode="auto">
          <a:xfrm>
            <a:off x="7450138" y="4884738"/>
            <a:ext cx="55562" cy="55562"/>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0 60000 65536"/>
              <a:gd name="T9" fmla="*/ 0 60000 65536"/>
              <a:gd name="T10" fmla="*/ 0 60000 65536"/>
              <a:gd name="T11" fmla="*/ 0 60000 65536"/>
              <a:gd name="T12" fmla="*/ 0 w 44"/>
              <a:gd name="T13" fmla="*/ 0 h 40"/>
              <a:gd name="T14" fmla="*/ 44 w 44"/>
              <a:gd name="T15" fmla="*/ 40 h 40"/>
            </a:gdLst>
            <a:ahLst/>
            <a:cxnLst>
              <a:cxn ang="T8">
                <a:pos x="T0" y="T1"/>
              </a:cxn>
              <a:cxn ang="T9">
                <a:pos x="T2" y="T3"/>
              </a:cxn>
              <a:cxn ang="T10">
                <a:pos x="T4" y="T5"/>
              </a:cxn>
              <a:cxn ang="T11">
                <a:pos x="T6" y="T7"/>
              </a:cxn>
            </a:cxnLst>
            <a:rect l="T12" t="T13" r="T14" b="T15"/>
            <a:pathLst>
              <a:path w="44" h="40">
                <a:moveTo>
                  <a:pt x="0" y="2"/>
                </a:moveTo>
                <a:cubicBezTo>
                  <a:pt x="6" y="3"/>
                  <a:pt x="16" y="0"/>
                  <a:pt x="18" y="6"/>
                </a:cubicBezTo>
                <a:cubicBezTo>
                  <a:pt x="22" y="20"/>
                  <a:pt x="12" y="30"/>
                  <a:pt x="28" y="30"/>
                </a:cubicBezTo>
                <a:lnTo>
                  <a:pt x="44" y="40"/>
                </a:lnTo>
              </a:path>
            </a:pathLst>
          </a:custGeom>
          <a:noFill/>
          <a:ln w="12700">
            <a:solidFill>
              <a:srgbClr val="DD3826"/>
            </a:solidFill>
            <a:round/>
            <a:headEnd/>
            <a:tailEnd/>
          </a:ln>
        </p:spPr>
        <p:txBody>
          <a:bodyPr wrap="none" anchor="ctr"/>
          <a:lstStyle/>
          <a:p>
            <a:endParaRPr lang="en-US"/>
          </a:p>
        </p:txBody>
      </p:sp>
      <p:sp>
        <p:nvSpPr>
          <p:cNvPr id="14618" name="Freeform 285"/>
          <p:cNvSpPr>
            <a:spLocks noChangeAspect="1"/>
          </p:cNvSpPr>
          <p:nvPr/>
        </p:nvSpPr>
        <p:spPr bwMode="auto">
          <a:xfrm>
            <a:off x="7500938" y="4729163"/>
            <a:ext cx="55562" cy="55562"/>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0 60000 65536"/>
              <a:gd name="T9" fmla="*/ 0 60000 65536"/>
              <a:gd name="T10" fmla="*/ 0 60000 65536"/>
              <a:gd name="T11" fmla="*/ 0 60000 65536"/>
              <a:gd name="T12" fmla="*/ 0 w 44"/>
              <a:gd name="T13" fmla="*/ 0 h 40"/>
              <a:gd name="T14" fmla="*/ 44 w 44"/>
              <a:gd name="T15" fmla="*/ 40 h 40"/>
            </a:gdLst>
            <a:ahLst/>
            <a:cxnLst>
              <a:cxn ang="T8">
                <a:pos x="T0" y="T1"/>
              </a:cxn>
              <a:cxn ang="T9">
                <a:pos x="T2" y="T3"/>
              </a:cxn>
              <a:cxn ang="T10">
                <a:pos x="T4" y="T5"/>
              </a:cxn>
              <a:cxn ang="T11">
                <a:pos x="T6" y="T7"/>
              </a:cxn>
            </a:cxnLst>
            <a:rect l="T12" t="T13" r="T14" b="T15"/>
            <a:pathLst>
              <a:path w="44" h="40">
                <a:moveTo>
                  <a:pt x="0" y="2"/>
                </a:moveTo>
                <a:cubicBezTo>
                  <a:pt x="6" y="3"/>
                  <a:pt x="16" y="0"/>
                  <a:pt x="18" y="6"/>
                </a:cubicBezTo>
                <a:cubicBezTo>
                  <a:pt x="22" y="20"/>
                  <a:pt x="12" y="30"/>
                  <a:pt x="28" y="30"/>
                </a:cubicBezTo>
                <a:lnTo>
                  <a:pt x="44" y="40"/>
                </a:lnTo>
              </a:path>
            </a:pathLst>
          </a:custGeom>
          <a:noFill/>
          <a:ln w="12700">
            <a:solidFill>
              <a:srgbClr val="DD3826"/>
            </a:solidFill>
            <a:round/>
            <a:headEnd/>
            <a:tailEnd/>
          </a:ln>
        </p:spPr>
        <p:txBody>
          <a:bodyPr wrap="none" anchor="ctr"/>
          <a:lstStyle/>
          <a:p>
            <a:endParaRPr lang="en-US"/>
          </a:p>
        </p:txBody>
      </p:sp>
      <p:sp>
        <p:nvSpPr>
          <p:cNvPr id="14619" name="Freeform 286"/>
          <p:cNvSpPr>
            <a:spLocks noChangeAspect="1"/>
          </p:cNvSpPr>
          <p:nvPr/>
        </p:nvSpPr>
        <p:spPr bwMode="auto">
          <a:xfrm>
            <a:off x="7526338" y="4654550"/>
            <a:ext cx="55562" cy="55563"/>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0 60000 65536"/>
              <a:gd name="T9" fmla="*/ 0 60000 65536"/>
              <a:gd name="T10" fmla="*/ 0 60000 65536"/>
              <a:gd name="T11" fmla="*/ 0 60000 65536"/>
              <a:gd name="T12" fmla="*/ 0 w 44"/>
              <a:gd name="T13" fmla="*/ 0 h 40"/>
              <a:gd name="T14" fmla="*/ 44 w 44"/>
              <a:gd name="T15" fmla="*/ 40 h 40"/>
            </a:gdLst>
            <a:ahLst/>
            <a:cxnLst>
              <a:cxn ang="T8">
                <a:pos x="T0" y="T1"/>
              </a:cxn>
              <a:cxn ang="T9">
                <a:pos x="T2" y="T3"/>
              </a:cxn>
              <a:cxn ang="T10">
                <a:pos x="T4" y="T5"/>
              </a:cxn>
              <a:cxn ang="T11">
                <a:pos x="T6" y="T7"/>
              </a:cxn>
            </a:cxnLst>
            <a:rect l="T12" t="T13" r="T14" b="T15"/>
            <a:pathLst>
              <a:path w="44" h="40">
                <a:moveTo>
                  <a:pt x="0" y="2"/>
                </a:moveTo>
                <a:cubicBezTo>
                  <a:pt x="6" y="3"/>
                  <a:pt x="16" y="0"/>
                  <a:pt x="18" y="6"/>
                </a:cubicBezTo>
                <a:cubicBezTo>
                  <a:pt x="22" y="20"/>
                  <a:pt x="12" y="30"/>
                  <a:pt x="28" y="30"/>
                </a:cubicBezTo>
                <a:lnTo>
                  <a:pt x="44" y="40"/>
                </a:lnTo>
              </a:path>
            </a:pathLst>
          </a:custGeom>
          <a:noFill/>
          <a:ln w="12700">
            <a:solidFill>
              <a:srgbClr val="DD3826"/>
            </a:solidFill>
            <a:round/>
            <a:headEnd/>
            <a:tailEnd/>
          </a:ln>
        </p:spPr>
        <p:txBody>
          <a:bodyPr wrap="none" anchor="ctr"/>
          <a:lstStyle/>
          <a:p>
            <a:endParaRPr lang="en-US"/>
          </a:p>
        </p:txBody>
      </p:sp>
      <p:sp>
        <p:nvSpPr>
          <p:cNvPr id="14620" name="Freeform 287"/>
          <p:cNvSpPr>
            <a:spLocks noChangeAspect="1"/>
          </p:cNvSpPr>
          <p:nvPr/>
        </p:nvSpPr>
        <p:spPr bwMode="auto">
          <a:xfrm rot="-1358470">
            <a:off x="6673850" y="5137150"/>
            <a:ext cx="53975" cy="55563"/>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0 60000 65536"/>
              <a:gd name="T9" fmla="*/ 0 60000 65536"/>
              <a:gd name="T10" fmla="*/ 0 60000 65536"/>
              <a:gd name="T11" fmla="*/ 0 60000 65536"/>
              <a:gd name="T12" fmla="*/ 0 w 44"/>
              <a:gd name="T13" fmla="*/ 0 h 40"/>
              <a:gd name="T14" fmla="*/ 44 w 44"/>
              <a:gd name="T15" fmla="*/ 40 h 40"/>
            </a:gdLst>
            <a:ahLst/>
            <a:cxnLst>
              <a:cxn ang="T8">
                <a:pos x="T0" y="T1"/>
              </a:cxn>
              <a:cxn ang="T9">
                <a:pos x="T2" y="T3"/>
              </a:cxn>
              <a:cxn ang="T10">
                <a:pos x="T4" y="T5"/>
              </a:cxn>
              <a:cxn ang="T11">
                <a:pos x="T6" y="T7"/>
              </a:cxn>
            </a:cxnLst>
            <a:rect l="T12" t="T13" r="T14" b="T15"/>
            <a:pathLst>
              <a:path w="44" h="40">
                <a:moveTo>
                  <a:pt x="0" y="2"/>
                </a:moveTo>
                <a:cubicBezTo>
                  <a:pt x="6" y="3"/>
                  <a:pt x="16" y="0"/>
                  <a:pt x="18" y="6"/>
                </a:cubicBezTo>
                <a:cubicBezTo>
                  <a:pt x="22" y="20"/>
                  <a:pt x="12" y="30"/>
                  <a:pt x="28" y="30"/>
                </a:cubicBezTo>
                <a:lnTo>
                  <a:pt x="44" y="40"/>
                </a:lnTo>
              </a:path>
            </a:pathLst>
          </a:custGeom>
          <a:noFill/>
          <a:ln w="12700">
            <a:solidFill>
              <a:srgbClr val="DD3826"/>
            </a:solidFill>
            <a:round/>
            <a:headEnd/>
            <a:tailEnd/>
          </a:ln>
        </p:spPr>
        <p:txBody>
          <a:bodyPr wrap="none" anchor="ctr"/>
          <a:lstStyle/>
          <a:p>
            <a:endParaRPr lang="en-US"/>
          </a:p>
        </p:txBody>
      </p:sp>
      <p:sp>
        <p:nvSpPr>
          <p:cNvPr id="14621" name="Freeform 288"/>
          <p:cNvSpPr>
            <a:spLocks noChangeAspect="1"/>
          </p:cNvSpPr>
          <p:nvPr/>
        </p:nvSpPr>
        <p:spPr bwMode="auto">
          <a:xfrm rot="-1358470">
            <a:off x="6619875" y="5000625"/>
            <a:ext cx="53975" cy="55563"/>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0 60000 65536"/>
              <a:gd name="T9" fmla="*/ 0 60000 65536"/>
              <a:gd name="T10" fmla="*/ 0 60000 65536"/>
              <a:gd name="T11" fmla="*/ 0 60000 65536"/>
              <a:gd name="T12" fmla="*/ 0 w 44"/>
              <a:gd name="T13" fmla="*/ 0 h 40"/>
              <a:gd name="T14" fmla="*/ 44 w 44"/>
              <a:gd name="T15" fmla="*/ 40 h 40"/>
            </a:gdLst>
            <a:ahLst/>
            <a:cxnLst>
              <a:cxn ang="T8">
                <a:pos x="T0" y="T1"/>
              </a:cxn>
              <a:cxn ang="T9">
                <a:pos x="T2" y="T3"/>
              </a:cxn>
              <a:cxn ang="T10">
                <a:pos x="T4" y="T5"/>
              </a:cxn>
              <a:cxn ang="T11">
                <a:pos x="T6" y="T7"/>
              </a:cxn>
            </a:cxnLst>
            <a:rect l="T12" t="T13" r="T14" b="T15"/>
            <a:pathLst>
              <a:path w="44" h="40">
                <a:moveTo>
                  <a:pt x="0" y="2"/>
                </a:moveTo>
                <a:cubicBezTo>
                  <a:pt x="6" y="3"/>
                  <a:pt x="16" y="0"/>
                  <a:pt x="18" y="6"/>
                </a:cubicBezTo>
                <a:cubicBezTo>
                  <a:pt x="22" y="20"/>
                  <a:pt x="12" y="30"/>
                  <a:pt x="28" y="30"/>
                </a:cubicBezTo>
                <a:lnTo>
                  <a:pt x="44" y="40"/>
                </a:lnTo>
              </a:path>
            </a:pathLst>
          </a:custGeom>
          <a:noFill/>
          <a:ln w="12700">
            <a:solidFill>
              <a:srgbClr val="DD3826"/>
            </a:solidFill>
            <a:round/>
            <a:headEnd/>
            <a:tailEnd/>
          </a:ln>
        </p:spPr>
        <p:txBody>
          <a:bodyPr wrap="none" anchor="ctr"/>
          <a:lstStyle/>
          <a:p>
            <a:endParaRPr lang="en-US"/>
          </a:p>
        </p:txBody>
      </p:sp>
      <p:sp>
        <p:nvSpPr>
          <p:cNvPr id="14622" name="Oval 289"/>
          <p:cNvSpPr>
            <a:spLocks noChangeAspect="1" noChangeArrowheads="1"/>
          </p:cNvSpPr>
          <p:nvPr/>
        </p:nvSpPr>
        <p:spPr bwMode="auto">
          <a:xfrm>
            <a:off x="7283450" y="5043488"/>
            <a:ext cx="65088" cy="73025"/>
          </a:xfrm>
          <a:prstGeom prst="ellipse">
            <a:avLst/>
          </a:prstGeom>
          <a:solidFill>
            <a:srgbClr val="848B60">
              <a:alpha val="81960"/>
            </a:srgbClr>
          </a:solidFill>
          <a:ln w="3175">
            <a:noFill/>
            <a:round/>
            <a:headEnd/>
            <a:tailEnd/>
          </a:ln>
        </p:spPr>
        <p:txBody>
          <a:bodyPr wrap="none" anchor="ctr"/>
          <a:lstStyle/>
          <a:p>
            <a:pPr eaLnBrk="0" hangingPunct="0"/>
            <a:endParaRPr lang="en-US"/>
          </a:p>
        </p:txBody>
      </p:sp>
      <p:sp>
        <p:nvSpPr>
          <p:cNvPr id="14623" name="Oval 290"/>
          <p:cNvSpPr>
            <a:spLocks noChangeAspect="1" noChangeArrowheads="1"/>
          </p:cNvSpPr>
          <p:nvPr/>
        </p:nvSpPr>
        <p:spPr bwMode="auto">
          <a:xfrm>
            <a:off x="7329488" y="4976813"/>
            <a:ext cx="65087" cy="73025"/>
          </a:xfrm>
          <a:prstGeom prst="ellipse">
            <a:avLst/>
          </a:prstGeom>
          <a:solidFill>
            <a:srgbClr val="848B60">
              <a:alpha val="81960"/>
            </a:srgbClr>
          </a:solidFill>
          <a:ln w="3175">
            <a:noFill/>
            <a:round/>
            <a:headEnd/>
            <a:tailEnd/>
          </a:ln>
        </p:spPr>
        <p:txBody>
          <a:bodyPr wrap="none" anchor="ctr"/>
          <a:lstStyle/>
          <a:p>
            <a:pPr eaLnBrk="0" hangingPunct="0"/>
            <a:endParaRPr lang="en-US"/>
          </a:p>
        </p:txBody>
      </p:sp>
      <p:sp>
        <p:nvSpPr>
          <p:cNvPr id="14624" name="Oval 291"/>
          <p:cNvSpPr>
            <a:spLocks noChangeAspect="1" noChangeArrowheads="1"/>
          </p:cNvSpPr>
          <p:nvPr/>
        </p:nvSpPr>
        <p:spPr bwMode="auto">
          <a:xfrm>
            <a:off x="7369175" y="4906963"/>
            <a:ext cx="65088" cy="73025"/>
          </a:xfrm>
          <a:prstGeom prst="ellipse">
            <a:avLst/>
          </a:prstGeom>
          <a:solidFill>
            <a:srgbClr val="848B60">
              <a:alpha val="81960"/>
            </a:srgbClr>
          </a:solidFill>
          <a:ln w="3175">
            <a:noFill/>
            <a:round/>
            <a:headEnd/>
            <a:tailEnd/>
          </a:ln>
        </p:spPr>
        <p:txBody>
          <a:bodyPr wrap="none" anchor="ctr"/>
          <a:lstStyle/>
          <a:p>
            <a:pPr eaLnBrk="0" hangingPunct="0"/>
            <a:endParaRPr lang="en-US"/>
          </a:p>
        </p:txBody>
      </p:sp>
      <p:sp>
        <p:nvSpPr>
          <p:cNvPr id="14625" name="Oval 292"/>
          <p:cNvSpPr>
            <a:spLocks noChangeAspect="1" noChangeArrowheads="1"/>
          </p:cNvSpPr>
          <p:nvPr/>
        </p:nvSpPr>
        <p:spPr bwMode="auto">
          <a:xfrm>
            <a:off x="7404100" y="4838700"/>
            <a:ext cx="65088" cy="73025"/>
          </a:xfrm>
          <a:prstGeom prst="ellipse">
            <a:avLst/>
          </a:prstGeom>
          <a:solidFill>
            <a:srgbClr val="848B60">
              <a:alpha val="81960"/>
            </a:srgbClr>
          </a:solidFill>
          <a:ln w="3175">
            <a:noFill/>
            <a:round/>
            <a:headEnd/>
            <a:tailEnd/>
          </a:ln>
        </p:spPr>
        <p:txBody>
          <a:bodyPr wrap="none" anchor="ctr"/>
          <a:lstStyle/>
          <a:p>
            <a:pPr eaLnBrk="0" hangingPunct="0"/>
            <a:endParaRPr lang="en-US"/>
          </a:p>
        </p:txBody>
      </p:sp>
      <p:sp>
        <p:nvSpPr>
          <p:cNvPr id="14626" name="Oval 293"/>
          <p:cNvSpPr>
            <a:spLocks noChangeAspect="1" noChangeArrowheads="1"/>
          </p:cNvSpPr>
          <p:nvPr/>
        </p:nvSpPr>
        <p:spPr bwMode="auto">
          <a:xfrm>
            <a:off x="7470775" y="4689475"/>
            <a:ext cx="65088" cy="73025"/>
          </a:xfrm>
          <a:prstGeom prst="ellipse">
            <a:avLst/>
          </a:prstGeom>
          <a:solidFill>
            <a:srgbClr val="848B60">
              <a:alpha val="81960"/>
            </a:srgbClr>
          </a:solidFill>
          <a:ln w="3175">
            <a:noFill/>
            <a:round/>
            <a:headEnd/>
            <a:tailEnd/>
          </a:ln>
        </p:spPr>
        <p:txBody>
          <a:bodyPr wrap="none" anchor="ctr"/>
          <a:lstStyle/>
          <a:p>
            <a:pPr eaLnBrk="0" hangingPunct="0"/>
            <a:endParaRPr lang="en-US"/>
          </a:p>
        </p:txBody>
      </p:sp>
      <p:sp>
        <p:nvSpPr>
          <p:cNvPr id="14627" name="Oval 294"/>
          <p:cNvSpPr>
            <a:spLocks noChangeAspect="1" noChangeArrowheads="1"/>
          </p:cNvSpPr>
          <p:nvPr/>
        </p:nvSpPr>
        <p:spPr bwMode="auto">
          <a:xfrm>
            <a:off x="7239000" y="5111750"/>
            <a:ext cx="65088" cy="73025"/>
          </a:xfrm>
          <a:prstGeom prst="ellipse">
            <a:avLst/>
          </a:prstGeom>
          <a:solidFill>
            <a:srgbClr val="848B60">
              <a:alpha val="81960"/>
            </a:srgbClr>
          </a:solidFill>
          <a:ln w="3175">
            <a:noFill/>
            <a:round/>
            <a:headEnd/>
            <a:tailEnd/>
          </a:ln>
        </p:spPr>
        <p:txBody>
          <a:bodyPr wrap="none" anchor="ctr"/>
          <a:lstStyle/>
          <a:p>
            <a:pPr eaLnBrk="0" hangingPunct="0"/>
            <a:endParaRPr lang="en-US"/>
          </a:p>
        </p:txBody>
      </p:sp>
      <p:sp>
        <p:nvSpPr>
          <p:cNvPr id="14628" name="Oval 295"/>
          <p:cNvSpPr>
            <a:spLocks noChangeAspect="1" noChangeArrowheads="1"/>
          </p:cNvSpPr>
          <p:nvPr/>
        </p:nvSpPr>
        <p:spPr bwMode="auto">
          <a:xfrm>
            <a:off x="7188200" y="5173663"/>
            <a:ext cx="65088" cy="73025"/>
          </a:xfrm>
          <a:prstGeom prst="ellipse">
            <a:avLst/>
          </a:prstGeom>
          <a:solidFill>
            <a:srgbClr val="848B60">
              <a:alpha val="81960"/>
            </a:srgbClr>
          </a:solidFill>
          <a:ln w="3175">
            <a:noFill/>
            <a:round/>
            <a:headEnd/>
            <a:tailEnd/>
          </a:ln>
        </p:spPr>
        <p:txBody>
          <a:bodyPr wrap="none" anchor="ctr"/>
          <a:lstStyle/>
          <a:p>
            <a:pPr eaLnBrk="0" hangingPunct="0"/>
            <a:endParaRPr lang="en-US"/>
          </a:p>
        </p:txBody>
      </p:sp>
      <p:sp>
        <p:nvSpPr>
          <p:cNvPr id="14629" name="Oval 296"/>
          <p:cNvSpPr>
            <a:spLocks noChangeAspect="1" noChangeArrowheads="1"/>
          </p:cNvSpPr>
          <p:nvPr/>
        </p:nvSpPr>
        <p:spPr bwMode="auto">
          <a:xfrm>
            <a:off x="7496175" y="4619625"/>
            <a:ext cx="65088" cy="73025"/>
          </a:xfrm>
          <a:prstGeom prst="ellipse">
            <a:avLst/>
          </a:prstGeom>
          <a:solidFill>
            <a:srgbClr val="848B60">
              <a:alpha val="81960"/>
            </a:srgbClr>
          </a:solidFill>
          <a:ln w="3175">
            <a:noFill/>
            <a:round/>
            <a:headEnd/>
            <a:tailEnd/>
          </a:ln>
        </p:spPr>
        <p:txBody>
          <a:bodyPr wrap="none" anchor="ctr"/>
          <a:lstStyle/>
          <a:p>
            <a:pPr eaLnBrk="0" hangingPunct="0"/>
            <a:endParaRPr lang="en-US"/>
          </a:p>
        </p:txBody>
      </p:sp>
      <p:sp>
        <p:nvSpPr>
          <p:cNvPr id="14630" name="Freeform 297"/>
          <p:cNvSpPr>
            <a:spLocks noChangeAspect="1"/>
          </p:cNvSpPr>
          <p:nvPr/>
        </p:nvSpPr>
        <p:spPr bwMode="auto">
          <a:xfrm>
            <a:off x="7475538" y="4803775"/>
            <a:ext cx="55562" cy="55563"/>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0 60000 65536"/>
              <a:gd name="T9" fmla="*/ 0 60000 65536"/>
              <a:gd name="T10" fmla="*/ 0 60000 65536"/>
              <a:gd name="T11" fmla="*/ 0 60000 65536"/>
              <a:gd name="T12" fmla="*/ 0 w 44"/>
              <a:gd name="T13" fmla="*/ 0 h 40"/>
              <a:gd name="T14" fmla="*/ 44 w 44"/>
              <a:gd name="T15" fmla="*/ 40 h 40"/>
            </a:gdLst>
            <a:ahLst/>
            <a:cxnLst>
              <a:cxn ang="T8">
                <a:pos x="T0" y="T1"/>
              </a:cxn>
              <a:cxn ang="T9">
                <a:pos x="T2" y="T3"/>
              </a:cxn>
              <a:cxn ang="T10">
                <a:pos x="T4" y="T5"/>
              </a:cxn>
              <a:cxn ang="T11">
                <a:pos x="T6" y="T7"/>
              </a:cxn>
            </a:cxnLst>
            <a:rect l="T12" t="T13" r="T14" b="T15"/>
            <a:pathLst>
              <a:path w="44" h="40">
                <a:moveTo>
                  <a:pt x="0" y="2"/>
                </a:moveTo>
                <a:cubicBezTo>
                  <a:pt x="6" y="3"/>
                  <a:pt x="16" y="0"/>
                  <a:pt x="18" y="6"/>
                </a:cubicBezTo>
                <a:cubicBezTo>
                  <a:pt x="22" y="20"/>
                  <a:pt x="12" y="30"/>
                  <a:pt x="28" y="30"/>
                </a:cubicBezTo>
                <a:lnTo>
                  <a:pt x="44" y="40"/>
                </a:lnTo>
              </a:path>
            </a:pathLst>
          </a:custGeom>
          <a:noFill/>
          <a:ln w="12700">
            <a:solidFill>
              <a:srgbClr val="DD3826"/>
            </a:solidFill>
            <a:round/>
            <a:headEnd/>
            <a:tailEnd/>
          </a:ln>
        </p:spPr>
        <p:txBody>
          <a:bodyPr wrap="none" anchor="ctr"/>
          <a:lstStyle/>
          <a:p>
            <a:endParaRPr lang="en-US"/>
          </a:p>
        </p:txBody>
      </p:sp>
      <p:sp>
        <p:nvSpPr>
          <p:cNvPr id="14631" name="Oval 298"/>
          <p:cNvSpPr>
            <a:spLocks noChangeAspect="1" noChangeArrowheads="1"/>
          </p:cNvSpPr>
          <p:nvPr/>
        </p:nvSpPr>
        <p:spPr bwMode="auto">
          <a:xfrm>
            <a:off x="7435850" y="4765675"/>
            <a:ext cx="65088" cy="73025"/>
          </a:xfrm>
          <a:prstGeom prst="ellipse">
            <a:avLst/>
          </a:prstGeom>
          <a:solidFill>
            <a:srgbClr val="848B60">
              <a:alpha val="81960"/>
            </a:srgbClr>
          </a:solidFill>
          <a:ln w="3175">
            <a:noFill/>
            <a:round/>
            <a:headEnd/>
            <a:tailEnd/>
          </a:ln>
        </p:spPr>
        <p:txBody>
          <a:bodyPr wrap="none" anchor="ctr"/>
          <a:lstStyle/>
          <a:p>
            <a:pPr eaLnBrk="0" hangingPunct="0"/>
            <a:endParaRPr lang="en-US"/>
          </a:p>
        </p:txBody>
      </p:sp>
      <p:sp>
        <p:nvSpPr>
          <p:cNvPr id="14632" name="Freeform 299"/>
          <p:cNvSpPr>
            <a:spLocks noChangeAspect="1"/>
          </p:cNvSpPr>
          <p:nvPr/>
        </p:nvSpPr>
        <p:spPr bwMode="auto">
          <a:xfrm rot="-1358470">
            <a:off x="6643688" y="4860925"/>
            <a:ext cx="55562" cy="55563"/>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0 60000 65536"/>
              <a:gd name="T9" fmla="*/ 0 60000 65536"/>
              <a:gd name="T10" fmla="*/ 0 60000 65536"/>
              <a:gd name="T11" fmla="*/ 0 60000 65536"/>
              <a:gd name="T12" fmla="*/ 0 w 44"/>
              <a:gd name="T13" fmla="*/ 0 h 40"/>
              <a:gd name="T14" fmla="*/ 44 w 44"/>
              <a:gd name="T15" fmla="*/ 40 h 40"/>
            </a:gdLst>
            <a:ahLst/>
            <a:cxnLst>
              <a:cxn ang="T8">
                <a:pos x="T0" y="T1"/>
              </a:cxn>
              <a:cxn ang="T9">
                <a:pos x="T2" y="T3"/>
              </a:cxn>
              <a:cxn ang="T10">
                <a:pos x="T4" y="T5"/>
              </a:cxn>
              <a:cxn ang="T11">
                <a:pos x="T6" y="T7"/>
              </a:cxn>
            </a:cxnLst>
            <a:rect l="T12" t="T13" r="T14" b="T15"/>
            <a:pathLst>
              <a:path w="44" h="40">
                <a:moveTo>
                  <a:pt x="0" y="2"/>
                </a:moveTo>
                <a:cubicBezTo>
                  <a:pt x="6" y="3"/>
                  <a:pt x="16" y="0"/>
                  <a:pt x="18" y="6"/>
                </a:cubicBezTo>
                <a:cubicBezTo>
                  <a:pt x="22" y="20"/>
                  <a:pt x="12" y="30"/>
                  <a:pt x="28" y="30"/>
                </a:cubicBezTo>
                <a:lnTo>
                  <a:pt x="44" y="40"/>
                </a:lnTo>
              </a:path>
            </a:pathLst>
          </a:custGeom>
          <a:noFill/>
          <a:ln w="12700">
            <a:solidFill>
              <a:srgbClr val="DD3826"/>
            </a:solidFill>
            <a:round/>
            <a:headEnd/>
            <a:tailEnd/>
          </a:ln>
        </p:spPr>
        <p:txBody>
          <a:bodyPr wrap="none" anchor="ctr"/>
          <a:lstStyle/>
          <a:p>
            <a:endParaRPr lang="en-US"/>
          </a:p>
        </p:txBody>
      </p:sp>
      <p:sp>
        <p:nvSpPr>
          <p:cNvPr id="14633" name="Freeform 300"/>
          <p:cNvSpPr>
            <a:spLocks noChangeAspect="1"/>
          </p:cNvSpPr>
          <p:nvPr/>
        </p:nvSpPr>
        <p:spPr bwMode="auto">
          <a:xfrm rot="-1358470">
            <a:off x="6705600" y="4762500"/>
            <a:ext cx="55563" cy="55563"/>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0 60000 65536"/>
              <a:gd name="T9" fmla="*/ 0 60000 65536"/>
              <a:gd name="T10" fmla="*/ 0 60000 65536"/>
              <a:gd name="T11" fmla="*/ 0 60000 65536"/>
              <a:gd name="T12" fmla="*/ 0 w 44"/>
              <a:gd name="T13" fmla="*/ 0 h 40"/>
              <a:gd name="T14" fmla="*/ 44 w 44"/>
              <a:gd name="T15" fmla="*/ 40 h 40"/>
            </a:gdLst>
            <a:ahLst/>
            <a:cxnLst>
              <a:cxn ang="T8">
                <a:pos x="T0" y="T1"/>
              </a:cxn>
              <a:cxn ang="T9">
                <a:pos x="T2" y="T3"/>
              </a:cxn>
              <a:cxn ang="T10">
                <a:pos x="T4" y="T5"/>
              </a:cxn>
              <a:cxn ang="T11">
                <a:pos x="T6" y="T7"/>
              </a:cxn>
            </a:cxnLst>
            <a:rect l="T12" t="T13" r="T14" b="T15"/>
            <a:pathLst>
              <a:path w="44" h="40">
                <a:moveTo>
                  <a:pt x="0" y="2"/>
                </a:moveTo>
                <a:cubicBezTo>
                  <a:pt x="6" y="3"/>
                  <a:pt x="16" y="0"/>
                  <a:pt x="18" y="6"/>
                </a:cubicBezTo>
                <a:cubicBezTo>
                  <a:pt x="22" y="20"/>
                  <a:pt x="12" y="30"/>
                  <a:pt x="28" y="30"/>
                </a:cubicBezTo>
                <a:lnTo>
                  <a:pt x="44" y="40"/>
                </a:lnTo>
              </a:path>
            </a:pathLst>
          </a:custGeom>
          <a:noFill/>
          <a:ln w="12700">
            <a:solidFill>
              <a:srgbClr val="DD3826"/>
            </a:solidFill>
            <a:round/>
            <a:headEnd/>
            <a:tailEnd/>
          </a:ln>
        </p:spPr>
        <p:txBody>
          <a:bodyPr wrap="none" anchor="ctr"/>
          <a:lstStyle/>
          <a:p>
            <a:endParaRPr lang="en-US"/>
          </a:p>
        </p:txBody>
      </p:sp>
      <p:sp>
        <p:nvSpPr>
          <p:cNvPr id="14634" name="Oval 301"/>
          <p:cNvSpPr>
            <a:spLocks noChangeAspect="1" noChangeArrowheads="1"/>
          </p:cNvSpPr>
          <p:nvPr/>
        </p:nvSpPr>
        <p:spPr bwMode="auto">
          <a:xfrm rot="-7891906">
            <a:off x="6568281" y="4979194"/>
            <a:ext cx="73025" cy="65088"/>
          </a:xfrm>
          <a:prstGeom prst="ellipse">
            <a:avLst/>
          </a:prstGeom>
          <a:solidFill>
            <a:srgbClr val="848B60"/>
          </a:solidFill>
          <a:ln w="3175">
            <a:noFill/>
            <a:round/>
            <a:headEnd/>
            <a:tailEnd/>
          </a:ln>
        </p:spPr>
        <p:txBody>
          <a:bodyPr wrap="none" anchor="ctr"/>
          <a:lstStyle/>
          <a:p>
            <a:pPr eaLnBrk="0" hangingPunct="0"/>
            <a:endParaRPr lang="en-US"/>
          </a:p>
        </p:txBody>
      </p:sp>
      <p:sp>
        <p:nvSpPr>
          <p:cNvPr id="14635" name="Oval 302"/>
          <p:cNvSpPr>
            <a:spLocks noChangeAspect="1" noChangeArrowheads="1"/>
          </p:cNvSpPr>
          <p:nvPr/>
        </p:nvSpPr>
        <p:spPr bwMode="auto">
          <a:xfrm rot="-7891906">
            <a:off x="6592887" y="4833938"/>
            <a:ext cx="73025" cy="63500"/>
          </a:xfrm>
          <a:prstGeom prst="ellipse">
            <a:avLst/>
          </a:prstGeom>
          <a:solidFill>
            <a:srgbClr val="848B60"/>
          </a:solidFill>
          <a:ln w="3175">
            <a:noFill/>
            <a:round/>
            <a:headEnd/>
            <a:tailEnd/>
          </a:ln>
        </p:spPr>
        <p:txBody>
          <a:bodyPr wrap="none" anchor="ctr"/>
          <a:lstStyle/>
          <a:p>
            <a:pPr eaLnBrk="0" hangingPunct="0"/>
            <a:endParaRPr lang="en-US"/>
          </a:p>
        </p:txBody>
      </p:sp>
      <p:sp>
        <p:nvSpPr>
          <p:cNvPr id="14636" name="Oval 303"/>
          <p:cNvSpPr>
            <a:spLocks noChangeAspect="1" noChangeArrowheads="1"/>
          </p:cNvSpPr>
          <p:nvPr/>
        </p:nvSpPr>
        <p:spPr bwMode="auto">
          <a:xfrm rot="-7891906">
            <a:off x="6661944" y="4731544"/>
            <a:ext cx="73025" cy="65087"/>
          </a:xfrm>
          <a:prstGeom prst="ellipse">
            <a:avLst/>
          </a:prstGeom>
          <a:solidFill>
            <a:srgbClr val="848B60"/>
          </a:solidFill>
          <a:ln w="3175">
            <a:noFill/>
            <a:round/>
            <a:headEnd/>
            <a:tailEnd/>
          </a:ln>
        </p:spPr>
        <p:txBody>
          <a:bodyPr wrap="none" anchor="ctr"/>
          <a:lstStyle/>
          <a:p>
            <a:pPr eaLnBrk="0" hangingPunct="0"/>
            <a:endParaRPr lang="en-US"/>
          </a:p>
        </p:txBody>
      </p:sp>
      <p:sp>
        <p:nvSpPr>
          <p:cNvPr id="14637" name="Rectangle 304"/>
          <p:cNvSpPr>
            <a:spLocks noChangeArrowheads="1"/>
          </p:cNvSpPr>
          <p:nvPr/>
        </p:nvSpPr>
        <p:spPr bwMode="invGray">
          <a:xfrm>
            <a:off x="6545263" y="5105400"/>
            <a:ext cx="522287" cy="247650"/>
          </a:xfrm>
          <a:prstGeom prst="rect">
            <a:avLst/>
          </a:prstGeom>
          <a:noFill/>
          <a:ln w="12700">
            <a:noFill/>
            <a:miter lim="800000"/>
            <a:headEnd/>
            <a:tailEnd/>
          </a:ln>
        </p:spPr>
        <p:txBody>
          <a:bodyPr lIns="92539" tIns="45458" rIns="92539" bIns="45458" anchor="ctr"/>
          <a:lstStyle/>
          <a:p>
            <a:pPr algn="ctr" defTabSz="935038" eaLnBrk="0" hangingPunct="0">
              <a:spcBef>
                <a:spcPct val="50000"/>
              </a:spcBef>
            </a:pPr>
            <a:r>
              <a:rPr lang="en-US" sz="900">
                <a:solidFill>
                  <a:srgbClr val="FFFFFF"/>
                </a:solidFill>
                <a:latin typeface="Arial" charset="0"/>
              </a:rPr>
              <a:t>Myr</a:t>
            </a:r>
          </a:p>
        </p:txBody>
      </p:sp>
      <p:sp>
        <p:nvSpPr>
          <p:cNvPr id="14638" name="Line 305"/>
          <p:cNvSpPr>
            <a:spLocks noChangeShapeType="1"/>
          </p:cNvSpPr>
          <p:nvPr/>
        </p:nvSpPr>
        <p:spPr bwMode="auto">
          <a:xfrm rot="4135323" flipH="1">
            <a:off x="7679531" y="4645819"/>
            <a:ext cx="39688" cy="44450"/>
          </a:xfrm>
          <a:prstGeom prst="line">
            <a:avLst/>
          </a:prstGeom>
          <a:noFill/>
          <a:ln w="38100">
            <a:solidFill>
              <a:srgbClr val="B92E30"/>
            </a:solidFill>
            <a:round/>
            <a:headEnd/>
            <a:tailEnd/>
          </a:ln>
        </p:spPr>
        <p:txBody>
          <a:bodyPr wrap="none" anchor="ctr"/>
          <a:lstStyle/>
          <a:p>
            <a:endParaRPr lang="en-US"/>
          </a:p>
        </p:txBody>
      </p:sp>
      <p:sp>
        <p:nvSpPr>
          <p:cNvPr id="14639" name="Line 306"/>
          <p:cNvSpPr>
            <a:spLocks noChangeShapeType="1"/>
          </p:cNvSpPr>
          <p:nvPr/>
        </p:nvSpPr>
        <p:spPr bwMode="auto">
          <a:xfrm rot="4135323" flipH="1">
            <a:off x="7691438" y="4633913"/>
            <a:ext cx="42862" cy="49212"/>
          </a:xfrm>
          <a:prstGeom prst="line">
            <a:avLst/>
          </a:prstGeom>
          <a:noFill/>
          <a:ln w="38100">
            <a:solidFill>
              <a:srgbClr val="B92E30"/>
            </a:solidFill>
            <a:round/>
            <a:headEnd/>
            <a:tailEnd/>
          </a:ln>
        </p:spPr>
        <p:txBody>
          <a:bodyPr wrap="none" anchor="ctr"/>
          <a:lstStyle/>
          <a:p>
            <a:endParaRPr lang="en-US"/>
          </a:p>
        </p:txBody>
      </p:sp>
      <p:sp>
        <p:nvSpPr>
          <p:cNvPr id="14640" name="Oval 307"/>
          <p:cNvSpPr>
            <a:spLocks noChangeArrowheads="1"/>
          </p:cNvSpPr>
          <p:nvPr/>
        </p:nvSpPr>
        <p:spPr bwMode="auto">
          <a:xfrm rot="5700051">
            <a:off x="7701756" y="4647407"/>
            <a:ext cx="73025" cy="80962"/>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641" name="Oval 308"/>
          <p:cNvSpPr>
            <a:spLocks noChangeArrowheads="1"/>
          </p:cNvSpPr>
          <p:nvPr/>
        </p:nvSpPr>
        <p:spPr bwMode="auto">
          <a:xfrm rot="5700051">
            <a:off x="7710487" y="4595813"/>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642" name="Oval 309"/>
          <p:cNvSpPr>
            <a:spLocks noChangeAspect="1" noChangeArrowheads="1"/>
          </p:cNvSpPr>
          <p:nvPr/>
        </p:nvSpPr>
        <p:spPr bwMode="auto">
          <a:xfrm rot="5700051">
            <a:off x="7717631" y="4623594"/>
            <a:ext cx="77788"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643" name="Line 310"/>
          <p:cNvSpPr>
            <a:spLocks noChangeShapeType="1"/>
          </p:cNvSpPr>
          <p:nvPr/>
        </p:nvSpPr>
        <p:spPr bwMode="auto">
          <a:xfrm rot="4135323" flipH="1">
            <a:off x="7549356" y="4963319"/>
            <a:ext cx="39688" cy="44450"/>
          </a:xfrm>
          <a:prstGeom prst="line">
            <a:avLst/>
          </a:prstGeom>
          <a:noFill/>
          <a:ln w="38100">
            <a:solidFill>
              <a:srgbClr val="B92E30"/>
            </a:solidFill>
            <a:round/>
            <a:headEnd/>
            <a:tailEnd/>
          </a:ln>
        </p:spPr>
        <p:txBody>
          <a:bodyPr wrap="none" anchor="ctr"/>
          <a:lstStyle/>
          <a:p>
            <a:endParaRPr lang="en-US"/>
          </a:p>
        </p:txBody>
      </p:sp>
      <p:sp>
        <p:nvSpPr>
          <p:cNvPr id="14644" name="Line 311"/>
          <p:cNvSpPr>
            <a:spLocks noChangeShapeType="1"/>
          </p:cNvSpPr>
          <p:nvPr/>
        </p:nvSpPr>
        <p:spPr bwMode="auto">
          <a:xfrm rot="4135323" flipH="1">
            <a:off x="7561263" y="4951413"/>
            <a:ext cx="42862" cy="49212"/>
          </a:xfrm>
          <a:prstGeom prst="line">
            <a:avLst/>
          </a:prstGeom>
          <a:noFill/>
          <a:ln w="38100">
            <a:solidFill>
              <a:srgbClr val="B92E30"/>
            </a:solidFill>
            <a:round/>
            <a:headEnd/>
            <a:tailEnd/>
          </a:ln>
        </p:spPr>
        <p:txBody>
          <a:bodyPr wrap="none" anchor="ctr"/>
          <a:lstStyle/>
          <a:p>
            <a:endParaRPr lang="en-US"/>
          </a:p>
        </p:txBody>
      </p:sp>
      <p:sp>
        <p:nvSpPr>
          <p:cNvPr id="14645" name="Oval 312"/>
          <p:cNvSpPr>
            <a:spLocks noChangeArrowheads="1"/>
          </p:cNvSpPr>
          <p:nvPr/>
        </p:nvSpPr>
        <p:spPr bwMode="auto">
          <a:xfrm rot="5700051">
            <a:off x="7572375" y="4964113"/>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646" name="Oval 313"/>
          <p:cNvSpPr>
            <a:spLocks noChangeArrowheads="1"/>
          </p:cNvSpPr>
          <p:nvPr/>
        </p:nvSpPr>
        <p:spPr bwMode="auto">
          <a:xfrm rot="5700051">
            <a:off x="7580312" y="4913313"/>
            <a:ext cx="73025" cy="82550"/>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14647" name="Oval 314"/>
          <p:cNvSpPr>
            <a:spLocks noChangeAspect="1" noChangeArrowheads="1"/>
          </p:cNvSpPr>
          <p:nvPr/>
        </p:nvSpPr>
        <p:spPr bwMode="auto">
          <a:xfrm rot="5700051">
            <a:off x="7588250" y="4941888"/>
            <a:ext cx="77788" cy="80962"/>
          </a:xfrm>
          <a:prstGeom prst="ellipse">
            <a:avLst/>
          </a:prstGeom>
          <a:solidFill>
            <a:srgbClr val="B92E30"/>
          </a:solidFill>
          <a:ln w="6350">
            <a:solidFill>
              <a:schemeClr val="tx1"/>
            </a:solidFill>
            <a:round/>
            <a:headEnd/>
            <a:tailEnd/>
          </a:ln>
        </p:spPr>
        <p:txBody>
          <a:bodyPr wrap="none" anchor="ctr"/>
          <a:lstStyle/>
          <a:p>
            <a:pPr eaLnBrk="0" hangingPunct="0"/>
            <a:endParaRPr lang="en-US"/>
          </a:p>
        </p:txBody>
      </p:sp>
      <p:sp>
        <p:nvSpPr>
          <p:cNvPr id="3875131" name="Freeform 315"/>
          <p:cNvSpPr>
            <a:spLocks noChangeAspect="1"/>
          </p:cNvSpPr>
          <p:nvPr/>
        </p:nvSpPr>
        <p:spPr bwMode="auto">
          <a:xfrm>
            <a:off x="2889250" y="3530600"/>
            <a:ext cx="287338" cy="347663"/>
          </a:xfrm>
          <a:custGeom>
            <a:avLst/>
            <a:gdLst/>
            <a:ahLst/>
            <a:cxnLst>
              <a:cxn ang="0">
                <a:pos x="168" y="24"/>
              </a:cxn>
              <a:cxn ang="0">
                <a:pos x="72" y="168"/>
              </a:cxn>
              <a:cxn ang="0">
                <a:pos x="24" y="312"/>
              </a:cxn>
              <a:cxn ang="0">
                <a:pos x="216" y="360"/>
              </a:cxn>
              <a:cxn ang="0">
                <a:pos x="312" y="312"/>
              </a:cxn>
              <a:cxn ang="0">
                <a:pos x="312" y="168"/>
              </a:cxn>
              <a:cxn ang="0">
                <a:pos x="264" y="24"/>
              </a:cxn>
              <a:cxn ang="0">
                <a:pos x="168" y="24"/>
              </a:cxn>
            </a:cxnLst>
            <a:rect l="0" t="0" r="r" b="b"/>
            <a:pathLst>
              <a:path w="328" h="360">
                <a:moveTo>
                  <a:pt x="168" y="24"/>
                </a:moveTo>
                <a:cubicBezTo>
                  <a:pt x="136" y="48"/>
                  <a:pt x="96" y="120"/>
                  <a:pt x="72" y="168"/>
                </a:cubicBezTo>
                <a:cubicBezTo>
                  <a:pt x="48" y="216"/>
                  <a:pt x="0" y="280"/>
                  <a:pt x="24" y="312"/>
                </a:cubicBezTo>
                <a:cubicBezTo>
                  <a:pt x="48" y="344"/>
                  <a:pt x="168" y="360"/>
                  <a:pt x="216" y="360"/>
                </a:cubicBezTo>
                <a:cubicBezTo>
                  <a:pt x="264" y="360"/>
                  <a:pt x="296" y="344"/>
                  <a:pt x="312" y="312"/>
                </a:cubicBezTo>
                <a:cubicBezTo>
                  <a:pt x="328" y="280"/>
                  <a:pt x="320" y="216"/>
                  <a:pt x="312" y="168"/>
                </a:cubicBezTo>
                <a:cubicBezTo>
                  <a:pt x="304" y="120"/>
                  <a:pt x="288" y="48"/>
                  <a:pt x="264" y="24"/>
                </a:cubicBezTo>
                <a:cubicBezTo>
                  <a:pt x="240" y="0"/>
                  <a:pt x="200" y="0"/>
                  <a:pt x="168" y="24"/>
                </a:cubicBezTo>
                <a:close/>
              </a:path>
            </a:pathLst>
          </a:custGeom>
          <a:gradFill rotWithShape="0">
            <a:gsLst>
              <a:gs pos="0">
                <a:srgbClr val="9C763C"/>
              </a:gs>
              <a:gs pos="100000">
                <a:srgbClr val="9C763C">
                  <a:gamma/>
                  <a:shade val="37255"/>
                  <a:invGamma/>
                </a:srgbClr>
              </a:gs>
            </a:gsLst>
            <a:path path="rect">
              <a:fillToRect l="100000" b="100000"/>
            </a:path>
          </a:gradFill>
          <a:ln w="22225" cap="flat" cmpd="sng">
            <a:solidFill>
              <a:srgbClr val="D8C6BC"/>
            </a:solidFill>
            <a:prstDash val="sysDot"/>
            <a:round/>
            <a:headEnd/>
            <a:tailEnd/>
          </a:ln>
          <a:effectLst>
            <a:outerShdw blurRad="63500" dist="203199" dir="6179810" algn="ctr" rotWithShape="0">
              <a:srgbClr val="786842">
                <a:alpha val="85001"/>
              </a:srgbClr>
            </a:outerShdw>
          </a:effectLst>
        </p:spPr>
        <p:txBody>
          <a:bodyPr wrap="none" anchor="ctr"/>
          <a:lstStyle/>
          <a:p>
            <a:pPr eaLnBrk="0" hangingPunct="0">
              <a:defRPr/>
            </a:pPr>
            <a:endParaRPr lang="en-US">
              <a:cs typeface="Arial" pitchFamily="34" charset="0"/>
            </a:endParaRPr>
          </a:p>
        </p:txBody>
      </p:sp>
      <p:sp>
        <p:nvSpPr>
          <p:cNvPr id="14649" name="Freeform 316"/>
          <p:cNvSpPr>
            <a:spLocks/>
          </p:cNvSpPr>
          <p:nvPr/>
        </p:nvSpPr>
        <p:spPr bwMode="auto">
          <a:xfrm>
            <a:off x="3105150" y="3833813"/>
            <a:ext cx="49213" cy="968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4A381C"/>
          </a:solidFill>
          <a:ln w="12700">
            <a:noFill/>
            <a:round/>
            <a:headEnd/>
            <a:tailEnd/>
          </a:ln>
        </p:spPr>
        <p:txBody>
          <a:bodyPr wrap="none" anchor="ctr"/>
          <a:lstStyle/>
          <a:p>
            <a:endParaRPr lang="en-US"/>
          </a:p>
        </p:txBody>
      </p:sp>
      <p:sp>
        <p:nvSpPr>
          <p:cNvPr id="14650" name="Freeform 317"/>
          <p:cNvSpPr>
            <a:spLocks/>
          </p:cNvSpPr>
          <p:nvPr/>
        </p:nvSpPr>
        <p:spPr bwMode="auto">
          <a:xfrm>
            <a:off x="3019425" y="3838575"/>
            <a:ext cx="49213" cy="968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4A381C"/>
          </a:solidFill>
          <a:ln w="12700">
            <a:noFill/>
            <a:round/>
            <a:headEnd/>
            <a:tailEnd/>
          </a:ln>
        </p:spPr>
        <p:txBody>
          <a:bodyPr wrap="none" anchor="ctr"/>
          <a:lstStyle/>
          <a:p>
            <a:endParaRPr lang="en-US"/>
          </a:p>
        </p:txBody>
      </p:sp>
      <p:sp>
        <p:nvSpPr>
          <p:cNvPr id="14651" name="Freeform 318"/>
          <p:cNvSpPr>
            <a:spLocks/>
          </p:cNvSpPr>
          <p:nvPr/>
        </p:nvSpPr>
        <p:spPr bwMode="auto">
          <a:xfrm>
            <a:off x="3054350" y="3833813"/>
            <a:ext cx="50800" cy="968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4A381C"/>
          </a:solidFill>
          <a:ln w="12700">
            <a:noFill/>
            <a:round/>
            <a:headEnd/>
            <a:tailEnd/>
          </a:ln>
        </p:spPr>
        <p:txBody>
          <a:bodyPr wrap="none" anchor="ctr"/>
          <a:lstStyle/>
          <a:p>
            <a:endParaRPr lang="en-US"/>
          </a:p>
        </p:txBody>
      </p:sp>
      <p:sp>
        <p:nvSpPr>
          <p:cNvPr id="14652" name="Freeform 319"/>
          <p:cNvSpPr>
            <a:spLocks/>
          </p:cNvSpPr>
          <p:nvPr/>
        </p:nvSpPr>
        <p:spPr bwMode="auto">
          <a:xfrm>
            <a:off x="2981325" y="3852863"/>
            <a:ext cx="49213" cy="968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4A381C"/>
          </a:solidFill>
          <a:ln w="12700">
            <a:noFill/>
            <a:round/>
            <a:headEnd/>
            <a:tailEnd/>
          </a:ln>
        </p:spPr>
        <p:txBody>
          <a:bodyPr wrap="none" anchor="ctr"/>
          <a:lstStyle/>
          <a:p>
            <a:endParaRPr lang="en-US"/>
          </a:p>
        </p:txBody>
      </p:sp>
      <p:sp>
        <p:nvSpPr>
          <p:cNvPr id="14653" name="Freeform 320"/>
          <p:cNvSpPr>
            <a:spLocks/>
          </p:cNvSpPr>
          <p:nvPr/>
        </p:nvSpPr>
        <p:spPr bwMode="auto">
          <a:xfrm>
            <a:off x="3003550" y="3810000"/>
            <a:ext cx="49213" cy="968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4A381C"/>
          </a:solidFill>
          <a:ln w="12700">
            <a:noFill/>
            <a:round/>
            <a:headEnd/>
            <a:tailEnd/>
          </a:ln>
        </p:spPr>
        <p:txBody>
          <a:bodyPr wrap="none" anchor="ctr"/>
          <a:lstStyle/>
          <a:p>
            <a:endParaRPr lang="en-US"/>
          </a:p>
        </p:txBody>
      </p:sp>
      <p:sp>
        <p:nvSpPr>
          <p:cNvPr id="14654" name="Freeform 321"/>
          <p:cNvSpPr>
            <a:spLocks/>
          </p:cNvSpPr>
          <p:nvPr/>
        </p:nvSpPr>
        <p:spPr bwMode="auto">
          <a:xfrm>
            <a:off x="2957513" y="3856038"/>
            <a:ext cx="49212" cy="968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75582D"/>
          </a:solidFill>
          <a:ln w="12700">
            <a:noFill/>
            <a:round/>
            <a:headEnd/>
            <a:tailEnd/>
          </a:ln>
        </p:spPr>
        <p:txBody>
          <a:bodyPr wrap="none" anchor="ctr"/>
          <a:lstStyle/>
          <a:p>
            <a:endParaRPr lang="en-US"/>
          </a:p>
        </p:txBody>
      </p:sp>
      <p:sp>
        <p:nvSpPr>
          <p:cNvPr id="14655" name="Freeform 322"/>
          <p:cNvSpPr>
            <a:spLocks/>
          </p:cNvSpPr>
          <p:nvPr/>
        </p:nvSpPr>
        <p:spPr bwMode="auto">
          <a:xfrm>
            <a:off x="3003550" y="3867150"/>
            <a:ext cx="49213" cy="968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E4724"/>
          </a:solidFill>
          <a:ln w="12700">
            <a:noFill/>
            <a:round/>
            <a:headEnd/>
            <a:tailEnd/>
          </a:ln>
        </p:spPr>
        <p:txBody>
          <a:bodyPr wrap="none" anchor="ctr"/>
          <a:lstStyle/>
          <a:p>
            <a:endParaRPr lang="en-US"/>
          </a:p>
        </p:txBody>
      </p:sp>
      <p:sp>
        <p:nvSpPr>
          <p:cNvPr id="14656" name="Freeform 323"/>
          <p:cNvSpPr>
            <a:spLocks/>
          </p:cNvSpPr>
          <p:nvPr/>
        </p:nvSpPr>
        <p:spPr bwMode="auto">
          <a:xfrm>
            <a:off x="3062288" y="3862388"/>
            <a:ext cx="49212" cy="968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E4724"/>
          </a:solidFill>
          <a:ln w="12700">
            <a:noFill/>
            <a:round/>
            <a:headEnd/>
            <a:tailEnd/>
          </a:ln>
        </p:spPr>
        <p:txBody>
          <a:bodyPr wrap="none" anchor="ctr"/>
          <a:lstStyle/>
          <a:p>
            <a:endParaRPr lang="en-US"/>
          </a:p>
        </p:txBody>
      </p:sp>
      <p:sp>
        <p:nvSpPr>
          <p:cNvPr id="14657" name="Freeform 324"/>
          <p:cNvSpPr>
            <a:spLocks/>
          </p:cNvSpPr>
          <p:nvPr/>
        </p:nvSpPr>
        <p:spPr bwMode="auto">
          <a:xfrm>
            <a:off x="3130550" y="3822700"/>
            <a:ext cx="49213" cy="968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E4724"/>
          </a:solidFill>
          <a:ln w="12700">
            <a:noFill/>
            <a:round/>
            <a:headEnd/>
            <a:tailEnd/>
          </a:ln>
        </p:spPr>
        <p:txBody>
          <a:bodyPr wrap="none" anchor="ctr"/>
          <a:lstStyle/>
          <a:p>
            <a:endParaRPr lang="en-US"/>
          </a:p>
        </p:txBody>
      </p:sp>
      <p:sp>
        <p:nvSpPr>
          <p:cNvPr id="14658" name="Freeform 325"/>
          <p:cNvSpPr>
            <a:spLocks/>
          </p:cNvSpPr>
          <p:nvPr/>
        </p:nvSpPr>
        <p:spPr bwMode="auto">
          <a:xfrm>
            <a:off x="3019425" y="3871913"/>
            <a:ext cx="49213" cy="968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E4724"/>
          </a:solidFill>
          <a:ln w="12700">
            <a:noFill/>
            <a:round/>
            <a:headEnd/>
            <a:tailEnd/>
          </a:ln>
        </p:spPr>
        <p:txBody>
          <a:bodyPr wrap="none" anchor="ctr"/>
          <a:lstStyle/>
          <a:p>
            <a:endParaRPr lang="en-US"/>
          </a:p>
        </p:txBody>
      </p:sp>
      <p:sp>
        <p:nvSpPr>
          <p:cNvPr id="14659" name="Freeform 326"/>
          <p:cNvSpPr>
            <a:spLocks/>
          </p:cNvSpPr>
          <p:nvPr/>
        </p:nvSpPr>
        <p:spPr bwMode="auto">
          <a:xfrm>
            <a:off x="3101975" y="3873500"/>
            <a:ext cx="49213" cy="968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23E1F"/>
          </a:solidFill>
          <a:ln w="12700">
            <a:noFill/>
            <a:round/>
            <a:headEnd/>
            <a:tailEnd/>
          </a:ln>
        </p:spPr>
        <p:txBody>
          <a:bodyPr wrap="none" anchor="ctr"/>
          <a:lstStyle/>
          <a:p>
            <a:endParaRPr lang="en-US"/>
          </a:p>
        </p:txBody>
      </p:sp>
      <p:sp>
        <p:nvSpPr>
          <p:cNvPr id="14660" name="Freeform 327"/>
          <p:cNvSpPr>
            <a:spLocks/>
          </p:cNvSpPr>
          <p:nvPr/>
        </p:nvSpPr>
        <p:spPr bwMode="auto">
          <a:xfrm>
            <a:off x="2960688" y="3810000"/>
            <a:ext cx="49212" cy="968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23E1F"/>
          </a:solidFill>
          <a:ln w="12700">
            <a:noFill/>
            <a:round/>
            <a:headEnd/>
            <a:tailEnd/>
          </a:ln>
        </p:spPr>
        <p:txBody>
          <a:bodyPr wrap="none" anchor="ctr"/>
          <a:lstStyle/>
          <a:p>
            <a:endParaRPr lang="en-US"/>
          </a:p>
        </p:txBody>
      </p:sp>
      <p:sp>
        <p:nvSpPr>
          <p:cNvPr id="14661" name="Freeform 328"/>
          <p:cNvSpPr>
            <a:spLocks/>
          </p:cNvSpPr>
          <p:nvPr/>
        </p:nvSpPr>
        <p:spPr bwMode="auto">
          <a:xfrm>
            <a:off x="2919413" y="3832225"/>
            <a:ext cx="49212" cy="968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23E1F"/>
          </a:solidFill>
          <a:ln w="12700">
            <a:noFill/>
            <a:round/>
            <a:headEnd/>
            <a:tailEnd/>
          </a:ln>
        </p:spPr>
        <p:txBody>
          <a:bodyPr wrap="none" anchor="ctr"/>
          <a:lstStyle/>
          <a:p>
            <a:endParaRPr lang="en-US"/>
          </a:p>
        </p:txBody>
      </p:sp>
      <p:sp>
        <p:nvSpPr>
          <p:cNvPr id="14662" name="Freeform 329"/>
          <p:cNvSpPr>
            <a:spLocks/>
          </p:cNvSpPr>
          <p:nvPr/>
        </p:nvSpPr>
        <p:spPr bwMode="auto">
          <a:xfrm>
            <a:off x="3138488" y="3865563"/>
            <a:ext cx="49212" cy="968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23E1F"/>
          </a:solidFill>
          <a:ln w="12700">
            <a:noFill/>
            <a:round/>
            <a:headEnd/>
            <a:tailEnd/>
          </a:ln>
        </p:spPr>
        <p:txBody>
          <a:bodyPr wrap="none" anchor="ctr"/>
          <a:lstStyle/>
          <a:p>
            <a:endParaRPr lang="en-US"/>
          </a:p>
        </p:txBody>
      </p:sp>
      <p:sp>
        <p:nvSpPr>
          <p:cNvPr id="14663" name="Freeform 330"/>
          <p:cNvSpPr>
            <a:spLocks/>
          </p:cNvSpPr>
          <p:nvPr/>
        </p:nvSpPr>
        <p:spPr bwMode="auto">
          <a:xfrm>
            <a:off x="2884488" y="3817938"/>
            <a:ext cx="49212" cy="968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23E1F"/>
          </a:solidFill>
          <a:ln w="12700">
            <a:noFill/>
            <a:round/>
            <a:headEnd/>
            <a:tailEnd/>
          </a:ln>
        </p:spPr>
        <p:txBody>
          <a:bodyPr wrap="none" anchor="ctr"/>
          <a:lstStyle/>
          <a:p>
            <a:endParaRPr lang="en-US"/>
          </a:p>
        </p:txBody>
      </p:sp>
      <p:sp>
        <p:nvSpPr>
          <p:cNvPr id="14664" name="Freeform 331"/>
          <p:cNvSpPr>
            <a:spLocks noChangeAspect="1"/>
          </p:cNvSpPr>
          <p:nvPr/>
        </p:nvSpPr>
        <p:spPr bwMode="auto">
          <a:xfrm>
            <a:off x="3021013" y="3933825"/>
            <a:ext cx="33337"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23E1F"/>
          </a:solidFill>
          <a:ln w="12700">
            <a:noFill/>
            <a:round/>
            <a:headEnd/>
            <a:tailEnd/>
          </a:ln>
        </p:spPr>
        <p:txBody>
          <a:bodyPr wrap="none" anchor="ctr"/>
          <a:lstStyle/>
          <a:p>
            <a:endParaRPr lang="en-US"/>
          </a:p>
        </p:txBody>
      </p:sp>
      <p:sp>
        <p:nvSpPr>
          <p:cNvPr id="14665" name="Freeform 332"/>
          <p:cNvSpPr>
            <a:spLocks noChangeAspect="1"/>
          </p:cNvSpPr>
          <p:nvPr/>
        </p:nvSpPr>
        <p:spPr bwMode="auto">
          <a:xfrm>
            <a:off x="3092450" y="3900488"/>
            <a:ext cx="33338"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23E1F"/>
          </a:solidFill>
          <a:ln w="12700">
            <a:noFill/>
            <a:round/>
            <a:headEnd/>
            <a:tailEnd/>
          </a:ln>
        </p:spPr>
        <p:txBody>
          <a:bodyPr wrap="none" anchor="ctr"/>
          <a:lstStyle/>
          <a:p>
            <a:endParaRPr lang="en-US"/>
          </a:p>
        </p:txBody>
      </p:sp>
      <p:sp>
        <p:nvSpPr>
          <p:cNvPr id="14666" name="Freeform 333"/>
          <p:cNvSpPr>
            <a:spLocks noChangeAspect="1"/>
          </p:cNvSpPr>
          <p:nvPr/>
        </p:nvSpPr>
        <p:spPr bwMode="auto">
          <a:xfrm>
            <a:off x="2973388" y="3903663"/>
            <a:ext cx="33337"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67" name="Freeform 334"/>
          <p:cNvSpPr>
            <a:spLocks noChangeAspect="1"/>
          </p:cNvSpPr>
          <p:nvPr/>
        </p:nvSpPr>
        <p:spPr bwMode="auto">
          <a:xfrm>
            <a:off x="3067050" y="3917950"/>
            <a:ext cx="33338"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68" name="Freeform 335"/>
          <p:cNvSpPr>
            <a:spLocks noChangeAspect="1"/>
          </p:cNvSpPr>
          <p:nvPr/>
        </p:nvSpPr>
        <p:spPr bwMode="auto">
          <a:xfrm>
            <a:off x="3049588" y="3900488"/>
            <a:ext cx="33337"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69" name="Freeform 336"/>
          <p:cNvSpPr>
            <a:spLocks noChangeAspect="1"/>
          </p:cNvSpPr>
          <p:nvPr/>
        </p:nvSpPr>
        <p:spPr bwMode="auto">
          <a:xfrm>
            <a:off x="2935288" y="3878263"/>
            <a:ext cx="33337"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70" name="Freeform 337"/>
          <p:cNvSpPr>
            <a:spLocks noChangeAspect="1"/>
          </p:cNvSpPr>
          <p:nvPr/>
        </p:nvSpPr>
        <p:spPr bwMode="auto">
          <a:xfrm>
            <a:off x="3044825" y="3941763"/>
            <a:ext cx="34925"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71" name="Freeform 338"/>
          <p:cNvSpPr>
            <a:spLocks noChangeAspect="1"/>
          </p:cNvSpPr>
          <p:nvPr/>
        </p:nvSpPr>
        <p:spPr bwMode="auto">
          <a:xfrm>
            <a:off x="2952750" y="3914775"/>
            <a:ext cx="33338"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4A381C"/>
          </a:solidFill>
          <a:ln w="12700">
            <a:noFill/>
            <a:round/>
            <a:headEnd/>
            <a:tailEnd/>
          </a:ln>
        </p:spPr>
        <p:txBody>
          <a:bodyPr wrap="none" anchor="ctr"/>
          <a:lstStyle/>
          <a:p>
            <a:endParaRPr lang="en-US"/>
          </a:p>
        </p:txBody>
      </p:sp>
      <p:sp>
        <p:nvSpPr>
          <p:cNvPr id="14672" name="Freeform 339"/>
          <p:cNvSpPr>
            <a:spLocks noChangeAspect="1"/>
          </p:cNvSpPr>
          <p:nvPr/>
        </p:nvSpPr>
        <p:spPr bwMode="auto">
          <a:xfrm>
            <a:off x="2994025" y="3911600"/>
            <a:ext cx="34925"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4A381C"/>
          </a:solidFill>
          <a:ln w="12700">
            <a:noFill/>
            <a:round/>
            <a:headEnd/>
            <a:tailEnd/>
          </a:ln>
        </p:spPr>
        <p:txBody>
          <a:bodyPr wrap="none" anchor="ctr"/>
          <a:lstStyle/>
          <a:p>
            <a:endParaRPr lang="en-US"/>
          </a:p>
        </p:txBody>
      </p:sp>
      <p:sp>
        <p:nvSpPr>
          <p:cNvPr id="14673" name="Freeform 340"/>
          <p:cNvSpPr>
            <a:spLocks noChangeAspect="1"/>
          </p:cNvSpPr>
          <p:nvPr/>
        </p:nvSpPr>
        <p:spPr bwMode="auto">
          <a:xfrm>
            <a:off x="3087688" y="3932238"/>
            <a:ext cx="33337"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4A381C"/>
          </a:solidFill>
          <a:ln w="12700">
            <a:noFill/>
            <a:round/>
            <a:headEnd/>
            <a:tailEnd/>
          </a:ln>
        </p:spPr>
        <p:txBody>
          <a:bodyPr wrap="none" anchor="ctr"/>
          <a:lstStyle/>
          <a:p>
            <a:endParaRPr lang="en-US"/>
          </a:p>
        </p:txBody>
      </p:sp>
      <p:sp>
        <p:nvSpPr>
          <p:cNvPr id="14674" name="Freeform 341"/>
          <p:cNvSpPr>
            <a:spLocks noChangeAspect="1"/>
          </p:cNvSpPr>
          <p:nvPr/>
        </p:nvSpPr>
        <p:spPr bwMode="auto">
          <a:xfrm>
            <a:off x="3117850" y="3908425"/>
            <a:ext cx="33338"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72562B"/>
          </a:solidFill>
          <a:ln w="12700">
            <a:noFill/>
            <a:round/>
            <a:headEnd/>
            <a:tailEnd/>
          </a:ln>
        </p:spPr>
        <p:txBody>
          <a:bodyPr wrap="none" anchor="ctr"/>
          <a:lstStyle/>
          <a:p>
            <a:endParaRPr lang="en-US"/>
          </a:p>
        </p:txBody>
      </p:sp>
      <p:sp>
        <p:nvSpPr>
          <p:cNvPr id="14675" name="Freeform 342"/>
          <p:cNvSpPr>
            <a:spLocks noChangeAspect="1"/>
          </p:cNvSpPr>
          <p:nvPr/>
        </p:nvSpPr>
        <p:spPr bwMode="auto">
          <a:xfrm>
            <a:off x="2935288" y="3871913"/>
            <a:ext cx="33337"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23E1F"/>
          </a:solidFill>
          <a:ln w="12700">
            <a:noFill/>
            <a:round/>
            <a:headEnd/>
            <a:tailEnd/>
          </a:ln>
        </p:spPr>
        <p:txBody>
          <a:bodyPr wrap="none" anchor="ctr"/>
          <a:lstStyle/>
          <a:p>
            <a:endParaRPr lang="en-US"/>
          </a:p>
        </p:txBody>
      </p:sp>
      <p:sp>
        <p:nvSpPr>
          <p:cNvPr id="14676" name="Freeform 343"/>
          <p:cNvSpPr>
            <a:spLocks noChangeAspect="1"/>
          </p:cNvSpPr>
          <p:nvPr/>
        </p:nvSpPr>
        <p:spPr bwMode="auto">
          <a:xfrm>
            <a:off x="2892425" y="3871913"/>
            <a:ext cx="34925"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77" name="Freeform 344"/>
          <p:cNvSpPr>
            <a:spLocks noChangeAspect="1"/>
          </p:cNvSpPr>
          <p:nvPr/>
        </p:nvSpPr>
        <p:spPr bwMode="auto">
          <a:xfrm>
            <a:off x="2901950" y="3843338"/>
            <a:ext cx="33338"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23E1F"/>
          </a:solidFill>
          <a:ln w="12700">
            <a:noFill/>
            <a:round/>
            <a:headEnd/>
            <a:tailEnd/>
          </a:ln>
        </p:spPr>
        <p:txBody>
          <a:bodyPr wrap="none" anchor="ctr"/>
          <a:lstStyle/>
          <a:p>
            <a:endParaRPr lang="en-US"/>
          </a:p>
        </p:txBody>
      </p:sp>
      <p:sp>
        <p:nvSpPr>
          <p:cNvPr id="14678" name="Freeform 345"/>
          <p:cNvSpPr>
            <a:spLocks noChangeAspect="1"/>
          </p:cNvSpPr>
          <p:nvPr/>
        </p:nvSpPr>
        <p:spPr bwMode="auto">
          <a:xfrm>
            <a:off x="2859088" y="3843338"/>
            <a:ext cx="33337"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79" name="Freeform 346"/>
          <p:cNvSpPr>
            <a:spLocks noChangeAspect="1"/>
          </p:cNvSpPr>
          <p:nvPr/>
        </p:nvSpPr>
        <p:spPr bwMode="auto">
          <a:xfrm>
            <a:off x="2863850" y="3803650"/>
            <a:ext cx="33338"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23E1F"/>
          </a:solidFill>
          <a:ln w="12700">
            <a:noFill/>
            <a:round/>
            <a:headEnd/>
            <a:tailEnd/>
          </a:ln>
        </p:spPr>
        <p:txBody>
          <a:bodyPr wrap="none" anchor="ctr"/>
          <a:lstStyle/>
          <a:p>
            <a:endParaRPr lang="en-US"/>
          </a:p>
        </p:txBody>
      </p:sp>
      <p:sp>
        <p:nvSpPr>
          <p:cNvPr id="14680" name="Freeform 347"/>
          <p:cNvSpPr>
            <a:spLocks noChangeAspect="1"/>
          </p:cNvSpPr>
          <p:nvPr/>
        </p:nvSpPr>
        <p:spPr bwMode="auto">
          <a:xfrm>
            <a:off x="2876550" y="3859213"/>
            <a:ext cx="33338"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23E1F"/>
          </a:solidFill>
          <a:ln w="12700">
            <a:noFill/>
            <a:round/>
            <a:headEnd/>
            <a:tailEnd/>
          </a:ln>
        </p:spPr>
        <p:txBody>
          <a:bodyPr wrap="none" anchor="ctr"/>
          <a:lstStyle/>
          <a:p>
            <a:endParaRPr lang="en-US"/>
          </a:p>
        </p:txBody>
      </p:sp>
      <p:sp>
        <p:nvSpPr>
          <p:cNvPr id="14681" name="Freeform 348"/>
          <p:cNvSpPr>
            <a:spLocks noChangeAspect="1"/>
          </p:cNvSpPr>
          <p:nvPr/>
        </p:nvSpPr>
        <p:spPr bwMode="auto">
          <a:xfrm>
            <a:off x="2914650" y="3895725"/>
            <a:ext cx="33338"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23E1F"/>
          </a:solidFill>
          <a:ln w="12700">
            <a:noFill/>
            <a:round/>
            <a:headEnd/>
            <a:tailEnd/>
          </a:ln>
        </p:spPr>
        <p:txBody>
          <a:bodyPr wrap="none" anchor="ctr"/>
          <a:lstStyle/>
          <a:p>
            <a:endParaRPr lang="en-US"/>
          </a:p>
        </p:txBody>
      </p:sp>
      <p:sp>
        <p:nvSpPr>
          <p:cNvPr id="14682" name="Freeform 349"/>
          <p:cNvSpPr>
            <a:spLocks noChangeAspect="1"/>
          </p:cNvSpPr>
          <p:nvPr/>
        </p:nvSpPr>
        <p:spPr bwMode="auto">
          <a:xfrm>
            <a:off x="3171825" y="3810000"/>
            <a:ext cx="34925"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23E1F"/>
          </a:solidFill>
          <a:ln w="12700">
            <a:noFill/>
            <a:round/>
            <a:headEnd/>
            <a:tailEnd/>
          </a:ln>
        </p:spPr>
        <p:txBody>
          <a:bodyPr wrap="none" anchor="ctr"/>
          <a:lstStyle/>
          <a:p>
            <a:endParaRPr lang="en-US"/>
          </a:p>
        </p:txBody>
      </p:sp>
      <p:sp>
        <p:nvSpPr>
          <p:cNvPr id="14683" name="Freeform 350"/>
          <p:cNvSpPr>
            <a:spLocks noChangeAspect="1"/>
          </p:cNvSpPr>
          <p:nvPr/>
        </p:nvSpPr>
        <p:spPr bwMode="auto">
          <a:xfrm>
            <a:off x="3168650" y="3846513"/>
            <a:ext cx="33338"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523E1F"/>
          </a:solidFill>
          <a:ln w="12700">
            <a:noFill/>
            <a:round/>
            <a:headEnd/>
            <a:tailEnd/>
          </a:ln>
        </p:spPr>
        <p:txBody>
          <a:bodyPr wrap="none" anchor="ctr"/>
          <a:lstStyle/>
          <a:p>
            <a:endParaRPr lang="en-US"/>
          </a:p>
        </p:txBody>
      </p:sp>
      <p:sp>
        <p:nvSpPr>
          <p:cNvPr id="14684" name="Freeform 351"/>
          <p:cNvSpPr>
            <a:spLocks noChangeAspect="1"/>
          </p:cNvSpPr>
          <p:nvPr/>
        </p:nvSpPr>
        <p:spPr bwMode="auto">
          <a:xfrm>
            <a:off x="3181350" y="3952875"/>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85" name="Freeform 352"/>
          <p:cNvSpPr>
            <a:spLocks noChangeAspect="1"/>
          </p:cNvSpPr>
          <p:nvPr/>
        </p:nvSpPr>
        <p:spPr bwMode="auto">
          <a:xfrm>
            <a:off x="3206750" y="3886200"/>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86" name="Freeform 353"/>
          <p:cNvSpPr>
            <a:spLocks noChangeAspect="1"/>
          </p:cNvSpPr>
          <p:nvPr/>
        </p:nvSpPr>
        <p:spPr bwMode="auto">
          <a:xfrm>
            <a:off x="3232150" y="3929063"/>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87" name="Freeform 354"/>
          <p:cNvSpPr>
            <a:spLocks noChangeAspect="1"/>
          </p:cNvSpPr>
          <p:nvPr/>
        </p:nvSpPr>
        <p:spPr bwMode="auto">
          <a:xfrm>
            <a:off x="2803525" y="3857625"/>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88" name="Freeform 355"/>
          <p:cNvSpPr>
            <a:spLocks noChangeAspect="1"/>
          </p:cNvSpPr>
          <p:nvPr/>
        </p:nvSpPr>
        <p:spPr bwMode="auto">
          <a:xfrm>
            <a:off x="2846388" y="391636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89" name="Freeform 356"/>
          <p:cNvSpPr>
            <a:spLocks noChangeAspect="1"/>
          </p:cNvSpPr>
          <p:nvPr/>
        </p:nvSpPr>
        <p:spPr bwMode="auto">
          <a:xfrm>
            <a:off x="2889250" y="3975100"/>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90" name="Freeform 357"/>
          <p:cNvSpPr>
            <a:spLocks noChangeAspect="1"/>
          </p:cNvSpPr>
          <p:nvPr/>
        </p:nvSpPr>
        <p:spPr bwMode="auto">
          <a:xfrm>
            <a:off x="2935288" y="4019550"/>
            <a:ext cx="20637"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91" name="Freeform 358"/>
          <p:cNvSpPr>
            <a:spLocks noChangeAspect="1"/>
          </p:cNvSpPr>
          <p:nvPr/>
        </p:nvSpPr>
        <p:spPr bwMode="auto">
          <a:xfrm>
            <a:off x="3003550" y="4038600"/>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92" name="Freeform 359"/>
          <p:cNvSpPr>
            <a:spLocks noChangeAspect="1"/>
          </p:cNvSpPr>
          <p:nvPr/>
        </p:nvSpPr>
        <p:spPr bwMode="auto">
          <a:xfrm>
            <a:off x="3070225" y="4038600"/>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93" name="Freeform 360"/>
          <p:cNvSpPr>
            <a:spLocks noChangeAspect="1"/>
          </p:cNvSpPr>
          <p:nvPr/>
        </p:nvSpPr>
        <p:spPr bwMode="auto">
          <a:xfrm>
            <a:off x="3138488" y="403066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94" name="Freeform 361"/>
          <p:cNvSpPr>
            <a:spLocks noChangeAspect="1"/>
          </p:cNvSpPr>
          <p:nvPr/>
        </p:nvSpPr>
        <p:spPr bwMode="auto">
          <a:xfrm>
            <a:off x="3206750" y="4006850"/>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95" name="Freeform 362"/>
          <p:cNvSpPr>
            <a:spLocks noChangeAspect="1"/>
          </p:cNvSpPr>
          <p:nvPr/>
        </p:nvSpPr>
        <p:spPr bwMode="auto">
          <a:xfrm>
            <a:off x="3273425" y="3886200"/>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96" name="Freeform 363"/>
          <p:cNvSpPr>
            <a:spLocks noChangeAspect="1"/>
          </p:cNvSpPr>
          <p:nvPr/>
        </p:nvSpPr>
        <p:spPr bwMode="auto">
          <a:xfrm>
            <a:off x="3252788" y="399256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97" name="Freeform 364"/>
          <p:cNvSpPr>
            <a:spLocks noChangeAspect="1"/>
          </p:cNvSpPr>
          <p:nvPr/>
        </p:nvSpPr>
        <p:spPr bwMode="auto">
          <a:xfrm>
            <a:off x="2800350" y="3921125"/>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98" name="Freeform 365"/>
          <p:cNvSpPr>
            <a:spLocks noChangeAspect="1"/>
          </p:cNvSpPr>
          <p:nvPr/>
        </p:nvSpPr>
        <p:spPr bwMode="auto">
          <a:xfrm>
            <a:off x="2838450" y="3973513"/>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699" name="Freeform 366"/>
          <p:cNvSpPr>
            <a:spLocks noChangeAspect="1"/>
          </p:cNvSpPr>
          <p:nvPr/>
        </p:nvSpPr>
        <p:spPr bwMode="auto">
          <a:xfrm>
            <a:off x="2876550" y="4025900"/>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00" name="Freeform 367"/>
          <p:cNvSpPr>
            <a:spLocks noChangeAspect="1"/>
          </p:cNvSpPr>
          <p:nvPr/>
        </p:nvSpPr>
        <p:spPr bwMode="auto">
          <a:xfrm>
            <a:off x="3003550" y="3992563"/>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01" name="Freeform 368"/>
          <p:cNvSpPr>
            <a:spLocks noChangeAspect="1"/>
          </p:cNvSpPr>
          <p:nvPr/>
        </p:nvSpPr>
        <p:spPr bwMode="auto">
          <a:xfrm>
            <a:off x="3070225" y="3992563"/>
            <a:ext cx="22225"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02" name="Freeform 369"/>
          <p:cNvSpPr>
            <a:spLocks noChangeAspect="1"/>
          </p:cNvSpPr>
          <p:nvPr/>
        </p:nvSpPr>
        <p:spPr bwMode="auto">
          <a:xfrm>
            <a:off x="3138488" y="399256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03" name="Freeform 370"/>
          <p:cNvSpPr>
            <a:spLocks noChangeAspect="1"/>
          </p:cNvSpPr>
          <p:nvPr/>
        </p:nvSpPr>
        <p:spPr bwMode="auto">
          <a:xfrm>
            <a:off x="2935288" y="3962400"/>
            <a:ext cx="20637"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04" name="Freeform 371"/>
          <p:cNvSpPr>
            <a:spLocks noChangeAspect="1"/>
          </p:cNvSpPr>
          <p:nvPr/>
        </p:nvSpPr>
        <p:spPr bwMode="auto">
          <a:xfrm>
            <a:off x="3184525" y="3916363"/>
            <a:ext cx="22225"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05" name="Freeform 372"/>
          <p:cNvSpPr>
            <a:spLocks noChangeAspect="1"/>
          </p:cNvSpPr>
          <p:nvPr/>
        </p:nvSpPr>
        <p:spPr bwMode="auto">
          <a:xfrm>
            <a:off x="2960688" y="399256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06" name="Freeform 373"/>
          <p:cNvSpPr>
            <a:spLocks noChangeAspect="1"/>
          </p:cNvSpPr>
          <p:nvPr/>
        </p:nvSpPr>
        <p:spPr bwMode="auto">
          <a:xfrm>
            <a:off x="3049588" y="402431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07" name="Freeform 374"/>
          <p:cNvSpPr>
            <a:spLocks noChangeAspect="1"/>
          </p:cNvSpPr>
          <p:nvPr/>
        </p:nvSpPr>
        <p:spPr bwMode="auto">
          <a:xfrm>
            <a:off x="3070225" y="3916363"/>
            <a:ext cx="22225"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08" name="Freeform 375"/>
          <p:cNvSpPr>
            <a:spLocks noChangeAspect="1"/>
          </p:cNvSpPr>
          <p:nvPr/>
        </p:nvSpPr>
        <p:spPr bwMode="auto">
          <a:xfrm>
            <a:off x="3003550" y="3952875"/>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09" name="Freeform 376"/>
          <p:cNvSpPr>
            <a:spLocks noChangeAspect="1"/>
          </p:cNvSpPr>
          <p:nvPr/>
        </p:nvSpPr>
        <p:spPr bwMode="auto">
          <a:xfrm>
            <a:off x="2935288" y="391636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10" name="Freeform 377"/>
          <p:cNvSpPr>
            <a:spLocks noChangeAspect="1"/>
          </p:cNvSpPr>
          <p:nvPr/>
        </p:nvSpPr>
        <p:spPr bwMode="auto">
          <a:xfrm>
            <a:off x="2981325" y="3916363"/>
            <a:ext cx="22225"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11" name="Freeform 378"/>
          <p:cNvSpPr>
            <a:spLocks noChangeAspect="1"/>
          </p:cNvSpPr>
          <p:nvPr/>
        </p:nvSpPr>
        <p:spPr bwMode="auto">
          <a:xfrm>
            <a:off x="2973388" y="3921125"/>
            <a:ext cx="20637"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12" name="Freeform 379"/>
          <p:cNvSpPr>
            <a:spLocks noChangeAspect="1"/>
          </p:cNvSpPr>
          <p:nvPr/>
        </p:nvSpPr>
        <p:spPr bwMode="auto">
          <a:xfrm>
            <a:off x="2986088" y="393541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13" name="Freeform 380"/>
          <p:cNvSpPr>
            <a:spLocks noChangeAspect="1"/>
          </p:cNvSpPr>
          <p:nvPr/>
        </p:nvSpPr>
        <p:spPr bwMode="auto">
          <a:xfrm>
            <a:off x="3117850" y="3949700"/>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14" name="Freeform 381"/>
          <p:cNvSpPr>
            <a:spLocks noChangeAspect="1"/>
          </p:cNvSpPr>
          <p:nvPr/>
        </p:nvSpPr>
        <p:spPr bwMode="auto">
          <a:xfrm>
            <a:off x="3092450" y="3963988"/>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15" name="Freeform 382"/>
          <p:cNvSpPr>
            <a:spLocks noChangeAspect="1"/>
          </p:cNvSpPr>
          <p:nvPr/>
        </p:nvSpPr>
        <p:spPr bwMode="auto">
          <a:xfrm>
            <a:off x="2947988" y="3938588"/>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16" name="Freeform 383"/>
          <p:cNvSpPr>
            <a:spLocks noChangeAspect="1"/>
          </p:cNvSpPr>
          <p:nvPr/>
        </p:nvSpPr>
        <p:spPr bwMode="auto">
          <a:xfrm>
            <a:off x="3003550" y="3932238"/>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17" name="Freeform 384"/>
          <p:cNvSpPr>
            <a:spLocks noChangeAspect="1"/>
          </p:cNvSpPr>
          <p:nvPr/>
        </p:nvSpPr>
        <p:spPr bwMode="auto">
          <a:xfrm>
            <a:off x="3108325" y="4054475"/>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18" name="Freeform 385"/>
          <p:cNvSpPr>
            <a:spLocks noChangeAspect="1"/>
          </p:cNvSpPr>
          <p:nvPr/>
        </p:nvSpPr>
        <p:spPr bwMode="auto">
          <a:xfrm>
            <a:off x="3016250" y="4083050"/>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19" name="Freeform 386"/>
          <p:cNvSpPr>
            <a:spLocks noChangeAspect="1"/>
          </p:cNvSpPr>
          <p:nvPr/>
        </p:nvSpPr>
        <p:spPr bwMode="auto">
          <a:xfrm>
            <a:off x="2960688" y="4083050"/>
            <a:ext cx="12700" cy="2698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20" name="Freeform 387"/>
          <p:cNvSpPr>
            <a:spLocks noChangeAspect="1"/>
          </p:cNvSpPr>
          <p:nvPr/>
        </p:nvSpPr>
        <p:spPr bwMode="auto">
          <a:xfrm>
            <a:off x="3057525" y="4083050"/>
            <a:ext cx="12700" cy="2698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21" name="Freeform 388"/>
          <p:cNvSpPr>
            <a:spLocks noChangeAspect="1"/>
          </p:cNvSpPr>
          <p:nvPr/>
        </p:nvSpPr>
        <p:spPr bwMode="auto">
          <a:xfrm>
            <a:off x="3194050" y="4083050"/>
            <a:ext cx="12700" cy="2698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22" name="Freeform 389"/>
          <p:cNvSpPr>
            <a:spLocks noChangeAspect="1"/>
          </p:cNvSpPr>
          <p:nvPr/>
        </p:nvSpPr>
        <p:spPr bwMode="auto">
          <a:xfrm>
            <a:off x="3240088" y="4073525"/>
            <a:ext cx="12700" cy="2698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23" name="Freeform 390"/>
          <p:cNvSpPr>
            <a:spLocks noChangeAspect="1"/>
          </p:cNvSpPr>
          <p:nvPr/>
        </p:nvSpPr>
        <p:spPr bwMode="auto">
          <a:xfrm>
            <a:off x="3100388" y="4114800"/>
            <a:ext cx="12700" cy="2698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24" name="Freeform 391"/>
          <p:cNvSpPr>
            <a:spLocks noChangeAspect="1"/>
          </p:cNvSpPr>
          <p:nvPr/>
        </p:nvSpPr>
        <p:spPr bwMode="auto">
          <a:xfrm>
            <a:off x="2800350" y="3825875"/>
            <a:ext cx="12700" cy="2698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25" name="Freeform 392"/>
          <p:cNvSpPr>
            <a:spLocks noChangeAspect="1"/>
          </p:cNvSpPr>
          <p:nvPr/>
        </p:nvSpPr>
        <p:spPr bwMode="auto">
          <a:xfrm>
            <a:off x="2828925" y="3811588"/>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26" name="Freeform 393"/>
          <p:cNvSpPr>
            <a:spLocks noChangeAspect="1"/>
          </p:cNvSpPr>
          <p:nvPr/>
        </p:nvSpPr>
        <p:spPr bwMode="auto">
          <a:xfrm>
            <a:off x="2892425" y="3935413"/>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27" name="Freeform 394"/>
          <p:cNvSpPr>
            <a:spLocks noChangeAspect="1"/>
          </p:cNvSpPr>
          <p:nvPr/>
        </p:nvSpPr>
        <p:spPr bwMode="auto">
          <a:xfrm>
            <a:off x="2922588" y="4087813"/>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28" name="Freeform 395"/>
          <p:cNvSpPr>
            <a:spLocks noChangeAspect="1"/>
          </p:cNvSpPr>
          <p:nvPr/>
        </p:nvSpPr>
        <p:spPr bwMode="auto">
          <a:xfrm>
            <a:off x="2990850" y="4114800"/>
            <a:ext cx="12700" cy="2698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29" name="Freeform 396"/>
          <p:cNvSpPr>
            <a:spLocks noChangeAspect="1"/>
          </p:cNvSpPr>
          <p:nvPr/>
        </p:nvSpPr>
        <p:spPr bwMode="auto">
          <a:xfrm>
            <a:off x="3151188" y="4114800"/>
            <a:ext cx="12700" cy="2698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30" name="Freeform 397"/>
          <p:cNvSpPr>
            <a:spLocks noChangeAspect="1"/>
          </p:cNvSpPr>
          <p:nvPr/>
        </p:nvSpPr>
        <p:spPr bwMode="auto">
          <a:xfrm>
            <a:off x="3070225" y="4119563"/>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31" name="Freeform 398"/>
          <p:cNvSpPr>
            <a:spLocks noChangeAspect="1"/>
          </p:cNvSpPr>
          <p:nvPr/>
        </p:nvSpPr>
        <p:spPr bwMode="auto">
          <a:xfrm>
            <a:off x="3138488" y="3881438"/>
            <a:ext cx="33337"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72562B"/>
          </a:solidFill>
          <a:ln w="12700">
            <a:noFill/>
            <a:round/>
            <a:headEnd/>
            <a:tailEnd/>
          </a:ln>
        </p:spPr>
        <p:txBody>
          <a:bodyPr wrap="none" anchor="ctr"/>
          <a:lstStyle/>
          <a:p>
            <a:endParaRPr lang="en-US"/>
          </a:p>
        </p:txBody>
      </p:sp>
      <p:sp>
        <p:nvSpPr>
          <p:cNvPr id="14732" name="Freeform 399"/>
          <p:cNvSpPr>
            <a:spLocks noChangeAspect="1"/>
          </p:cNvSpPr>
          <p:nvPr/>
        </p:nvSpPr>
        <p:spPr bwMode="auto">
          <a:xfrm>
            <a:off x="3113088" y="3873500"/>
            <a:ext cx="33337"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72562B"/>
          </a:solidFill>
          <a:ln w="12700">
            <a:noFill/>
            <a:round/>
            <a:headEnd/>
            <a:tailEnd/>
          </a:ln>
        </p:spPr>
        <p:txBody>
          <a:bodyPr wrap="none" anchor="ctr"/>
          <a:lstStyle/>
          <a:p>
            <a:endParaRPr lang="en-US"/>
          </a:p>
        </p:txBody>
      </p:sp>
      <p:sp>
        <p:nvSpPr>
          <p:cNvPr id="14733" name="Freeform 400"/>
          <p:cNvSpPr>
            <a:spLocks noChangeAspect="1"/>
          </p:cNvSpPr>
          <p:nvPr/>
        </p:nvSpPr>
        <p:spPr bwMode="auto">
          <a:xfrm>
            <a:off x="2927350" y="3865563"/>
            <a:ext cx="33338"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72562B"/>
          </a:solidFill>
          <a:ln w="12700">
            <a:noFill/>
            <a:round/>
            <a:headEnd/>
            <a:tailEnd/>
          </a:ln>
        </p:spPr>
        <p:txBody>
          <a:bodyPr wrap="none" anchor="ctr"/>
          <a:lstStyle/>
          <a:p>
            <a:endParaRPr lang="en-US"/>
          </a:p>
        </p:txBody>
      </p:sp>
      <p:sp>
        <p:nvSpPr>
          <p:cNvPr id="14734" name="Freeform 401"/>
          <p:cNvSpPr>
            <a:spLocks noChangeAspect="1"/>
          </p:cNvSpPr>
          <p:nvPr/>
        </p:nvSpPr>
        <p:spPr bwMode="auto">
          <a:xfrm>
            <a:off x="2901950" y="3819525"/>
            <a:ext cx="33338"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72562B"/>
          </a:solidFill>
          <a:ln w="12700">
            <a:noFill/>
            <a:round/>
            <a:headEnd/>
            <a:tailEnd/>
          </a:ln>
        </p:spPr>
        <p:txBody>
          <a:bodyPr wrap="none" anchor="ctr"/>
          <a:lstStyle/>
          <a:p>
            <a:endParaRPr lang="en-US"/>
          </a:p>
        </p:txBody>
      </p:sp>
      <p:sp>
        <p:nvSpPr>
          <p:cNvPr id="14735" name="Freeform 402"/>
          <p:cNvSpPr>
            <a:spLocks noChangeAspect="1"/>
          </p:cNvSpPr>
          <p:nvPr/>
        </p:nvSpPr>
        <p:spPr bwMode="auto">
          <a:xfrm>
            <a:off x="2981325" y="3827463"/>
            <a:ext cx="34925"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72562B"/>
          </a:solidFill>
          <a:ln w="12700">
            <a:noFill/>
            <a:round/>
            <a:headEnd/>
            <a:tailEnd/>
          </a:ln>
        </p:spPr>
        <p:txBody>
          <a:bodyPr wrap="none" anchor="ctr"/>
          <a:lstStyle/>
          <a:p>
            <a:endParaRPr lang="en-US"/>
          </a:p>
        </p:txBody>
      </p:sp>
      <p:sp>
        <p:nvSpPr>
          <p:cNvPr id="14736" name="Freeform 403"/>
          <p:cNvSpPr>
            <a:spLocks noChangeAspect="1"/>
          </p:cNvSpPr>
          <p:nvPr/>
        </p:nvSpPr>
        <p:spPr bwMode="auto">
          <a:xfrm>
            <a:off x="3019425" y="3835400"/>
            <a:ext cx="34925"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72562B"/>
          </a:solidFill>
          <a:ln w="12700">
            <a:noFill/>
            <a:round/>
            <a:headEnd/>
            <a:tailEnd/>
          </a:ln>
        </p:spPr>
        <p:txBody>
          <a:bodyPr wrap="none" anchor="ctr"/>
          <a:lstStyle/>
          <a:p>
            <a:endParaRPr lang="en-US"/>
          </a:p>
        </p:txBody>
      </p:sp>
      <p:sp>
        <p:nvSpPr>
          <p:cNvPr id="14737" name="Freeform 404"/>
          <p:cNvSpPr>
            <a:spLocks noChangeAspect="1"/>
          </p:cNvSpPr>
          <p:nvPr/>
        </p:nvSpPr>
        <p:spPr bwMode="auto">
          <a:xfrm>
            <a:off x="3057525" y="3843338"/>
            <a:ext cx="34925"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72562B"/>
          </a:solidFill>
          <a:ln w="12700">
            <a:noFill/>
            <a:round/>
            <a:headEnd/>
            <a:tailEnd/>
          </a:ln>
        </p:spPr>
        <p:txBody>
          <a:bodyPr wrap="none" anchor="ctr"/>
          <a:lstStyle/>
          <a:p>
            <a:endParaRPr lang="en-US"/>
          </a:p>
        </p:txBody>
      </p:sp>
      <p:sp>
        <p:nvSpPr>
          <p:cNvPr id="14738" name="Freeform 405"/>
          <p:cNvSpPr>
            <a:spLocks noChangeAspect="1"/>
          </p:cNvSpPr>
          <p:nvPr/>
        </p:nvSpPr>
        <p:spPr bwMode="auto">
          <a:xfrm>
            <a:off x="3095625" y="3829050"/>
            <a:ext cx="34925"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72562B"/>
          </a:solidFill>
          <a:ln w="12700">
            <a:noFill/>
            <a:round/>
            <a:headEnd/>
            <a:tailEnd/>
          </a:ln>
        </p:spPr>
        <p:txBody>
          <a:bodyPr wrap="none" anchor="ctr"/>
          <a:lstStyle/>
          <a:p>
            <a:endParaRPr lang="en-US"/>
          </a:p>
        </p:txBody>
      </p:sp>
      <p:sp>
        <p:nvSpPr>
          <p:cNvPr id="14739" name="Freeform 406"/>
          <p:cNvSpPr>
            <a:spLocks noChangeAspect="1"/>
          </p:cNvSpPr>
          <p:nvPr/>
        </p:nvSpPr>
        <p:spPr bwMode="auto">
          <a:xfrm>
            <a:off x="3095625" y="3889375"/>
            <a:ext cx="34925"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72562B"/>
          </a:solidFill>
          <a:ln w="12700">
            <a:noFill/>
            <a:round/>
            <a:headEnd/>
            <a:tailEnd/>
          </a:ln>
        </p:spPr>
        <p:txBody>
          <a:bodyPr wrap="none" anchor="ctr"/>
          <a:lstStyle/>
          <a:p>
            <a:endParaRPr lang="en-US"/>
          </a:p>
        </p:txBody>
      </p:sp>
      <p:sp>
        <p:nvSpPr>
          <p:cNvPr id="14740" name="Freeform 407"/>
          <p:cNvSpPr>
            <a:spLocks noChangeAspect="1"/>
          </p:cNvSpPr>
          <p:nvPr/>
        </p:nvSpPr>
        <p:spPr bwMode="auto">
          <a:xfrm>
            <a:off x="2867025" y="3871913"/>
            <a:ext cx="34925" cy="73025"/>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72562B"/>
          </a:solidFill>
          <a:ln w="12700">
            <a:noFill/>
            <a:round/>
            <a:headEnd/>
            <a:tailEnd/>
          </a:ln>
        </p:spPr>
        <p:txBody>
          <a:bodyPr wrap="none" anchor="ctr"/>
          <a:lstStyle/>
          <a:p>
            <a:endParaRPr lang="en-US"/>
          </a:p>
        </p:txBody>
      </p:sp>
      <p:sp>
        <p:nvSpPr>
          <p:cNvPr id="14741" name="Freeform 408"/>
          <p:cNvSpPr>
            <a:spLocks noChangeAspect="1"/>
          </p:cNvSpPr>
          <p:nvPr/>
        </p:nvSpPr>
        <p:spPr bwMode="auto">
          <a:xfrm>
            <a:off x="3244850" y="3840163"/>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42" name="Freeform 409"/>
          <p:cNvSpPr>
            <a:spLocks noChangeAspect="1"/>
          </p:cNvSpPr>
          <p:nvPr/>
        </p:nvSpPr>
        <p:spPr bwMode="auto">
          <a:xfrm>
            <a:off x="3321050" y="3916363"/>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43" name="Freeform 410"/>
          <p:cNvSpPr>
            <a:spLocks noChangeAspect="1"/>
          </p:cNvSpPr>
          <p:nvPr/>
        </p:nvSpPr>
        <p:spPr bwMode="auto">
          <a:xfrm>
            <a:off x="2935288" y="384016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44" name="Freeform 411"/>
          <p:cNvSpPr>
            <a:spLocks noChangeAspect="1"/>
          </p:cNvSpPr>
          <p:nvPr/>
        </p:nvSpPr>
        <p:spPr bwMode="auto">
          <a:xfrm>
            <a:off x="3011488" y="384016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45" name="Freeform 412"/>
          <p:cNvSpPr>
            <a:spLocks noChangeAspect="1"/>
          </p:cNvSpPr>
          <p:nvPr/>
        </p:nvSpPr>
        <p:spPr bwMode="auto">
          <a:xfrm>
            <a:off x="2935288" y="3886200"/>
            <a:ext cx="20637"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46" name="Freeform 413"/>
          <p:cNvSpPr>
            <a:spLocks noChangeAspect="1"/>
          </p:cNvSpPr>
          <p:nvPr/>
        </p:nvSpPr>
        <p:spPr bwMode="auto">
          <a:xfrm>
            <a:off x="3011488" y="3886200"/>
            <a:ext cx="20637"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47" name="Freeform 414"/>
          <p:cNvSpPr>
            <a:spLocks noChangeAspect="1"/>
          </p:cNvSpPr>
          <p:nvPr/>
        </p:nvSpPr>
        <p:spPr bwMode="auto">
          <a:xfrm>
            <a:off x="2973388" y="3932238"/>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48" name="Freeform 415"/>
          <p:cNvSpPr>
            <a:spLocks noChangeAspect="1"/>
          </p:cNvSpPr>
          <p:nvPr/>
        </p:nvSpPr>
        <p:spPr bwMode="auto">
          <a:xfrm>
            <a:off x="3049588" y="3932238"/>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49" name="Freeform 416"/>
          <p:cNvSpPr>
            <a:spLocks noChangeAspect="1"/>
          </p:cNvSpPr>
          <p:nvPr/>
        </p:nvSpPr>
        <p:spPr bwMode="auto">
          <a:xfrm>
            <a:off x="3003550" y="3992563"/>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50" name="Freeform 417"/>
          <p:cNvSpPr>
            <a:spLocks noChangeAspect="1"/>
          </p:cNvSpPr>
          <p:nvPr/>
        </p:nvSpPr>
        <p:spPr bwMode="auto">
          <a:xfrm>
            <a:off x="3079750" y="3992563"/>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51" name="Freeform 418"/>
          <p:cNvSpPr>
            <a:spLocks noChangeAspect="1"/>
          </p:cNvSpPr>
          <p:nvPr/>
        </p:nvSpPr>
        <p:spPr bwMode="auto">
          <a:xfrm>
            <a:off x="2867025" y="3962400"/>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52" name="Freeform 419"/>
          <p:cNvSpPr>
            <a:spLocks noChangeAspect="1"/>
          </p:cNvSpPr>
          <p:nvPr/>
        </p:nvSpPr>
        <p:spPr bwMode="auto">
          <a:xfrm>
            <a:off x="2943225" y="3962400"/>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53" name="Freeform 420"/>
          <p:cNvSpPr>
            <a:spLocks noChangeAspect="1"/>
          </p:cNvSpPr>
          <p:nvPr/>
        </p:nvSpPr>
        <p:spPr bwMode="auto">
          <a:xfrm>
            <a:off x="3038475" y="3751263"/>
            <a:ext cx="61913" cy="182562"/>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754" name="Freeform 421"/>
          <p:cNvSpPr>
            <a:spLocks noChangeAspect="1"/>
          </p:cNvSpPr>
          <p:nvPr/>
        </p:nvSpPr>
        <p:spPr bwMode="auto">
          <a:xfrm>
            <a:off x="3168650" y="3867150"/>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55" name="Freeform 422"/>
          <p:cNvSpPr>
            <a:spLocks noChangeAspect="1"/>
          </p:cNvSpPr>
          <p:nvPr/>
        </p:nvSpPr>
        <p:spPr bwMode="auto">
          <a:xfrm>
            <a:off x="3157538" y="3811588"/>
            <a:ext cx="22225"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56" name="Freeform 423"/>
          <p:cNvSpPr>
            <a:spLocks noChangeAspect="1"/>
          </p:cNvSpPr>
          <p:nvPr/>
        </p:nvSpPr>
        <p:spPr bwMode="auto">
          <a:xfrm>
            <a:off x="3173413" y="3798888"/>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57" name="Freeform 424"/>
          <p:cNvSpPr>
            <a:spLocks noChangeAspect="1"/>
          </p:cNvSpPr>
          <p:nvPr/>
        </p:nvSpPr>
        <p:spPr bwMode="auto">
          <a:xfrm>
            <a:off x="3160713" y="379571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58" name="Freeform 425"/>
          <p:cNvSpPr>
            <a:spLocks noChangeAspect="1"/>
          </p:cNvSpPr>
          <p:nvPr/>
        </p:nvSpPr>
        <p:spPr bwMode="auto">
          <a:xfrm>
            <a:off x="3198813" y="380206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59" name="Freeform 426"/>
          <p:cNvSpPr>
            <a:spLocks noChangeAspect="1"/>
          </p:cNvSpPr>
          <p:nvPr/>
        </p:nvSpPr>
        <p:spPr bwMode="auto">
          <a:xfrm>
            <a:off x="3206750" y="3840163"/>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60" name="Freeform 427"/>
          <p:cNvSpPr>
            <a:spLocks noChangeAspect="1"/>
          </p:cNvSpPr>
          <p:nvPr/>
        </p:nvSpPr>
        <p:spPr bwMode="auto">
          <a:xfrm>
            <a:off x="3175000" y="3810000"/>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61" name="Freeform 428"/>
          <p:cNvSpPr>
            <a:spLocks noChangeAspect="1"/>
          </p:cNvSpPr>
          <p:nvPr/>
        </p:nvSpPr>
        <p:spPr bwMode="auto">
          <a:xfrm>
            <a:off x="2889250" y="3811588"/>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62" name="Freeform 429"/>
          <p:cNvSpPr>
            <a:spLocks noChangeAspect="1"/>
          </p:cNvSpPr>
          <p:nvPr/>
        </p:nvSpPr>
        <p:spPr bwMode="auto">
          <a:xfrm>
            <a:off x="2882900" y="3832225"/>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63" name="Freeform 430"/>
          <p:cNvSpPr>
            <a:spLocks noChangeAspect="1"/>
          </p:cNvSpPr>
          <p:nvPr/>
        </p:nvSpPr>
        <p:spPr bwMode="auto">
          <a:xfrm>
            <a:off x="2955925" y="3852863"/>
            <a:ext cx="22225"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64" name="Freeform 431"/>
          <p:cNvSpPr>
            <a:spLocks noChangeAspect="1"/>
          </p:cNvSpPr>
          <p:nvPr/>
        </p:nvSpPr>
        <p:spPr bwMode="auto">
          <a:xfrm>
            <a:off x="2921000" y="3819525"/>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65" name="Freeform 432"/>
          <p:cNvSpPr>
            <a:spLocks noChangeAspect="1"/>
          </p:cNvSpPr>
          <p:nvPr/>
        </p:nvSpPr>
        <p:spPr bwMode="auto">
          <a:xfrm>
            <a:off x="3103563" y="3932238"/>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66" name="Freeform 433"/>
          <p:cNvSpPr>
            <a:spLocks noChangeAspect="1"/>
          </p:cNvSpPr>
          <p:nvPr/>
        </p:nvSpPr>
        <p:spPr bwMode="auto">
          <a:xfrm>
            <a:off x="2867025" y="3784600"/>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67" name="Freeform 434"/>
          <p:cNvSpPr>
            <a:spLocks noChangeAspect="1"/>
          </p:cNvSpPr>
          <p:nvPr/>
        </p:nvSpPr>
        <p:spPr bwMode="auto">
          <a:xfrm>
            <a:off x="2874963" y="3767138"/>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68" name="Freeform 435"/>
          <p:cNvSpPr>
            <a:spLocks noChangeAspect="1"/>
          </p:cNvSpPr>
          <p:nvPr/>
        </p:nvSpPr>
        <p:spPr bwMode="auto">
          <a:xfrm>
            <a:off x="2889250" y="3771900"/>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69" name="Freeform 436"/>
          <p:cNvSpPr>
            <a:spLocks noChangeAspect="1"/>
          </p:cNvSpPr>
          <p:nvPr/>
        </p:nvSpPr>
        <p:spPr bwMode="auto">
          <a:xfrm>
            <a:off x="2887663" y="378936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70" name="Freeform 437"/>
          <p:cNvSpPr>
            <a:spLocks noChangeAspect="1"/>
          </p:cNvSpPr>
          <p:nvPr/>
        </p:nvSpPr>
        <p:spPr bwMode="auto">
          <a:xfrm>
            <a:off x="2878138" y="3784600"/>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71" name="Freeform 438"/>
          <p:cNvSpPr>
            <a:spLocks noChangeAspect="1"/>
          </p:cNvSpPr>
          <p:nvPr/>
        </p:nvSpPr>
        <p:spPr bwMode="auto">
          <a:xfrm>
            <a:off x="2851150" y="3759200"/>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72" name="Freeform 439"/>
          <p:cNvSpPr>
            <a:spLocks noChangeAspect="1"/>
          </p:cNvSpPr>
          <p:nvPr/>
        </p:nvSpPr>
        <p:spPr bwMode="auto">
          <a:xfrm>
            <a:off x="2808288" y="3762375"/>
            <a:ext cx="20637"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73" name="Freeform 440"/>
          <p:cNvSpPr>
            <a:spLocks noChangeAspect="1"/>
          </p:cNvSpPr>
          <p:nvPr/>
        </p:nvSpPr>
        <p:spPr bwMode="auto">
          <a:xfrm>
            <a:off x="2771775" y="3878263"/>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74" name="Freeform 441"/>
          <p:cNvSpPr>
            <a:spLocks noChangeAspect="1"/>
          </p:cNvSpPr>
          <p:nvPr/>
        </p:nvSpPr>
        <p:spPr bwMode="auto">
          <a:xfrm>
            <a:off x="2767013" y="3768725"/>
            <a:ext cx="20637"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75" name="Freeform 442"/>
          <p:cNvSpPr>
            <a:spLocks noChangeAspect="1"/>
          </p:cNvSpPr>
          <p:nvPr/>
        </p:nvSpPr>
        <p:spPr bwMode="auto">
          <a:xfrm>
            <a:off x="2762250" y="3824288"/>
            <a:ext cx="22225"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76" name="Freeform 443"/>
          <p:cNvSpPr>
            <a:spLocks noChangeAspect="1"/>
          </p:cNvSpPr>
          <p:nvPr/>
        </p:nvSpPr>
        <p:spPr bwMode="auto">
          <a:xfrm>
            <a:off x="3232150" y="3790950"/>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77" name="Freeform 444"/>
          <p:cNvSpPr>
            <a:spLocks noChangeAspect="1"/>
          </p:cNvSpPr>
          <p:nvPr/>
        </p:nvSpPr>
        <p:spPr bwMode="auto">
          <a:xfrm>
            <a:off x="3273425" y="3808413"/>
            <a:ext cx="22225"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78" name="Freeform 445"/>
          <p:cNvSpPr>
            <a:spLocks noChangeAspect="1"/>
          </p:cNvSpPr>
          <p:nvPr/>
        </p:nvSpPr>
        <p:spPr bwMode="auto">
          <a:xfrm>
            <a:off x="3308350" y="3857625"/>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79" name="Freeform 446"/>
          <p:cNvSpPr>
            <a:spLocks noChangeAspect="1"/>
          </p:cNvSpPr>
          <p:nvPr/>
        </p:nvSpPr>
        <p:spPr bwMode="auto">
          <a:xfrm>
            <a:off x="3270250" y="3935413"/>
            <a:ext cx="22225"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780" name="Freeform 447"/>
          <p:cNvSpPr>
            <a:spLocks noChangeAspect="1"/>
          </p:cNvSpPr>
          <p:nvPr/>
        </p:nvSpPr>
        <p:spPr bwMode="auto">
          <a:xfrm>
            <a:off x="3321050" y="3994150"/>
            <a:ext cx="12700" cy="2698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81" name="Freeform 448"/>
          <p:cNvSpPr>
            <a:spLocks noChangeAspect="1"/>
          </p:cNvSpPr>
          <p:nvPr/>
        </p:nvSpPr>
        <p:spPr bwMode="auto">
          <a:xfrm>
            <a:off x="3346450" y="3886200"/>
            <a:ext cx="12700" cy="2698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82" name="Freeform 449"/>
          <p:cNvSpPr>
            <a:spLocks noChangeAspect="1"/>
          </p:cNvSpPr>
          <p:nvPr/>
        </p:nvSpPr>
        <p:spPr bwMode="auto">
          <a:xfrm>
            <a:off x="3328988" y="3805238"/>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83" name="Freeform 450"/>
          <p:cNvSpPr>
            <a:spLocks noChangeAspect="1"/>
          </p:cNvSpPr>
          <p:nvPr/>
        </p:nvSpPr>
        <p:spPr bwMode="auto">
          <a:xfrm>
            <a:off x="3352800" y="3821113"/>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84" name="Freeform 451"/>
          <p:cNvSpPr>
            <a:spLocks noChangeAspect="1"/>
          </p:cNvSpPr>
          <p:nvPr/>
        </p:nvSpPr>
        <p:spPr bwMode="auto">
          <a:xfrm>
            <a:off x="2787650" y="3706813"/>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85" name="Freeform 452"/>
          <p:cNvSpPr>
            <a:spLocks noChangeAspect="1"/>
          </p:cNvSpPr>
          <p:nvPr/>
        </p:nvSpPr>
        <p:spPr bwMode="auto">
          <a:xfrm>
            <a:off x="2825750" y="3709988"/>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86" name="Freeform 453"/>
          <p:cNvSpPr>
            <a:spLocks noChangeAspect="1"/>
          </p:cNvSpPr>
          <p:nvPr/>
        </p:nvSpPr>
        <p:spPr bwMode="auto">
          <a:xfrm>
            <a:off x="2865438" y="3713163"/>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87" name="Freeform 454"/>
          <p:cNvSpPr>
            <a:spLocks noChangeAspect="1"/>
          </p:cNvSpPr>
          <p:nvPr/>
        </p:nvSpPr>
        <p:spPr bwMode="auto">
          <a:xfrm>
            <a:off x="2732088" y="3748088"/>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88" name="Freeform 455"/>
          <p:cNvSpPr>
            <a:spLocks noChangeAspect="1"/>
          </p:cNvSpPr>
          <p:nvPr/>
        </p:nvSpPr>
        <p:spPr bwMode="auto">
          <a:xfrm>
            <a:off x="2787650" y="3738563"/>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89" name="Freeform 456"/>
          <p:cNvSpPr>
            <a:spLocks noChangeAspect="1"/>
          </p:cNvSpPr>
          <p:nvPr/>
        </p:nvSpPr>
        <p:spPr bwMode="auto">
          <a:xfrm>
            <a:off x="2841625" y="3729038"/>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90" name="Freeform 457"/>
          <p:cNvSpPr>
            <a:spLocks noChangeAspect="1"/>
          </p:cNvSpPr>
          <p:nvPr/>
        </p:nvSpPr>
        <p:spPr bwMode="auto">
          <a:xfrm>
            <a:off x="2868613" y="3684588"/>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91" name="Freeform 458"/>
          <p:cNvSpPr>
            <a:spLocks noChangeAspect="1"/>
          </p:cNvSpPr>
          <p:nvPr/>
        </p:nvSpPr>
        <p:spPr bwMode="auto">
          <a:xfrm>
            <a:off x="2719388" y="3810000"/>
            <a:ext cx="12700" cy="2698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92" name="Freeform 459"/>
          <p:cNvSpPr>
            <a:spLocks noChangeAspect="1"/>
          </p:cNvSpPr>
          <p:nvPr/>
        </p:nvSpPr>
        <p:spPr bwMode="auto">
          <a:xfrm>
            <a:off x="2732088" y="3863975"/>
            <a:ext cx="12700" cy="2698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93" name="Freeform 460"/>
          <p:cNvSpPr>
            <a:spLocks noChangeAspect="1"/>
          </p:cNvSpPr>
          <p:nvPr/>
        </p:nvSpPr>
        <p:spPr bwMode="auto">
          <a:xfrm>
            <a:off x="2751138" y="3935413"/>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94" name="Freeform 461"/>
          <p:cNvSpPr>
            <a:spLocks noChangeAspect="1"/>
          </p:cNvSpPr>
          <p:nvPr/>
        </p:nvSpPr>
        <p:spPr bwMode="auto">
          <a:xfrm>
            <a:off x="2787650" y="4006850"/>
            <a:ext cx="12700" cy="2698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95" name="Freeform 462"/>
          <p:cNvSpPr>
            <a:spLocks noChangeAspect="1"/>
          </p:cNvSpPr>
          <p:nvPr/>
        </p:nvSpPr>
        <p:spPr bwMode="auto">
          <a:xfrm>
            <a:off x="2822575" y="4078288"/>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96" name="Freeform 463"/>
          <p:cNvSpPr>
            <a:spLocks noChangeAspect="1"/>
          </p:cNvSpPr>
          <p:nvPr/>
        </p:nvSpPr>
        <p:spPr bwMode="auto">
          <a:xfrm>
            <a:off x="2838450" y="4029075"/>
            <a:ext cx="12700" cy="2698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97" name="Freeform 464"/>
          <p:cNvSpPr>
            <a:spLocks noChangeAspect="1"/>
          </p:cNvSpPr>
          <p:nvPr/>
        </p:nvSpPr>
        <p:spPr bwMode="auto">
          <a:xfrm>
            <a:off x="2867025" y="4075113"/>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98" name="Freeform 465"/>
          <p:cNvSpPr>
            <a:spLocks noChangeAspect="1"/>
          </p:cNvSpPr>
          <p:nvPr/>
        </p:nvSpPr>
        <p:spPr bwMode="auto">
          <a:xfrm>
            <a:off x="3021013" y="4144963"/>
            <a:ext cx="12700" cy="2698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799" name="Freeform 466"/>
          <p:cNvSpPr>
            <a:spLocks noChangeAspect="1"/>
          </p:cNvSpPr>
          <p:nvPr/>
        </p:nvSpPr>
        <p:spPr bwMode="auto">
          <a:xfrm>
            <a:off x="2889250" y="3860800"/>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800" name="Freeform 467"/>
          <p:cNvSpPr>
            <a:spLocks noChangeAspect="1"/>
          </p:cNvSpPr>
          <p:nvPr/>
        </p:nvSpPr>
        <p:spPr bwMode="auto">
          <a:xfrm>
            <a:off x="2876550" y="3827463"/>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801" name="Freeform 468"/>
          <p:cNvSpPr>
            <a:spLocks noChangeAspect="1"/>
          </p:cNvSpPr>
          <p:nvPr/>
        </p:nvSpPr>
        <p:spPr bwMode="auto">
          <a:xfrm>
            <a:off x="2854325" y="3813175"/>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802" name="Freeform 469"/>
          <p:cNvSpPr>
            <a:spLocks noChangeAspect="1"/>
          </p:cNvSpPr>
          <p:nvPr/>
        </p:nvSpPr>
        <p:spPr bwMode="auto">
          <a:xfrm>
            <a:off x="3189288" y="3835400"/>
            <a:ext cx="20637"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803" name="Freeform 470"/>
          <p:cNvSpPr>
            <a:spLocks noChangeAspect="1"/>
          </p:cNvSpPr>
          <p:nvPr/>
        </p:nvSpPr>
        <p:spPr bwMode="auto">
          <a:xfrm>
            <a:off x="3138488" y="3844925"/>
            <a:ext cx="20637"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14804" name="Freeform 471"/>
          <p:cNvSpPr>
            <a:spLocks noChangeAspect="1"/>
          </p:cNvSpPr>
          <p:nvPr/>
        </p:nvSpPr>
        <p:spPr bwMode="auto">
          <a:xfrm>
            <a:off x="3155950" y="3851275"/>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F542A"/>
          </a:solidFill>
          <a:ln w="12700">
            <a:noFill/>
            <a:round/>
            <a:headEnd/>
            <a:tailEnd/>
          </a:ln>
        </p:spPr>
        <p:txBody>
          <a:bodyPr wrap="none" anchor="ctr"/>
          <a:lstStyle/>
          <a:p>
            <a:endParaRPr lang="en-US"/>
          </a:p>
        </p:txBody>
      </p:sp>
      <p:sp>
        <p:nvSpPr>
          <p:cNvPr id="3875288" name="Oval 472"/>
          <p:cNvSpPr>
            <a:spLocks noChangeArrowheads="1"/>
          </p:cNvSpPr>
          <p:nvPr/>
        </p:nvSpPr>
        <p:spPr bwMode="auto">
          <a:xfrm>
            <a:off x="2876550" y="3838575"/>
            <a:ext cx="66675" cy="76200"/>
          </a:xfrm>
          <a:prstGeom prst="ellipse">
            <a:avLst/>
          </a:prstGeom>
          <a:solidFill>
            <a:srgbClr val="937038">
              <a:alpha val="21001"/>
            </a:srgbClr>
          </a:solidFill>
          <a:ln w="12700">
            <a:noFill/>
            <a:round/>
            <a:headEnd/>
            <a:tailEnd/>
          </a:ln>
          <a:effectLst>
            <a:outerShdw blurRad="63500" dist="101600" dir="9180160" algn="ctr" rotWithShape="0">
              <a:srgbClr val="807751">
                <a:alpha val="74998"/>
              </a:srgbClr>
            </a:outerShdw>
          </a:effectLst>
        </p:spPr>
        <p:txBody>
          <a:bodyPr wrap="none" anchor="ctr"/>
          <a:lstStyle/>
          <a:p>
            <a:pPr eaLnBrk="0" hangingPunct="0">
              <a:defRPr/>
            </a:pPr>
            <a:endParaRPr lang="en-US">
              <a:cs typeface="Arial" pitchFamily="34" charset="0"/>
            </a:endParaRPr>
          </a:p>
        </p:txBody>
      </p:sp>
      <p:sp>
        <p:nvSpPr>
          <p:cNvPr id="3875289" name="Oval 473"/>
          <p:cNvSpPr>
            <a:spLocks noChangeArrowheads="1"/>
          </p:cNvSpPr>
          <p:nvPr/>
        </p:nvSpPr>
        <p:spPr bwMode="auto">
          <a:xfrm>
            <a:off x="3206750" y="3848100"/>
            <a:ext cx="66675" cy="76200"/>
          </a:xfrm>
          <a:prstGeom prst="ellipse">
            <a:avLst/>
          </a:prstGeom>
          <a:solidFill>
            <a:srgbClr val="937038">
              <a:alpha val="21001"/>
            </a:srgbClr>
          </a:solidFill>
          <a:ln w="12700">
            <a:noFill/>
            <a:round/>
            <a:headEnd/>
            <a:tailEnd/>
          </a:ln>
          <a:effectLst>
            <a:outerShdw blurRad="63500" dist="101600" dir="9180160" algn="ctr" rotWithShape="0">
              <a:srgbClr val="807751">
                <a:alpha val="74998"/>
              </a:srgbClr>
            </a:outerShdw>
          </a:effectLst>
        </p:spPr>
        <p:txBody>
          <a:bodyPr wrap="none" anchor="ctr"/>
          <a:lstStyle/>
          <a:p>
            <a:pPr eaLnBrk="0" hangingPunct="0">
              <a:defRPr/>
            </a:pPr>
            <a:endParaRPr lang="en-US">
              <a:cs typeface="Arial" pitchFamily="34" charset="0"/>
            </a:endParaRPr>
          </a:p>
        </p:txBody>
      </p:sp>
      <p:sp>
        <p:nvSpPr>
          <p:cNvPr id="3875290" name="Oval 474"/>
          <p:cNvSpPr>
            <a:spLocks noChangeArrowheads="1"/>
          </p:cNvSpPr>
          <p:nvPr/>
        </p:nvSpPr>
        <p:spPr bwMode="auto">
          <a:xfrm>
            <a:off x="3227388" y="3933825"/>
            <a:ext cx="68262" cy="76200"/>
          </a:xfrm>
          <a:prstGeom prst="ellipse">
            <a:avLst/>
          </a:prstGeom>
          <a:solidFill>
            <a:srgbClr val="937038">
              <a:alpha val="21001"/>
            </a:srgbClr>
          </a:solidFill>
          <a:ln w="12700">
            <a:noFill/>
            <a:round/>
            <a:headEnd/>
            <a:tailEnd/>
          </a:ln>
          <a:effectLst>
            <a:outerShdw blurRad="63500" dist="101600" dir="9180160" algn="ctr" rotWithShape="0">
              <a:srgbClr val="807751">
                <a:alpha val="74998"/>
              </a:srgbClr>
            </a:outerShdw>
          </a:effectLst>
        </p:spPr>
        <p:txBody>
          <a:bodyPr wrap="none" anchor="ctr"/>
          <a:lstStyle/>
          <a:p>
            <a:pPr eaLnBrk="0" hangingPunct="0">
              <a:defRPr/>
            </a:pPr>
            <a:endParaRPr lang="en-US">
              <a:cs typeface="Arial" pitchFamily="34" charset="0"/>
            </a:endParaRPr>
          </a:p>
        </p:txBody>
      </p:sp>
      <p:sp>
        <p:nvSpPr>
          <p:cNvPr id="3875291" name="Oval 475"/>
          <p:cNvSpPr>
            <a:spLocks noChangeArrowheads="1"/>
          </p:cNvSpPr>
          <p:nvPr/>
        </p:nvSpPr>
        <p:spPr bwMode="auto">
          <a:xfrm>
            <a:off x="2867025" y="3781425"/>
            <a:ext cx="68263" cy="76200"/>
          </a:xfrm>
          <a:prstGeom prst="ellipse">
            <a:avLst/>
          </a:prstGeom>
          <a:solidFill>
            <a:srgbClr val="937038">
              <a:alpha val="21001"/>
            </a:srgbClr>
          </a:solidFill>
          <a:ln w="12700">
            <a:noFill/>
            <a:round/>
            <a:headEnd/>
            <a:tailEnd/>
          </a:ln>
          <a:effectLst>
            <a:outerShdw blurRad="63500" dist="101600" dir="9180160" algn="ctr" rotWithShape="0">
              <a:srgbClr val="807751">
                <a:alpha val="74998"/>
              </a:srgbClr>
            </a:outerShdw>
          </a:effectLst>
        </p:spPr>
        <p:txBody>
          <a:bodyPr wrap="none" anchor="ctr"/>
          <a:lstStyle/>
          <a:p>
            <a:pPr eaLnBrk="0" hangingPunct="0">
              <a:defRPr/>
            </a:pPr>
            <a:endParaRPr lang="en-US">
              <a:cs typeface="Arial" pitchFamily="34" charset="0"/>
            </a:endParaRPr>
          </a:p>
        </p:txBody>
      </p:sp>
      <p:sp>
        <p:nvSpPr>
          <p:cNvPr id="3875292" name="Oval 476"/>
          <p:cNvSpPr>
            <a:spLocks noChangeArrowheads="1"/>
          </p:cNvSpPr>
          <p:nvPr/>
        </p:nvSpPr>
        <p:spPr bwMode="auto">
          <a:xfrm>
            <a:off x="2851150" y="3810000"/>
            <a:ext cx="66675" cy="76200"/>
          </a:xfrm>
          <a:prstGeom prst="ellipse">
            <a:avLst/>
          </a:prstGeom>
          <a:solidFill>
            <a:srgbClr val="937038">
              <a:alpha val="58000"/>
            </a:srgbClr>
          </a:solidFill>
          <a:ln w="12700">
            <a:noFill/>
            <a:round/>
            <a:headEnd/>
            <a:tailEnd/>
          </a:ln>
          <a:effectLst>
            <a:outerShdw blurRad="63500" dist="101596" dir="10800000" algn="ctr" rotWithShape="0">
              <a:srgbClr val="807751">
                <a:alpha val="74998"/>
              </a:srgbClr>
            </a:outerShdw>
          </a:effectLst>
        </p:spPr>
        <p:txBody>
          <a:bodyPr wrap="none" anchor="ctr"/>
          <a:lstStyle/>
          <a:p>
            <a:pPr eaLnBrk="0" hangingPunct="0">
              <a:defRPr/>
            </a:pPr>
            <a:endParaRPr lang="en-US">
              <a:cs typeface="Arial" pitchFamily="34" charset="0"/>
            </a:endParaRPr>
          </a:p>
        </p:txBody>
      </p:sp>
      <p:sp>
        <p:nvSpPr>
          <p:cNvPr id="3875293" name="Oval 477"/>
          <p:cNvSpPr>
            <a:spLocks noChangeArrowheads="1"/>
          </p:cNvSpPr>
          <p:nvPr/>
        </p:nvSpPr>
        <p:spPr bwMode="auto">
          <a:xfrm>
            <a:off x="2867025" y="3724275"/>
            <a:ext cx="68263" cy="76200"/>
          </a:xfrm>
          <a:prstGeom prst="ellipse">
            <a:avLst/>
          </a:prstGeom>
          <a:solidFill>
            <a:srgbClr val="937038">
              <a:alpha val="58000"/>
            </a:srgbClr>
          </a:solidFill>
          <a:ln w="12700">
            <a:noFill/>
            <a:round/>
            <a:headEnd/>
            <a:tailEnd/>
          </a:ln>
          <a:effectLst>
            <a:outerShdw blurRad="63500" dist="101596" dir="10800000" algn="ctr" rotWithShape="0">
              <a:srgbClr val="807751">
                <a:alpha val="74998"/>
              </a:srgbClr>
            </a:outerShdw>
          </a:effectLst>
        </p:spPr>
        <p:txBody>
          <a:bodyPr wrap="none" anchor="ctr"/>
          <a:lstStyle/>
          <a:p>
            <a:pPr eaLnBrk="0" hangingPunct="0">
              <a:defRPr/>
            </a:pPr>
            <a:endParaRPr lang="en-US">
              <a:cs typeface="Arial" pitchFamily="34" charset="0"/>
            </a:endParaRPr>
          </a:p>
        </p:txBody>
      </p:sp>
      <p:sp>
        <p:nvSpPr>
          <p:cNvPr id="3875294" name="Oval 478"/>
          <p:cNvSpPr>
            <a:spLocks noChangeArrowheads="1"/>
          </p:cNvSpPr>
          <p:nvPr/>
        </p:nvSpPr>
        <p:spPr bwMode="auto">
          <a:xfrm>
            <a:off x="2854325" y="3762375"/>
            <a:ext cx="68263" cy="76200"/>
          </a:xfrm>
          <a:prstGeom prst="ellipse">
            <a:avLst/>
          </a:prstGeom>
          <a:solidFill>
            <a:srgbClr val="937038">
              <a:alpha val="58000"/>
            </a:srgbClr>
          </a:solidFill>
          <a:ln w="12700">
            <a:noFill/>
            <a:round/>
            <a:headEnd/>
            <a:tailEnd/>
          </a:ln>
          <a:effectLst>
            <a:outerShdw blurRad="63500" dist="101596" dir="10800000" algn="ctr" rotWithShape="0">
              <a:srgbClr val="807751">
                <a:alpha val="74998"/>
              </a:srgbClr>
            </a:outerShdw>
          </a:effectLst>
        </p:spPr>
        <p:txBody>
          <a:bodyPr wrap="none" anchor="ctr"/>
          <a:lstStyle/>
          <a:p>
            <a:pPr eaLnBrk="0" hangingPunct="0">
              <a:defRPr/>
            </a:pPr>
            <a:endParaRPr lang="en-US">
              <a:cs typeface="Arial" pitchFamily="34" charset="0"/>
            </a:endParaRPr>
          </a:p>
        </p:txBody>
      </p:sp>
      <p:sp>
        <p:nvSpPr>
          <p:cNvPr id="3875295" name="Oval 479"/>
          <p:cNvSpPr>
            <a:spLocks noChangeArrowheads="1"/>
          </p:cNvSpPr>
          <p:nvPr/>
        </p:nvSpPr>
        <p:spPr bwMode="auto">
          <a:xfrm>
            <a:off x="2901950" y="3767138"/>
            <a:ext cx="66675" cy="76200"/>
          </a:xfrm>
          <a:prstGeom prst="ellipse">
            <a:avLst/>
          </a:prstGeom>
          <a:solidFill>
            <a:srgbClr val="937038">
              <a:alpha val="39999"/>
            </a:srgbClr>
          </a:solidFill>
          <a:ln w="12700">
            <a:noFill/>
            <a:round/>
            <a:headEnd/>
            <a:tailEnd/>
          </a:ln>
          <a:effectLst>
            <a:outerShdw blurRad="63500" dist="101596" dir="10800000" algn="ctr" rotWithShape="0">
              <a:srgbClr val="807751">
                <a:alpha val="74998"/>
              </a:srgbClr>
            </a:outerShdw>
          </a:effectLst>
        </p:spPr>
        <p:txBody>
          <a:bodyPr wrap="none" anchor="ctr"/>
          <a:lstStyle/>
          <a:p>
            <a:pPr eaLnBrk="0" hangingPunct="0">
              <a:defRPr/>
            </a:pPr>
            <a:endParaRPr lang="en-US">
              <a:cs typeface="Arial" pitchFamily="34" charset="0"/>
            </a:endParaRPr>
          </a:p>
        </p:txBody>
      </p:sp>
      <p:sp>
        <p:nvSpPr>
          <p:cNvPr id="3875296" name="Oval 480"/>
          <p:cNvSpPr>
            <a:spLocks noChangeArrowheads="1"/>
          </p:cNvSpPr>
          <p:nvPr/>
        </p:nvSpPr>
        <p:spPr bwMode="auto">
          <a:xfrm>
            <a:off x="2897188" y="3881438"/>
            <a:ext cx="68262" cy="76200"/>
          </a:xfrm>
          <a:prstGeom prst="ellipse">
            <a:avLst/>
          </a:prstGeom>
          <a:solidFill>
            <a:srgbClr val="937038">
              <a:alpha val="58000"/>
            </a:srgbClr>
          </a:solidFill>
          <a:ln w="12700">
            <a:noFill/>
            <a:round/>
            <a:headEnd/>
            <a:tailEnd/>
          </a:ln>
          <a:effectLst>
            <a:outerShdw blurRad="63500" dist="101596" dir="10800000" algn="ctr" rotWithShape="0">
              <a:srgbClr val="807751">
                <a:alpha val="74998"/>
              </a:srgbClr>
            </a:outerShdw>
          </a:effectLst>
        </p:spPr>
        <p:txBody>
          <a:bodyPr wrap="none" anchor="ctr"/>
          <a:lstStyle/>
          <a:p>
            <a:pPr eaLnBrk="0" hangingPunct="0">
              <a:defRPr/>
            </a:pPr>
            <a:endParaRPr lang="en-US">
              <a:cs typeface="Arial" pitchFamily="34" charset="0"/>
            </a:endParaRPr>
          </a:p>
        </p:txBody>
      </p:sp>
      <p:sp>
        <p:nvSpPr>
          <p:cNvPr id="14814" name="Oval 481"/>
          <p:cNvSpPr>
            <a:spLocks noChangeArrowheads="1"/>
          </p:cNvSpPr>
          <p:nvPr/>
        </p:nvSpPr>
        <p:spPr bwMode="auto">
          <a:xfrm>
            <a:off x="2879725" y="3690938"/>
            <a:ext cx="68263" cy="76200"/>
          </a:xfrm>
          <a:prstGeom prst="ellipse">
            <a:avLst/>
          </a:prstGeom>
          <a:solidFill>
            <a:srgbClr val="937038">
              <a:alpha val="63136"/>
            </a:srgbClr>
          </a:solidFill>
          <a:ln w="12700">
            <a:noFill/>
            <a:round/>
            <a:headEnd/>
            <a:tailEnd/>
          </a:ln>
          <a:effectLst>
            <a:outerShdw dist="76200" dir="10800000" algn="ctr" rotWithShape="0">
              <a:srgbClr val="807751">
                <a:alpha val="74997"/>
              </a:srgbClr>
            </a:outerShdw>
          </a:effectLst>
        </p:spPr>
        <p:txBody>
          <a:bodyPr wrap="none" anchor="ctr"/>
          <a:lstStyle/>
          <a:p>
            <a:pPr eaLnBrk="0" hangingPunct="0"/>
            <a:endParaRPr lang="en-US"/>
          </a:p>
        </p:txBody>
      </p:sp>
      <p:sp>
        <p:nvSpPr>
          <p:cNvPr id="14815" name="Freeform 482"/>
          <p:cNvSpPr>
            <a:spLocks noChangeAspect="1"/>
          </p:cNvSpPr>
          <p:nvPr/>
        </p:nvSpPr>
        <p:spPr bwMode="auto">
          <a:xfrm>
            <a:off x="2876550" y="3805238"/>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16" name="Freeform 483"/>
          <p:cNvSpPr>
            <a:spLocks noChangeAspect="1"/>
          </p:cNvSpPr>
          <p:nvPr/>
        </p:nvSpPr>
        <p:spPr bwMode="auto">
          <a:xfrm>
            <a:off x="2867025" y="3840163"/>
            <a:ext cx="22225"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17" name="Freeform 484"/>
          <p:cNvSpPr>
            <a:spLocks noChangeAspect="1"/>
          </p:cNvSpPr>
          <p:nvPr/>
        </p:nvSpPr>
        <p:spPr bwMode="auto">
          <a:xfrm>
            <a:off x="2892425" y="3832225"/>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18" name="Freeform 485"/>
          <p:cNvSpPr>
            <a:spLocks noChangeAspect="1"/>
          </p:cNvSpPr>
          <p:nvPr/>
        </p:nvSpPr>
        <p:spPr bwMode="auto">
          <a:xfrm>
            <a:off x="2905125" y="3800475"/>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19" name="Freeform 486"/>
          <p:cNvSpPr>
            <a:spLocks noChangeAspect="1"/>
          </p:cNvSpPr>
          <p:nvPr/>
        </p:nvSpPr>
        <p:spPr bwMode="auto">
          <a:xfrm>
            <a:off x="2884488" y="389096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20" name="Freeform 487"/>
          <p:cNvSpPr>
            <a:spLocks noChangeAspect="1"/>
          </p:cNvSpPr>
          <p:nvPr/>
        </p:nvSpPr>
        <p:spPr bwMode="auto">
          <a:xfrm>
            <a:off x="2876550" y="3925888"/>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21" name="Freeform 488"/>
          <p:cNvSpPr>
            <a:spLocks noChangeAspect="1"/>
          </p:cNvSpPr>
          <p:nvPr/>
        </p:nvSpPr>
        <p:spPr bwMode="auto">
          <a:xfrm>
            <a:off x="2901950" y="3917950"/>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22" name="Freeform 489"/>
          <p:cNvSpPr>
            <a:spLocks noChangeAspect="1"/>
          </p:cNvSpPr>
          <p:nvPr/>
        </p:nvSpPr>
        <p:spPr bwMode="auto">
          <a:xfrm>
            <a:off x="2914650" y="3886200"/>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23" name="Freeform 490"/>
          <p:cNvSpPr>
            <a:spLocks noChangeAspect="1"/>
          </p:cNvSpPr>
          <p:nvPr/>
        </p:nvSpPr>
        <p:spPr bwMode="auto">
          <a:xfrm>
            <a:off x="2892425" y="3709988"/>
            <a:ext cx="22225"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alpha val="79999"/>
            </a:srgbClr>
          </a:solidFill>
          <a:ln w="12700">
            <a:noFill/>
            <a:round/>
            <a:headEnd/>
            <a:tailEnd/>
          </a:ln>
        </p:spPr>
        <p:txBody>
          <a:bodyPr wrap="none" anchor="ctr"/>
          <a:lstStyle/>
          <a:p>
            <a:endParaRPr lang="en-US"/>
          </a:p>
        </p:txBody>
      </p:sp>
      <p:sp>
        <p:nvSpPr>
          <p:cNvPr id="14824" name="Freeform 491"/>
          <p:cNvSpPr>
            <a:spLocks noChangeAspect="1"/>
          </p:cNvSpPr>
          <p:nvPr/>
        </p:nvSpPr>
        <p:spPr bwMode="auto">
          <a:xfrm>
            <a:off x="2884488" y="374491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25" name="Freeform 492"/>
          <p:cNvSpPr>
            <a:spLocks noChangeAspect="1"/>
          </p:cNvSpPr>
          <p:nvPr/>
        </p:nvSpPr>
        <p:spPr bwMode="auto">
          <a:xfrm>
            <a:off x="2909888" y="3736975"/>
            <a:ext cx="20637"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26" name="Freeform 493"/>
          <p:cNvSpPr>
            <a:spLocks noChangeAspect="1"/>
          </p:cNvSpPr>
          <p:nvPr/>
        </p:nvSpPr>
        <p:spPr bwMode="auto">
          <a:xfrm>
            <a:off x="2922588" y="3705225"/>
            <a:ext cx="20637"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27" name="Freeform 494"/>
          <p:cNvSpPr>
            <a:spLocks noChangeAspect="1"/>
          </p:cNvSpPr>
          <p:nvPr/>
        </p:nvSpPr>
        <p:spPr bwMode="auto">
          <a:xfrm>
            <a:off x="2824163" y="377666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836332"/>
          </a:solidFill>
          <a:ln w="12700">
            <a:noFill/>
            <a:round/>
            <a:headEnd/>
            <a:tailEnd/>
          </a:ln>
        </p:spPr>
        <p:txBody>
          <a:bodyPr wrap="none" anchor="ctr"/>
          <a:lstStyle/>
          <a:p>
            <a:endParaRPr lang="en-US"/>
          </a:p>
        </p:txBody>
      </p:sp>
      <p:sp>
        <p:nvSpPr>
          <p:cNvPr id="14828" name="Freeform 495"/>
          <p:cNvSpPr>
            <a:spLocks noChangeAspect="1"/>
          </p:cNvSpPr>
          <p:nvPr/>
        </p:nvSpPr>
        <p:spPr bwMode="auto">
          <a:xfrm>
            <a:off x="2814638" y="3811588"/>
            <a:ext cx="22225"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29" name="Freeform 496"/>
          <p:cNvSpPr>
            <a:spLocks noChangeAspect="1"/>
          </p:cNvSpPr>
          <p:nvPr/>
        </p:nvSpPr>
        <p:spPr bwMode="auto">
          <a:xfrm>
            <a:off x="2840038" y="3803650"/>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30" name="Freeform 497"/>
          <p:cNvSpPr>
            <a:spLocks noChangeAspect="1"/>
          </p:cNvSpPr>
          <p:nvPr/>
        </p:nvSpPr>
        <p:spPr bwMode="auto">
          <a:xfrm>
            <a:off x="2852738" y="3771900"/>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31" name="Freeform 498"/>
          <p:cNvSpPr>
            <a:spLocks noChangeAspect="1"/>
          </p:cNvSpPr>
          <p:nvPr/>
        </p:nvSpPr>
        <p:spPr bwMode="auto">
          <a:xfrm>
            <a:off x="2949575" y="3856038"/>
            <a:ext cx="61913" cy="182562"/>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832" name="Freeform 499"/>
          <p:cNvSpPr>
            <a:spLocks noChangeAspect="1"/>
          </p:cNvSpPr>
          <p:nvPr/>
        </p:nvSpPr>
        <p:spPr bwMode="auto">
          <a:xfrm>
            <a:off x="3146425" y="3957638"/>
            <a:ext cx="22225"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33" name="Freeform 500"/>
          <p:cNvSpPr>
            <a:spLocks noChangeAspect="1"/>
          </p:cNvSpPr>
          <p:nvPr/>
        </p:nvSpPr>
        <p:spPr bwMode="auto">
          <a:xfrm>
            <a:off x="3138488" y="399256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34" name="Freeform 501"/>
          <p:cNvSpPr>
            <a:spLocks noChangeAspect="1"/>
          </p:cNvSpPr>
          <p:nvPr/>
        </p:nvSpPr>
        <p:spPr bwMode="auto">
          <a:xfrm>
            <a:off x="3163888" y="3984625"/>
            <a:ext cx="20637"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35" name="Freeform 502"/>
          <p:cNvSpPr>
            <a:spLocks noChangeAspect="1"/>
          </p:cNvSpPr>
          <p:nvPr/>
        </p:nvSpPr>
        <p:spPr bwMode="auto">
          <a:xfrm>
            <a:off x="3176588" y="3952875"/>
            <a:ext cx="20637"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36" name="Freeform 503"/>
          <p:cNvSpPr>
            <a:spLocks noChangeAspect="1"/>
          </p:cNvSpPr>
          <p:nvPr/>
        </p:nvSpPr>
        <p:spPr bwMode="auto">
          <a:xfrm>
            <a:off x="2808288" y="3890963"/>
            <a:ext cx="20637"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37" name="Freeform 504"/>
          <p:cNvSpPr>
            <a:spLocks noChangeAspect="1"/>
          </p:cNvSpPr>
          <p:nvPr/>
        </p:nvSpPr>
        <p:spPr bwMode="auto">
          <a:xfrm>
            <a:off x="2800350" y="3925888"/>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38" name="Freeform 505"/>
          <p:cNvSpPr>
            <a:spLocks noChangeAspect="1"/>
          </p:cNvSpPr>
          <p:nvPr/>
        </p:nvSpPr>
        <p:spPr bwMode="auto">
          <a:xfrm>
            <a:off x="2825750" y="3917950"/>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39" name="Freeform 506"/>
          <p:cNvSpPr>
            <a:spLocks noChangeAspect="1"/>
          </p:cNvSpPr>
          <p:nvPr/>
        </p:nvSpPr>
        <p:spPr bwMode="auto">
          <a:xfrm>
            <a:off x="2838450" y="3886200"/>
            <a:ext cx="20638"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40" name="Freeform 507"/>
          <p:cNvSpPr>
            <a:spLocks noChangeAspect="1"/>
          </p:cNvSpPr>
          <p:nvPr/>
        </p:nvSpPr>
        <p:spPr bwMode="auto">
          <a:xfrm>
            <a:off x="3155950" y="3957638"/>
            <a:ext cx="20638"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41" name="Freeform 508"/>
          <p:cNvSpPr>
            <a:spLocks noChangeAspect="1"/>
          </p:cNvSpPr>
          <p:nvPr/>
        </p:nvSpPr>
        <p:spPr bwMode="auto">
          <a:xfrm>
            <a:off x="3146425" y="3992563"/>
            <a:ext cx="22225" cy="46037"/>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42" name="Freeform 509"/>
          <p:cNvSpPr>
            <a:spLocks noChangeAspect="1"/>
          </p:cNvSpPr>
          <p:nvPr/>
        </p:nvSpPr>
        <p:spPr bwMode="auto">
          <a:xfrm>
            <a:off x="3171825" y="3984625"/>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43" name="Freeform 510"/>
          <p:cNvSpPr>
            <a:spLocks noChangeAspect="1"/>
          </p:cNvSpPr>
          <p:nvPr/>
        </p:nvSpPr>
        <p:spPr bwMode="auto">
          <a:xfrm>
            <a:off x="3184525" y="3952875"/>
            <a:ext cx="22225" cy="46038"/>
          </a:xfrm>
          <a:custGeom>
            <a:avLst/>
            <a:gdLst>
              <a:gd name="T0" fmla="*/ 0 w 24"/>
              <a:gd name="T1" fmla="*/ 2147483647 h 61"/>
              <a:gd name="T2" fmla="*/ 2147483647 w 24"/>
              <a:gd name="T3" fmla="*/ 2147483647 h 61"/>
              <a:gd name="T4" fmla="*/ 0 w 24"/>
              <a:gd name="T5" fmla="*/ 2147483647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29"/>
                </a:moveTo>
                <a:cubicBezTo>
                  <a:pt x="8" y="61"/>
                  <a:pt x="18" y="46"/>
                  <a:pt x="24" y="25"/>
                </a:cubicBezTo>
                <a:cubicBezTo>
                  <a:pt x="15" y="0"/>
                  <a:pt x="5" y="11"/>
                  <a:pt x="0" y="29"/>
                </a:cubicBezTo>
                <a:close/>
              </a:path>
            </a:pathLst>
          </a:custGeom>
          <a:solidFill>
            <a:srgbClr val="654D27"/>
          </a:solidFill>
          <a:ln w="12700">
            <a:noFill/>
            <a:round/>
            <a:headEnd/>
            <a:tailEnd/>
          </a:ln>
        </p:spPr>
        <p:txBody>
          <a:bodyPr wrap="none" anchor="ctr"/>
          <a:lstStyle/>
          <a:p>
            <a:endParaRPr lang="en-US"/>
          </a:p>
        </p:txBody>
      </p:sp>
      <p:sp>
        <p:nvSpPr>
          <p:cNvPr id="14844" name="Freeform 511"/>
          <p:cNvSpPr>
            <a:spLocks/>
          </p:cNvSpPr>
          <p:nvPr/>
        </p:nvSpPr>
        <p:spPr bwMode="auto">
          <a:xfrm>
            <a:off x="2576513" y="3035300"/>
            <a:ext cx="325437" cy="393700"/>
          </a:xfrm>
          <a:custGeom>
            <a:avLst/>
            <a:gdLst>
              <a:gd name="T0" fmla="*/ 2147483647 w 328"/>
              <a:gd name="T1" fmla="*/ 2147483647 h 360"/>
              <a:gd name="T2" fmla="*/ 2147483647 w 328"/>
              <a:gd name="T3" fmla="*/ 2147483647 h 360"/>
              <a:gd name="T4" fmla="*/ 2147483647 w 328"/>
              <a:gd name="T5" fmla="*/ 2147483647 h 360"/>
              <a:gd name="T6" fmla="*/ 2147483647 w 328"/>
              <a:gd name="T7" fmla="*/ 2147483647 h 360"/>
              <a:gd name="T8" fmla="*/ 2147483647 w 328"/>
              <a:gd name="T9" fmla="*/ 2147483647 h 360"/>
              <a:gd name="T10" fmla="*/ 2147483647 w 328"/>
              <a:gd name="T11" fmla="*/ 2147483647 h 360"/>
              <a:gd name="T12" fmla="*/ 2147483647 w 328"/>
              <a:gd name="T13" fmla="*/ 2147483647 h 360"/>
              <a:gd name="T14" fmla="*/ 2147483647 w 328"/>
              <a:gd name="T15" fmla="*/ 2147483647 h 360"/>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0"/>
              <a:gd name="T26" fmla="*/ 328 w 328"/>
              <a:gd name="T27" fmla="*/ 360 h 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0">
                <a:moveTo>
                  <a:pt x="168" y="24"/>
                </a:moveTo>
                <a:cubicBezTo>
                  <a:pt x="136" y="48"/>
                  <a:pt x="96" y="120"/>
                  <a:pt x="72" y="168"/>
                </a:cubicBezTo>
                <a:cubicBezTo>
                  <a:pt x="48" y="216"/>
                  <a:pt x="0" y="280"/>
                  <a:pt x="24" y="312"/>
                </a:cubicBezTo>
                <a:cubicBezTo>
                  <a:pt x="48" y="344"/>
                  <a:pt x="168" y="360"/>
                  <a:pt x="216" y="360"/>
                </a:cubicBezTo>
                <a:cubicBezTo>
                  <a:pt x="264" y="360"/>
                  <a:pt x="296" y="344"/>
                  <a:pt x="312" y="312"/>
                </a:cubicBezTo>
                <a:cubicBezTo>
                  <a:pt x="328" y="280"/>
                  <a:pt x="320" y="216"/>
                  <a:pt x="312" y="168"/>
                </a:cubicBezTo>
                <a:cubicBezTo>
                  <a:pt x="304" y="120"/>
                  <a:pt x="288" y="48"/>
                  <a:pt x="264" y="24"/>
                </a:cubicBezTo>
                <a:cubicBezTo>
                  <a:pt x="240" y="0"/>
                  <a:pt x="200" y="0"/>
                  <a:pt x="168" y="24"/>
                </a:cubicBezTo>
                <a:close/>
              </a:path>
            </a:pathLst>
          </a:custGeom>
          <a:gradFill rotWithShape="0">
            <a:gsLst>
              <a:gs pos="0">
                <a:srgbClr val="9C763C"/>
              </a:gs>
              <a:gs pos="100000">
                <a:srgbClr val="3A2C16"/>
              </a:gs>
            </a:gsLst>
            <a:path path="rect">
              <a:fillToRect l="100000" b="100000"/>
            </a:path>
          </a:gradFill>
          <a:ln w="22225">
            <a:solidFill>
              <a:srgbClr val="D8C6BC"/>
            </a:solidFill>
            <a:prstDash val="sysDot"/>
            <a:round/>
            <a:headEnd/>
            <a:tailEnd/>
          </a:ln>
        </p:spPr>
        <p:txBody>
          <a:bodyPr wrap="none" anchor="ctr"/>
          <a:lstStyle/>
          <a:p>
            <a:endParaRPr lang="en-US"/>
          </a:p>
        </p:txBody>
      </p:sp>
      <p:sp>
        <p:nvSpPr>
          <p:cNvPr id="14845" name="Freeform 512"/>
          <p:cNvSpPr>
            <a:spLocks noChangeAspect="1"/>
          </p:cNvSpPr>
          <p:nvPr/>
        </p:nvSpPr>
        <p:spPr bwMode="auto">
          <a:xfrm>
            <a:off x="2678113" y="3190875"/>
            <a:ext cx="61912" cy="182563"/>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846" name="Freeform 513"/>
          <p:cNvSpPr>
            <a:spLocks noChangeAspect="1"/>
          </p:cNvSpPr>
          <p:nvPr/>
        </p:nvSpPr>
        <p:spPr bwMode="auto">
          <a:xfrm>
            <a:off x="2770188" y="3151188"/>
            <a:ext cx="61912" cy="182562"/>
          </a:xfrm>
          <a:custGeom>
            <a:avLst/>
            <a:gdLst>
              <a:gd name="T0" fmla="*/ 2147483647 w 152"/>
              <a:gd name="T1" fmla="*/ 0 h 144"/>
              <a:gd name="T2" fmla="*/ 0 w 152"/>
              <a:gd name="T3" fmla="*/ 2147483647 h 144"/>
              <a:gd name="T4" fmla="*/ 2147483647 w 152"/>
              <a:gd name="T5" fmla="*/ 2147483647 h 144"/>
              <a:gd name="T6" fmla="*/ 2147483647 w 152"/>
              <a:gd name="T7" fmla="*/ 2147483647 h 144"/>
              <a:gd name="T8" fmla="*/ 0 60000 65536"/>
              <a:gd name="T9" fmla="*/ 0 60000 65536"/>
              <a:gd name="T10" fmla="*/ 0 60000 65536"/>
              <a:gd name="T11" fmla="*/ 0 60000 65536"/>
              <a:gd name="T12" fmla="*/ 0 w 152"/>
              <a:gd name="T13" fmla="*/ 0 h 144"/>
              <a:gd name="T14" fmla="*/ 152 w 152"/>
              <a:gd name="T15" fmla="*/ 144 h 144"/>
            </a:gdLst>
            <a:ahLst/>
            <a:cxnLst>
              <a:cxn ang="T8">
                <a:pos x="T0" y="T1"/>
              </a:cxn>
              <a:cxn ang="T9">
                <a:pos x="T2" y="T3"/>
              </a:cxn>
              <a:cxn ang="T10">
                <a:pos x="T4" y="T5"/>
              </a:cxn>
              <a:cxn ang="T11">
                <a:pos x="T6" y="T7"/>
              </a:cxn>
            </a:cxnLst>
            <a:rect l="T12" t="T13" r="T14" b="T15"/>
            <a:pathLst>
              <a:path w="152" h="144">
                <a:moveTo>
                  <a:pt x="144" y="0"/>
                </a:moveTo>
                <a:cubicBezTo>
                  <a:pt x="72" y="16"/>
                  <a:pt x="0" y="32"/>
                  <a:pt x="0" y="48"/>
                </a:cubicBezTo>
                <a:cubicBezTo>
                  <a:pt x="0" y="64"/>
                  <a:pt x="136" y="80"/>
                  <a:pt x="144" y="96"/>
                </a:cubicBezTo>
                <a:cubicBezTo>
                  <a:pt x="152" y="112"/>
                  <a:pt x="64" y="128"/>
                  <a:pt x="48" y="144"/>
                </a:cubicBezTo>
              </a:path>
            </a:pathLst>
          </a:custGeom>
          <a:noFill/>
          <a:ln w="22225">
            <a:solidFill>
              <a:srgbClr val="FFFF00"/>
            </a:solidFill>
            <a:round/>
            <a:headEnd/>
            <a:tailEnd/>
          </a:ln>
        </p:spPr>
        <p:txBody>
          <a:bodyPr wrap="none" anchor="ctr"/>
          <a:lstStyle/>
          <a:p>
            <a:endParaRPr lang="en-US"/>
          </a:p>
        </p:txBody>
      </p:sp>
      <p:sp>
        <p:nvSpPr>
          <p:cNvPr id="14847" name="Arc 514"/>
          <p:cNvSpPr>
            <a:spLocks/>
          </p:cNvSpPr>
          <p:nvPr/>
        </p:nvSpPr>
        <p:spPr bwMode="auto">
          <a:xfrm rot="-1163170">
            <a:off x="2874963" y="3197225"/>
            <a:ext cx="249237" cy="312738"/>
          </a:xfrm>
          <a:custGeom>
            <a:avLst/>
            <a:gdLst>
              <a:gd name="T0" fmla="*/ 2147483647 w 21600"/>
              <a:gd name="T1" fmla="*/ 0 h 34208"/>
              <a:gd name="T2" fmla="*/ 2147483647 w 21600"/>
              <a:gd name="T3" fmla="*/ 2147483647 h 34208"/>
              <a:gd name="T4" fmla="*/ 0 w 21600"/>
              <a:gd name="T5" fmla="*/ 2147483647 h 34208"/>
              <a:gd name="T6" fmla="*/ 0 60000 65536"/>
              <a:gd name="T7" fmla="*/ 0 60000 65536"/>
              <a:gd name="T8" fmla="*/ 0 60000 65536"/>
              <a:gd name="T9" fmla="*/ 0 w 21600"/>
              <a:gd name="T10" fmla="*/ 0 h 34208"/>
              <a:gd name="T11" fmla="*/ 21600 w 21600"/>
              <a:gd name="T12" fmla="*/ 34208 h 34208"/>
            </a:gdLst>
            <a:ahLst/>
            <a:cxnLst>
              <a:cxn ang="T6">
                <a:pos x="T0" y="T1"/>
              </a:cxn>
              <a:cxn ang="T7">
                <a:pos x="T2" y="T3"/>
              </a:cxn>
              <a:cxn ang="T8">
                <a:pos x="T4" y="T5"/>
              </a:cxn>
            </a:cxnLst>
            <a:rect l="T9" t="T10" r="T11" b="T12"/>
            <a:pathLst>
              <a:path w="21600" h="34208" fill="none" extrusionOk="0">
                <a:moveTo>
                  <a:pt x="7383" y="-1"/>
                </a:moveTo>
                <a:cubicBezTo>
                  <a:pt x="15918" y="3103"/>
                  <a:pt x="21600" y="11215"/>
                  <a:pt x="21600" y="20298"/>
                </a:cubicBezTo>
                <a:cubicBezTo>
                  <a:pt x="21600" y="25387"/>
                  <a:pt x="19802" y="30314"/>
                  <a:pt x="16524" y="34208"/>
                </a:cubicBezTo>
              </a:path>
              <a:path w="21600" h="34208" stroke="0" extrusionOk="0">
                <a:moveTo>
                  <a:pt x="7383" y="-1"/>
                </a:moveTo>
                <a:cubicBezTo>
                  <a:pt x="15918" y="3103"/>
                  <a:pt x="21600" y="11215"/>
                  <a:pt x="21600" y="20298"/>
                </a:cubicBezTo>
                <a:cubicBezTo>
                  <a:pt x="21600" y="25387"/>
                  <a:pt x="19802" y="30314"/>
                  <a:pt x="16524" y="34208"/>
                </a:cubicBezTo>
                <a:lnTo>
                  <a:pt x="0" y="20298"/>
                </a:lnTo>
                <a:lnTo>
                  <a:pt x="7383" y="-1"/>
                </a:lnTo>
                <a:close/>
              </a:path>
            </a:pathLst>
          </a:custGeom>
          <a:noFill/>
          <a:ln w="15875">
            <a:solidFill>
              <a:srgbClr val="FFFFFF"/>
            </a:solidFill>
            <a:round/>
            <a:headEnd/>
            <a:tailEnd type="triangle" w="med" len="med"/>
          </a:ln>
        </p:spPr>
        <p:txBody>
          <a:bodyPr wrap="none" anchor="ctr"/>
          <a:lstStyle/>
          <a:p>
            <a:endParaRPr lang="en-US"/>
          </a:p>
        </p:txBody>
      </p:sp>
      <p:sp>
        <p:nvSpPr>
          <p:cNvPr id="64000" name="Arc 515"/>
          <p:cNvSpPr>
            <a:spLocks/>
          </p:cNvSpPr>
          <p:nvPr/>
        </p:nvSpPr>
        <p:spPr bwMode="invGray">
          <a:xfrm rot="10800000">
            <a:off x="2325688" y="4471988"/>
            <a:ext cx="1038225" cy="1458912"/>
          </a:xfrm>
          <a:custGeom>
            <a:avLst/>
            <a:gdLst>
              <a:gd name="T0" fmla="*/ 0 w 21600"/>
              <a:gd name="T1" fmla="*/ 2147483647 h 17573"/>
              <a:gd name="T2" fmla="*/ 2147483647 w 21600"/>
              <a:gd name="T3" fmla="*/ 0 h 17573"/>
              <a:gd name="T4" fmla="*/ 2147483647 w 21600"/>
              <a:gd name="T5" fmla="*/ 2147483647 h 17573"/>
              <a:gd name="T6" fmla="*/ 0 60000 65536"/>
              <a:gd name="T7" fmla="*/ 0 60000 65536"/>
              <a:gd name="T8" fmla="*/ 0 60000 65536"/>
              <a:gd name="T9" fmla="*/ 0 w 21600"/>
              <a:gd name="T10" fmla="*/ 0 h 17573"/>
              <a:gd name="T11" fmla="*/ 21600 w 21600"/>
              <a:gd name="T12" fmla="*/ 17573 h 17573"/>
            </a:gdLst>
            <a:ahLst/>
            <a:cxnLst>
              <a:cxn ang="T6">
                <a:pos x="T0" y="T1"/>
              </a:cxn>
              <a:cxn ang="T7">
                <a:pos x="T2" y="T3"/>
              </a:cxn>
              <a:cxn ang="T8">
                <a:pos x="T4" y="T5"/>
              </a:cxn>
            </a:cxnLst>
            <a:rect l="T9" t="T10" r="T11" b="T12"/>
            <a:pathLst>
              <a:path w="21600" h="17573" fill="none" extrusionOk="0">
                <a:moveTo>
                  <a:pt x="-1" y="17572"/>
                </a:moveTo>
                <a:cubicBezTo>
                  <a:pt x="-1" y="10599"/>
                  <a:pt x="3366" y="4054"/>
                  <a:pt x="9040" y="-1"/>
                </a:cubicBezTo>
              </a:path>
              <a:path w="21600" h="17573" stroke="0" extrusionOk="0">
                <a:moveTo>
                  <a:pt x="-1" y="17572"/>
                </a:moveTo>
                <a:cubicBezTo>
                  <a:pt x="-1" y="10599"/>
                  <a:pt x="3366" y="4054"/>
                  <a:pt x="9040" y="-1"/>
                </a:cubicBezTo>
                <a:lnTo>
                  <a:pt x="21600" y="17573"/>
                </a:lnTo>
                <a:lnTo>
                  <a:pt x="-1" y="17572"/>
                </a:lnTo>
                <a:close/>
              </a:path>
            </a:pathLst>
          </a:custGeom>
          <a:noFill/>
          <a:ln w="38100" cap="rnd">
            <a:solidFill>
              <a:srgbClr val="B92E30"/>
            </a:solidFill>
            <a:round/>
            <a:headEnd type="triangle" w="med" len="med"/>
            <a:tailEnd/>
          </a:ln>
        </p:spPr>
        <p:txBody>
          <a:bodyPr/>
          <a:lstStyle/>
          <a:p>
            <a:endParaRPr lang="en-US"/>
          </a:p>
        </p:txBody>
      </p:sp>
      <p:sp>
        <p:nvSpPr>
          <p:cNvPr id="64001" name="Arc 516"/>
          <p:cNvSpPr>
            <a:spLocks/>
          </p:cNvSpPr>
          <p:nvPr/>
        </p:nvSpPr>
        <p:spPr bwMode="invGray">
          <a:xfrm rot="7317458">
            <a:off x="7653338" y="4560887"/>
            <a:ext cx="457200" cy="1089025"/>
          </a:xfrm>
          <a:custGeom>
            <a:avLst/>
            <a:gdLst>
              <a:gd name="T0" fmla="*/ 0 w 21600"/>
              <a:gd name="T1" fmla="*/ 2147483647 h 21599"/>
              <a:gd name="T2" fmla="*/ 2147483647 w 21600"/>
              <a:gd name="T3" fmla="*/ 0 h 21599"/>
              <a:gd name="T4" fmla="*/ 214748364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675"/>
                  <a:pt x="9662" y="6"/>
                  <a:pt x="21585" y="-1"/>
                </a:cubicBezTo>
              </a:path>
              <a:path w="21600" h="21599" stroke="0" extrusionOk="0">
                <a:moveTo>
                  <a:pt x="-1" y="21598"/>
                </a:moveTo>
                <a:cubicBezTo>
                  <a:pt x="-1" y="9675"/>
                  <a:pt x="9662" y="6"/>
                  <a:pt x="21585" y="-1"/>
                </a:cubicBezTo>
                <a:lnTo>
                  <a:pt x="21600" y="21599"/>
                </a:lnTo>
                <a:lnTo>
                  <a:pt x="-1" y="21598"/>
                </a:lnTo>
                <a:close/>
              </a:path>
            </a:pathLst>
          </a:custGeom>
          <a:noFill/>
          <a:ln w="38100" cap="rnd">
            <a:solidFill>
              <a:srgbClr val="BBE387"/>
            </a:solidFill>
            <a:round/>
            <a:headEnd type="triangle" w="med" len="med"/>
            <a:tailEnd/>
          </a:ln>
        </p:spPr>
        <p:txBody>
          <a:bodyPr/>
          <a:lstStyle/>
          <a:p>
            <a:endParaRPr lang="en-US"/>
          </a:p>
        </p:txBody>
      </p:sp>
      <p:sp>
        <p:nvSpPr>
          <p:cNvPr id="64002" name="Rectangle 517"/>
          <p:cNvSpPr>
            <a:spLocks noChangeArrowheads="1"/>
          </p:cNvSpPr>
          <p:nvPr/>
        </p:nvSpPr>
        <p:spPr bwMode="ltGray">
          <a:xfrm>
            <a:off x="1919288" y="5448300"/>
            <a:ext cx="2084387" cy="517525"/>
          </a:xfrm>
          <a:prstGeom prst="rect">
            <a:avLst/>
          </a:prstGeom>
          <a:gradFill rotWithShape="0">
            <a:gsLst>
              <a:gs pos="0">
                <a:srgbClr val="C00000"/>
              </a:gs>
              <a:gs pos="50000">
                <a:srgbClr val="4B1314"/>
              </a:gs>
              <a:gs pos="100000">
                <a:srgbClr val="A22A2B"/>
              </a:gs>
            </a:gsLst>
            <a:lin ang="5400000" scaled="1"/>
          </a:gradFill>
          <a:ln w="15875">
            <a:solidFill>
              <a:srgbClr val="FFFFFF"/>
            </a:solidFill>
            <a:miter lim="800000"/>
            <a:headEnd/>
            <a:tailEnd/>
          </a:ln>
          <a:scene3d>
            <a:camera prst="orthographicFront"/>
            <a:lightRig rig="threePt" dir="t"/>
          </a:scene3d>
          <a:sp3d>
            <a:bevelT/>
          </a:sp3d>
        </p:spPr>
        <p:txBody>
          <a:bodyPr lIns="92539" tIns="45458" rIns="92539" bIns="45458" anchor="ctr"/>
          <a:lstStyle/>
          <a:p>
            <a:pPr algn="ctr" defTabSz="935038" eaLnBrk="0" hangingPunct="0">
              <a:spcBef>
                <a:spcPct val="50000"/>
              </a:spcBef>
              <a:defRPr/>
            </a:pPr>
            <a:r>
              <a:rPr lang="en-US" sz="1800" b="1" dirty="0">
                <a:solidFill>
                  <a:srgbClr val="FFFFFF"/>
                </a:solidFill>
                <a:latin typeface="Arial"/>
                <a:cs typeface="Arial"/>
              </a:rPr>
              <a:t>Non-Nucleoside RTI</a:t>
            </a:r>
          </a:p>
        </p:txBody>
      </p:sp>
      <p:sp>
        <p:nvSpPr>
          <p:cNvPr id="64003" name="Arc 518"/>
          <p:cNvSpPr>
            <a:spLocks/>
          </p:cNvSpPr>
          <p:nvPr/>
        </p:nvSpPr>
        <p:spPr bwMode="invGray">
          <a:xfrm rot="37599">
            <a:off x="3348038" y="2867025"/>
            <a:ext cx="812800" cy="1344613"/>
          </a:xfrm>
          <a:custGeom>
            <a:avLst/>
            <a:gdLst>
              <a:gd name="T0" fmla="*/ 0 w 28132"/>
              <a:gd name="T1" fmla="*/ 2147483647 h 21600"/>
              <a:gd name="T2" fmla="*/ 2147483647 w 28132"/>
              <a:gd name="T3" fmla="*/ 2147483647 h 21600"/>
              <a:gd name="T4" fmla="*/ 2147483647 w 28132"/>
              <a:gd name="T5" fmla="*/ 2147483647 h 21600"/>
              <a:gd name="T6" fmla="*/ 0 60000 65536"/>
              <a:gd name="T7" fmla="*/ 0 60000 65536"/>
              <a:gd name="T8" fmla="*/ 0 60000 65536"/>
              <a:gd name="T9" fmla="*/ 0 w 28132"/>
              <a:gd name="T10" fmla="*/ 0 h 21600"/>
              <a:gd name="T11" fmla="*/ 28132 w 28132"/>
              <a:gd name="T12" fmla="*/ 21600 h 21600"/>
            </a:gdLst>
            <a:ahLst/>
            <a:cxnLst>
              <a:cxn ang="T6">
                <a:pos x="T0" y="T1"/>
              </a:cxn>
              <a:cxn ang="T7">
                <a:pos x="T2" y="T3"/>
              </a:cxn>
              <a:cxn ang="T8">
                <a:pos x="T4" y="T5"/>
              </a:cxn>
            </a:cxnLst>
            <a:rect l="T9" t="T10" r="T11" b="T12"/>
            <a:pathLst>
              <a:path w="28132" h="21600" fill="none" extrusionOk="0">
                <a:moveTo>
                  <a:pt x="-1" y="21599"/>
                </a:moveTo>
                <a:cubicBezTo>
                  <a:pt x="0" y="9670"/>
                  <a:pt x="9670" y="0"/>
                  <a:pt x="21600" y="0"/>
                </a:cubicBezTo>
                <a:cubicBezTo>
                  <a:pt x="23816" y="-1"/>
                  <a:pt x="26019" y="341"/>
                  <a:pt x="28132" y="1011"/>
                </a:cubicBezTo>
              </a:path>
              <a:path w="28132" h="21600" stroke="0" extrusionOk="0">
                <a:moveTo>
                  <a:pt x="-1" y="21599"/>
                </a:moveTo>
                <a:cubicBezTo>
                  <a:pt x="0" y="9670"/>
                  <a:pt x="9670" y="0"/>
                  <a:pt x="21600" y="0"/>
                </a:cubicBezTo>
                <a:cubicBezTo>
                  <a:pt x="23816" y="-1"/>
                  <a:pt x="26019" y="341"/>
                  <a:pt x="28132" y="1011"/>
                </a:cubicBezTo>
                <a:lnTo>
                  <a:pt x="21600" y="21600"/>
                </a:lnTo>
                <a:lnTo>
                  <a:pt x="-1" y="21599"/>
                </a:lnTo>
                <a:close/>
              </a:path>
            </a:pathLst>
          </a:custGeom>
          <a:noFill/>
          <a:ln w="38100" cap="rnd">
            <a:solidFill>
              <a:srgbClr val="FF6600"/>
            </a:solidFill>
            <a:round/>
            <a:headEnd type="triangle" w="med" len="med"/>
            <a:tailEnd/>
          </a:ln>
        </p:spPr>
        <p:txBody>
          <a:bodyPr/>
          <a:lstStyle/>
          <a:p>
            <a:endParaRPr lang="en-US"/>
          </a:p>
        </p:txBody>
      </p:sp>
      <p:sp>
        <p:nvSpPr>
          <p:cNvPr id="52740" name="Arc 520"/>
          <p:cNvSpPr>
            <a:spLocks/>
          </p:cNvSpPr>
          <p:nvPr/>
        </p:nvSpPr>
        <p:spPr bwMode="invGray">
          <a:xfrm rot="5750797">
            <a:off x="1297782" y="1959768"/>
            <a:ext cx="666750" cy="1357313"/>
          </a:xfrm>
          <a:custGeom>
            <a:avLst/>
            <a:gdLst>
              <a:gd name="T0" fmla="*/ 0 w 16805"/>
              <a:gd name="T1" fmla="*/ 2147483647 h 21599"/>
              <a:gd name="T2" fmla="*/ 2147483647 w 16805"/>
              <a:gd name="T3" fmla="*/ 0 h 21599"/>
              <a:gd name="T4" fmla="*/ 2147483647 w 16805"/>
              <a:gd name="T5" fmla="*/ 2147483647 h 21599"/>
              <a:gd name="T6" fmla="*/ 0 60000 65536"/>
              <a:gd name="T7" fmla="*/ 0 60000 65536"/>
              <a:gd name="T8" fmla="*/ 0 60000 65536"/>
              <a:gd name="T9" fmla="*/ 0 w 16805"/>
              <a:gd name="T10" fmla="*/ 0 h 21599"/>
              <a:gd name="T11" fmla="*/ 16805 w 16805"/>
              <a:gd name="T12" fmla="*/ 21599 h 21599"/>
            </a:gdLst>
            <a:ahLst/>
            <a:cxnLst>
              <a:cxn ang="T6">
                <a:pos x="T0" y="T1"/>
              </a:cxn>
              <a:cxn ang="T7">
                <a:pos x="T2" y="T3"/>
              </a:cxn>
              <a:cxn ang="T8">
                <a:pos x="T4" y="T5"/>
              </a:cxn>
            </a:cxnLst>
            <a:rect l="T9" t="T10" r="T11" b="T12"/>
            <a:pathLst>
              <a:path w="16805" h="21599" fill="none" extrusionOk="0">
                <a:moveTo>
                  <a:pt x="-1" y="8029"/>
                </a:moveTo>
                <a:cubicBezTo>
                  <a:pt x="4093" y="2958"/>
                  <a:pt x="10258" y="7"/>
                  <a:pt x="16775" y="-1"/>
                </a:cubicBezTo>
              </a:path>
              <a:path w="16805" h="21599" stroke="0" extrusionOk="0">
                <a:moveTo>
                  <a:pt x="-1" y="8029"/>
                </a:moveTo>
                <a:cubicBezTo>
                  <a:pt x="4093" y="2958"/>
                  <a:pt x="10258" y="7"/>
                  <a:pt x="16775" y="-1"/>
                </a:cubicBezTo>
                <a:lnTo>
                  <a:pt x="16805" y="21599"/>
                </a:lnTo>
                <a:lnTo>
                  <a:pt x="-1" y="8029"/>
                </a:lnTo>
                <a:close/>
              </a:path>
            </a:pathLst>
          </a:custGeom>
          <a:noFill/>
          <a:ln w="38100" cap="rnd">
            <a:solidFill>
              <a:srgbClr val="9274CE"/>
            </a:solidFill>
            <a:round/>
            <a:headEnd/>
            <a:tailEnd type="triangle" w="med" len="med"/>
          </a:ln>
        </p:spPr>
        <p:txBody>
          <a:bodyPr/>
          <a:lstStyle/>
          <a:p>
            <a:endParaRPr lang="en-US"/>
          </a:p>
        </p:txBody>
      </p:sp>
      <p:sp>
        <p:nvSpPr>
          <p:cNvPr id="52741" name="Arc 521"/>
          <p:cNvSpPr>
            <a:spLocks/>
          </p:cNvSpPr>
          <p:nvPr/>
        </p:nvSpPr>
        <p:spPr bwMode="auto">
          <a:xfrm rot="-5760000">
            <a:off x="3309144" y="4242594"/>
            <a:ext cx="3363913" cy="822325"/>
          </a:xfrm>
          <a:custGeom>
            <a:avLst/>
            <a:gdLst>
              <a:gd name="T0" fmla="*/ 2147483647 w 21600"/>
              <a:gd name="T1" fmla="*/ 0 h 23605"/>
              <a:gd name="T2" fmla="*/ 2147483647 w 21600"/>
              <a:gd name="T3" fmla="*/ 2147483647 h 23605"/>
              <a:gd name="T4" fmla="*/ 0 w 21600"/>
              <a:gd name="T5" fmla="*/ 2147483647 h 23605"/>
              <a:gd name="T6" fmla="*/ 0 60000 65536"/>
              <a:gd name="T7" fmla="*/ 0 60000 65536"/>
              <a:gd name="T8" fmla="*/ 0 60000 65536"/>
              <a:gd name="T9" fmla="*/ 0 w 21600"/>
              <a:gd name="T10" fmla="*/ 0 h 23605"/>
              <a:gd name="T11" fmla="*/ 21600 w 21600"/>
              <a:gd name="T12" fmla="*/ 23605 h 23605"/>
            </a:gdLst>
            <a:ahLst/>
            <a:cxnLst>
              <a:cxn ang="T6">
                <a:pos x="T0" y="T1"/>
              </a:cxn>
              <a:cxn ang="T7">
                <a:pos x="T2" y="T3"/>
              </a:cxn>
              <a:cxn ang="T8">
                <a:pos x="T4" y="T5"/>
              </a:cxn>
            </a:cxnLst>
            <a:rect l="T9" t="T10" r="T11" b="T12"/>
            <a:pathLst>
              <a:path w="21600" h="23605" fill="none" extrusionOk="0">
                <a:moveTo>
                  <a:pt x="13812" y="-1"/>
                </a:moveTo>
                <a:cubicBezTo>
                  <a:pt x="18746" y="4103"/>
                  <a:pt x="21600" y="10188"/>
                  <a:pt x="21600" y="16606"/>
                </a:cubicBezTo>
                <a:cubicBezTo>
                  <a:pt x="21600" y="18987"/>
                  <a:pt x="21206" y="21352"/>
                  <a:pt x="20434" y="23605"/>
                </a:cubicBezTo>
              </a:path>
              <a:path w="21600" h="23605" stroke="0" extrusionOk="0">
                <a:moveTo>
                  <a:pt x="13812" y="-1"/>
                </a:moveTo>
                <a:cubicBezTo>
                  <a:pt x="18746" y="4103"/>
                  <a:pt x="21600" y="10188"/>
                  <a:pt x="21600" y="16606"/>
                </a:cubicBezTo>
                <a:cubicBezTo>
                  <a:pt x="21600" y="18987"/>
                  <a:pt x="21206" y="21352"/>
                  <a:pt x="20434" y="23605"/>
                </a:cubicBezTo>
                <a:lnTo>
                  <a:pt x="0" y="16606"/>
                </a:lnTo>
                <a:lnTo>
                  <a:pt x="13812" y="-1"/>
                </a:lnTo>
                <a:close/>
              </a:path>
            </a:pathLst>
          </a:custGeom>
          <a:noFill/>
          <a:ln w="38100" cap="rnd">
            <a:solidFill>
              <a:srgbClr val="DEBA79"/>
            </a:solidFill>
            <a:round/>
            <a:headEnd type="triangle" w="med" len="med"/>
            <a:tailEnd/>
          </a:ln>
        </p:spPr>
        <p:txBody>
          <a:bodyPr/>
          <a:lstStyle/>
          <a:p>
            <a:endParaRPr lang="en-US"/>
          </a:p>
        </p:txBody>
      </p:sp>
      <p:sp>
        <p:nvSpPr>
          <p:cNvPr id="52742" name="Arc 524"/>
          <p:cNvSpPr>
            <a:spLocks/>
          </p:cNvSpPr>
          <p:nvPr/>
        </p:nvSpPr>
        <p:spPr bwMode="invGray">
          <a:xfrm rot="5750797">
            <a:off x="746125" y="2630488"/>
            <a:ext cx="1104900" cy="946150"/>
          </a:xfrm>
          <a:custGeom>
            <a:avLst/>
            <a:gdLst>
              <a:gd name="T0" fmla="*/ 2147483647 w 21600"/>
              <a:gd name="T1" fmla="*/ 2147483647 h 29721"/>
              <a:gd name="T2" fmla="*/ 2147483647 w 21600"/>
              <a:gd name="T3" fmla="*/ 0 h 29721"/>
              <a:gd name="T4" fmla="*/ 2147483647 w 21600"/>
              <a:gd name="T5" fmla="*/ 2147483647 h 29721"/>
              <a:gd name="T6" fmla="*/ 0 60000 65536"/>
              <a:gd name="T7" fmla="*/ 0 60000 65536"/>
              <a:gd name="T8" fmla="*/ 0 60000 65536"/>
              <a:gd name="T9" fmla="*/ 0 w 21600"/>
              <a:gd name="T10" fmla="*/ 0 h 29721"/>
              <a:gd name="T11" fmla="*/ 21600 w 21600"/>
              <a:gd name="T12" fmla="*/ 29721 h 29721"/>
            </a:gdLst>
            <a:ahLst/>
            <a:cxnLst>
              <a:cxn ang="T6">
                <a:pos x="T0" y="T1"/>
              </a:cxn>
              <a:cxn ang="T7">
                <a:pos x="T2" y="T3"/>
              </a:cxn>
              <a:cxn ang="T8">
                <a:pos x="T4" y="T5"/>
              </a:cxn>
            </a:cxnLst>
            <a:rect l="T9" t="T10" r="T11" b="T12"/>
            <a:pathLst>
              <a:path w="21600" h="29721" fill="none" extrusionOk="0">
                <a:moveTo>
                  <a:pt x="1585" y="29721"/>
                </a:moveTo>
                <a:cubicBezTo>
                  <a:pt x="538" y="27141"/>
                  <a:pt x="0" y="24383"/>
                  <a:pt x="0" y="21599"/>
                </a:cubicBezTo>
                <a:cubicBezTo>
                  <a:pt x="0" y="9680"/>
                  <a:pt x="9652" y="15"/>
                  <a:pt x="21570" y="-1"/>
                </a:cubicBezTo>
              </a:path>
              <a:path w="21600" h="29721" stroke="0" extrusionOk="0">
                <a:moveTo>
                  <a:pt x="1585" y="29721"/>
                </a:moveTo>
                <a:cubicBezTo>
                  <a:pt x="538" y="27141"/>
                  <a:pt x="0" y="24383"/>
                  <a:pt x="0" y="21599"/>
                </a:cubicBezTo>
                <a:cubicBezTo>
                  <a:pt x="0" y="9680"/>
                  <a:pt x="9652" y="15"/>
                  <a:pt x="21570" y="-1"/>
                </a:cubicBezTo>
                <a:lnTo>
                  <a:pt x="21600" y="21599"/>
                </a:lnTo>
                <a:lnTo>
                  <a:pt x="1585" y="29721"/>
                </a:lnTo>
                <a:close/>
              </a:path>
            </a:pathLst>
          </a:custGeom>
          <a:noFill/>
          <a:ln w="38100" cap="rnd">
            <a:solidFill>
              <a:srgbClr val="9274CE"/>
            </a:solidFill>
            <a:round/>
            <a:headEnd/>
            <a:tailEnd type="triangle" w="med" len="med"/>
          </a:ln>
        </p:spPr>
        <p:txBody>
          <a:bodyPr rot="10800000" vert="eaVert"/>
          <a:lstStyle/>
          <a:p>
            <a:endParaRPr lang="en-US"/>
          </a:p>
        </p:txBody>
      </p:sp>
      <p:sp>
        <p:nvSpPr>
          <p:cNvPr id="52743" name="Rectangle 525"/>
          <p:cNvSpPr>
            <a:spLocks noChangeArrowheads="1"/>
          </p:cNvSpPr>
          <p:nvPr/>
        </p:nvSpPr>
        <p:spPr bwMode="invGray">
          <a:xfrm>
            <a:off x="523366" y="2133600"/>
            <a:ext cx="1651510" cy="517525"/>
          </a:xfrm>
          <a:prstGeom prst="rect">
            <a:avLst/>
          </a:prstGeom>
          <a:gradFill rotWithShape="0">
            <a:gsLst>
              <a:gs pos="0">
                <a:schemeClr val="accent1"/>
              </a:gs>
              <a:gs pos="50000">
                <a:srgbClr val="2C233E"/>
              </a:gs>
              <a:gs pos="100000">
                <a:schemeClr val="accent1"/>
              </a:gs>
            </a:gsLst>
            <a:lin ang="5400000" scaled="1"/>
          </a:gradFill>
          <a:ln w="15875">
            <a:solidFill>
              <a:srgbClr val="FFFFFF"/>
            </a:solidFill>
            <a:miter lim="800000"/>
            <a:headEnd/>
            <a:tailEnd/>
          </a:ln>
          <a:scene3d>
            <a:camera prst="orthographicFront"/>
            <a:lightRig rig="threePt" dir="t"/>
          </a:scene3d>
          <a:sp3d>
            <a:bevelT/>
          </a:sp3d>
        </p:spPr>
        <p:txBody>
          <a:bodyPr lIns="92539" tIns="45458" rIns="92539" bIns="45458" anchor="ctr"/>
          <a:lstStyle/>
          <a:p>
            <a:pPr algn="ctr" defTabSz="935038" eaLnBrk="0" hangingPunct="0">
              <a:spcBef>
                <a:spcPct val="50000"/>
              </a:spcBef>
              <a:defRPr/>
            </a:pPr>
            <a:r>
              <a:rPr lang="en-US" sz="1800" b="1" dirty="0">
                <a:solidFill>
                  <a:srgbClr val="FFFFFF"/>
                </a:solidFill>
                <a:latin typeface="Arial"/>
                <a:cs typeface="Arial"/>
              </a:rPr>
              <a:t>Entry Inhibitors</a:t>
            </a:r>
          </a:p>
        </p:txBody>
      </p:sp>
      <p:sp>
        <p:nvSpPr>
          <p:cNvPr id="64008" name="Rectangle 517"/>
          <p:cNvSpPr>
            <a:spLocks noChangeArrowheads="1"/>
          </p:cNvSpPr>
          <p:nvPr/>
        </p:nvSpPr>
        <p:spPr bwMode="ltGray">
          <a:xfrm>
            <a:off x="2895600" y="2590800"/>
            <a:ext cx="1433513" cy="517525"/>
          </a:xfrm>
          <a:prstGeom prst="rect">
            <a:avLst/>
          </a:prstGeom>
          <a:gradFill rotWithShape="0">
            <a:gsLst>
              <a:gs pos="0">
                <a:srgbClr val="CC9900"/>
              </a:gs>
              <a:gs pos="50000">
                <a:srgbClr val="4B1314"/>
              </a:gs>
              <a:gs pos="100000">
                <a:srgbClr val="CC9900"/>
              </a:gs>
            </a:gsLst>
            <a:lin ang="5400000" scaled="1"/>
          </a:gradFill>
          <a:ln w="15875">
            <a:solidFill>
              <a:srgbClr val="FFFFFF"/>
            </a:solidFill>
            <a:miter lim="800000"/>
            <a:headEnd/>
            <a:tailEnd/>
          </a:ln>
          <a:scene3d>
            <a:camera prst="orthographicFront"/>
            <a:lightRig rig="threePt" dir="t"/>
          </a:scene3d>
          <a:sp3d>
            <a:bevelT/>
          </a:sp3d>
        </p:spPr>
        <p:txBody>
          <a:bodyPr lIns="92539" tIns="45458" rIns="92539" bIns="45458" anchor="ctr"/>
          <a:lstStyle/>
          <a:p>
            <a:pPr algn="ctr" defTabSz="935038" eaLnBrk="0" hangingPunct="0">
              <a:spcBef>
                <a:spcPct val="50000"/>
              </a:spcBef>
              <a:defRPr/>
            </a:pPr>
            <a:r>
              <a:rPr lang="en-US" sz="1800" b="1" dirty="0">
                <a:solidFill>
                  <a:srgbClr val="FFFFFF"/>
                </a:solidFill>
                <a:latin typeface="Arial"/>
                <a:cs typeface="Arial"/>
              </a:rPr>
              <a:t>Nucleoside RTI</a:t>
            </a:r>
          </a:p>
        </p:txBody>
      </p:sp>
      <p:sp>
        <p:nvSpPr>
          <p:cNvPr id="64009" name="Rectangle 517"/>
          <p:cNvSpPr>
            <a:spLocks noChangeArrowheads="1"/>
          </p:cNvSpPr>
          <p:nvPr/>
        </p:nvSpPr>
        <p:spPr bwMode="ltGray">
          <a:xfrm>
            <a:off x="7543800" y="5562600"/>
            <a:ext cx="1433513" cy="517525"/>
          </a:xfrm>
          <a:prstGeom prst="rect">
            <a:avLst/>
          </a:prstGeom>
          <a:gradFill rotWithShape="0">
            <a:gsLst>
              <a:gs pos="0">
                <a:schemeClr val="accent2"/>
              </a:gs>
              <a:gs pos="50000">
                <a:srgbClr val="4B1314"/>
              </a:gs>
              <a:gs pos="100000">
                <a:schemeClr val="accent2"/>
              </a:gs>
            </a:gsLst>
            <a:lin ang="5400000" scaled="1"/>
          </a:gradFill>
          <a:ln w="15875">
            <a:solidFill>
              <a:srgbClr val="FFFFFF"/>
            </a:solidFill>
            <a:miter lim="800000"/>
            <a:headEnd/>
            <a:tailEnd/>
          </a:ln>
          <a:scene3d>
            <a:camera prst="orthographicFront"/>
            <a:lightRig rig="threePt" dir="t"/>
          </a:scene3d>
          <a:sp3d>
            <a:bevelT/>
          </a:sp3d>
        </p:spPr>
        <p:txBody>
          <a:bodyPr lIns="92539" tIns="45458" rIns="92539" bIns="45458" anchor="ctr"/>
          <a:lstStyle/>
          <a:p>
            <a:pPr algn="ctr" defTabSz="935038" eaLnBrk="0" hangingPunct="0">
              <a:spcBef>
                <a:spcPct val="50000"/>
              </a:spcBef>
              <a:defRPr/>
            </a:pPr>
            <a:r>
              <a:rPr lang="en-US" sz="1800" b="1" dirty="0">
                <a:solidFill>
                  <a:srgbClr val="FFFFFF"/>
                </a:solidFill>
                <a:latin typeface="Arial"/>
                <a:cs typeface="Arial"/>
              </a:rPr>
              <a:t>Protease Inhibitors</a:t>
            </a:r>
          </a:p>
        </p:txBody>
      </p:sp>
      <p:sp>
        <p:nvSpPr>
          <p:cNvPr id="52746" name="Rectangle 525"/>
          <p:cNvSpPr>
            <a:spLocks noChangeArrowheads="1"/>
          </p:cNvSpPr>
          <p:nvPr/>
        </p:nvSpPr>
        <p:spPr bwMode="invGray">
          <a:xfrm>
            <a:off x="5181600" y="2667000"/>
            <a:ext cx="1557338" cy="517525"/>
          </a:xfrm>
          <a:prstGeom prst="rect">
            <a:avLst/>
          </a:prstGeom>
          <a:gradFill rotWithShape="0">
            <a:gsLst>
              <a:gs pos="0">
                <a:srgbClr val="5E4B85"/>
              </a:gs>
              <a:gs pos="50000">
                <a:srgbClr val="2C233E"/>
              </a:gs>
              <a:gs pos="100000">
                <a:srgbClr val="5E4B85"/>
              </a:gs>
            </a:gsLst>
            <a:lin ang="5400000" scaled="1"/>
          </a:gradFill>
          <a:ln w="15875">
            <a:solidFill>
              <a:srgbClr val="FFFFFF"/>
            </a:solidFill>
            <a:miter lim="800000"/>
            <a:headEnd/>
            <a:tailEnd/>
          </a:ln>
          <a:scene3d>
            <a:camera prst="orthographicFront"/>
            <a:lightRig rig="threePt" dir="t"/>
          </a:scene3d>
          <a:sp3d>
            <a:bevelT/>
          </a:sp3d>
        </p:spPr>
        <p:txBody>
          <a:bodyPr lIns="92539" tIns="45458" rIns="92539" bIns="45458" anchor="ctr"/>
          <a:lstStyle/>
          <a:p>
            <a:pPr algn="ctr" defTabSz="935038" eaLnBrk="0" hangingPunct="0">
              <a:spcBef>
                <a:spcPct val="50000"/>
              </a:spcBef>
              <a:defRPr/>
            </a:pPr>
            <a:r>
              <a:rPr lang="en-US" sz="1800" b="1" dirty="0" err="1">
                <a:solidFill>
                  <a:srgbClr val="FFFFFF"/>
                </a:solidFill>
                <a:latin typeface="Arial"/>
                <a:cs typeface="Arial"/>
              </a:rPr>
              <a:t>Integrase</a:t>
            </a:r>
            <a:r>
              <a:rPr lang="en-US" sz="1800" b="1" dirty="0">
                <a:solidFill>
                  <a:srgbClr val="FFFFFF"/>
                </a:solidFill>
                <a:latin typeface="Arial"/>
                <a:cs typeface="Arial"/>
              </a:rPr>
              <a:t> Inhibitors</a:t>
            </a:r>
          </a:p>
        </p:txBody>
      </p:sp>
    </p:spTree>
    <p:custDataLst>
      <p:tags r:id="rId1"/>
    </p:custDataLst>
    <p:extLst>
      <p:ext uri="{BB962C8B-B14F-4D97-AF65-F5344CB8AC3E}">
        <p14:creationId xmlns:p14="http://schemas.microsoft.com/office/powerpoint/2010/main" val="3117616041"/>
      </p:ext>
    </p:extLst>
  </p:cSld>
  <p:clrMapOvr>
    <a:masterClrMapping/>
  </p:clrMapOvr>
  <mc:AlternateContent xmlns:mc="http://schemas.openxmlformats.org/markup-compatibility/2006">
    <mc:Choice xmlns:p14="http://schemas.microsoft.com/office/powerpoint/2010/main" Requires="p14">
      <p:transition spd="med" p14:dur="700" advTm="19403">
        <p:fade/>
      </p:transition>
    </mc:Choice>
    <mc:Fallback>
      <p:transition spd="med" advTm="19403">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002"/>
                                        </p:tgtEl>
                                        <p:attrNameLst>
                                          <p:attrName>style.visibility</p:attrName>
                                        </p:attrNameLst>
                                      </p:cBhvr>
                                      <p:to>
                                        <p:strVal val="visible"/>
                                      </p:to>
                                    </p:set>
                                    <p:animEffect transition="in" filter="fade">
                                      <p:cBhvr>
                                        <p:cTn id="7" dur="500"/>
                                        <p:tgtEl>
                                          <p:spTgt spid="64002"/>
                                        </p:tgtEl>
                                      </p:cBhvr>
                                    </p:animEffect>
                                  </p:childTnLst>
                                </p:cTn>
                              </p:par>
                              <p:par>
                                <p:cTn id="8" presetID="10" presetClass="entr" presetSubtype="0" fill="hold" nodeType="withEffect">
                                  <p:stCondLst>
                                    <p:cond delay="0"/>
                                  </p:stCondLst>
                                  <p:childTnLst>
                                    <p:set>
                                      <p:cBhvr>
                                        <p:cTn id="9" dur="1" fill="hold">
                                          <p:stCondLst>
                                            <p:cond delay="0"/>
                                          </p:stCondLst>
                                        </p:cTn>
                                        <p:tgtEl>
                                          <p:spTgt spid="64008"/>
                                        </p:tgtEl>
                                        <p:attrNameLst>
                                          <p:attrName>style.visibility</p:attrName>
                                        </p:attrNameLst>
                                      </p:cBhvr>
                                      <p:to>
                                        <p:strVal val="visible"/>
                                      </p:to>
                                    </p:set>
                                    <p:animEffect transition="in" filter="fade">
                                      <p:cBhvr>
                                        <p:cTn id="10" dur="500"/>
                                        <p:tgtEl>
                                          <p:spTgt spid="64008"/>
                                        </p:tgtEl>
                                      </p:cBhvr>
                                    </p:animEffect>
                                  </p:childTnLst>
                                </p:cTn>
                              </p:par>
                              <p:par>
                                <p:cTn id="11" presetID="10" presetClass="entr" presetSubtype="0" fill="hold" nodeType="withEffect">
                                  <p:stCondLst>
                                    <p:cond delay="0"/>
                                  </p:stCondLst>
                                  <p:childTnLst>
                                    <p:set>
                                      <p:cBhvr>
                                        <p:cTn id="12" dur="1" fill="hold">
                                          <p:stCondLst>
                                            <p:cond delay="0"/>
                                          </p:stCondLst>
                                        </p:cTn>
                                        <p:tgtEl>
                                          <p:spTgt spid="64009"/>
                                        </p:tgtEl>
                                        <p:attrNameLst>
                                          <p:attrName>style.visibility</p:attrName>
                                        </p:attrNameLst>
                                      </p:cBhvr>
                                      <p:to>
                                        <p:strVal val="visible"/>
                                      </p:to>
                                    </p:set>
                                    <p:animEffect transition="in" filter="fade">
                                      <p:cBhvr>
                                        <p:cTn id="13" dur="500"/>
                                        <p:tgtEl>
                                          <p:spTgt spid="64009"/>
                                        </p:tgtEl>
                                      </p:cBhvr>
                                    </p:animEffec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64003"/>
                                        </p:tgtEl>
                                        <p:attrNameLst>
                                          <p:attrName>style.visibility</p:attrName>
                                        </p:attrNameLst>
                                      </p:cBhvr>
                                      <p:to>
                                        <p:strVal val="visible"/>
                                      </p:to>
                                    </p:set>
                                    <p:animEffect transition="in" filter="fade">
                                      <p:cBhvr>
                                        <p:cTn id="17" dur="500"/>
                                        <p:tgtEl>
                                          <p:spTgt spid="64003"/>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4000"/>
                                        </p:tgtEl>
                                        <p:attrNameLst>
                                          <p:attrName>style.visibility</p:attrName>
                                        </p:attrNameLst>
                                      </p:cBhvr>
                                      <p:to>
                                        <p:strVal val="visible"/>
                                      </p:to>
                                    </p:set>
                                    <p:animEffect transition="in" filter="fade">
                                      <p:cBhvr>
                                        <p:cTn id="21" dur="500"/>
                                        <p:tgtEl>
                                          <p:spTgt spid="64000"/>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64001"/>
                                        </p:tgtEl>
                                        <p:attrNameLst>
                                          <p:attrName>style.visibility</p:attrName>
                                        </p:attrNameLst>
                                      </p:cBhvr>
                                      <p:to>
                                        <p:strVal val="visible"/>
                                      </p:to>
                                    </p:set>
                                    <p:animEffect transition="in" filter="fade">
                                      <p:cBhvr>
                                        <p:cTn id="25" dur="500"/>
                                        <p:tgtEl>
                                          <p:spTgt spid="6400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52743"/>
                                        </p:tgtEl>
                                        <p:attrNameLst>
                                          <p:attrName>style.visibility</p:attrName>
                                        </p:attrNameLst>
                                      </p:cBhvr>
                                      <p:to>
                                        <p:strVal val="visible"/>
                                      </p:to>
                                    </p:set>
                                    <p:animEffect transition="in" filter="fade">
                                      <p:cBhvr>
                                        <p:cTn id="30" dur="1000"/>
                                        <p:tgtEl>
                                          <p:spTgt spid="52743"/>
                                        </p:tgtEl>
                                      </p:cBhvr>
                                    </p:animEffect>
                                  </p:childTnLst>
                                </p:cTn>
                              </p:par>
                              <p:par>
                                <p:cTn id="31" presetID="10" presetClass="entr" presetSubtype="0" fill="hold" nodeType="withEffect">
                                  <p:stCondLst>
                                    <p:cond delay="0"/>
                                  </p:stCondLst>
                                  <p:childTnLst>
                                    <p:set>
                                      <p:cBhvr>
                                        <p:cTn id="32" dur="1" fill="hold">
                                          <p:stCondLst>
                                            <p:cond delay="0"/>
                                          </p:stCondLst>
                                        </p:cTn>
                                        <p:tgtEl>
                                          <p:spTgt spid="52746"/>
                                        </p:tgtEl>
                                        <p:attrNameLst>
                                          <p:attrName>style.visibility</p:attrName>
                                        </p:attrNameLst>
                                      </p:cBhvr>
                                      <p:to>
                                        <p:strVal val="visible"/>
                                      </p:to>
                                    </p:set>
                                    <p:animEffect transition="in" filter="fade">
                                      <p:cBhvr>
                                        <p:cTn id="33" dur="1000"/>
                                        <p:tgtEl>
                                          <p:spTgt spid="52746"/>
                                        </p:tgtEl>
                                      </p:cBhvr>
                                    </p:animEffect>
                                  </p:childTnLst>
                                </p:cTn>
                              </p:par>
                            </p:childTnLst>
                          </p:cTn>
                        </p:par>
                        <p:par>
                          <p:cTn id="34" fill="hold" nodeType="afterGroup">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52742"/>
                                        </p:tgtEl>
                                        <p:attrNameLst>
                                          <p:attrName>style.visibility</p:attrName>
                                        </p:attrNameLst>
                                      </p:cBhvr>
                                      <p:to>
                                        <p:strVal val="visible"/>
                                      </p:to>
                                    </p:set>
                                    <p:animEffect transition="in" filter="fade">
                                      <p:cBhvr>
                                        <p:cTn id="37" dur="500"/>
                                        <p:tgtEl>
                                          <p:spTgt spid="52742"/>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52740"/>
                                        </p:tgtEl>
                                        <p:attrNameLst>
                                          <p:attrName>style.visibility</p:attrName>
                                        </p:attrNameLst>
                                      </p:cBhvr>
                                      <p:to>
                                        <p:strVal val="visible"/>
                                      </p:to>
                                    </p:set>
                                    <p:animEffect transition="in" filter="fade">
                                      <p:cBhvr>
                                        <p:cTn id="41" dur="500"/>
                                        <p:tgtEl>
                                          <p:spTgt spid="52740"/>
                                        </p:tgtEl>
                                      </p:cBhvr>
                                    </p:animEffect>
                                  </p:childTnLst>
                                </p:cTn>
                              </p:par>
                            </p:childTnLst>
                          </p:cTn>
                        </p:par>
                        <p:par>
                          <p:cTn id="42" fill="hold" nodeType="afterGroup">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52741"/>
                                        </p:tgtEl>
                                        <p:attrNameLst>
                                          <p:attrName>style.visibility</p:attrName>
                                        </p:attrNameLst>
                                      </p:cBhvr>
                                      <p:to>
                                        <p:strVal val="visible"/>
                                      </p:to>
                                    </p:set>
                                    <p:animEffect transition="in" filter="fade">
                                      <p:cBhvr>
                                        <p:cTn id="45" dur="500"/>
                                        <p:tgtEl>
                                          <p:spTgt spid="52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 grpId="0" animBg="1"/>
      <p:bldP spid="64001" grpId="0" animBg="1"/>
      <p:bldP spid="64003" grpId="0" animBg="1"/>
      <p:bldP spid="52740" grpId="0" animBg="1"/>
      <p:bldP spid="52741" grpId="0" animBg="1"/>
      <p:bldP spid="527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6"/>
          <p:cNvPicPr>
            <a:picLocks noChangeAspect="1" noChangeArrowheads="1"/>
          </p:cNvPicPr>
          <p:nvPr/>
        </p:nvPicPr>
        <p:blipFill>
          <a:blip r:embed="rId4" cstate="print"/>
          <a:srcRect/>
          <a:stretch>
            <a:fillRect/>
          </a:stretch>
        </p:blipFill>
        <p:spPr bwMode="auto">
          <a:xfrm>
            <a:off x="152400" y="3007221"/>
            <a:ext cx="2647950" cy="1285875"/>
          </a:xfrm>
          <a:prstGeom prst="rect">
            <a:avLst/>
          </a:prstGeom>
          <a:noFill/>
          <a:ln w="9525">
            <a:noFill/>
            <a:miter lim="800000"/>
            <a:headEnd/>
            <a:tailEnd/>
          </a:ln>
        </p:spPr>
      </p:pic>
      <p:pic>
        <p:nvPicPr>
          <p:cNvPr id="84995" name="Picture 8"/>
          <p:cNvPicPr>
            <a:picLocks noChangeAspect="1" noChangeArrowheads="1"/>
          </p:cNvPicPr>
          <p:nvPr/>
        </p:nvPicPr>
        <p:blipFill>
          <a:blip r:embed="rId5" cstate="print"/>
          <a:srcRect/>
          <a:stretch>
            <a:fillRect/>
          </a:stretch>
        </p:blipFill>
        <p:spPr bwMode="auto">
          <a:xfrm>
            <a:off x="2895600" y="1371600"/>
            <a:ext cx="3211513" cy="2590800"/>
          </a:xfrm>
          <a:prstGeom prst="rect">
            <a:avLst/>
          </a:prstGeom>
          <a:noFill/>
          <a:ln w="9525">
            <a:noFill/>
            <a:miter lim="800000"/>
            <a:headEnd/>
            <a:tailEnd/>
          </a:ln>
        </p:spPr>
      </p:pic>
      <p:pic>
        <p:nvPicPr>
          <p:cNvPr id="84996" name="Picture 9"/>
          <p:cNvPicPr>
            <a:picLocks noChangeAspect="1" noChangeArrowheads="1"/>
          </p:cNvPicPr>
          <p:nvPr/>
        </p:nvPicPr>
        <p:blipFill>
          <a:blip r:embed="rId6" cstate="print"/>
          <a:srcRect/>
          <a:stretch>
            <a:fillRect/>
          </a:stretch>
        </p:blipFill>
        <p:spPr bwMode="auto">
          <a:xfrm>
            <a:off x="2895600" y="4038600"/>
            <a:ext cx="3171825" cy="1524000"/>
          </a:xfrm>
          <a:prstGeom prst="rect">
            <a:avLst/>
          </a:prstGeom>
          <a:noFill/>
          <a:ln w="9525">
            <a:noFill/>
            <a:miter lim="800000"/>
            <a:headEnd/>
            <a:tailEnd/>
          </a:ln>
        </p:spPr>
      </p:pic>
      <p:pic>
        <p:nvPicPr>
          <p:cNvPr id="84997" name="Picture 10"/>
          <p:cNvPicPr>
            <a:picLocks noChangeAspect="1" noChangeArrowheads="1"/>
          </p:cNvPicPr>
          <p:nvPr/>
        </p:nvPicPr>
        <p:blipFill>
          <a:blip r:embed="rId7" cstate="print"/>
          <a:srcRect/>
          <a:stretch>
            <a:fillRect/>
          </a:stretch>
        </p:blipFill>
        <p:spPr bwMode="auto">
          <a:xfrm>
            <a:off x="152400" y="1315219"/>
            <a:ext cx="2705100" cy="1609725"/>
          </a:xfrm>
          <a:prstGeom prst="rect">
            <a:avLst/>
          </a:prstGeom>
          <a:noFill/>
          <a:ln w="9525">
            <a:noFill/>
            <a:miter lim="800000"/>
            <a:headEnd/>
            <a:tailEnd/>
          </a:ln>
        </p:spPr>
      </p:pic>
      <p:pic>
        <p:nvPicPr>
          <p:cNvPr id="84998" name="Picture 2"/>
          <p:cNvPicPr>
            <a:picLocks noChangeAspect="1" noChangeArrowheads="1"/>
          </p:cNvPicPr>
          <p:nvPr/>
        </p:nvPicPr>
        <p:blipFill>
          <a:blip r:embed="rId8" cstate="print"/>
          <a:srcRect/>
          <a:stretch>
            <a:fillRect/>
          </a:stretch>
        </p:blipFill>
        <p:spPr bwMode="auto">
          <a:xfrm>
            <a:off x="6324600" y="55395"/>
            <a:ext cx="2667000" cy="6116805"/>
          </a:xfrm>
          <a:prstGeom prst="rect">
            <a:avLst/>
          </a:prstGeom>
          <a:noFill/>
          <a:ln w="9525">
            <a:noFill/>
            <a:miter lim="800000"/>
            <a:headEnd/>
            <a:tailEnd/>
          </a:ln>
        </p:spPr>
      </p:pic>
      <p:pic>
        <p:nvPicPr>
          <p:cNvPr id="85000" name="Picture 7"/>
          <p:cNvPicPr>
            <a:picLocks noChangeAspect="1" noChangeArrowheads="1"/>
          </p:cNvPicPr>
          <p:nvPr/>
        </p:nvPicPr>
        <p:blipFill>
          <a:blip r:embed="rId9" cstate="print"/>
          <a:srcRect/>
          <a:stretch>
            <a:fillRect/>
          </a:stretch>
        </p:blipFill>
        <p:spPr bwMode="auto">
          <a:xfrm>
            <a:off x="152400" y="4383360"/>
            <a:ext cx="2667000" cy="2286000"/>
          </a:xfrm>
          <a:prstGeom prst="rect">
            <a:avLst/>
          </a:prstGeom>
          <a:noFill/>
          <a:ln w="9525">
            <a:noFill/>
            <a:miter lim="800000"/>
            <a:headEnd/>
            <a:tailEnd/>
          </a:ln>
        </p:spPr>
      </p:pic>
      <p:sp>
        <p:nvSpPr>
          <p:cNvPr id="10" name="Rectangle 2"/>
          <p:cNvSpPr>
            <a:spLocks noGrp="1" noChangeArrowheads="1"/>
          </p:cNvSpPr>
          <p:nvPr>
            <p:ph type="title"/>
          </p:nvPr>
        </p:nvSpPr>
        <p:spPr/>
        <p:txBody>
          <a:bodyPr/>
          <a:lstStyle/>
          <a:p>
            <a:pPr algn="l" eaLnBrk="1" hangingPunct="1">
              <a:defRPr/>
            </a:pPr>
            <a:r>
              <a:rPr lang="en-US" sz="3200" dirty="0" smtClean="0">
                <a:latin typeface="Arial"/>
                <a:cs typeface="Arial"/>
              </a:rPr>
              <a:t>Anti-retroviral Therapy in 2012</a:t>
            </a:r>
            <a:endParaRPr lang="en-US" sz="3600" dirty="0" smtClean="0">
              <a:latin typeface="Arial"/>
              <a:cs typeface="Arial"/>
            </a:endParaRPr>
          </a:p>
        </p:txBody>
      </p:sp>
      <p:sp>
        <p:nvSpPr>
          <p:cNvPr id="2" name="Text Placeholder 1"/>
          <p:cNvSpPr>
            <a:spLocks noGrp="1"/>
          </p:cNvSpPr>
          <p:nvPr>
            <p:ph type="body" idx="1"/>
          </p:nvPr>
        </p:nvSpPr>
        <p:spPr/>
        <p:txBody>
          <a:bodyPr/>
          <a:lstStyle/>
          <a:p>
            <a:endParaRPr lang="en-US"/>
          </a:p>
        </p:txBody>
      </p:sp>
      <p:sp>
        <p:nvSpPr>
          <p:cNvPr id="3" name="Content Placeholder 2"/>
          <p:cNvSpPr>
            <a:spLocks noGrp="1"/>
          </p:cNvSpPr>
          <p:nvPr>
            <p:ph sz="quarter" idx="13"/>
          </p:nvPr>
        </p:nvSpPr>
        <p:spPr>
          <a:xfrm>
            <a:off x="228600" y="6614160"/>
            <a:ext cx="7162799" cy="320040"/>
          </a:xfrm>
        </p:spPr>
        <p:txBody>
          <a:bodyPr/>
          <a:lstStyle/>
          <a:p>
            <a:r>
              <a:rPr lang="en-US" b="0" dirty="0" smtClean="0"/>
              <a:t>Source: </a:t>
            </a:r>
            <a:r>
              <a:rPr lang="en-US" b="0" dirty="0" err="1" smtClean="0"/>
              <a:t>www.nwaetc.org</a:t>
            </a:r>
            <a:endParaRPr lang="en-US" b="0" dirty="0"/>
          </a:p>
        </p:txBody>
      </p:sp>
      <p:pic>
        <p:nvPicPr>
          <p:cNvPr id="13" name="Picture 12" descr="bg_complera.jpg"/>
          <p:cNvPicPr>
            <a:picLocks noChangeAspect="1"/>
          </p:cNvPicPr>
          <p:nvPr/>
        </p:nvPicPr>
        <p:blipFill>
          <a:blip r:embed="rId10"/>
          <a:srcRect l="40267" t="10306" b="12813"/>
          <a:stretch>
            <a:fillRect/>
          </a:stretch>
        </p:blipFill>
        <p:spPr>
          <a:xfrm>
            <a:off x="4800600" y="5791200"/>
            <a:ext cx="1320800" cy="990600"/>
          </a:xfrm>
          <a:prstGeom prst="rect">
            <a:avLst/>
          </a:prstGeom>
        </p:spPr>
      </p:pic>
      <p:sp>
        <p:nvSpPr>
          <p:cNvPr id="14" name="Content Placeholder 3"/>
          <p:cNvSpPr txBox="1">
            <a:spLocks/>
          </p:cNvSpPr>
          <p:nvPr/>
        </p:nvSpPr>
        <p:spPr bwMode="auto">
          <a:xfrm>
            <a:off x="2819400" y="5601221"/>
            <a:ext cx="1944960" cy="12567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r" defTabSz="914400" rtl="0" eaLnBrk="0" fontAlgn="base" latinLnBrk="0" hangingPunct="0">
              <a:lnSpc>
                <a:spcPct val="100000"/>
              </a:lnSpc>
              <a:spcBef>
                <a:spcPct val="20000"/>
              </a:spcBef>
              <a:spcAft>
                <a:spcPct val="0"/>
              </a:spcAft>
              <a:buClrTx/>
              <a:buSzTx/>
              <a:buFont typeface="Arial" pitchFamily="84" charset="0"/>
              <a:buNone/>
              <a:tabLst/>
              <a:defRPr/>
            </a:pPr>
            <a:r>
              <a:rPr lang="en-US" sz="1200" dirty="0" smtClean="0">
                <a:solidFill>
                  <a:schemeClr val="bg1"/>
                </a:solidFill>
                <a:latin typeface="Arial"/>
                <a:cs typeface="Arial"/>
              </a:rPr>
              <a:t>New NNRTI: </a:t>
            </a:r>
            <a:r>
              <a:rPr kumimoji="0" lang="en-US" sz="1200" b="1" i="0" u="none" strike="noStrike" kern="1200" cap="none" spc="0" normalizeH="0" baseline="0" noProof="0" dirty="0" err="1" smtClean="0">
                <a:ln>
                  <a:noFill/>
                </a:ln>
                <a:solidFill>
                  <a:schemeClr val="bg1"/>
                </a:solidFill>
                <a:effectLst/>
                <a:uLnTx/>
                <a:uFillTx/>
                <a:latin typeface="Arial"/>
                <a:ea typeface="+mn-ea"/>
                <a:cs typeface="Arial"/>
              </a:rPr>
              <a:t>Rilpivirine</a:t>
            </a:r>
            <a:r>
              <a:rPr kumimoji="0" lang="en-US" sz="1200" i="0" u="none" strike="noStrike" kern="1200" cap="none" spc="0" normalizeH="0" baseline="0" noProof="0" dirty="0" smtClean="0">
                <a:ln>
                  <a:noFill/>
                </a:ln>
                <a:solidFill>
                  <a:schemeClr val="bg1"/>
                </a:solidFill>
                <a:effectLst/>
                <a:uLnTx/>
                <a:uFillTx/>
                <a:latin typeface="Arial"/>
                <a:ea typeface="+mn-ea"/>
                <a:cs typeface="Arial"/>
              </a:rPr>
              <a:t/>
            </a:r>
            <a:br>
              <a:rPr kumimoji="0" lang="en-US" sz="1200" i="0" u="none" strike="noStrike" kern="1200" cap="none" spc="0" normalizeH="0" baseline="0" noProof="0" dirty="0" smtClean="0">
                <a:ln>
                  <a:noFill/>
                </a:ln>
                <a:solidFill>
                  <a:schemeClr val="bg1"/>
                </a:solidFill>
                <a:effectLst/>
                <a:uLnTx/>
                <a:uFillTx/>
                <a:latin typeface="Arial"/>
                <a:ea typeface="+mn-ea"/>
                <a:cs typeface="Arial"/>
              </a:rPr>
            </a:br>
            <a:r>
              <a:rPr kumimoji="0" lang="en-US" sz="1200" i="0" u="none" strike="noStrike" kern="1200" cap="none" spc="0" normalizeH="0" baseline="0" noProof="0" dirty="0" smtClean="0">
                <a:ln>
                  <a:noFill/>
                </a:ln>
                <a:solidFill>
                  <a:schemeClr val="bg1"/>
                </a:solidFill>
                <a:effectLst/>
                <a:uLnTx/>
                <a:uFillTx/>
                <a:latin typeface="Arial"/>
                <a:ea typeface="+mn-ea"/>
                <a:cs typeface="Arial"/>
              </a:rPr>
              <a:t>Co-formulated</a:t>
            </a:r>
            <a:r>
              <a:rPr kumimoji="0" lang="en-US" sz="1200" i="0" u="none" strike="noStrike" kern="1200" cap="none" spc="0" normalizeH="0" noProof="0" dirty="0" smtClean="0">
                <a:ln>
                  <a:noFill/>
                </a:ln>
                <a:solidFill>
                  <a:schemeClr val="bg1"/>
                </a:solidFill>
                <a:effectLst/>
                <a:uLnTx/>
                <a:uFillTx/>
                <a:latin typeface="Arial"/>
                <a:ea typeface="+mn-ea"/>
                <a:cs typeface="Arial"/>
              </a:rPr>
              <a:t> with </a:t>
            </a:r>
            <a:r>
              <a:rPr kumimoji="0" lang="en-US" sz="1200" i="0" u="none" strike="noStrike" kern="1200" cap="none" spc="0" normalizeH="0" noProof="0" dirty="0" err="1" smtClean="0">
                <a:ln>
                  <a:noFill/>
                </a:ln>
                <a:solidFill>
                  <a:schemeClr val="bg1"/>
                </a:solidFill>
                <a:effectLst/>
                <a:uLnTx/>
                <a:uFillTx/>
                <a:latin typeface="Arial"/>
                <a:ea typeface="+mn-ea"/>
                <a:cs typeface="Arial"/>
              </a:rPr>
              <a:t>Emtricitabine-Tenofovir</a:t>
            </a:r>
            <a:r>
              <a:rPr kumimoji="0" lang="en-US" sz="1200" i="0" u="none" strike="noStrike" kern="1200" cap="none" spc="0" normalizeH="0" noProof="0" dirty="0" smtClean="0">
                <a:ln>
                  <a:noFill/>
                </a:ln>
                <a:solidFill>
                  <a:schemeClr val="bg1"/>
                </a:solidFill>
                <a:effectLst/>
                <a:uLnTx/>
                <a:uFillTx/>
                <a:latin typeface="Arial"/>
                <a:ea typeface="+mn-ea"/>
                <a:cs typeface="Arial"/>
              </a:rPr>
              <a:t> as </a:t>
            </a:r>
            <a:r>
              <a:rPr kumimoji="0" lang="en-US" sz="1400" b="1" i="0" u="none" strike="noStrike" kern="1200" cap="none" spc="0" normalizeH="0" noProof="0" dirty="0" err="1" smtClean="0">
                <a:ln>
                  <a:noFill/>
                </a:ln>
                <a:solidFill>
                  <a:schemeClr val="bg1"/>
                </a:solidFill>
                <a:effectLst/>
                <a:uLnTx/>
                <a:uFillTx/>
                <a:latin typeface="Arial"/>
                <a:ea typeface="+mn-ea"/>
                <a:cs typeface="Arial"/>
              </a:rPr>
              <a:t>Complera</a:t>
            </a:r>
            <a:endParaRPr kumimoji="0" lang="en-US" sz="1400" b="1" i="0" u="none" strike="noStrike" kern="1200" cap="none" spc="0" normalizeH="0" baseline="0" noProof="0" dirty="0" smtClean="0">
              <a:ln>
                <a:noFill/>
              </a:ln>
              <a:solidFill>
                <a:schemeClr val="bg1"/>
              </a:solidFill>
              <a:effectLst/>
              <a:uLnTx/>
              <a:uFillTx/>
              <a:latin typeface="Arial"/>
              <a:ea typeface="+mn-ea"/>
              <a:cs typeface="Arial"/>
            </a:endParaRPr>
          </a:p>
        </p:txBody>
      </p:sp>
    </p:spTree>
    <p:custDataLst>
      <p:tags r:id="rId1"/>
    </p:custDataLst>
    <p:extLst>
      <p:ext uri="{BB962C8B-B14F-4D97-AF65-F5344CB8AC3E}">
        <p14:creationId xmlns:p14="http://schemas.microsoft.com/office/powerpoint/2010/main" val="2523657937"/>
      </p:ext>
    </p:extLst>
  </p:cSld>
  <p:clrMapOvr>
    <a:masterClrMapping/>
  </p:clrMapOvr>
  <mc:AlternateContent xmlns:mc="http://schemas.openxmlformats.org/markup-compatibility/2006">
    <mc:Choice xmlns:p14="http://schemas.microsoft.com/office/powerpoint/2010/main" Requires="p14">
      <p:transition spd="med" p14:dur="700" advTm="36127">
        <p:fade/>
      </p:transition>
    </mc:Choice>
    <mc:Fallback>
      <p:transition spd="med" advTm="36127">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background.jpg"/>
          <p:cNvPicPr>
            <a:picLocks/>
          </p:cNvPicPr>
          <p:nvPr/>
        </p:nvPicPr>
        <p:blipFill>
          <a:blip r:embed="rId3" cstate="print"/>
          <a:srcRect t="39978" b="37812"/>
          <a:stretch>
            <a:fillRect/>
          </a:stretch>
        </p:blipFill>
        <p:spPr bwMode="invGray">
          <a:xfrm>
            <a:off x="-1" y="0"/>
            <a:ext cx="9162288" cy="1277112"/>
          </a:xfrm>
          <a:prstGeom prst="rect">
            <a:avLst/>
          </a:prstGeom>
          <a:solidFill>
            <a:scrgbClr r="0" g="0" b="0"/>
          </a:solidFill>
        </p:spPr>
      </p:pic>
      <p:sp>
        <p:nvSpPr>
          <p:cNvPr id="33"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35" name="Straight Connector 34"/>
          <p:cNvCxnSpPr/>
          <p:nvPr/>
        </p:nvCxnSpPr>
        <p:spPr>
          <a:xfrm>
            <a:off x="0"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3962400" y="3352800"/>
            <a:ext cx="1066800" cy="9144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latin typeface="Arial"/>
                <a:cs typeface="Arial"/>
              </a:rPr>
              <a:t>+</a:t>
            </a:r>
            <a:endParaRPr lang="en-US" sz="2000" dirty="0">
              <a:solidFill>
                <a:srgbClr val="000000"/>
              </a:solidFill>
              <a:latin typeface="Arial"/>
              <a:cs typeface="Arial"/>
            </a:endParaRPr>
          </a:p>
        </p:txBody>
      </p:sp>
      <p:sp>
        <p:nvSpPr>
          <p:cNvPr id="21" name="Rounded Rectangle 20"/>
          <p:cNvSpPr/>
          <p:nvPr/>
        </p:nvSpPr>
        <p:spPr>
          <a:xfrm>
            <a:off x="304800" y="3390900"/>
            <a:ext cx="3657600" cy="914400"/>
          </a:xfrm>
          <a:prstGeom prst="roundRect">
            <a:avLst/>
          </a:prstGeom>
          <a:gradFill>
            <a:gsLst>
              <a:gs pos="0">
                <a:srgbClr val="C05601"/>
              </a:gs>
              <a:gs pos="50000">
                <a:srgbClr val="592800"/>
              </a:gs>
              <a:gs pos="100000">
                <a:srgbClr val="C05601"/>
              </a:gs>
            </a:gsLst>
            <a:lin ang="5400000" scaled="1"/>
          </a:gradFill>
          <a:ln w="19050" cap="flat" cmpd="sng" algn="ctr">
            <a:solidFill>
              <a:srgbClr val="000000"/>
            </a:solidFill>
            <a:prstDash val="solid"/>
            <a:round/>
            <a:headEnd type="none" w="med" len="med"/>
            <a:tailEnd type="none" w="med" len="med"/>
          </a:ln>
          <a:effectLst>
            <a:outerShdw blurRad="38100" dist="38100" dir="2700000" rotWithShape="0">
              <a:srgbClr val="000000">
                <a:alpha val="50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935038">
              <a:lnSpc>
                <a:spcPts val="2000"/>
              </a:lnSpc>
            </a:pPr>
            <a:r>
              <a:rPr lang="en-US" sz="2000" b="1" dirty="0" smtClean="0">
                <a:solidFill>
                  <a:srgbClr val="FFFFFF"/>
                </a:solidFill>
                <a:cs typeface="Arial"/>
              </a:rPr>
              <a:t>(2) Nucleoside Reverse Transcriptase Inhibitors (</a:t>
            </a:r>
            <a:r>
              <a:rPr lang="en-US" sz="2000" b="1" dirty="0" err="1" smtClean="0">
                <a:solidFill>
                  <a:srgbClr val="FFFFFF"/>
                </a:solidFill>
                <a:cs typeface="Arial"/>
              </a:rPr>
              <a:t>NRTIs</a:t>
            </a:r>
            <a:r>
              <a:rPr lang="en-US" sz="2000" b="1" dirty="0" smtClean="0">
                <a:solidFill>
                  <a:srgbClr val="FFFFFF"/>
                </a:solidFill>
                <a:cs typeface="Arial"/>
              </a:rPr>
              <a:t>)</a:t>
            </a:r>
            <a:endParaRPr lang="en-US" sz="2000" b="1" dirty="0">
              <a:solidFill>
                <a:srgbClr val="FFFFFF"/>
              </a:solidFill>
              <a:cs typeface="Arial"/>
            </a:endParaRPr>
          </a:p>
        </p:txBody>
      </p:sp>
      <p:sp>
        <p:nvSpPr>
          <p:cNvPr id="22" name="Rounded Rectangle 21"/>
          <p:cNvSpPr/>
          <p:nvPr/>
        </p:nvSpPr>
        <p:spPr>
          <a:xfrm>
            <a:off x="5029200" y="1981200"/>
            <a:ext cx="3657600" cy="914400"/>
          </a:xfrm>
          <a:prstGeom prst="roundRect">
            <a:avLst/>
          </a:prstGeom>
          <a:solidFill>
            <a:schemeClr val="accent6"/>
          </a:solidFill>
          <a:ln w="19050" cap="flat" cmpd="sng" algn="ctr">
            <a:solidFill>
              <a:srgbClr val="000000"/>
            </a:solidFill>
            <a:prstDash val="solid"/>
            <a:round/>
            <a:headEnd type="none" w="med" len="med"/>
            <a:tailEnd type="none" w="med" len="med"/>
          </a:ln>
          <a:effectLst>
            <a:outerShdw blurRad="38100" dist="38100" dir="2700000" rotWithShape="0">
              <a:srgbClr val="000000">
                <a:alpha val="50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935038">
              <a:lnSpc>
                <a:spcPts val="2000"/>
              </a:lnSpc>
            </a:pPr>
            <a:r>
              <a:rPr lang="en-US" sz="2000" b="1" dirty="0" smtClean="0">
                <a:solidFill>
                  <a:srgbClr val="FFFFFF"/>
                </a:solidFill>
                <a:cs typeface="Arial"/>
              </a:rPr>
              <a:t>Non-Nucleoside Reverse Transcriptase Inhibitor (NNRTI)</a:t>
            </a:r>
            <a:endParaRPr lang="en-US" sz="2000" b="1" dirty="0">
              <a:solidFill>
                <a:srgbClr val="FFFFFF"/>
              </a:solidFill>
              <a:cs typeface="Arial"/>
            </a:endParaRPr>
          </a:p>
        </p:txBody>
      </p:sp>
      <p:sp>
        <p:nvSpPr>
          <p:cNvPr id="23" name="Rounded Rectangle 22"/>
          <p:cNvSpPr/>
          <p:nvPr/>
        </p:nvSpPr>
        <p:spPr>
          <a:xfrm>
            <a:off x="5029200" y="3390900"/>
            <a:ext cx="3657600" cy="914400"/>
          </a:xfrm>
          <a:prstGeom prst="roundRect">
            <a:avLst/>
          </a:prstGeom>
          <a:solidFill>
            <a:schemeClr val="accent2">
              <a:lumMod val="75000"/>
            </a:schemeClr>
          </a:solidFill>
          <a:ln w="19050" cap="flat" cmpd="sng" algn="ctr">
            <a:solidFill>
              <a:srgbClr val="000000"/>
            </a:solidFill>
            <a:prstDash val="solid"/>
            <a:round/>
            <a:headEnd type="none" w="med" len="med"/>
            <a:tailEnd type="none" w="med" len="med"/>
          </a:ln>
          <a:effectLst>
            <a:outerShdw blurRad="38100" dist="38100" dir="2700000" rotWithShape="0">
              <a:srgbClr val="000000">
                <a:alpha val="50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935038">
              <a:spcBef>
                <a:spcPct val="50000"/>
              </a:spcBef>
            </a:pPr>
            <a:r>
              <a:rPr lang="en-US" sz="2000" b="1" dirty="0" smtClean="0">
                <a:solidFill>
                  <a:srgbClr val="FFFFFF"/>
                </a:solidFill>
                <a:cs typeface="Arial"/>
              </a:rPr>
              <a:t>Protease Inhibitor (PI)</a:t>
            </a:r>
            <a:br>
              <a:rPr lang="en-US" sz="2000" b="1" dirty="0" smtClean="0">
                <a:solidFill>
                  <a:srgbClr val="FFFFFF"/>
                </a:solidFill>
                <a:cs typeface="Arial"/>
              </a:rPr>
            </a:br>
            <a:r>
              <a:rPr lang="en-US" sz="2000" b="1" dirty="0" smtClean="0">
                <a:solidFill>
                  <a:srgbClr val="FFFFFF"/>
                </a:solidFill>
                <a:cs typeface="Arial"/>
              </a:rPr>
              <a:t>(</a:t>
            </a:r>
            <a:r>
              <a:rPr lang="en-US" sz="2000" b="1" dirty="0" err="1" smtClean="0">
                <a:solidFill>
                  <a:srgbClr val="FFFFFF"/>
                </a:solidFill>
                <a:cs typeface="Arial"/>
              </a:rPr>
              <a:t>ritonavir</a:t>
            </a:r>
            <a:r>
              <a:rPr lang="en-US" sz="2000" b="1" dirty="0" smtClean="0">
                <a:solidFill>
                  <a:srgbClr val="FFFFFF"/>
                </a:solidFill>
                <a:cs typeface="Arial"/>
              </a:rPr>
              <a:t>-boosted)</a:t>
            </a:r>
            <a:endParaRPr lang="en-US" sz="2000" b="1" dirty="0">
              <a:solidFill>
                <a:srgbClr val="FFFFFF"/>
              </a:solidFill>
              <a:cs typeface="Arial"/>
            </a:endParaRPr>
          </a:p>
        </p:txBody>
      </p:sp>
      <p:sp>
        <p:nvSpPr>
          <p:cNvPr id="24" name="Rounded Rectangle 23"/>
          <p:cNvSpPr/>
          <p:nvPr/>
        </p:nvSpPr>
        <p:spPr>
          <a:xfrm>
            <a:off x="5029200" y="4800600"/>
            <a:ext cx="3657600" cy="914400"/>
          </a:xfrm>
          <a:prstGeom prst="roundRect">
            <a:avLst/>
          </a:prstGeom>
          <a:solidFill>
            <a:srgbClr val="7030A0"/>
          </a:solidFill>
          <a:ln w="19050" cap="flat" cmpd="sng" algn="ctr">
            <a:solidFill>
              <a:srgbClr val="000000"/>
            </a:solidFill>
            <a:prstDash val="solid"/>
            <a:round/>
            <a:headEnd type="none" w="med" len="med"/>
            <a:tailEnd type="none" w="med" len="med"/>
          </a:ln>
          <a:effectLst>
            <a:outerShdw blurRad="38100" dist="38100" dir="2700000" rotWithShape="0">
              <a:srgbClr val="000000">
                <a:alpha val="50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935038">
              <a:lnSpc>
                <a:spcPts val="2000"/>
              </a:lnSpc>
              <a:defRPr/>
            </a:pPr>
            <a:r>
              <a:rPr lang="en-US" sz="2000" b="1" dirty="0" err="1" smtClean="0">
                <a:solidFill>
                  <a:srgbClr val="FFFFFF"/>
                </a:solidFill>
                <a:cs typeface="Arial"/>
              </a:rPr>
              <a:t>Integrase</a:t>
            </a:r>
            <a:r>
              <a:rPr lang="en-US" sz="2000" b="1" dirty="0" smtClean="0">
                <a:solidFill>
                  <a:srgbClr val="FFFFFF"/>
                </a:solidFill>
                <a:cs typeface="Arial"/>
              </a:rPr>
              <a:t> Strand </a:t>
            </a:r>
            <a:br>
              <a:rPr lang="en-US" sz="2000" b="1" dirty="0" smtClean="0">
                <a:solidFill>
                  <a:srgbClr val="FFFFFF"/>
                </a:solidFill>
                <a:cs typeface="Arial"/>
              </a:rPr>
            </a:br>
            <a:r>
              <a:rPr lang="en-US" sz="2000" b="1" dirty="0" smtClean="0">
                <a:solidFill>
                  <a:srgbClr val="FFFFFF"/>
                </a:solidFill>
                <a:cs typeface="Arial"/>
              </a:rPr>
              <a:t>Transfer Inhibitor (INSTI)</a:t>
            </a:r>
            <a:endParaRPr lang="en-US" sz="2000" b="1" dirty="0">
              <a:solidFill>
                <a:srgbClr val="FFFFFF"/>
              </a:solidFill>
              <a:cs typeface="Arial"/>
            </a:endParaRPr>
          </a:p>
        </p:txBody>
      </p:sp>
      <p:sp>
        <p:nvSpPr>
          <p:cNvPr id="25" name="Rounded Rectangle 24"/>
          <p:cNvSpPr/>
          <p:nvPr/>
        </p:nvSpPr>
        <p:spPr>
          <a:xfrm>
            <a:off x="6553200" y="2844800"/>
            <a:ext cx="609600" cy="493776"/>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i="1" dirty="0" smtClean="0">
                <a:solidFill>
                  <a:srgbClr val="000000"/>
                </a:solidFill>
                <a:latin typeface="Arial"/>
                <a:cs typeface="Arial"/>
              </a:rPr>
              <a:t>or</a:t>
            </a:r>
            <a:endParaRPr lang="en-US" sz="2000" i="1" dirty="0">
              <a:solidFill>
                <a:srgbClr val="000000"/>
              </a:solidFill>
              <a:latin typeface="Arial"/>
              <a:cs typeface="Arial"/>
            </a:endParaRPr>
          </a:p>
        </p:txBody>
      </p:sp>
      <p:sp>
        <p:nvSpPr>
          <p:cNvPr id="26" name="Rounded Rectangle 25"/>
          <p:cNvSpPr/>
          <p:nvPr/>
        </p:nvSpPr>
        <p:spPr>
          <a:xfrm>
            <a:off x="6553200" y="4267200"/>
            <a:ext cx="609600" cy="493776"/>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i="1" dirty="0" smtClean="0">
                <a:solidFill>
                  <a:srgbClr val="000000"/>
                </a:solidFill>
                <a:latin typeface="Arial"/>
                <a:cs typeface="Arial"/>
              </a:rPr>
              <a:t>or</a:t>
            </a:r>
            <a:endParaRPr lang="en-US" sz="2000" i="1" dirty="0">
              <a:solidFill>
                <a:srgbClr val="000000"/>
              </a:solidFill>
              <a:latin typeface="Arial"/>
              <a:cs typeface="Arial"/>
            </a:endParaRPr>
          </a:p>
        </p:txBody>
      </p:sp>
      <p:sp>
        <p:nvSpPr>
          <p:cNvPr id="2" name="Text Placeholder 1"/>
          <p:cNvSpPr>
            <a:spLocks noGrp="1"/>
          </p:cNvSpPr>
          <p:nvPr>
            <p:ph type="body" idx="1"/>
          </p:nvPr>
        </p:nvSpPr>
        <p:spPr/>
        <p:txBody>
          <a:bodyPr/>
          <a:lstStyle/>
          <a:p>
            <a:r>
              <a:rPr lang="en-US" dirty="0"/>
              <a:t>ANTIRETROVIRAL THERAPY: DHHS </a:t>
            </a:r>
            <a:r>
              <a:rPr lang="en-US" dirty="0" smtClean="0"/>
              <a:t>GUIDELINES</a:t>
            </a:r>
            <a:endParaRPr lang="en-US" dirty="0"/>
          </a:p>
        </p:txBody>
      </p:sp>
      <p:sp>
        <p:nvSpPr>
          <p:cNvPr id="3" name="Content Placeholder 2"/>
          <p:cNvSpPr>
            <a:spLocks noGrp="1"/>
          </p:cNvSpPr>
          <p:nvPr>
            <p:ph sz="quarter" idx="13"/>
          </p:nvPr>
        </p:nvSpPr>
        <p:spPr/>
        <p:txBody>
          <a:bodyPr/>
          <a:lstStyle/>
          <a:p>
            <a:r>
              <a:rPr lang="en-US" b="0" dirty="0"/>
              <a:t>Source: </a:t>
            </a:r>
            <a:r>
              <a:rPr lang="en-US" b="0" dirty="0" smtClean="0"/>
              <a:t>DHHS </a:t>
            </a:r>
            <a:r>
              <a:rPr lang="en-US" b="0" dirty="0"/>
              <a:t>Antiretroviral Therapy Guidelines. </a:t>
            </a:r>
            <a:r>
              <a:rPr lang="en-US" b="0" dirty="0">
                <a:latin typeface="Arial" pitchFamily="31" charset="0"/>
              </a:rPr>
              <a:t>(</a:t>
            </a:r>
            <a:r>
              <a:rPr lang="en-US" b="0" dirty="0" err="1">
                <a:latin typeface="Arial" pitchFamily="31" charset="0"/>
              </a:rPr>
              <a:t>aidsinfo.nih.gov</a:t>
            </a:r>
            <a:r>
              <a:rPr lang="en-US" b="0" dirty="0">
                <a:latin typeface="Arial" pitchFamily="31" charset="0"/>
              </a:rPr>
              <a:t>)</a:t>
            </a:r>
          </a:p>
        </p:txBody>
      </p:sp>
      <p:sp>
        <p:nvSpPr>
          <p:cNvPr id="4" name="TextBox 3"/>
          <p:cNvSpPr txBox="1"/>
          <p:nvPr/>
        </p:nvSpPr>
        <p:spPr>
          <a:xfrm>
            <a:off x="873460" y="2568468"/>
            <a:ext cx="2520280" cy="523220"/>
          </a:xfrm>
          <a:prstGeom prst="rect">
            <a:avLst/>
          </a:prstGeom>
          <a:noFill/>
        </p:spPr>
        <p:txBody>
          <a:bodyPr wrap="square" rtlCol="0">
            <a:spAutoFit/>
          </a:bodyPr>
          <a:lstStyle/>
          <a:p>
            <a:pPr algn="ctr"/>
            <a:r>
              <a:rPr lang="en-US" sz="2800" b="1" dirty="0" smtClean="0">
                <a:latin typeface="+mn-lt"/>
              </a:rPr>
              <a:t>Backbone</a:t>
            </a:r>
            <a:endParaRPr lang="en-US" sz="2800" b="1" dirty="0">
              <a:latin typeface="+mn-lt"/>
            </a:endParaRPr>
          </a:p>
        </p:txBody>
      </p:sp>
      <p:sp>
        <p:nvSpPr>
          <p:cNvPr id="16" name="TextBox 15"/>
          <p:cNvSpPr txBox="1"/>
          <p:nvPr/>
        </p:nvSpPr>
        <p:spPr>
          <a:xfrm>
            <a:off x="5597860" y="1321604"/>
            <a:ext cx="2520280" cy="523220"/>
          </a:xfrm>
          <a:prstGeom prst="rect">
            <a:avLst/>
          </a:prstGeom>
          <a:noFill/>
        </p:spPr>
        <p:txBody>
          <a:bodyPr wrap="square" rtlCol="0">
            <a:spAutoFit/>
          </a:bodyPr>
          <a:lstStyle/>
          <a:p>
            <a:pPr algn="ctr"/>
            <a:r>
              <a:rPr lang="en-US" sz="2800" b="1" dirty="0" smtClean="0">
                <a:latin typeface="+mn-lt"/>
              </a:rPr>
              <a:t>Third Agent</a:t>
            </a:r>
            <a:endParaRPr lang="en-US" sz="2800" b="1" dirty="0">
              <a:latin typeface="+mn-lt"/>
            </a:endParaRPr>
          </a:p>
        </p:txBody>
      </p:sp>
      <p:sp>
        <p:nvSpPr>
          <p:cNvPr id="19" name="Title 8"/>
          <p:cNvSpPr>
            <a:spLocks noGrp="1"/>
          </p:cNvSpPr>
          <p:nvPr>
            <p:ph type="title"/>
          </p:nvPr>
        </p:nvSpPr>
        <p:spPr>
          <a:xfrm>
            <a:off x="323850" y="304800"/>
            <a:ext cx="8515350" cy="990600"/>
          </a:xfrm>
        </p:spPr>
        <p:txBody>
          <a:bodyPr>
            <a:normAutofit/>
          </a:bodyPr>
          <a:lstStyle/>
          <a:p>
            <a:r>
              <a:rPr lang="en-US" sz="2700" dirty="0">
                <a:solidFill>
                  <a:srgbClr val="E7F1CA"/>
                </a:solidFill>
              </a:rPr>
              <a:t>DHHS </a:t>
            </a:r>
            <a:r>
              <a:rPr lang="en-US" sz="2700" dirty="0" smtClean="0">
                <a:solidFill>
                  <a:srgbClr val="E7F1CA"/>
                </a:solidFill>
              </a:rPr>
              <a:t>Antiretroviral Therapy Guidelines: October 2011</a:t>
            </a:r>
            <a:br>
              <a:rPr lang="en-US" sz="2700" dirty="0" smtClean="0">
                <a:solidFill>
                  <a:srgbClr val="E7F1CA"/>
                </a:solidFill>
              </a:rPr>
            </a:br>
            <a:r>
              <a:rPr lang="en-US" sz="2800" dirty="0" smtClean="0"/>
              <a:t>Preferred Regimens for ARV-Naïve Patients</a:t>
            </a:r>
            <a:endParaRPr lang="en-US" sz="2800" dirty="0"/>
          </a:p>
        </p:txBody>
      </p:sp>
    </p:spTree>
    <p:custDataLst>
      <p:tags r:id="rId1"/>
    </p:custDataLst>
    <p:extLst>
      <p:ext uri="{BB962C8B-B14F-4D97-AF65-F5344CB8AC3E}">
        <p14:creationId xmlns:p14="http://schemas.microsoft.com/office/powerpoint/2010/main" val="459446414"/>
      </p:ext>
    </p:extLst>
  </p:cSld>
  <p:clrMapOvr>
    <a:masterClrMapping/>
  </p:clrMapOvr>
  <mc:AlternateContent xmlns:mc="http://schemas.openxmlformats.org/markup-compatibility/2006">
    <mc:Choice xmlns:p14="http://schemas.microsoft.com/office/powerpoint/2010/main" Requires="p14">
      <p:transition spd="med" p14:dur="700" advTm="24735">
        <p:fade/>
      </p:transition>
    </mc:Choice>
    <mc:Fallback>
      <p:transition spd="med" advTm="24735">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invGray">
          <a:xfrm>
            <a:off x="0" y="1295399"/>
            <a:ext cx="9144000" cy="5546725"/>
          </a:xfrm>
          <a:prstGeom prst="rect">
            <a:avLst/>
          </a:prstGeom>
          <a:solidFill>
            <a:schemeClr val="bg1">
              <a:lumMod val="75000"/>
              <a:alpha val="60000"/>
            </a:schemeClr>
          </a:solidFill>
          <a:ln w="12700">
            <a:solidFill>
              <a:srgbClr val="FFFFFF"/>
            </a:solidFill>
            <a:miter lim="800000"/>
            <a:headEnd/>
            <a:tailEnd/>
          </a:ln>
        </p:spPr>
        <p:txBody>
          <a:bodyPr wrap="none" anchor="ctr"/>
          <a:lstStyle/>
          <a:p>
            <a:pPr algn="ctr">
              <a:defRPr/>
            </a:pPr>
            <a:r>
              <a:rPr lang="en-US" i="1"/>
              <a:t> </a:t>
            </a:r>
          </a:p>
        </p:txBody>
      </p:sp>
      <p:sp>
        <p:nvSpPr>
          <p:cNvPr id="76803" name="Rectangle 525"/>
          <p:cNvSpPr>
            <a:spLocks noChangeArrowheads="1"/>
          </p:cNvSpPr>
          <p:nvPr/>
        </p:nvSpPr>
        <p:spPr bwMode="invGray">
          <a:xfrm>
            <a:off x="1252538" y="3352800"/>
            <a:ext cx="649287" cy="517525"/>
          </a:xfrm>
          <a:prstGeom prst="rect">
            <a:avLst/>
          </a:prstGeom>
          <a:noFill/>
          <a:ln w="15875">
            <a:noFill/>
            <a:miter lim="800000"/>
            <a:headEnd/>
            <a:tailEnd/>
          </a:ln>
        </p:spPr>
        <p:txBody>
          <a:bodyPr lIns="92539" tIns="45458" rIns="92539" bIns="45458" anchor="ctr"/>
          <a:lstStyle/>
          <a:p>
            <a:pPr algn="ctr" defTabSz="935038">
              <a:spcBef>
                <a:spcPct val="50000"/>
              </a:spcBef>
            </a:pPr>
            <a:r>
              <a:rPr lang="en-US" dirty="0">
                <a:solidFill>
                  <a:schemeClr val="bg2"/>
                </a:solidFill>
                <a:latin typeface="Arial" pitchFamily="34" charset="0"/>
              </a:rPr>
              <a:t>+</a:t>
            </a:r>
          </a:p>
        </p:txBody>
      </p:sp>
      <p:sp>
        <p:nvSpPr>
          <p:cNvPr id="37892" name="Rectangle 519"/>
          <p:cNvSpPr>
            <a:spLocks noChangeArrowheads="1"/>
          </p:cNvSpPr>
          <p:nvPr/>
        </p:nvSpPr>
        <p:spPr bwMode="blackGray">
          <a:xfrm>
            <a:off x="158045" y="2606676"/>
            <a:ext cx="2877256" cy="517525"/>
          </a:xfrm>
          <a:prstGeom prst="rect">
            <a:avLst/>
          </a:prstGeom>
          <a:gradFill>
            <a:gsLst>
              <a:gs pos="0">
                <a:srgbClr val="C05601"/>
              </a:gs>
              <a:gs pos="50000">
                <a:srgbClr val="592800"/>
              </a:gs>
              <a:gs pos="100000">
                <a:srgbClr val="C05601"/>
              </a:gs>
            </a:gsLst>
            <a:lin ang="5400000" scaled="1"/>
          </a:gradFill>
          <a:ln w="15875">
            <a:solidFill>
              <a:srgbClr val="FFFFFF"/>
            </a:solidFill>
            <a:miter lim="800000"/>
            <a:headEnd/>
            <a:tailEnd/>
          </a:ln>
          <a:scene3d>
            <a:camera prst="orthographicFront"/>
            <a:lightRig rig="threePt" dir="t"/>
          </a:scene3d>
          <a:sp3d>
            <a:bevelT/>
          </a:sp3d>
        </p:spPr>
        <p:txBody>
          <a:bodyPr lIns="92539" tIns="45458" rIns="92539" bIns="45458" anchor="ctr"/>
          <a:lstStyle/>
          <a:p>
            <a:pPr algn="ctr" defTabSz="935038">
              <a:spcBef>
                <a:spcPct val="50000"/>
              </a:spcBef>
              <a:defRPr/>
            </a:pPr>
            <a:r>
              <a:rPr lang="en-US" sz="1800" dirty="0">
                <a:solidFill>
                  <a:srgbClr val="FFFFFF"/>
                </a:solidFill>
                <a:latin typeface="+mn-lt"/>
              </a:rPr>
              <a:t>(2) Nucleoside RTI (NRTI)</a:t>
            </a:r>
          </a:p>
        </p:txBody>
      </p:sp>
      <p:sp>
        <p:nvSpPr>
          <p:cNvPr id="37893" name="Rectangle 517"/>
          <p:cNvSpPr>
            <a:spLocks noChangeArrowheads="1"/>
          </p:cNvSpPr>
          <p:nvPr/>
        </p:nvSpPr>
        <p:spPr bwMode="blackGray">
          <a:xfrm>
            <a:off x="158045" y="3978276"/>
            <a:ext cx="2870200" cy="517525"/>
          </a:xfrm>
          <a:prstGeom prst="rect">
            <a:avLst/>
          </a:prstGeom>
          <a:gradFill rotWithShape="0">
            <a:gsLst>
              <a:gs pos="0">
                <a:srgbClr val="A22A2B"/>
              </a:gs>
              <a:gs pos="50000">
                <a:srgbClr val="4B1314"/>
              </a:gs>
              <a:gs pos="100000">
                <a:srgbClr val="A22A2B"/>
              </a:gs>
            </a:gsLst>
            <a:lin ang="5400000" scaled="1"/>
          </a:gradFill>
          <a:ln w="15875">
            <a:solidFill>
              <a:srgbClr val="FFFFFF"/>
            </a:solidFill>
            <a:miter lim="800000"/>
            <a:headEnd/>
            <a:tailEnd/>
          </a:ln>
          <a:scene3d>
            <a:camera prst="orthographicFront"/>
            <a:lightRig rig="threePt" dir="t"/>
          </a:scene3d>
          <a:sp3d>
            <a:bevelT/>
          </a:sp3d>
        </p:spPr>
        <p:txBody>
          <a:bodyPr lIns="92539" tIns="45458" rIns="92539" bIns="45458" anchor="ctr"/>
          <a:lstStyle/>
          <a:p>
            <a:pPr algn="ctr" defTabSz="935038">
              <a:spcBef>
                <a:spcPct val="50000"/>
              </a:spcBef>
              <a:defRPr/>
            </a:pPr>
            <a:r>
              <a:rPr lang="en-US" sz="1600" dirty="0">
                <a:solidFill>
                  <a:srgbClr val="FFFFFF"/>
                </a:solidFill>
                <a:latin typeface="+mn-lt"/>
              </a:rPr>
              <a:t>Non-Nucleoside RTI (NNRTI)</a:t>
            </a:r>
          </a:p>
        </p:txBody>
      </p:sp>
      <p:sp>
        <p:nvSpPr>
          <p:cNvPr id="37894" name="Rectangle 523"/>
          <p:cNvSpPr>
            <a:spLocks noChangeArrowheads="1"/>
          </p:cNvSpPr>
          <p:nvPr/>
        </p:nvSpPr>
        <p:spPr bwMode="blackGray">
          <a:xfrm>
            <a:off x="3138312" y="4000501"/>
            <a:ext cx="2877256" cy="517525"/>
          </a:xfrm>
          <a:prstGeom prst="rect">
            <a:avLst/>
          </a:prstGeom>
          <a:gradFill rotWithShape="0">
            <a:gsLst>
              <a:gs pos="0">
                <a:srgbClr val="51623B"/>
              </a:gs>
              <a:gs pos="50000">
                <a:srgbClr val="252D1B"/>
              </a:gs>
              <a:gs pos="100000">
                <a:srgbClr val="51623B"/>
              </a:gs>
            </a:gsLst>
            <a:lin ang="5400000" scaled="1"/>
          </a:gradFill>
          <a:ln w="15875">
            <a:solidFill>
              <a:srgbClr val="FFFFFF"/>
            </a:solidFill>
            <a:miter lim="800000"/>
            <a:headEnd/>
            <a:tailEnd/>
          </a:ln>
          <a:scene3d>
            <a:camera prst="orthographicFront"/>
            <a:lightRig rig="threePt" dir="t"/>
          </a:scene3d>
          <a:sp3d>
            <a:bevelT/>
          </a:sp3d>
        </p:spPr>
        <p:txBody>
          <a:bodyPr lIns="92539" tIns="45458" rIns="92539" bIns="45458" anchor="ctr"/>
          <a:lstStyle/>
          <a:p>
            <a:pPr algn="ctr" defTabSz="935038">
              <a:spcBef>
                <a:spcPct val="50000"/>
              </a:spcBef>
              <a:defRPr/>
            </a:pPr>
            <a:r>
              <a:rPr lang="en-US" sz="2000" dirty="0">
                <a:solidFill>
                  <a:srgbClr val="FFFFFF"/>
                </a:solidFill>
                <a:latin typeface="+mn-lt"/>
              </a:rPr>
              <a:t>Protease Inhibitor</a:t>
            </a:r>
          </a:p>
        </p:txBody>
      </p:sp>
      <p:sp>
        <p:nvSpPr>
          <p:cNvPr id="37895" name="Rectangle 519"/>
          <p:cNvSpPr>
            <a:spLocks noChangeArrowheads="1"/>
          </p:cNvSpPr>
          <p:nvPr/>
        </p:nvSpPr>
        <p:spPr bwMode="blackGray">
          <a:xfrm>
            <a:off x="3138312" y="2606676"/>
            <a:ext cx="2877256" cy="517525"/>
          </a:xfrm>
          <a:prstGeom prst="rect">
            <a:avLst/>
          </a:prstGeom>
          <a:gradFill rotWithShape="0">
            <a:gsLst>
              <a:gs pos="0">
                <a:srgbClr val="C05601"/>
              </a:gs>
              <a:gs pos="50000">
                <a:srgbClr val="592800"/>
              </a:gs>
              <a:gs pos="100000">
                <a:srgbClr val="C05601"/>
              </a:gs>
            </a:gsLst>
            <a:lin ang="5400000" scaled="1"/>
          </a:gradFill>
          <a:ln w="15875">
            <a:solidFill>
              <a:srgbClr val="FFFFFF"/>
            </a:solidFill>
            <a:miter lim="800000"/>
            <a:headEnd/>
            <a:tailEnd/>
          </a:ln>
          <a:scene3d>
            <a:camera prst="orthographicFront"/>
            <a:lightRig rig="threePt" dir="t"/>
          </a:scene3d>
          <a:sp3d>
            <a:bevelT/>
          </a:sp3d>
        </p:spPr>
        <p:txBody>
          <a:bodyPr lIns="92539" tIns="45458" rIns="92539" bIns="45458" anchor="ctr"/>
          <a:lstStyle/>
          <a:p>
            <a:pPr algn="ctr" defTabSz="935038">
              <a:spcBef>
                <a:spcPct val="50000"/>
              </a:spcBef>
              <a:defRPr/>
            </a:pPr>
            <a:r>
              <a:rPr lang="en-US" sz="1800" dirty="0">
                <a:solidFill>
                  <a:srgbClr val="FFFFFF"/>
                </a:solidFill>
                <a:latin typeface="+mn-lt"/>
              </a:rPr>
              <a:t>(2) Nucleoside RTI (NRTI)</a:t>
            </a:r>
          </a:p>
        </p:txBody>
      </p:sp>
      <p:sp>
        <p:nvSpPr>
          <p:cNvPr id="76816" name="Rectangle 533"/>
          <p:cNvSpPr>
            <a:spLocks noChangeArrowheads="1"/>
          </p:cNvSpPr>
          <p:nvPr/>
        </p:nvSpPr>
        <p:spPr bwMode="invGray">
          <a:xfrm>
            <a:off x="4256088" y="3352800"/>
            <a:ext cx="649287" cy="517525"/>
          </a:xfrm>
          <a:prstGeom prst="rect">
            <a:avLst/>
          </a:prstGeom>
          <a:noFill/>
          <a:ln w="15875">
            <a:noFill/>
            <a:miter lim="800000"/>
            <a:headEnd/>
            <a:tailEnd/>
          </a:ln>
        </p:spPr>
        <p:txBody>
          <a:bodyPr lIns="92539" tIns="45458" rIns="92539" bIns="45458" anchor="ctr"/>
          <a:lstStyle/>
          <a:p>
            <a:pPr algn="ctr" defTabSz="935038">
              <a:spcBef>
                <a:spcPct val="50000"/>
              </a:spcBef>
            </a:pPr>
            <a:r>
              <a:rPr lang="en-US" dirty="0">
                <a:solidFill>
                  <a:schemeClr val="bg2"/>
                </a:solidFill>
                <a:latin typeface="Arial" pitchFamily="34" charset="0"/>
              </a:rPr>
              <a:t>+</a:t>
            </a:r>
          </a:p>
        </p:txBody>
      </p:sp>
      <p:sp>
        <p:nvSpPr>
          <p:cNvPr id="13" name="Rectangle 523"/>
          <p:cNvSpPr>
            <a:spLocks noChangeArrowheads="1"/>
          </p:cNvSpPr>
          <p:nvPr/>
        </p:nvSpPr>
        <p:spPr bwMode="blackGray">
          <a:xfrm>
            <a:off x="6141156" y="4000501"/>
            <a:ext cx="2877256" cy="517525"/>
          </a:xfrm>
          <a:prstGeom prst="rect">
            <a:avLst/>
          </a:prstGeom>
          <a:gradFill flip="none" rotWithShape="1">
            <a:gsLst>
              <a:gs pos="100000">
                <a:srgbClr val="660066"/>
              </a:gs>
              <a:gs pos="45000">
                <a:schemeClr val="accent4"/>
              </a:gs>
            </a:gsLst>
            <a:path path="shape">
              <a:fillToRect l="50000" t="50000" r="50000" b="50000"/>
            </a:path>
            <a:tileRect/>
          </a:gradFill>
          <a:ln w="15875">
            <a:solidFill>
              <a:srgbClr val="FFFFFF"/>
            </a:solidFill>
            <a:miter lim="800000"/>
            <a:headEnd/>
            <a:tailEnd/>
          </a:ln>
          <a:scene3d>
            <a:camera prst="orthographicFront"/>
            <a:lightRig rig="threePt" dir="t"/>
          </a:scene3d>
          <a:sp3d>
            <a:bevelT/>
          </a:sp3d>
        </p:spPr>
        <p:txBody>
          <a:bodyPr lIns="92539" tIns="45458" rIns="92539" bIns="45458" anchor="ctr"/>
          <a:lstStyle/>
          <a:p>
            <a:pPr algn="ctr" defTabSz="935038">
              <a:spcBef>
                <a:spcPct val="50000"/>
              </a:spcBef>
              <a:defRPr/>
            </a:pPr>
            <a:r>
              <a:rPr lang="en-US" sz="2000" dirty="0" err="1">
                <a:solidFill>
                  <a:srgbClr val="FFFFFF"/>
                </a:solidFill>
                <a:effectLst>
                  <a:outerShdw blurRad="38100" dist="38100" dir="2700000" algn="tl">
                    <a:srgbClr val="000000">
                      <a:alpha val="43137"/>
                    </a:srgbClr>
                  </a:outerShdw>
                </a:effectLst>
                <a:latin typeface="+mn-lt"/>
              </a:rPr>
              <a:t>Integrase</a:t>
            </a:r>
            <a:r>
              <a:rPr lang="en-US" sz="2000" dirty="0">
                <a:solidFill>
                  <a:srgbClr val="FFFFFF"/>
                </a:solidFill>
                <a:effectLst>
                  <a:outerShdw blurRad="38100" dist="38100" dir="2700000" algn="tl">
                    <a:srgbClr val="000000">
                      <a:alpha val="43137"/>
                    </a:srgbClr>
                  </a:outerShdw>
                </a:effectLst>
                <a:latin typeface="+mn-lt"/>
              </a:rPr>
              <a:t>  Inhibitors</a:t>
            </a:r>
          </a:p>
        </p:txBody>
      </p:sp>
      <p:sp>
        <p:nvSpPr>
          <p:cNvPr id="37898" name="Rectangle 519"/>
          <p:cNvSpPr>
            <a:spLocks noChangeArrowheads="1"/>
          </p:cNvSpPr>
          <p:nvPr/>
        </p:nvSpPr>
        <p:spPr bwMode="blackGray">
          <a:xfrm>
            <a:off x="6129867" y="2606676"/>
            <a:ext cx="2877256" cy="517525"/>
          </a:xfrm>
          <a:prstGeom prst="rect">
            <a:avLst/>
          </a:prstGeom>
          <a:gradFill rotWithShape="0">
            <a:gsLst>
              <a:gs pos="0">
                <a:srgbClr val="C05601"/>
              </a:gs>
              <a:gs pos="50000">
                <a:srgbClr val="592800"/>
              </a:gs>
              <a:gs pos="100000">
                <a:srgbClr val="C05601"/>
              </a:gs>
            </a:gsLst>
            <a:lin ang="5400000" scaled="1"/>
          </a:gradFill>
          <a:ln w="15875">
            <a:solidFill>
              <a:srgbClr val="FFFFFF"/>
            </a:solidFill>
            <a:miter lim="800000"/>
            <a:headEnd/>
            <a:tailEnd/>
          </a:ln>
          <a:scene3d>
            <a:camera prst="orthographicFront"/>
            <a:lightRig rig="threePt" dir="t"/>
          </a:scene3d>
          <a:sp3d>
            <a:bevelT/>
          </a:sp3d>
        </p:spPr>
        <p:txBody>
          <a:bodyPr lIns="92539" tIns="45458" rIns="92539" bIns="45458" anchor="ctr"/>
          <a:lstStyle/>
          <a:p>
            <a:pPr algn="ctr" defTabSz="935038">
              <a:spcBef>
                <a:spcPct val="50000"/>
              </a:spcBef>
              <a:defRPr/>
            </a:pPr>
            <a:r>
              <a:rPr lang="en-US" sz="1800" dirty="0">
                <a:solidFill>
                  <a:srgbClr val="FFFFFF"/>
                </a:solidFill>
                <a:latin typeface="+mn-lt"/>
              </a:rPr>
              <a:t>(2) Nucleoside RTI (NRTI)</a:t>
            </a:r>
          </a:p>
        </p:txBody>
      </p:sp>
      <p:sp>
        <p:nvSpPr>
          <p:cNvPr id="76823" name="Rectangle 533"/>
          <p:cNvSpPr>
            <a:spLocks noChangeArrowheads="1"/>
          </p:cNvSpPr>
          <p:nvPr/>
        </p:nvSpPr>
        <p:spPr bwMode="invGray">
          <a:xfrm>
            <a:off x="7258050" y="3352800"/>
            <a:ext cx="649288" cy="517525"/>
          </a:xfrm>
          <a:prstGeom prst="rect">
            <a:avLst/>
          </a:prstGeom>
          <a:noFill/>
          <a:ln w="15875">
            <a:noFill/>
            <a:miter lim="800000"/>
            <a:headEnd/>
            <a:tailEnd/>
          </a:ln>
        </p:spPr>
        <p:txBody>
          <a:bodyPr lIns="92539" tIns="45458" rIns="92539" bIns="45458" anchor="ctr"/>
          <a:lstStyle/>
          <a:p>
            <a:pPr algn="ctr" defTabSz="935038">
              <a:spcBef>
                <a:spcPct val="50000"/>
              </a:spcBef>
            </a:pPr>
            <a:r>
              <a:rPr lang="en-US" dirty="0">
                <a:solidFill>
                  <a:schemeClr val="bg2"/>
                </a:solidFill>
                <a:latin typeface="Arial" pitchFamily="34" charset="0"/>
              </a:rPr>
              <a:t>+</a:t>
            </a:r>
          </a:p>
        </p:txBody>
      </p:sp>
      <p:pic>
        <p:nvPicPr>
          <p:cNvPr id="15" name="Picture 22"/>
          <p:cNvPicPr>
            <a:picLocks noChangeAspect="1" noChangeArrowheads="1"/>
          </p:cNvPicPr>
          <p:nvPr/>
        </p:nvPicPr>
        <p:blipFill>
          <a:blip r:embed="rId4" cstate="print"/>
          <a:srcRect/>
          <a:stretch>
            <a:fillRect/>
          </a:stretch>
        </p:blipFill>
        <p:spPr bwMode="auto">
          <a:xfrm>
            <a:off x="838200" y="1981200"/>
            <a:ext cx="1447800" cy="540098"/>
          </a:xfrm>
          <a:prstGeom prst="rect">
            <a:avLst/>
          </a:prstGeom>
          <a:noFill/>
          <a:ln w="9525">
            <a:noFill/>
            <a:miter lim="800000"/>
            <a:headEnd/>
            <a:tailEnd/>
          </a:ln>
        </p:spPr>
      </p:pic>
      <p:pic>
        <p:nvPicPr>
          <p:cNvPr id="16" name="Picture 22"/>
          <p:cNvPicPr>
            <a:picLocks noChangeAspect="1" noChangeArrowheads="1"/>
          </p:cNvPicPr>
          <p:nvPr/>
        </p:nvPicPr>
        <p:blipFill>
          <a:blip r:embed="rId4" cstate="print"/>
          <a:srcRect/>
          <a:stretch>
            <a:fillRect/>
          </a:stretch>
        </p:blipFill>
        <p:spPr bwMode="auto">
          <a:xfrm>
            <a:off x="6781800" y="1981200"/>
            <a:ext cx="1447800" cy="540098"/>
          </a:xfrm>
          <a:prstGeom prst="rect">
            <a:avLst/>
          </a:prstGeom>
          <a:noFill/>
          <a:ln w="9525">
            <a:noFill/>
            <a:miter lim="800000"/>
            <a:headEnd/>
            <a:tailEnd/>
          </a:ln>
        </p:spPr>
      </p:pic>
      <p:pic>
        <p:nvPicPr>
          <p:cNvPr id="17" name="Picture 22"/>
          <p:cNvPicPr>
            <a:picLocks noChangeAspect="1" noChangeArrowheads="1"/>
          </p:cNvPicPr>
          <p:nvPr/>
        </p:nvPicPr>
        <p:blipFill>
          <a:blip r:embed="rId4" cstate="print"/>
          <a:srcRect/>
          <a:stretch>
            <a:fillRect/>
          </a:stretch>
        </p:blipFill>
        <p:spPr bwMode="auto">
          <a:xfrm>
            <a:off x="3810000" y="1981200"/>
            <a:ext cx="1447800" cy="540098"/>
          </a:xfrm>
          <a:prstGeom prst="rect">
            <a:avLst/>
          </a:prstGeom>
          <a:noFill/>
          <a:ln w="9525">
            <a:noFill/>
            <a:miter lim="800000"/>
            <a:headEnd/>
            <a:tailEnd/>
          </a:ln>
        </p:spPr>
      </p:pic>
      <p:pic>
        <p:nvPicPr>
          <p:cNvPr id="18" name="Picture 10"/>
          <p:cNvPicPr>
            <a:picLocks noChangeAspect="1" noChangeArrowheads="1"/>
          </p:cNvPicPr>
          <p:nvPr/>
        </p:nvPicPr>
        <p:blipFill>
          <a:blip r:embed="rId5" cstate="print"/>
          <a:srcRect l="45377"/>
          <a:stretch>
            <a:fillRect/>
          </a:stretch>
        </p:blipFill>
        <p:spPr bwMode="auto">
          <a:xfrm>
            <a:off x="838200" y="1790080"/>
            <a:ext cx="1447800" cy="735671"/>
          </a:xfrm>
          <a:prstGeom prst="rect">
            <a:avLst/>
          </a:prstGeom>
          <a:noFill/>
          <a:ln w="9525">
            <a:noFill/>
            <a:miter lim="800000"/>
            <a:headEnd/>
            <a:tailEnd/>
          </a:ln>
        </p:spPr>
      </p:pic>
      <p:pic>
        <p:nvPicPr>
          <p:cNvPr id="19" name="Picture 18"/>
          <p:cNvPicPr>
            <a:picLocks noChangeAspect="1" noChangeArrowheads="1"/>
          </p:cNvPicPr>
          <p:nvPr/>
        </p:nvPicPr>
        <p:blipFill>
          <a:blip r:embed="rId6" cstate="print"/>
          <a:srcRect/>
          <a:stretch>
            <a:fillRect/>
          </a:stretch>
        </p:blipFill>
        <p:spPr bwMode="auto">
          <a:xfrm>
            <a:off x="3124200" y="4572000"/>
            <a:ext cx="1066800" cy="574341"/>
          </a:xfrm>
          <a:prstGeom prst="rect">
            <a:avLst/>
          </a:prstGeom>
          <a:noFill/>
          <a:ln w="9525">
            <a:noFill/>
            <a:miter lim="800000"/>
            <a:headEnd/>
            <a:tailEnd/>
          </a:ln>
        </p:spPr>
      </p:pic>
      <p:pic>
        <p:nvPicPr>
          <p:cNvPr id="20" name="Picture 20"/>
          <p:cNvPicPr>
            <a:picLocks noChangeAspect="1" noChangeArrowheads="1"/>
          </p:cNvPicPr>
          <p:nvPr/>
        </p:nvPicPr>
        <p:blipFill>
          <a:blip r:embed="rId7" cstate="print"/>
          <a:srcRect/>
          <a:stretch>
            <a:fillRect/>
          </a:stretch>
        </p:blipFill>
        <p:spPr bwMode="auto">
          <a:xfrm>
            <a:off x="3200400" y="5181600"/>
            <a:ext cx="914400" cy="613172"/>
          </a:xfrm>
          <a:prstGeom prst="rect">
            <a:avLst/>
          </a:prstGeom>
          <a:noFill/>
          <a:ln w="9525">
            <a:noFill/>
            <a:miter lim="800000"/>
            <a:headEnd/>
            <a:tailEnd/>
          </a:ln>
        </p:spPr>
      </p:pic>
      <p:pic>
        <p:nvPicPr>
          <p:cNvPr id="23" name="Picture 20"/>
          <p:cNvPicPr>
            <a:picLocks noChangeAspect="1" noChangeArrowheads="1"/>
          </p:cNvPicPr>
          <p:nvPr/>
        </p:nvPicPr>
        <p:blipFill>
          <a:blip r:embed="rId7" cstate="print"/>
          <a:srcRect/>
          <a:stretch>
            <a:fillRect/>
          </a:stretch>
        </p:blipFill>
        <p:spPr bwMode="auto">
          <a:xfrm>
            <a:off x="4800600" y="5257800"/>
            <a:ext cx="914400" cy="613172"/>
          </a:xfrm>
          <a:prstGeom prst="rect">
            <a:avLst/>
          </a:prstGeom>
          <a:noFill/>
          <a:ln w="9525">
            <a:noFill/>
            <a:miter lim="800000"/>
            <a:headEnd/>
            <a:tailEnd/>
          </a:ln>
        </p:spPr>
      </p:pic>
      <p:pic>
        <p:nvPicPr>
          <p:cNvPr id="24" name="Picture 14"/>
          <p:cNvPicPr>
            <a:picLocks noChangeAspect="1" noChangeArrowheads="1"/>
          </p:cNvPicPr>
          <p:nvPr/>
        </p:nvPicPr>
        <p:blipFill>
          <a:blip r:embed="rId8" cstate="print"/>
          <a:srcRect/>
          <a:stretch>
            <a:fillRect/>
          </a:stretch>
        </p:blipFill>
        <p:spPr bwMode="auto">
          <a:xfrm>
            <a:off x="5257800" y="4572000"/>
            <a:ext cx="838200" cy="626762"/>
          </a:xfrm>
          <a:prstGeom prst="rect">
            <a:avLst/>
          </a:prstGeom>
          <a:noFill/>
          <a:ln w="9525">
            <a:noFill/>
            <a:miter lim="800000"/>
            <a:headEnd/>
            <a:tailEnd/>
          </a:ln>
        </p:spPr>
      </p:pic>
      <p:pic>
        <p:nvPicPr>
          <p:cNvPr id="25" name="Picture 15"/>
          <p:cNvPicPr>
            <a:picLocks noChangeAspect="1" noChangeArrowheads="1"/>
          </p:cNvPicPr>
          <p:nvPr/>
        </p:nvPicPr>
        <p:blipFill>
          <a:blip r:embed="rId8" cstate="print"/>
          <a:srcRect/>
          <a:stretch>
            <a:fillRect/>
          </a:stretch>
        </p:blipFill>
        <p:spPr bwMode="auto">
          <a:xfrm>
            <a:off x="4419600" y="4572000"/>
            <a:ext cx="838200" cy="626762"/>
          </a:xfrm>
          <a:prstGeom prst="rect">
            <a:avLst/>
          </a:prstGeom>
          <a:noFill/>
          <a:ln w="9525">
            <a:noFill/>
            <a:miter lim="800000"/>
            <a:headEnd/>
            <a:tailEnd/>
          </a:ln>
        </p:spPr>
      </p:pic>
      <p:pic>
        <p:nvPicPr>
          <p:cNvPr id="1217538" name="Picture 2"/>
          <p:cNvPicPr>
            <a:picLocks noChangeAspect="1" noChangeArrowheads="1"/>
          </p:cNvPicPr>
          <p:nvPr/>
        </p:nvPicPr>
        <p:blipFill>
          <a:blip r:embed="rId9" cstate="print"/>
          <a:srcRect/>
          <a:stretch>
            <a:fillRect/>
          </a:stretch>
        </p:blipFill>
        <p:spPr bwMode="auto">
          <a:xfrm>
            <a:off x="6477000" y="4572000"/>
            <a:ext cx="1066800" cy="563310"/>
          </a:xfrm>
          <a:prstGeom prst="rect">
            <a:avLst/>
          </a:prstGeom>
          <a:noFill/>
          <a:ln w="9525">
            <a:noFill/>
            <a:miter lim="800000"/>
            <a:headEnd/>
            <a:tailEnd/>
          </a:ln>
        </p:spPr>
      </p:pic>
      <p:pic>
        <p:nvPicPr>
          <p:cNvPr id="26" name="Picture 2"/>
          <p:cNvPicPr>
            <a:picLocks noChangeAspect="1" noChangeArrowheads="1"/>
          </p:cNvPicPr>
          <p:nvPr/>
        </p:nvPicPr>
        <p:blipFill>
          <a:blip r:embed="rId9" cstate="print"/>
          <a:srcRect/>
          <a:stretch>
            <a:fillRect/>
          </a:stretch>
        </p:blipFill>
        <p:spPr bwMode="auto">
          <a:xfrm>
            <a:off x="7620000" y="4572000"/>
            <a:ext cx="1066800" cy="563310"/>
          </a:xfrm>
          <a:prstGeom prst="rect">
            <a:avLst/>
          </a:prstGeom>
          <a:noFill/>
          <a:ln w="9525">
            <a:noFill/>
            <a:miter lim="800000"/>
            <a:headEnd/>
            <a:tailEnd/>
          </a:ln>
        </p:spPr>
      </p:pic>
      <p:sp>
        <p:nvSpPr>
          <p:cNvPr id="27" name="Text Box 12"/>
          <p:cNvSpPr txBox="1">
            <a:spLocks noChangeArrowheads="1"/>
          </p:cNvSpPr>
          <p:nvPr/>
        </p:nvSpPr>
        <p:spPr bwMode="auto">
          <a:xfrm>
            <a:off x="4038600" y="5562600"/>
            <a:ext cx="838200" cy="523875"/>
          </a:xfrm>
          <a:prstGeom prst="rect">
            <a:avLst/>
          </a:prstGeom>
          <a:noFill/>
          <a:ln w="9525">
            <a:noFill/>
            <a:miter lim="800000"/>
            <a:headEnd/>
            <a:tailEnd/>
          </a:ln>
          <a:effectLst/>
        </p:spPr>
        <p:txBody>
          <a:bodyPr>
            <a:spAutoFit/>
          </a:bodyPr>
          <a:lstStyle/>
          <a:p>
            <a:pPr algn="ctr" eaLnBrk="0" hangingPunct="0">
              <a:spcBef>
                <a:spcPct val="50000"/>
              </a:spcBef>
              <a:defRPr/>
            </a:pPr>
            <a:r>
              <a:rPr lang="en-US" sz="2800" dirty="0">
                <a:effectLst>
                  <a:outerShdw blurRad="38100" dist="38100" dir="2700000" algn="tl">
                    <a:srgbClr val="000000"/>
                  </a:outerShdw>
                </a:effectLst>
                <a:latin typeface="Candara" pitchFamily="34" charset="0"/>
                <a:cs typeface="+mn-cs"/>
              </a:rPr>
              <a:t>OR</a:t>
            </a:r>
          </a:p>
        </p:txBody>
      </p:sp>
      <p:sp>
        <p:nvSpPr>
          <p:cNvPr id="28" name="Text Box 12"/>
          <p:cNvSpPr txBox="1">
            <a:spLocks noChangeArrowheads="1"/>
          </p:cNvSpPr>
          <p:nvPr/>
        </p:nvSpPr>
        <p:spPr bwMode="auto">
          <a:xfrm>
            <a:off x="7162800" y="5181600"/>
            <a:ext cx="838200" cy="523875"/>
          </a:xfrm>
          <a:prstGeom prst="rect">
            <a:avLst/>
          </a:prstGeom>
          <a:noFill/>
          <a:ln w="9525">
            <a:noFill/>
            <a:miter lim="800000"/>
            <a:headEnd/>
            <a:tailEnd/>
          </a:ln>
          <a:effectLst/>
        </p:spPr>
        <p:txBody>
          <a:bodyPr>
            <a:spAutoFit/>
          </a:bodyPr>
          <a:lstStyle/>
          <a:p>
            <a:pPr algn="ctr" eaLnBrk="0" hangingPunct="0">
              <a:spcBef>
                <a:spcPct val="50000"/>
              </a:spcBef>
              <a:defRPr/>
            </a:pPr>
            <a:r>
              <a:rPr lang="en-US" sz="2800" dirty="0" smtClean="0">
                <a:effectLst>
                  <a:outerShdw blurRad="38100" dist="38100" dir="2700000" algn="tl">
                    <a:srgbClr val="000000"/>
                  </a:outerShdw>
                </a:effectLst>
                <a:latin typeface="Candara" pitchFamily="34" charset="0"/>
                <a:cs typeface="+mn-cs"/>
              </a:rPr>
              <a:t>BID</a:t>
            </a:r>
            <a:endParaRPr lang="en-US" sz="2800" dirty="0">
              <a:effectLst>
                <a:outerShdw blurRad="38100" dist="38100" dir="2700000" algn="tl">
                  <a:srgbClr val="000000"/>
                </a:outerShdw>
              </a:effectLst>
              <a:latin typeface="Candara" pitchFamily="34" charset="0"/>
              <a:cs typeface="+mn-cs"/>
            </a:endParaRPr>
          </a:p>
        </p:txBody>
      </p:sp>
      <p:sp>
        <p:nvSpPr>
          <p:cNvPr id="5" name="Content Placeholder 4"/>
          <p:cNvSpPr>
            <a:spLocks noGrp="1"/>
          </p:cNvSpPr>
          <p:nvPr>
            <p:ph sz="quarter" idx="13"/>
          </p:nvPr>
        </p:nvSpPr>
        <p:spPr/>
        <p:txBody>
          <a:bodyPr/>
          <a:lstStyle/>
          <a:p>
            <a:r>
              <a:rPr lang="en-US" b="0" dirty="0"/>
              <a:t>Source</a:t>
            </a:r>
            <a:r>
              <a:rPr lang="en-US" b="0" dirty="0" smtClean="0"/>
              <a:t>: </a:t>
            </a:r>
            <a:r>
              <a:rPr lang="en-US" b="0" dirty="0"/>
              <a:t>DHHS Antiretroviral Therapy Guidelines. </a:t>
            </a:r>
            <a:r>
              <a:rPr lang="en-US" b="0" dirty="0">
                <a:latin typeface="Arial" pitchFamily="31" charset="0"/>
              </a:rPr>
              <a:t>(</a:t>
            </a:r>
            <a:r>
              <a:rPr lang="en-US" b="0" dirty="0" err="1">
                <a:latin typeface="Arial" pitchFamily="31" charset="0"/>
              </a:rPr>
              <a:t>aidsinfo.nih.gov</a:t>
            </a:r>
            <a:r>
              <a:rPr lang="en-US" b="0" dirty="0">
                <a:latin typeface="Arial" pitchFamily="31" charset="0"/>
              </a:rPr>
              <a:t>)</a:t>
            </a:r>
          </a:p>
        </p:txBody>
      </p:sp>
      <p:sp>
        <p:nvSpPr>
          <p:cNvPr id="4" name="Text Placeholder 3"/>
          <p:cNvSpPr>
            <a:spLocks noGrp="1"/>
          </p:cNvSpPr>
          <p:nvPr>
            <p:ph type="body" idx="1"/>
          </p:nvPr>
        </p:nvSpPr>
        <p:spPr/>
        <p:txBody>
          <a:bodyPr/>
          <a:lstStyle/>
          <a:p>
            <a:r>
              <a:rPr lang="en-US" dirty="0"/>
              <a:t>ANTIRETROVIRAL THERAPY: DHHS </a:t>
            </a:r>
            <a:r>
              <a:rPr lang="en-US" dirty="0" smtClean="0"/>
              <a:t>GUIDELINES</a:t>
            </a:r>
            <a:endParaRPr lang="en-US" dirty="0"/>
          </a:p>
        </p:txBody>
      </p:sp>
      <p:sp>
        <p:nvSpPr>
          <p:cNvPr id="31" name="Title 8"/>
          <p:cNvSpPr>
            <a:spLocks noGrp="1"/>
          </p:cNvSpPr>
          <p:nvPr>
            <p:ph type="title"/>
          </p:nvPr>
        </p:nvSpPr>
        <p:spPr>
          <a:xfrm>
            <a:off x="323850" y="304800"/>
            <a:ext cx="8515350" cy="990600"/>
          </a:xfrm>
        </p:spPr>
        <p:txBody>
          <a:bodyPr>
            <a:normAutofit/>
          </a:bodyPr>
          <a:lstStyle/>
          <a:p>
            <a:r>
              <a:rPr lang="en-US" sz="2700" dirty="0">
                <a:solidFill>
                  <a:srgbClr val="E7F1CA"/>
                </a:solidFill>
              </a:rPr>
              <a:t>DHHS </a:t>
            </a:r>
            <a:r>
              <a:rPr lang="en-US" sz="2700" dirty="0" smtClean="0">
                <a:solidFill>
                  <a:srgbClr val="E7F1CA"/>
                </a:solidFill>
              </a:rPr>
              <a:t>Antiretroviral Therapy Guidelines: October 2011</a:t>
            </a:r>
            <a:br>
              <a:rPr lang="en-US" sz="2700" dirty="0" smtClean="0">
                <a:solidFill>
                  <a:srgbClr val="E7F1CA"/>
                </a:solidFill>
              </a:rPr>
            </a:br>
            <a:r>
              <a:rPr lang="en-US" sz="2800" dirty="0" smtClean="0"/>
              <a:t>Preferred Regimens for ARV-Naïve Patients</a:t>
            </a:r>
            <a:endParaRPr lang="en-US" sz="2800" dirty="0"/>
          </a:p>
        </p:txBody>
      </p:sp>
    </p:spTree>
    <p:custDataLst>
      <p:tags r:id="rId1"/>
    </p:custDataLst>
    <p:extLst>
      <p:ext uri="{BB962C8B-B14F-4D97-AF65-F5344CB8AC3E}">
        <p14:creationId xmlns:p14="http://schemas.microsoft.com/office/powerpoint/2010/main" val="4274025871"/>
      </p:ext>
    </p:extLst>
  </p:cSld>
  <p:clrMapOvr>
    <a:masterClrMapping/>
  </p:clrMapOvr>
  <mc:AlternateContent xmlns:mc="http://schemas.openxmlformats.org/markup-compatibility/2006">
    <mc:Choice xmlns:p14="http://schemas.microsoft.com/office/powerpoint/2010/main" Requires="p14">
      <p:transition spd="med" p14:dur="700" advTm="38774">
        <p:fade/>
      </p:transition>
    </mc:Choice>
    <mc:Fallback>
      <p:transition spd="med" advTm="387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17538"/>
                                        </p:tgtEl>
                                        <p:attrNameLst>
                                          <p:attrName>style.visibility</p:attrName>
                                        </p:attrNameLst>
                                      </p:cBhvr>
                                      <p:to>
                                        <p:strVal val="visible"/>
                                      </p:to>
                                    </p:set>
                                    <p:animEffect transition="in" filter="fade">
                                      <p:cBhvr>
                                        <p:cTn id="54" dur="500"/>
                                        <p:tgtEl>
                                          <p:spTgt spid="1217538"/>
                                        </p:tgtEl>
                                      </p:cBhvr>
                                    </p:animEffect>
                                  </p:childTnLst>
                                </p:cTn>
                              </p:par>
                              <p:par>
                                <p:cTn id="55" presetID="10"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background.jpg"/>
          <p:cNvPicPr>
            <a:picLocks/>
          </p:cNvPicPr>
          <p:nvPr/>
        </p:nvPicPr>
        <p:blipFill>
          <a:blip r:embed="rId2" cstate="print"/>
          <a:srcRect t="39978" b="37812"/>
          <a:stretch>
            <a:fillRect/>
          </a:stretch>
        </p:blipFill>
        <p:spPr bwMode="invGray">
          <a:xfrm>
            <a:off x="-1" y="0"/>
            <a:ext cx="9162288" cy="1277112"/>
          </a:xfrm>
          <a:prstGeom prst="rect">
            <a:avLst/>
          </a:prstGeom>
          <a:solidFill>
            <a:scrgbClr r="0" g="0" b="0"/>
          </a:solidFill>
        </p:spPr>
      </p:pic>
      <p:sp>
        <p:nvSpPr>
          <p:cNvPr id="33"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35" name="Straight Connector 34"/>
          <p:cNvCxnSpPr/>
          <p:nvPr/>
        </p:nvCxnSpPr>
        <p:spPr>
          <a:xfrm>
            <a:off x="0"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36" name="Group 65"/>
          <p:cNvGraphicFramePr>
            <a:graphicFrameLocks noGrp="1"/>
          </p:cNvGraphicFramePr>
          <p:nvPr>
            <p:extLst>
              <p:ext uri="{D42A27DB-BD31-4B8C-83A1-F6EECF244321}">
                <p14:modId xmlns:p14="http://schemas.microsoft.com/office/powerpoint/2010/main" val="2070042955"/>
              </p:ext>
            </p:extLst>
          </p:nvPr>
        </p:nvGraphicFramePr>
        <p:xfrm>
          <a:off x="457200" y="1600201"/>
          <a:ext cx="8229600" cy="3809999"/>
        </p:xfrm>
        <a:graphic>
          <a:graphicData uri="http://schemas.openxmlformats.org/drawingml/2006/table">
            <a:tbl>
              <a:tblPr>
                <a:effectLst>
                  <a:outerShdw blurRad="50800" dist="38100" dir="2700000" algn="tl" rotWithShape="0">
                    <a:srgbClr val="000000">
                      <a:alpha val="43000"/>
                    </a:srgbClr>
                  </a:outerShdw>
                </a:effectLst>
              </a:tblPr>
              <a:tblGrid>
                <a:gridCol w="2971800"/>
                <a:gridCol w="5257800"/>
              </a:tblGrid>
              <a:tr h="771363">
                <a:tc>
                  <a:txBody>
                    <a:bodyPr/>
                    <a:lstStyle/>
                    <a:p>
                      <a:pPr marL="114300" marR="0" lvl="0" indent="0" algn="l" defTabSz="457200" rtl="0" eaLnBrk="0" fontAlgn="base" latinLnBrk="0" hangingPunct="0">
                        <a:lnSpc>
                          <a:spcPct val="100000"/>
                        </a:lnSpc>
                        <a:spcBef>
                          <a:spcPct val="20000"/>
                        </a:spcBef>
                        <a:spcAft>
                          <a:spcPct val="0"/>
                        </a:spcAft>
                        <a:buClr>
                          <a:srgbClr val="7592A4"/>
                        </a:buClr>
                        <a:buSzTx/>
                        <a:buFont typeface="Arial" pitchFamily="-108" charset="0"/>
                        <a:buNone/>
                        <a:tabLst/>
                      </a:pPr>
                      <a:r>
                        <a:rPr kumimoji="0" lang="en-US" sz="1600" b="1" i="0" u="none" strike="noStrike" cap="none" normalizeH="0" baseline="0" dirty="0" smtClean="0">
                          <a:ln>
                            <a:noFill/>
                          </a:ln>
                          <a:solidFill>
                            <a:srgbClr val="FFFFFF"/>
                          </a:solidFill>
                          <a:effectLst/>
                          <a:latin typeface="Arial"/>
                          <a:ea typeface="ＭＳ Ｐゴシック" pitchFamily="-108" charset="-128"/>
                          <a:cs typeface="Arial"/>
                        </a:rPr>
                        <a:t>Class</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26496"/>
                    </a:solidFill>
                  </a:tcPr>
                </a:tc>
                <a:tc>
                  <a:txBody>
                    <a:bodyPr/>
                    <a:lstStyle/>
                    <a:p>
                      <a:pPr marL="27432" marR="0" lvl="0" indent="0" algn="l" defTabSz="457200" rtl="0" eaLnBrk="0" fontAlgn="base" latinLnBrk="0" hangingPunct="0">
                        <a:lnSpc>
                          <a:spcPct val="100000"/>
                        </a:lnSpc>
                        <a:spcBef>
                          <a:spcPct val="20000"/>
                        </a:spcBef>
                        <a:spcAft>
                          <a:spcPct val="0"/>
                        </a:spcAft>
                        <a:buClr>
                          <a:srgbClr val="7592A4"/>
                        </a:buClr>
                        <a:buSzTx/>
                        <a:buFont typeface="Arial" pitchFamily="-108" charset="0"/>
                        <a:buNone/>
                        <a:tabLst/>
                      </a:pPr>
                      <a:r>
                        <a:rPr kumimoji="0" lang="en-US" sz="1600" b="1" i="0" u="none" strike="noStrike" cap="none" normalizeH="0" baseline="0" dirty="0" smtClean="0">
                          <a:ln>
                            <a:noFill/>
                          </a:ln>
                          <a:solidFill>
                            <a:srgbClr val="FFFFFF"/>
                          </a:solidFill>
                          <a:effectLst/>
                          <a:latin typeface="Arial"/>
                          <a:ea typeface="ＭＳ Ｐゴシック" pitchFamily="-108" charset="-128"/>
                          <a:cs typeface="Arial"/>
                        </a:rPr>
                        <a:t>Therapy</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26496"/>
                    </a:solidFill>
                  </a:tcPr>
                </a:tc>
              </a:tr>
              <a:tr h="1022808">
                <a:tc>
                  <a:txBody>
                    <a:bodyPr/>
                    <a:lstStyle/>
                    <a:p>
                      <a:pPr marL="114300" indent="0"/>
                      <a:r>
                        <a:rPr lang="en-US" sz="1600" kern="1200" dirty="0" smtClean="0">
                          <a:solidFill>
                            <a:srgbClr val="000000"/>
                          </a:solidFill>
                          <a:latin typeface="Arial"/>
                          <a:ea typeface="+mn-ea"/>
                          <a:cs typeface="Arial"/>
                        </a:rPr>
                        <a:t>NNRTI-Based Regimen</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27432" indent="0"/>
                      <a:r>
                        <a:rPr lang="en-US" sz="1600" kern="1200" dirty="0" smtClean="0">
                          <a:solidFill>
                            <a:srgbClr val="000000"/>
                          </a:solidFill>
                          <a:latin typeface="+mn-lt"/>
                          <a:ea typeface="+mn-ea"/>
                          <a:cs typeface="Arial"/>
                        </a:rPr>
                        <a:t>Efavirenz-Tenofovir</a:t>
                      </a:r>
                      <a:r>
                        <a:rPr lang="en-US" sz="1600" kern="1200" dirty="0" smtClean="0">
                          <a:solidFill>
                            <a:srgbClr val="000000"/>
                          </a:solidFill>
                          <a:latin typeface="Arial"/>
                          <a:ea typeface="+mn-ea"/>
                          <a:cs typeface="Arial"/>
                        </a:rPr>
                        <a:t>-Emtricitabine (</a:t>
                      </a:r>
                      <a:r>
                        <a:rPr lang="en-US" sz="1600" b="1" kern="1200" dirty="0" smtClean="0">
                          <a:solidFill>
                            <a:srgbClr val="000000"/>
                          </a:solidFill>
                          <a:latin typeface="Arial"/>
                          <a:ea typeface="+mn-ea"/>
                          <a:cs typeface="Arial"/>
                        </a:rPr>
                        <a:t>A</a:t>
                      </a:r>
                      <a:r>
                        <a:rPr lang="en-US" sz="1600" b="1" dirty="0" smtClean="0"/>
                        <a:t>I</a:t>
                      </a:r>
                      <a:r>
                        <a:rPr lang="en-US" sz="1600" kern="1200" dirty="0" smtClean="0">
                          <a:solidFill>
                            <a:srgbClr val="000000"/>
                          </a:solidFill>
                          <a:latin typeface="Arial"/>
                          <a:ea typeface="+mn-ea"/>
                          <a:cs typeface="Arial"/>
                        </a:rPr>
                        <a:t>)</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1007914">
                <a:tc>
                  <a:txBody>
                    <a:bodyPr/>
                    <a:lstStyle/>
                    <a:p>
                      <a:pPr marL="114300" marR="0" indent="0" algn="l" defTabSz="457200" rtl="0" eaLnBrk="1" fontAlgn="auto" latinLnBrk="0" hangingPunct="1">
                        <a:lnSpc>
                          <a:spcPct val="100000"/>
                        </a:lnSpc>
                        <a:spcBef>
                          <a:spcPts val="0"/>
                        </a:spcBef>
                        <a:spcAft>
                          <a:spcPts val="0"/>
                        </a:spcAft>
                        <a:buClrTx/>
                        <a:buSzTx/>
                        <a:buFontTx/>
                        <a:buNone/>
                        <a:tabLst/>
                        <a:defRPr/>
                      </a:pPr>
                      <a:r>
                        <a:rPr lang="en-US" sz="1600" kern="1200" baseline="0" dirty="0" smtClean="0">
                          <a:solidFill>
                            <a:srgbClr val="000000"/>
                          </a:solidFill>
                          <a:latin typeface="Arial"/>
                          <a:ea typeface="+mn-ea"/>
                          <a:cs typeface="Arial"/>
                        </a:rPr>
                        <a:t>PI-Based Regimen</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3EE"/>
                    </a:solidFill>
                  </a:tcPr>
                </a:tc>
                <a:tc>
                  <a:txBody>
                    <a:bodyPr/>
                    <a:lstStyle/>
                    <a:p>
                      <a:pPr marL="27432" marR="0" indent="0" algn="l" defTabSz="457200" rtl="0" eaLnBrk="1" fontAlgn="auto" latinLnBrk="0" hangingPunct="1">
                        <a:lnSpc>
                          <a:spcPts val="2400"/>
                        </a:lnSpc>
                        <a:spcBef>
                          <a:spcPts val="0"/>
                        </a:spcBef>
                        <a:spcAft>
                          <a:spcPts val="0"/>
                        </a:spcAft>
                        <a:buClrTx/>
                        <a:buSzTx/>
                        <a:buFontTx/>
                        <a:buNone/>
                        <a:tabLst/>
                        <a:defRPr/>
                      </a:pPr>
                      <a:r>
                        <a:rPr lang="en-US" sz="1600" kern="1200" baseline="0" dirty="0" smtClean="0">
                          <a:solidFill>
                            <a:srgbClr val="000000"/>
                          </a:solidFill>
                          <a:latin typeface="+mn-lt"/>
                          <a:ea typeface="+mn-ea"/>
                          <a:cs typeface="Arial"/>
                        </a:rPr>
                        <a:t>Atazanavir + </a:t>
                      </a:r>
                      <a:r>
                        <a:rPr lang="en-US" sz="1600" kern="1200" dirty="0" smtClean="0">
                          <a:solidFill>
                            <a:srgbClr val="000000"/>
                          </a:solidFill>
                          <a:latin typeface="+mn-lt"/>
                          <a:ea typeface="+mn-ea"/>
                          <a:cs typeface="Arial"/>
                        </a:rPr>
                        <a:t>Ritonavir</a:t>
                      </a:r>
                      <a:r>
                        <a:rPr lang="en-US" sz="1600" kern="1200" baseline="0" dirty="0" smtClean="0">
                          <a:solidFill>
                            <a:srgbClr val="000000"/>
                          </a:solidFill>
                          <a:latin typeface="+mn-lt"/>
                          <a:ea typeface="+mn-ea"/>
                          <a:cs typeface="Arial"/>
                        </a:rPr>
                        <a:t> + </a:t>
                      </a:r>
                      <a:r>
                        <a:rPr lang="en-US" sz="1600" kern="1200" dirty="0" smtClean="0">
                          <a:solidFill>
                            <a:srgbClr val="000000"/>
                          </a:solidFill>
                          <a:latin typeface="Arial"/>
                          <a:ea typeface="+mn-ea"/>
                          <a:cs typeface="Arial"/>
                        </a:rPr>
                        <a:t>Tenofovir-Emtricitabine</a:t>
                      </a:r>
                      <a:r>
                        <a:rPr lang="en-US" sz="1600" kern="1200" baseline="0" dirty="0" smtClean="0">
                          <a:solidFill>
                            <a:srgbClr val="000000"/>
                          </a:solidFill>
                          <a:latin typeface="Arial"/>
                          <a:ea typeface="+mn-ea"/>
                          <a:cs typeface="Arial"/>
                        </a:rPr>
                        <a:t> </a:t>
                      </a:r>
                      <a:r>
                        <a:rPr lang="en-US" sz="1600" kern="1200" dirty="0" smtClean="0">
                          <a:solidFill>
                            <a:srgbClr val="000000"/>
                          </a:solidFill>
                          <a:latin typeface="Arial"/>
                          <a:ea typeface="+mn-ea"/>
                          <a:cs typeface="Arial"/>
                        </a:rPr>
                        <a:t>(</a:t>
                      </a:r>
                      <a:r>
                        <a:rPr lang="en-US" sz="1600" b="1" kern="1200" dirty="0" smtClean="0">
                          <a:solidFill>
                            <a:srgbClr val="000000"/>
                          </a:solidFill>
                          <a:latin typeface="+mn-lt"/>
                          <a:ea typeface="+mn-ea"/>
                          <a:cs typeface="Arial"/>
                        </a:rPr>
                        <a:t>AI</a:t>
                      </a:r>
                      <a:r>
                        <a:rPr lang="en-US" sz="1600" kern="1200" dirty="0" smtClean="0">
                          <a:solidFill>
                            <a:srgbClr val="000000"/>
                          </a:solidFill>
                          <a:latin typeface="Arial"/>
                          <a:ea typeface="+mn-ea"/>
                          <a:cs typeface="Arial"/>
                        </a:rPr>
                        <a:t>)</a:t>
                      </a:r>
                      <a:endParaRPr lang="en-US" sz="1600" kern="1200" baseline="0" dirty="0" smtClean="0">
                        <a:solidFill>
                          <a:srgbClr val="000000"/>
                        </a:solidFill>
                        <a:latin typeface="Arial"/>
                        <a:ea typeface="+mn-ea"/>
                        <a:cs typeface="Arial"/>
                      </a:endParaRPr>
                    </a:p>
                    <a:p>
                      <a:pPr marL="27432" marR="0" indent="0" algn="l" defTabSz="457200" rtl="0" eaLnBrk="1" fontAlgn="auto" latinLnBrk="0" hangingPunct="1">
                        <a:lnSpc>
                          <a:spcPts val="2400"/>
                        </a:lnSpc>
                        <a:spcBef>
                          <a:spcPts val="0"/>
                        </a:spcBef>
                        <a:spcAft>
                          <a:spcPts val="0"/>
                        </a:spcAft>
                        <a:buClrTx/>
                        <a:buSzTx/>
                        <a:buFontTx/>
                        <a:buNone/>
                        <a:tabLst/>
                        <a:defRPr/>
                      </a:pPr>
                      <a:r>
                        <a:rPr lang="en-US" sz="1600" kern="1200" baseline="0" dirty="0" err="1" smtClean="0">
                          <a:solidFill>
                            <a:srgbClr val="000000"/>
                          </a:solidFill>
                          <a:latin typeface="+mn-lt"/>
                          <a:ea typeface="+mn-ea"/>
                          <a:cs typeface="Arial"/>
                        </a:rPr>
                        <a:t>Darunavir</a:t>
                      </a:r>
                      <a:r>
                        <a:rPr lang="en-US" sz="1600" kern="1200" baseline="0" dirty="0" smtClean="0">
                          <a:solidFill>
                            <a:srgbClr val="000000"/>
                          </a:solidFill>
                          <a:latin typeface="+mn-lt"/>
                          <a:ea typeface="+mn-ea"/>
                          <a:cs typeface="Arial"/>
                        </a:rPr>
                        <a:t> (</a:t>
                      </a:r>
                      <a:r>
                        <a:rPr lang="en-US" sz="1600" kern="1200" baseline="0" dirty="0" err="1" smtClean="0">
                          <a:solidFill>
                            <a:srgbClr val="000000"/>
                          </a:solidFill>
                          <a:latin typeface="+mn-lt"/>
                          <a:ea typeface="+mn-ea"/>
                          <a:cs typeface="Arial"/>
                        </a:rPr>
                        <a:t>qd</a:t>
                      </a:r>
                      <a:r>
                        <a:rPr lang="en-US" sz="1600" kern="1200" baseline="0" dirty="0" smtClean="0">
                          <a:solidFill>
                            <a:srgbClr val="000000"/>
                          </a:solidFill>
                          <a:latin typeface="+mn-lt"/>
                          <a:ea typeface="+mn-ea"/>
                          <a:cs typeface="Arial"/>
                        </a:rPr>
                        <a:t>) + </a:t>
                      </a:r>
                      <a:r>
                        <a:rPr lang="en-US" sz="1600" kern="1200" dirty="0" smtClean="0">
                          <a:solidFill>
                            <a:srgbClr val="000000"/>
                          </a:solidFill>
                          <a:latin typeface="+mn-lt"/>
                          <a:ea typeface="+mn-ea"/>
                          <a:cs typeface="Arial"/>
                        </a:rPr>
                        <a:t>Ritonavir</a:t>
                      </a:r>
                      <a:r>
                        <a:rPr lang="en-US" sz="1600" kern="1200" baseline="0" dirty="0" smtClean="0">
                          <a:solidFill>
                            <a:srgbClr val="000000"/>
                          </a:solidFill>
                          <a:latin typeface="+mn-lt"/>
                          <a:ea typeface="+mn-ea"/>
                          <a:cs typeface="Arial"/>
                        </a:rPr>
                        <a:t> + </a:t>
                      </a:r>
                      <a:r>
                        <a:rPr lang="en-US" sz="1600" kern="1200" dirty="0" smtClean="0">
                          <a:solidFill>
                            <a:srgbClr val="000000"/>
                          </a:solidFill>
                          <a:latin typeface="Arial"/>
                          <a:ea typeface="+mn-ea"/>
                          <a:cs typeface="Arial"/>
                        </a:rPr>
                        <a:t>Tenofovir-Emtricitabine (</a:t>
                      </a:r>
                      <a:r>
                        <a:rPr lang="en-US" sz="1600" b="1" kern="1200" dirty="0" smtClean="0">
                          <a:solidFill>
                            <a:srgbClr val="000000"/>
                          </a:solidFill>
                          <a:latin typeface="Arial"/>
                          <a:ea typeface="+mn-ea"/>
                          <a:cs typeface="Arial"/>
                        </a:rPr>
                        <a:t>A</a:t>
                      </a:r>
                      <a:r>
                        <a:rPr lang="en-US" sz="1600" b="1" dirty="0" smtClean="0"/>
                        <a:t>I</a:t>
                      </a:r>
                      <a:r>
                        <a:rPr lang="en-US" sz="1600" kern="1200" dirty="0" smtClean="0">
                          <a:solidFill>
                            <a:srgbClr val="000000"/>
                          </a:solidFill>
                          <a:latin typeface="Arial"/>
                          <a:ea typeface="+mn-ea"/>
                          <a:cs typeface="Arial"/>
                        </a:rPr>
                        <a:t>)</a:t>
                      </a:r>
                      <a:endParaRPr lang="en-US" sz="1600" kern="1200" baseline="0" dirty="0" smtClean="0">
                        <a:solidFill>
                          <a:srgbClr val="000000"/>
                        </a:solidFill>
                        <a:latin typeface="Arial"/>
                        <a:ea typeface="+mn-ea"/>
                        <a:cs typeface="Arial"/>
                      </a:endParaRP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3EE"/>
                    </a:solidFill>
                  </a:tcPr>
                </a:tc>
              </a:tr>
              <a:tr h="1007914">
                <a:tc>
                  <a:txBody>
                    <a:bodyPr/>
                    <a:lstStyle/>
                    <a:p>
                      <a:pPr marL="114300" marR="0" indent="0" algn="l" defTabSz="457200" rtl="0" eaLnBrk="1" fontAlgn="auto" latinLnBrk="0" hangingPunct="1">
                        <a:lnSpc>
                          <a:spcPct val="100000"/>
                        </a:lnSpc>
                        <a:spcBef>
                          <a:spcPts val="600"/>
                        </a:spcBef>
                        <a:spcAft>
                          <a:spcPts val="0"/>
                        </a:spcAft>
                        <a:buClrTx/>
                        <a:buSzTx/>
                        <a:buFontTx/>
                        <a:buNone/>
                        <a:tabLst/>
                        <a:defRPr/>
                      </a:pPr>
                      <a:r>
                        <a:rPr lang="en-US" sz="1600" kern="1200" dirty="0" smtClean="0">
                          <a:solidFill>
                            <a:srgbClr val="000000"/>
                          </a:solidFill>
                          <a:latin typeface="Arial"/>
                          <a:ea typeface="+mn-ea"/>
                          <a:cs typeface="Arial"/>
                        </a:rPr>
                        <a:t>INSTI</a:t>
                      </a:r>
                      <a:r>
                        <a:rPr lang="en-US" sz="1600" kern="1200" baseline="0" dirty="0" smtClean="0">
                          <a:solidFill>
                            <a:srgbClr val="000000"/>
                          </a:solidFill>
                          <a:latin typeface="Arial"/>
                          <a:ea typeface="+mn-ea"/>
                          <a:cs typeface="Arial"/>
                        </a:rPr>
                        <a:t>-Based Regimen</a:t>
                      </a:r>
                      <a:endParaRPr lang="en-US" sz="1600" kern="1200" dirty="0" smtClean="0">
                        <a:solidFill>
                          <a:srgbClr val="000000"/>
                        </a:solidFill>
                        <a:latin typeface="Arial"/>
                        <a:ea typeface="+mn-ea"/>
                        <a:cs typeface="Arial"/>
                      </a:endParaRP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7432" marR="0" indent="0" algn="l" defTabSz="457200" rtl="0" eaLnBrk="1" fontAlgn="auto" latinLnBrk="0" hangingPunct="1">
                        <a:lnSpc>
                          <a:spcPct val="100000"/>
                        </a:lnSpc>
                        <a:spcBef>
                          <a:spcPts val="600"/>
                        </a:spcBef>
                        <a:spcAft>
                          <a:spcPts val="0"/>
                        </a:spcAft>
                        <a:buClrTx/>
                        <a:buSzTx/>
                        <a:buFontTx/>
                        <a:buNone/>
                        <a:tabLst/>
                        <a:defRPr/>
                      </a:pPr>
                      <a:r>
                        <a:rPr lang="en-US" sz="1600" kern="1200" dirty="0" smtClean="0">
                          <a:solidFill>
                            <a:srgbClr val="000000"/>
                          </a:solidFill>
                          <a:latin typeface="+mn-lt"/>
                          <a:ea typeface="+mn-ea"/>
                          <a:cs typeface="Arial"/>
                        </a:rPr>
                        <a:t>Raltegravir + Tenofovir</a:t>
                      </a:r>
                      <a:r>
                        <a:rPr lang="en-US" sz="1600" kern="1200" dirty="0" smtClean="0">
                          <a:solidFill>
                            <a:srgbClr val="000000"/>
                          </a:solidFill>
                          <a:latin typeface="Arial"/>
                          <a:ea typeface="+mn-ea"/>
                          <a:cs typeface="Arial"/>
                        </a:rPr>
                        <a:t>-Emtricitabine (</a:t>
                      </a:r>
                      <a:r>
                        <a:rPr lang="en-US" sz="1600" b="1" kern="1200" dirty="0" smtClean="0">
                          <a:solidFill>
                            <a:srgbClr val="000000"/>
                          </a:solidFill>
                          <a:latin typeface="Arial"/>
                          <a:ea typeface="+mn-ea"/>
                          <a:cs typeface="Arial"/>
                        </a:rPr>
                        <a:t>A</a:t>
                      </a:r>
                      <a:r>
                        <a:rPr lang="en-US" sz="1600" b="1" dirty="0" smtClean="0"/>
                        <a:t>I</a:t>
                      </a:r>
                      <a:r>
                        <a:rPr lang="en-US" sz="1600" kern="1200" dirty="0" smtClean="0">
                          <a:solidFill>
                            <a:srgbClr val="000000"/>
                          </a:solidFill>
                          <a:latin typeface="Arial"/>
                          <a:ea typeface="+mn-ea"/>
                          <a:cs typeface="Arial"/>
                        </a:rPr>
                        <a:t>)</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9" name="Title 8"/>
          <p:cNvSpPr>
            <a:spLocks noGrp="1"/>
          </p:cNvSpPr>
          <p:nvPr>
            <p:ph type="title"/>
          </p:nvPr>
        </p:nvSpPr>
        <p:spPr/>
        <p:txBody>
          <a:bodyPr>
            <a:normAutofit/>
          </a:bodyPr>
          <a:lstStyle/>
          <a:p>
            <a:r>
              <a:rPr lang="en-US" sz="2700" dirty="0">
                <a:solidFill>
                  <a:srgbClr val="E7F1CA"/>
                </a:solidFill>
              </a:rPr>
              <a:t>DHHS </a:t>
            </a:r>
            <a:r>
              <a:rPr lang="en-US" sz="2700" dirty="0" smtClean="0">
                <a:solidFill>
                  <a:srgbClr val="E7F1CA"/>
                </a:solidFill>
              </a:rPr>
              <a:t>Antiretroviral Therapy Guidelines: October 2011</a:t>
            </a:r>
            <a:br>
              <a:rPr lang="en-US" sz="2700" dirty="0" smtClean="0">
                <a:solidFill>
                  <a:srgbClr val="E7F1CA"/>
                </a:solidFill>
              </a:rPr>
            </a:br>
            <a:r>
              <a:rPr lang="en-US" sz="2800" dirty="0" smtClean="0"/>
              <a:t>Preferred Regimens for ARV-Naïve Patients</a:t>
            </a:r>
            <a:endParaRPr lang="en-US" sz="2800" dirty="0"/>
          </a:p>
        </p:txBody>
      </p:sp>
      <p:sp>
        <p:nvSpPr>
          <p:cNvPr id="2" name="Text Placeholder 1"/>
          <p:cNvSpPr>
            <a:spLocks noGrp="1"/>
          </p:cNvSpPr>
          <p:nvPr>
            <p:ph type="body" idx="1"/>
          </p:nvPr>
        </p:nvSpPr>
        <p:spPr/>
        <p:txBody>
          <a:bodyPr/>
          <a:lstStyle/>
          <a:p>
            <a:r>
              <a:rPr lang="en-US" dirty="0"/>
              <a:t>ANTIRETROVIRAL THERAPY: DHHS </a:t>
            </a:r>
            <a:r>
              <a:rPr lang="en-US" dirty="0" smtClean="0"/>
              <a:t>GUIDELINES</a:t>
            </a:r>
            <a:endParaRPr lang="en-US" dirty="0"/>
          </a:p>
        </p:txBody>
      </p:sp>
      <p:sp>
        <p:nvSpPr>
          <p:cNvPr id="4" name="Content Placeholder 3"/>
          <p:cNvSpPr>
            <a:spLocks noGrp="1"/>
          </p:cNvSpPr>
          <p:nvPr>
            <p:ph sz="quarter" idx="13"/>
          </p:nvPr>
        </p:nvSpPr>
        <p:spPr/>
        <p:txBody>
          <a:bodyPr/>
          <a:lstStyle/>
          <a:p>
            <a:r>
              <a:rPr lang="en-US" b="0" dirty="0"/>
              <a:t>Source: </a:t>
            </a:r>
            <a:r>
              <a:rPr lang="en-US" b="0" dirty="0" smtClean="0"/>
              <a:t>DHHS </a:t>
            </a:r>
            <a:r>
              <a:rPr lang="en-US" b="0" dirty="0"/>
              <a:t>Antiretroviral Therapy Guidelines. </a:t>
            </a:r>
            <a:r>
              <a:rPr lang="en-US" b="0" dirty="0" smtClean="0">
                <a:latin typeface="Arial" pitchFamily="31" charset="0"/>
              </a:rPr>
              <a:t>(</a:t>
            </a:r>
            <a:r>
              <a:rPr lang="en-US" b="0" dirty="0" err="1" smtClean="0">
                <a:latin typeface="Arial" pitchFamily="31" charset="0"/>
              </a:rPr>
              <a:t>aidsinfo.nih.gov</a:t>
            </a:r>
            <a:r>
              <a:rPr lang="en-US" b="0" dirty="0">
                <a:latin typeface="Arial" pitchFamily="31" charset="0"/>
              </a:rPr>
              <a:t>)</a:t>
            </a:r>
          </a:p>
        </p:txBody>
      </p:sp>
    </p:spTree>
    <p:extLst>
      <p:ext uri="{BB962C8B-B14F-4D97-AF65-F5344CB8AC3E}">
        <p14:creationId xmlns:p14="http://schemas.microsoft.com/office/powerpoint/2010/main" val="1495266482"/>
      </p:ext>
    </p:extLst>
  </p:cSld>
  <p:clrMapOvr>
    <a:masterClrMapping/>
  </p:clrMapOvr>
  <mc:AlternateContent xmlns:mc="http://schemas.openxmlformats.org/markup-compatibility/2006">
    <mc:Choice xmlns:p14="http://schemas.microsoft.com/office/powerpoint/2010/main" Requires="p14">
      <p:transition spd="med" p14:dur="700" advTm="17118">
        <p:fade/>
      </p:transition>
    </mc:Choice>
    <mc:Fallback>
      <p:transition spd="med" advTm="17118">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3048000"/>
            <a:ext cx="8077200" cy="1524000"/>
          </a:xfrm>
        </p:spPr>
        <p:txBody>
          <a:bodyPr>
            <a:normAutofit/>
          </a:bodyPr>
          <a:lstStyle/>
          <a:p>
            <a:r>
              <a:rPr lang="en-US" sz="2800" dirty="0" smtClean="0"/>
              <a:t>- October 2011 DHHS Guidelines</a:t>
            </a:r>
            <a:br>
              <a:rPr lang="en-US" sz="2800" dirty="0" smtClean="0"/>
            </a:br>
            <a:r>
              <a:rPr lang="en-US" sz="2800" dirty="0" smtClean="0"/>
              <a:t>- July 2010 IAS-USA Guidelines</a:t>
            </a:r>
            <a:br>
              <a:rPr lang="en-US" sz="2800" dirty="0" smtClean="0"/>
            </a:br>
            <a:r>
              <a:rPr lang="en-US" sz="2800" dirty="0" smtClean="0"/>
              <a:t>- Supporting Evidence Base</a:t>
            </a:r>
            <a:endParaRPr lang="en-US" sz="2800" dirty="0"/>
          </a:p>
        </p:txBody>
      </p:sp>
      <p:sp>
        <p:nvSpPr>
          <p:cNvPr id="3" name="Text Placeholder 2"/>
          <p:cNvSpPr>
            <a:spLocks noGrp="1"/>
          </p:cNvSpPr>
          <p:nvPr>
            <p:ph type="body" idx="1"/>
          </p:nvPr>
        </p:nvSpPr>
        <p:spPr>
          <a:xfrm>
            <a:off x="533401" y="2028824"/>
            <a:ext cx="8077200" cy="790576"/>
          </a:xfrm>
        </p:spPr>
        <p:txBody>
          <a:bodyPr anchor="t"/>
          <a:lstStyle/>
          <a:p>
            <a:r>
              <a:rPr lang="en-US" sz="3600" b="1" dirty="0" smtClean="0"/>
              <a:t>When To Start</a:t>
            </a:r>
            <a:endParaRPr lang="en-US" sz="3600" b="1" dirty="0"/>
          </a:p>
        </p:txBody>
      </p:sp>
    </p:spTree>
    <p:extLst>
      <p:ext uri="{BB962C8B-B14F-4D97-AF65-F5344CB8AC3E}">
        <p14:creationId xmlns:p14="http://schemas.microsoft.com/office/powerpoint/2010/main" val="134538196"/>
      </p:ext>
    </p:extLst>
  </p:cSld>
  <p:clrMapOvr>
    <a:masterClrMapping/>
  </p:clrMapOvr>
  <mc:AlternateContent xmlns:mc="http://schemas.openxmlformats.org/markup-compatibility/2006">
    <mc:Choice xmlns:p14="http://schemas.microsoft.com/office/powerpoint/2010/main" Requires="p14">
      <p:transition spd="med" p14:dur="700" advTm="37533">
        <p:fade/>
      </p:transition>
    </mc:Choice>
    <mc:Fallback>
      <p:transition spd="med" advTm="37533">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background.jpg"/>
          <p:cNvPicPr>
            <a:picLocks/>
          </p:cNvPicPr>
          <p:nvPr/>
        </p:nvPicPr>
        <p:blipFill>
          <a:blip r:embed="rId2" cstate="print"/>
          <a:srcRect t="39978" b="37812"/>
          <a:stretch>
            <a:fillRect/>
          </a:stretch>
        </p:blipFill>
        <p:spPr bwMode="invGray">
          <a:xfrm>
            <a:off x="-1" y="0"/>
            <a:ext cx="9162288" cy="1277112"/>
          </a:xfrm>
          <a:prstGeom prst="rect">
            <a:avLst/>
          </a:prstGeom>
          <a:solidFill>
            <a:scrgbClr r="0" g="0" b="0"/>
          </a:solidFill>
        </p:spPr>
      </p:pic>
      <p:sp>
        <p:nvSpPr>
          <p:cNvPr id="33"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35" name="Straight Connector 34"/>
          <p:cNvCxnSpPr/>
          <p:nvPr/>
        </p:nvCxnSpPr>
        <p:spPr>
          <a:xfrm>
            <a:off x="0"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9" name="Group 65"/>
          <p:cNvGraphicFramePr>
            <a:graphicFrameLocks noGrp="1"/>
          </p:cNvGraphicFramePr>
          <p:nvPr>
            <p:extLst>
              <p:ext uri="{D42A27DB-BD31-4B8C-83A1-F6EECF244321}">
                <p14:modId xmlns:p14="http://schemas.microsoft.com/office/powerpoint/2010/main" val="1063791789"/>
              </p:ext>
            </p:extLst>
          </p:nvPr>
        </p:nvGraphicFramePr>
        <p:xfrm>
          <a:off x="438150" y="1447800"/>
          <a:ext cx="8248650" cy="4714982"/>
        </p:xfrm>
        <a:graphic>
          <a:graphicData uri="http://schemas.openxmlformats.org/drawingml/2006/table">
            <a:tbl>
              <a:tblPr>
                <a:effectLst>
                  <a:outerShdw blurRad="50800" dist="38100" dir="2700000" algn="tl" rotWithShape="0">
                    <a:srgbClr val="000000">
                      <a:alpha val="43000"/>
                    </a:srgbClr>
                  </a:outerShdw>
                </a:effectLst>
              </a:tblPr>
              <a:tblGrid>
                <a:gridCol w="1143000"/>
                <a:gridCol w="7105650"/>
              </a:tblGrid>
              <a:tr h="406972">
                <a:tc>
                  <a:txBody>
                    <a:bodyPr/>
                    <a:lstStyle/>
                    <a:p>
                      <a:pPr marL="0" marR="0" lvl="0" indent="0" algn="l" defTabSz="457200" rtl="0" eaLnBrk="0" fontAlgn="base" latinLnBrk="0" hangingPunct="0">
                        <a:lnSpc>
                          <a:spcPct val="100000"/>
                        </a:lnSpc>
                        <a:spcBef>
                          <a:spcPct val="20000"/>
                        </a:spcBef>
                        <a:spcAft>
                          <a:spcPct val="0"/>
                        </a:spcAft>
                        <a:buClr>
                          <a:srgbClr val="7592A4"/>
                        </a:buClr>
                        <a:buSzTx/>
                        <a:buFont typeface="Arial" pitchFamily="-108" charset="0"/>
                        <a:buNone/>
                        <a:tabLst/>
                      </a:pPr>
                      <a:r>
                        <a:rPr kumimoji="0" lang="en-US" sz="1800" b="1" i="0" u="none" strike="noStrike" cap="none" normalizeH="0" baseline="0" dirty="0" smtClean="0">
                          <a:ln>
                            <a:noFill/>
                          </a:ln>
                          <a:solidFill>
                            <a:srgbClr val="FFFFFF"/>
                          </a:solidFill>
                          <a:effectLst/>
                          <a:latin typeface="Arial"/>
                          <a:ea typeface="ＭＳ Ｐゴシック" pitchFamily="-108" charset="-128"/>
                          <a:cs typeface="Arial"/>
                        </a:rPr>
                        <a:t>Class</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26496"/>
                    </a:solidFill>
                  </a:tcPr>
                </a:tc>
                <a:tc>
                  <a:txBody>
                    <a:bodyPr/>
                    <a:lstStyle/>
                    <a:p>
                      <a:pPr marL="0" marR="0" lvl="0" indent="0" algn="l" defTabSz="457200" rtl="0" eaLnBrk="0" fontAlgn="base" latinLnBrk="0" hangingPunct="0">
                        <a:lnSpc>
                          <a:spcPct val="100000"/>
                        </a:lnSpc>
                        <a:spcBef>
                          <a:spcPct val="20000"/>
                        </a:spcBef>
                        <a:spcAft>
                          <a:spcPct val="0"/>
                        </a:spcAft>
                        <a:buClr>
                          <a:srgbClr val="7592A4"/>
                        </a:buClr>
                        <a:buSzTx/>
                        <a:buFont typeface="Arial" pitchFamily="-108" charset="0"/>
                        <a:buNone/>
                        <a:tabLst/>
                      </a:pPr>
                      <a:r>
                        <a:rPr kumimoji="0" lang="en-US" sz="1800" b="1" i="0" u="none" strike="noStrike" cap="none" normalizeH="0" baseline="0" dirty="0" smtClean="0">
                          <a:ln>
                            <a:noFill/>
                          </a:ln>
                          <a:solidFill>
                            <a:srgbClr val="FFFFFF"/>
                          </a:solidFill>
                          <a:effectLst/>
                          <a:latin typeface="Arial"/>
                          <a:ea typeface="ＭＳ Ｐゴシック" pitchFamily="-108" charset="-128"/>
                          <a:cs typeface="Arial"/>
                        </a:rPr>
                        <a:t>Therapy</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26496"/>
                    </a:solidFill>
                  </a:tcPr>
                </a:tc>
              </a:tr>
              <a:tr h="449166">
                <a:tc rowSpan="3">
                  <a:txBody>
                    <a:bodyPr/>
                    <a:lstStyle/>
                    <a:p>
                      <a:r>
                        <a:rPr lang="en-US" sz="1800" kern="1200" dirty="0" smtClean="0">
                          <a:solidFill>
                            <a:srgbClr val="000000"/>
                          </a:solidFill>
                          <a:latin typeface="Arial"/>
                          <a:ea typeface="+mn-ea"/>
                          <a:cs typeface="Arial"/>
                        </a:rPr>
                        <a:t>NNRTI-Based</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nSpc>
                          <a:spcPts val="2400"/>
                        </a:lnSpc>
                      </a:pPr>
                      <a:r>
                        <a:rPr lang="en-US" sz="1800" kern="1200" dirty="0" smtClean="0">
                          <a:solidFill>
                            <a:srgbClr val="000000"/>
                          </a:solidFill>
                          <a:latin typeface="Arial"/>
                          <a:ea typeface="+mn-ea"/>
                          <a:cs typeface="Arial"/>
                        </a:rPr>
                        <a:t>Efavirenz + Abacavir-Lamivudine (</a:t>
                      </a:r>
                      <a:r>
                        <a:rPr lang="en-US" sz="1800" b="1" kern="1200" dirty="0" smtClean="0">
                          <a:solidFill>
                            <a:srgbClr val="000000"/>
                          </a:solidFill>
                          <a:latin typeface="Arial"/>
                          <a:ea typeface="+mn-ea"/>
                          <a:cs typeface="Arial"/>
                        </a:rPr>
                        <a:t>BI</a:t>
                      </a:r>
                      <a:r>
                        <a:rPr lang="en-US" sz="1800" kern="1200" dirty="0" smtClean="0">
                          <a:solidFill>
                            <a:srgbClr val="000000"/>
                          </a:solidFill>
                          <a:latin typeface="Arial"/>
                          <a:ea typeface="+mn-ea"/>
                          <a:cs typeface="Arial"/>
                        </a:rPr>
                        <a:t>)</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000000"/>
                      </a:solidFill>
                      <a:prstDash val="sysDot"/>
                      <a:round/>
                      <a:headEnd type="none" w="med" len="med"/>
                      <a:tailEnd type="none" w="med" len="med"/>
                    </a:lnB>
                    <a:lnTlToBr>
                      <a:noFill/>
                    </a:lnTlToBr>
                    <a:lnBlToTr>
                      <a:noFill/>
                    </a:lnBlToTr>
                    <a:solidFill>
                      <a:schemeClr val="bg1"/>
                    </a:solidFill>
                  </a:tcPr>
                </a:tc>
              </a:tr>
              <a:tr h="449166">
                <a:tc vMerge="1">
                  <a:txBody>
                    <a:bodyPr/>
                    <a:lstStyle/>
                    <a:p>
                      <a:endParaRPr lang="en-US"/>
                    </a:p>
                  </a:txBody>
                  <a:tcPr/>
                </a:tc>
                <a:tc>
                  <a:txBody>
                    <a:bodyPr/>
                    <a:lstStyle/>
                    <a:p>
                      <a:pPr marL="0" marR="0" indent="0" algn="l" defTabSz="914400" rtl="0" eaLnBrk="1" fontAlgn="auto" latinLnBrk="0" hangingPunct="1">
                        <a:lnSpc>
                          <a:spcPts val="2400"/>
                        </a:lnSpc>
                        <a:spcBef>
                          <a:spcPts val="0"/>
                        </a:spcBef>
                        <a:spcAft>
                          <a:spcPts val="0"/>
                        </a:spcAft>
                        <a:buClrTx/>
                        <a:buSzTx/>
                        <a:buFontTx/>
                        <a:buNone/>
                        <a:tabLst/>
                        <a:defRPr/>
                      </a:pPr>
                      <a:r>
                        <a:rPr lang="en-US" sz="1800" kern="1200" dirty="0" smtClean="0">
                          <a:solidFill>
                            <a:srgbClr val="000000"/>
                          </a:solidFill>
                          <a:latin typeface="+mn-lt"/>
                          <a:ea typeface="+mn-ea"/>
                          <a:cs typeface="Arial"/>
                        </a:rPr>
                        <a:t>Rilpivirine + Tenofovir-Emtricitabine (</a:t>
                      </a:r>
                      <a:r>
                        <a:rPr lang="en-US" sz="1800" b="1" kern="1200" dirty="0" smtClean="0">
                          <a:solidFill>
                            <a:srgbClr val="000000"/>
                          </a:solidFill>
                          <a:latin typeface="+mn-lt"/>
                          <a:ea typeface="+mn-ea"/>
                          <a:cs typeface="Arial"/>
                        </a:rPr>
                        <a:t>BI</a:t>
                      </a:r>
                      <a:r>
                        <a:rPr lang="en-US" sz="1800" kern="1200" dirty="0" smtClean="0">
                          <a:solidFill>
                            <a:srgbClr val="000000"/>
                          </a:solidFill>
                          <a:latin typeface="+mn-lt"/>
                          <a:ea typeface="+mn-ea"/>
                          <a:cs typeface="Arial"/>
                        </a:rPr>
                        <a:t>)</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ysDot"/>
                      <a:round/>
                      <a:headEnd type="none" w="med" len="med"/>
                      <a:tailEnd type="none" w="med" len="med"/>
                    </a:lnT>
                    <a:lnB w="9525" cap="flat" cmpd="sng" algn="ctr">
                      <a:solidFill>
                        <a:srgbClr val="000000"/>
                      </a:solidFill>
                      <a:prstDash val="sysDot"/>
                      <a:round/>
                      <a:headEnd type="none" w="med" len="med"/>
                      <a:tailEnd type="none" w="med" len="med"/>
                    </a:lnB>
                    <a:lnTlToBr>
                      <a:noFill/>
                    </a:lnTlToBr>
                    <a:lnBlToTr>
                      <a:noFill/>
                    </a:lnBlToTr>
                    <a:solidFill>
                      <a:schemeClr val="bg1"/>
                    </a:solidFill>
                  </a:tcPr>
                </a:tc>
              </a:tr>
              <a:tr h="449166">
                <a:tc vMerge="1">
                  <a:txBody>
                    <a:bodyPr/>
                    <a:lstStyle/>
                    <a:p>
                      <a:endParaRPr lang="en-US"/>
                    </a:p>
                  </a:txBody>
                  <a:tcPr/>
                </a:tc>
                <a:tc>
                  <a:txBody>
                    <a:bodyPr/>
                    <a:lstStyle/>
                    <a:p>
                      <a:pPr marL="0" marR="0" indent="0" algn="l" defTabSz="914400" rtl="0" eaLnBrk="1" fontAlgn="auto" latinLnBrk="0" hangingPunct="1">
                        <a:lnSpc>
                          <a:spcPts val="2400"/>
                        </a:lnSpc>
                        <a:spcBef>
                          <a:spcPts val="0"/>
                        </a:spcBef>
                        <a:spcAft>
                          <a:spcPts val="0"/>
                        </a:spcAft>
                        <a:buClrTx/>
                        <a:buSzTx/>
                        <a:buFontTx/>
                        <a:buNone/>
                        <a:tabLst/>
                        <a:defRPr/>
                      </a:pPr>
                      <a:r>
                        <a:rPr lang="en-US" sz="1800" kern="1200" dirty="0" smtClean="0">
                          <a:solidFill>
                            <a:srgbClr val="000000"/>
                          </a:solidFill>
                          <a:latin typeface="+mn-lt"/>
                          <a:ea typeface="+mn-ea"/>
                          <a:cs typeface="Arial"/>
                        </a:rPr>
                        <a:t>Rilpivirine + Abacavir-Lamivudine (</a:t>
                      </a:r>
                      <a:r>
                        <a:rPr lang="en-US" sz="1800" b="1" kern="1200" dirty="0" smtClean="0">
                          <a:solidFill>
                            <a:srgbClr val="000000"/>
                          </a:solidFill>
                          <a:latin typeface="+mn-lt"/>
                          <a:ea typeface="+mn-ea"/>
                          <a:cs typeface="Arial"/>
                        </a:rPr>
                        <a:t>BIII</a:t>
                      </a:r>
                      <a:r>
                        <a:rPr lang="en-US" sz="1800" kern="1200" dirty="0" smtClean="0">
                          <a:solidFill>
                            <a:srgbClr val="000000"/>
                          </a:solidFill>
                          <a:latin typeface="+mn-lt"/>
                          <a:ea typeface="+mn-ea"/>
                          <a:cs typeface="Arial"/>
                        </a:rPr>
                        <a:t>)</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9166">
                <a:tc rowSpan="4">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rgbClr val="000000"/>
                          </a:solidFill>
                          <a:latin typeface="Arial"/>
                          <a:ea typeface="+mn-ea"/>
                          <a:cs typeface="Arial"/>
                        </a:rPr>
                        <a:t>PI-Based</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3EE"/>
                    </a:solidFill>
                  </a:tcPr>
                </a:tc>
                <a:tc>
                  <a:txBody>
                    <a:bodyPr/>
                    <a:lstStyle/>
                    <a:p>
                      <a:pPr marL="0" marR="0" indent="0" algn="l" defTabSz="457200" rtl="0" eaLnBrk="1" fontAlgn="auto" latinLnBrk="0" hangingPunct="1">
                        <a:lnSpc>
                          <a:spcPts val="2400"/>
                        </a:lnSpc>
                        <a:spcBef>
                          <a:spcPts val="0"/>
                        </a:spcBef>
                        <a:spcAft>
                          <a:spcPts val="0"/>
                        </a:spcAft>
                        <a:buClrTx/>
                        <a:buSzTx/>
                        <a:buFontTx/>
                        <a:buNone/>
                        <a:tabLst/>
                        <a:defRPr/>
                      </a:pPr>
                      <a:r>
                        <a:rPr lang="en-US" sz="1800" kern="1200" dirty="0" smtClean="0">
                          <a:solidFill>
                            <a:srgbClr val="000000"/>
                          </a:solidFill>
                          <a:latin typeface="+mn-lt"/>
                          <a:ea typeface="+mn-ea"/>
                          <a:cs typeface="Arial"/>
                        </a:rPr>
                        <a:t>Atazanavir + Ritonavir + Abacavir-Lamivudine (</a:t>
                      </a:r>
                      <a:r>
                        <a:rPr lang="en-US" sz="1800" b="1" kern="1200" dirty="0" smtClean="0">
                          <a:solidFill>
                            <a:srgbClr val="000000"/>
                          </a:solidFill>
                          <a:latin typeface="+mn-lt"/>
                          <a:ea typeface="+mn-ea"/>
                          <a:cs typeface="Arial"/>
                        </a:rPr>
                        <a:t>BI</a:t>
                      </a:r>
                      <a:r>
                        <a:rPr lang="en-US" sz="1800" kern="1200" dirty="0" smtClean="0">
                          <a:solidFill>
                            <a:srgbClr val="000000"/>
                          </a:solidFill>
                          <a:latin typeface="+mn-lt"/>
                          <a:ea typeface="+mn-ea"/>
                          <a:cs typeface="Arial"/>
                        </a:rPr>
                        <a:t>)</a:t>
                      </a:r>
                      <a:endParaRPr lang="en-US" sz="1800" b="1" kern="1200" baseline="0" dirty="0" smtClean="0">
                        <a:solidFill>
                          <a:srgbClr val="000000"/>
                        </a:solidFill>
                        <a:latin typeface="Arial"/>
                        <a:ea typeface="+mn-ea"/>
                        <a:cs typeface="Arial"/>
                      </a:endParaRP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ysDot"/>
                      <a:round/>
                      <a:headEnd type="none" w="med" len="med"/>
                      <a:tailEnd type="none" w="med" len="med"/>
                    </a:lnB>
                    <a:lnTlToBr>
                      <a:noFill/>
                    </a:lnTlToBr>
                    <a:lnBlToTr>
                      <a:noFill/>
                    </a:lnBlToTr>
                    <a:solidFill>
                      <a:srgbClr val="E1E3EE"/>
                    </a:solidFill>
                  </a:tcPr>
                </a:tc>
              </a:tr>
              <a:tr h="449166">
                <a:tc vMerge="1">
                  <a:txBody>
                    <a:bodyPr/>
                    <a:lstStyle/>
                    <a:p>
                      <a:endParaRPr lang="en-US"/>
                    </a:p>
                  </a:txBody>
                  <a:tcPr/>
                </a:tc>
                <a:tc>
                  <a:txBody>
                    <a:bodyPr/>
                    <a:lstStyle/>
                    <a:p>
                      <a:pPr marL="0" marR="0" indent="0" algn="l" defTabSz="457200" rtl="0" eaLnBrk="1" fontAlgn="auto" latinLnBrk="0" hangingPunct="1">
                        <a:lnSpc>
                          <a:spcPts val="2400"/>
                        </a:lnSpc>
                        <a:spcBef>
                          <a:spcPts val="0"/>
                        </a:spcBef>
                        <a:spcAft>
                          <a:spcPts val="0"/>
                        </a:spcAft>
                        <a:buClrTx/>
                        <a:buSzTx/>
                        <a:buFontTx/>
                        <a:buNone/>
                        <a:tabLst/>
                        <a:defRPr/>
                      </a:pPr>
                      <a:r>
                        <a:rPr lang="en-US" sz="1800" kern="1200" dirty="0" err="1" smtClean="0">
                          <a:solidFill>
                            <a:srgbClr val="000000"/>
                          </a:solidFill>
                          <a:latin typeface="+mn-lt"/>
                          <a:ea typeface="+mn-ea"/>
                          <a:cs typeface="Arial"/>
                        </a:rPr>
                        <a:t>Darunavir</a:t>
                      </a:r>
                      <a:r>
                        <a:rPr lang="en-US" sz="1800" kern="1200" dirty="0" smtClean="0">
                          <a:solidFill>
                            <a:srgbClr val="000000"/>
                          </a:solidFill>
                          <a:latin typeface="+mn-lt"/>
                          <a:ea typeface="+mn-ea"/>
                          <a:cs typeface="Arial"/>
                        </a:rPr>
                        <a:t> + Ritonavir + Abacavir-Lamivudine (</a:t>
                      </a:r>
                      <a:r>
                        <a:rPr lang="en-US" sz="1800" b="1" kern="1200" dirty="0" smtClean="0">
                          <a:solidFill>
                            <a:srgbClr val="000000"/>
                          </a:solidFill>
                          <a:latin typeface="+mn-lt"/>
                          <a:ea typeface="+mn-ea"/>
                          <a:cs typeface="Arial"/>
                        </a:rPr>
                        <a:t>BIII)</a:t>
                      </a:r>
                      <a:endParaRPr lang="en-US" sz="1800" b="1" kern="1200" baseline="0" dirty="0" smtClean="0">
                        <a:solidFill>
                          <a:srgbClr val="000000"/>
                        </a:solidFill>
                        <a:latin typeface="+mn-lt"/>
                        <a:ea typeface="+mn-ea"/>
                        <a:cs typeface="Arial"/>
                      </a:endParaRP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ysDot"/>
                      <a:round/>
                      <a:headEnd type="none" w="med" len="med"/>
                      <a:tailEnd type="none" w="med" len="med"/>
                    </a:lnT>
                    <a:lnB w="9525" cap="flat" cmpd="sng" algn="ctr">
                      <a:solidFill>
                        <a:srgbClr val="000000"/>
                      </a:solidFill>
                      <a:prstDash val="sysDot"/>
                      <a:round/>
                      <a:headEnd type="none" w="med" len="med"/>
                      <a:tailEnd type="none" w="med" len="med"/>
                    </a:lnB>
                    <a:lnTlToBr>
                      <a:noFill/>
                    </a:lnTlToBr>
                    <a:lnBlToTr>
                      <a:noFill/>
                    </a:lnBlToTr>
                    <a:solidFill>
                      <a:srgbClr val="E1E3EE"/>
                    </a:solidFill>
                  </a:tcPr>
                </a:tc>
              </a:tr>
              <a:tr h="723899">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rgbClr val="000000"/>
                        </a:solidFill>
                        <a:latin typeface="Arial"/>
                        <a:ea typeface="+mn-ea"/>
                        <a:cs typeface="Arial"/>
                      </a:endParaRPr>
                    </a:p>
                  </a:txBody>
                  <a:tcPr marL="65762" marR="65762" marT="32871" marB="32871" anchor="ctr" horzOverflow="overflow">
                    <a:lnL w="2857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3EE"/>
                    </a:solidFill>
                  </a:tcPr>
                </a:tc>
                <a:tc>
                  <a:txBody>
                    <a:bodyPr/>
                    <a:lstStyle/>
                    <a:p>
                      <a:pPr marL="0" marR="0" indent="0" algn="l" defTabSz="457200" rtl="0" eaLnBrk="1" fontAlgn="auto" latinLnBrk="0" hangingPunct="1">
                        <a:lnSpc>
                          <a:spcPts val="2400"/>
                        </a:lnSpc>
                        <a:spcBef>
                          <a:spcPts val="0"/>
                        </a:spcBef>
                        <a:spcAft>
                          <a:spcPts val="0"/>
                        </a:spcAft>
                        <a:buClrTx/>
                        <a:buSzTx/>
                        <a:buFontTx/>
                        <a:buNone/>
                        <a:tabLst/>
                        <a:defRPr/>
                      </a:pPr>
                      <a:r>
                        <a:rPr lang="en-US" sz="1800" kern="1200" dirty="0" err="1" smtClean="0">
                          <a:solidFill>
                            <a:srgbClr val="000000"/>
                          </a:solidFill>
                          <a:latin typeface="+mn-lt"/>
                          <a:ea typeface="+mn-ea"/>
                          <a:cs typeface="Arial"/>
                        </a:rPr>
                        <a:t>Fosamprenavir</a:t>
                      </a:r>
                      <a:r>
                        <a:rPr lang="en-US" sz="1800" kern="1200" dirty="0" smtClean="0">
                          <a:solidFill>
                            <a:srgbClr val="000000"/>
                          </a:solidFill>
                          <a:latin typeface="+mn-lt"/>
                          <a:ea typeface="+mn-ea"/>
                          <a:cs typeface="Arial"/>
                        </a:rPr>
                        <a:t> (1-2x daily) + Ritonavir + Abacavir-Lamivudine (</a:t>
                      </a:r>
                      <a:r>
                        <a:rPr lang="en-US" sz="1800" b="1" kern="1200" dirty="0" smtClean="0">
                          <a:solidFill>
                            <a:srgbClr val="000000"/>
                          </a:solidFill>
                          <a:latin typeface="+mn-lt"/>
                          <a:ea typeface="+mn-ea"/>
                          <a:cs typeface="Arial"/>
                        </a:rPr>
                        <a:t>BI</a:t>
                      </a:r>
                      <a:r>
                        <a:rPr lang="en-US" sz="1800" kern="1200" dirty="0" smtClean="0">
                          <a:solidFill>
                            <a:srgbClr val="000000"/>
                          </a:solidFill>
                          <a:latin typeface="+mn-lt"/>
                          <a:ea typeface="+mn-ea"/>
                          <a:cs typeface="Arial"/>
                        </a:rPr>
                        <a:t>)</a:t>
                      </a:r>
                      <a:br>
                        <a:rPr lang="en-US" sz="1800" kern="1200" dirty="0" smtClean="0">
                          <a:solidFill>
                            <a:srgbClr val="000000"/>
                          </a:solidFill>
                          <a:latin typeface="+mn-lt"/>
                          <a:ea typeface="+mn-ea"/>
                          <a:cs typeface="Arial"/>
                        </a:rPr>
                      </a:br>
                      <a:r>
                        <a:rPr lang="en-US" sz="1800" kern="1200" dirty="0" err="1" smtClean="0">
                          <a:solidFill>
                            <a:srgbClr val="000000"/>
                          </a:solidFill>
                          <a:latin typeface="+mn-lt"/>
                          <a:ea typeface="+mn-ea"/>
                          <a:cs typeface="Arial"/>
                        </a:rPr>
                        <a:t>Fosamprenavir</a:t>
                      </a:r>
                      <a:r>
                        <a:rPr lang="en-US" sz="1800" kern="1200" dirty="0" smtClean="0">
                          <a:solidFill>
                            <a:srgbClr val="000000"/>
                          </a:solidFill>
                          <a:latin typeface="+mn-lt"/>
                          <a:ea typeface="+mn-ea"/>
                          <a:cs typeface="Arial"/>
                        </a:rPr>
                        <a:t> (1-2x daily) + Ritonavir + Tenofovir-Emtricitabine (</a:t>
                      </a:r>
                      <a:r>
                        <a:rPr lang="en-US" sz="1800" b="1" kern="1200" dirty="0" smtClean="0">
                          <a:solidFill>
                            <a:srgbClr val="000000"/>
                          </a:solidFill>
                          <a:latin typeface="+mn-lt"/>
                          <a:ea typeface="+mn-ea"/>
                          <a:cs typeface="Arial"/>
                        </a:rPr>
                        <a:t>BI</a:t>
                      </a:r>
                      <a:r>
                        <a:rPr lang="en-US" sz="1800" kern="1200" dirty="0" smtClean="0">
                          <a:solidFill>
                            <a:srgbClr val="000000"/>
                          </a:solidFill>
                          <a:latin typeface="+mn-lt"/>
                          <a:ea typeface="+mn-ea"/>
                          <a:cs typeface="Arial"/>
                        </a:rPr>
                        <a:t>) </a:t>
                      </a:r>
                      <a:endParaRPr lang="en-US" sz="1800" b="1" kern="1200" baseline="0" dirty="0" smtClean="0">
                        <a:solidFill>
                          <a:srgbClr val="000000"/>
                        </a:solidFill>
                        <a:latin typeface="Arial"/>
                        <a:ea typeface="+mn-ea"/>
                        <a:cs typeface="Arial"/>
                      </a:endParaRP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ysDot"/>
                      <a:round/>
                      <a:headEnd type="none" w="med" len="med"/>
                      <a:tailEnd type="none" w="med" len="med"/>
                    </a:lnT>
                    <a:lnB w="9525" cap="flat" cmpd="sng" algn="ctr">
                      <a:solidFill>
                        <a:srgbClr val="000000"/>
                      </a:solidFill>
                      <a:prstDash val="sysDot"/>
                      <a:round/>
                      <a:headEnd type="none" w="med" len="med"/>
                      <a:tailEnd type="none" w="med" len="med"/>
                    </a:lnB>
                    <a:lnTlToBr>
                      <a:noFill/>
                    </a:lnTlToBr>
                    <a:lnBlToTr>
                      <a:noFill/>
                    </a:lnBlToTr>
                    <a:solidFill>
                      <a:srgbClr val="E1E3EE"/>
                    </a:solidFill>
                  </a:tcPr>
                </a:tc>
              </a:tr>
              <a:tr h="723899">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rgbClr val="000000"/>
                        </a:solidFill>
                        <a:latin typeface="Arial"/>
                        <a:ea typeface="+mn-ea"/>
                        <a:cs typeface="Arial"/>
                      </a:endParaRPr>
                    </a:p>
                  </a:txBody>
                  <a:tcPr marL="65762" marR="65762" marT="32871" marB="32871" anchor="ctr" horzOverflow="overflow">
                    <a:lnL w="2857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3EE"/>
                    </a:solidFill>
                  </a:tcPr>
                </a:tc>
                <a:tc>
                  <a:txBody>
                    <a:bodyPr/>
                    <a:lstStyle/>
                    <a:p>
                      <a:pPr marL="0" marR="0" indent="0" algn="l" defTabSz="457200" rtl="0" eaLnBrk="1" fontAlgn="auto" latinLnBrk="0" hangingPunct="1">
                        <a:lnSpc>
                          <a:spcPts val="2400"/>
                        </a:lnSpc>
                        <a:spcBef>
                          <a:spcPts val="0"/>
                        </a:spcBef>
                        <a:spcAft>
                          <a:spcPts val="0"/>
                        </a:spcAft>
                        <a:buClrTx/>
                        <a:buSzTx/>
                        <a:buFontTx/>
                        <a:buNone/>
                        <a:tabLst/>
                        <a:defRPr/>
                      </a:pPr>
                      <a:r>
                        <a:rPr lang="en-US" sz="1800" kern="1200" dirty="0" smtClean="0">
                          <a:solidFill>
                            <a:srgbClr val="000000"/>
                          </a:solidFill>
                          <a:latin typeface="+mn-lt"/>
                          <a:ea typeface="+mn-ea"/>
                          <a:cs typeface="Arial"/>
                        </a:rPr>
                        <a:t>Lopinavir-Ritonavir (1-2x daily) + Abacavir-Lamivudine (</a:t>
                      </a:r>
                      <a:r>
                        <a:rPr lang="en-US" sz="1800" b="1" kern="1200" dirty="0" smtClean="0">
                          <a:solidFill>
                            <a:srgbClr val="000000"/>
                          </a:solidFill>
                          <a:latin typeface="+mn-lt"/>
                          <a:ea typeface="+mn-ea"/>
                          <a:cs typeface="Arial"/>
                        </a:rPr>
                        <a:t>BI</a:t>
                      </a:r>
                      <a:r>
                        <a:rPr lang="en-US" sz="1800" kern="1200" dirty="0" smtClean="0">
                          <a:solidFill>
                            <a:srgbClr val="000000"/>
                          </a:solidFill>
                          <a:latin typeface="+mn-lt"/>
                          <a:ea typeface="+mn-ea"/>
                          <a:cs typeface="Arial"/>
                        </a:rPr>
                        <a:t>)</a:t>
                      </a:r>
                      <a:br>
                        <a:rPr lang="en-US" sz="1800" kern="1200" dirty="0" smtClean="0">
                          <a:solidFill>
                            <a:srgbClr val="000000"/>
                          </a:solidFill>
                          <a:latin typeface="+mn-lt"/>
                          <a:ea typeface="+mn-ea"/>
                          <a:cs typeface="Arial"/>
                        </a:rPr>
                      </a:br>
                      <a:r>
                        <a:rPr lang="en-US" sz="1800" kern="1200" dirty="0" smtClean="0">
                          <a:solidFill>
                            <a:srgbClr val="000000"/>
                          </a:solidFill>
                          <a:latin typeface="+mn-lt"/>
                          <a:ea typeface="+mn-ea"/>
                          <a:cs typeface="Arial"/>
                        </a:rPr>
                        <a:t>Lopinavir-Ritonavir (1-2x daily) + Tenofovir-Emtricitabine (</a:t>
                      </a:r>
                      <a:r>
                        <a:rPr lang="en-US" sz="1800" b="1" kern="1200" dirty="0" smtClean="0">
                          <a:solidFill>
                            <a:srgbClr val="000000"/>
                          </a:solidFill>
                          <a:latin typeface="+mn-lt"/>
                          <a:ea typeface="+mn-ea"/>
                          <a:cs typeface="Arial"/>
                        </a:rPr>
                        <a:t>BI</a:t>
                      </a:r>
                      <a:r>
                        <a:rPr lang="en-US" sz="1800" kern="1200" dirty="0" smtClean="0">
                          <a:solidFill>
                            <a:srgbClr val="000000"/>
                          </a:solidFill>
                          <a:latin typeface="+mn-lt"/>
                          <a:ea typeface="+mn-ea"/>
                          <a:cs typeface="Arial"/>
                        </a:rPr>
                        <a:t>)</a:t>
                      </a:r>
                      <a:endParaRPr lang="en-US" sz="1800" b="1" kern="1200" baseline="0" dirty="0" smtClean="0">
                        <a:solidFill>
                          <a:srgbClr val="000000"/>
                        </a:solidFill>
                        <a:latin typeface="Arial"/>
                        <a:ea typeface="+mn-ea"/>
                        <a:cs typeface="Arial"/>
                      </a:endParaRP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ysDot"/>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3EE"/>
                    </a:solidFill>
                  </a:tcPr>
                </a:tc>
              </a:tr>
              <a:tr h="45720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rgbClr val="000000"/>
                          </a:solidFill>
                          <a:latin typeface="Arial"/>
                          <a:ea typeface="+mn-ea"/>
                          <a:cs typeface="Arial"/>
                        </a:rPr>
                        <a:t>INSTI-Based</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indent="0" algn="l" defTabSz="457200" rtl="0" eaLnBrk="1" fontAlgn="auto" latinLnBrk="0" hangingPunct="1">
                        <a:lnSpc>
                          <a:spcPts val="2400"/>
                        </a:lnSpc>
                        <a:spcBef>
                          <a:spcPts val="0"/>
                        </a:spcBef>
                        <a:spcAft>
                          <a:spcPts val="0"/>
                        </a:spcAft>
                        <a:buClrTx/>
                        <a:buSzTx/>
                        <a:buFontTx/>
                        <a:buNone/>
                        <a:tabLst/>
                        <a:defRPr/>
                      </a:pPr>
                      <a:r>
                        <a:rPr lang="en-US" sz="1800" kern="1200" spc="-30" dirty="0" smtClean="0">
                          <a:solidFill>
                            <a:srgbClr val="000000"/>
                          </a:solidFill>
                          <a:latin typeface="+mn-lt"/>
                          <a:ea typeface="+mn-ea"/>
                          <a:cs typeface="Arial"/>
                        </a:rPr>
                        <a:t>Raltegravir + </a:t>
                      </a:r>
                      <a:r>
                        <a:rPr lang="en-US" sz="1800" kern="1200" dirty="0" smtClean="0">
                          <a:solidFill>
                            <a:srgbClr val="000000"/>
                          </a:solidFill>
                          <a:latin typeface="+mn-lt"/>
                          <a:ea typeface="+mn-ea"/>
                          <a:cs typeface="Arial"/>
                        </a:rPr>
                        <a:t>Abacavir-Lamivudine (</a:t>
                      </a:r>
                      <a:r>
                        <a:rPr lang="en-US" sz="1800" b="1" kern="1200" dirty="0" smtClean="0">
                          <a:solidFill>
                            <a:srgbClr val="000000"/>
                          </a:solidFill>
                          <a:latin typeface="+mn-lt"/>
                          <a:ea typeface="+mn-ea"/>
                          <a:cs typeface="Arial"/>
                        </a:rPr>
                        <a:t>BIII</a:t>
                      </a:r>
                      <a:r>
                        <a:rPr lang="en-US" sz="1800" kern="1200" dirty="0" smtClean="0">
                          <a:solidFill>
                            <a:srgbClr val="000000"/>
                          </a:solidFill>
                          <a:latin typeface="+mn-lt"/>
                          <a:ea typeface="+mn-ea"/>
                          <a:cs typeface="Arial"/>
                        </a:rPr>
                        <a:t>)</a:t>
                      </a:r>
                      <a:endParaRPr lang="en-US" sz="1800" kern="1200" spc="-30" dirty="0" smtClean="0">
                        <a:solidFill>
                          <a:srgbClr val="000000"/>
                        </a:solidFill>
                        <a:latin typeface="+mn-lt"/>
                        <a:ea typeface="+mn-ea"/>
                        <a:cs typeface="Arial"/>
                      </a:endParaRPr>
                    </a:p>
                  </a:txBody>
                  <a:tcPr marL="65762" marR="65762" marT="32871" marB="64008"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0" name="Title 9"/>
          <p:cNvSpPr>
            <a:spLocks noGrp="1"/>
          </p:cNvSpPr>
          <p:nvPr>
            <p:ph type="title"/>
          </p:nvPr>
        </p:nvSpPr>
        <p:spPr/>
        <p:txBody>
          <a:bodyPr>
            <a:normAutofit fontScale="90000"/>
          </a:bodyPr>
          <a:lstStyle/>
          <a:p>
            <a:r>
              <a:rPr lang="en-US" sz="2800" dirty="0">
                <a:solidFill>
                  <a:srgbClr val="E7F1CA"/>
                </a:solidFill>
              </a:rPr>
              <a:t>DHHS Antiretroviral Therapy Guidelines: October 2011 </a:t>
            </a:r>
            <a:r>
              <a:rPr lang="en-US" dirty="0" smtClean="0"/>
              <a:t/>
            </a:r>
            <a:br>
              <a:rPr lang="en-US" dirty="0" smtClean="0"/>
            </a:br>
            <a:r>
              <a:rPr lang="en-US" sz="3100" dirty="0" smtClean="0"/>
              <a:t>Alternative Regimens for ARV-Naïve Patients</a:t>
            </a:r>
            <a:endParaRPr lang="en-US" sz="3100" dirty="0"/>
          </a:p>
        </p:txBody>
      </p:sp>
      <p:sp>
        <p:nvSpPr>
          <p:cNvPr id="11" name="Text Placeholder 10"/>
          <p:cNvSpPr>
            <a:spLocks noGrp="1"/>
          </p:cNvSpPr>
          <p:nvPr>
            <p:ph type="body" idx="1"/>
          </p:nvPr>
        </p:nvSpPr>
        <p:spPr/>
        <p:txBody>
          <a:bodyPr/>
          <a:lstStyle/>
          <a:p>
            <a:r>
              <a:rPr lang="en-US" smtClean="0"/>
              <a:t>ANTIRETROVIRAL THERAPY: DHHS GUIDELINES</a:t>
            </a:r>
            <a:endParaRPr lang="en-US" dirty="0" smtClean="0"/>
          </a:p>
        </p:txBody>
      </p:sp>
      <p:sp>
        <p:nvSpPr>
          <p:cNvPr id="2" name="Content Placeholder 1"/>
          <p:cNvSpPr>
            <a:spLocks noGrp="1"/>
          </p:cNvSpPr>
          <p:nvPr>
            <p:ph sz="quarter" idx="13"/>
          </p:nvPr>
        </p:nvSpPr>
        <p:spPr/>
        <p:txBody>
          <a:bodyPr/>
          <a:lstStyle/>
          <a:p>
            <a:r>
              <a:rPr lang="en-US" b="0" dirty="0"/>
              <a:t>Source: </a:t>
            </a:r>
            <a:r>
              <a:rPr lang="en-US" b="0" dirty="0" smtClean="0"/>
              <a:t>DHHS </a:t>
            </a:r>
            <a:r>
              <a:rPr lang="en-US" b="0" dirty="0"/>
              <a:t>Antiretroviral Therapy Guidelines</a:t>
            </a:r>
            <a:r>
              <a:rPr lang="en-US" b="0" dirty="0" smtClean="0"/>
              <a:t>.</a:t>
            </a:r>
            <a:r>
              <a:rPr lang="en-US" b="0" dirty="0" smtClean="0">
                <a:latin typeface="Arial" pitchFamily="31" charset="0"/>
              </a:rPr>
              <a:t> (</a:t>
            </a:r>
            <a:r>
              <a:rPr lang="en-US" b="0" dirty="0" err="1" smtClean="0">
                <a:latin typeface="Arial" pitchFamily="31" charset="0"/>
              </a:rPr>
              <a:t>aidsinfo.nih.gov</a:t>
            </a:r>
            <a:r>
              <a:rPr lang="en-US" b="0" dirty="0">
                <a:latin typeface="Arial" pitchFamily="31" charset="0"/>
              </a:rPr>
              <a:t>)</a:t>
            </a:r>
          </a:p>
        </p:txBody>
      </p:sp>
    </p:spTree>
    <p:extLst>
      <p:ext uri="{BB962C8B-B14F-4D97-AF65-F5344CB8AC3E}">
        <p14:creationId xmlns:p14="http://schemas.microsoft.com/office/powerpoint/2010/main" val="2735511451"/>
      </p:ext>
    </p:extLst>
  </p:cSld>
  <p:clrMapOvr>
    <a:masterClrMapping/>
  </p:clrMapOvr>
  <mc:AlternateContent xmlns:mc="http://schemas.openxmlformats.org/markup-compatibility/2006">
    <mc:Choice xmlns:p14="http://schemas.microsoft.com/office/powerpoint/2010/main" Requires="p14">
      <p:transition spd="med" p14:dur="700" advTm="31942">
        <p:fade/>
      </p:transition>
    </mc:Choice>
    <mc:Fallback>
      <p:transition spd="med" advTm="31942">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background.jpg"/>
          <p:cNvPicPr>
            <a:picLocks/>
          </p:cNvPicPr>
          <p:nvPr/>
        </p:nvPicPr>
        <p:blipFill>
          <a:blip r:embed="rId2" cstate="print"/>
          <a:srcRect t="39978" b="37812"/>
          <a:stretch>
            <a:fillRect/>
          </a:stretch>
        </p:blipFill>
        <p:spPr bwMode="invGray">
          <a:xfrm>
            <a:off x="-1" y="0"/>
            <a:ext cx="9162288" cy="1277112"/>
          </a:xfrm>
          <a:prstGeom prst="rect">
            <a:avLst/>
          </a:prstGeom>
          <a:solidFill>
            <a:scrgbClr r="0" g="0" b="0"/>
          </a:solidFill>
        </p:spPr>
      </p:pic>
      <p:sp>
        <p:nvSpPr>
          <p:cNvPr id="33"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35" name="Straight Connector 34"/>
          <p:cNvCxnSpPr/>
          <p:nvPr/>
        </p:nvCxnSpPr>
        <p:spPr>
          <a:xfrm>
            <a:off x="-152400"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9" name="Group 65"/>
          <p:cNvGraphicFramePr>
            <a:graphicFrameLocks noGrp="1"/>
          </p:cNvGraphicFramePr>
          <p:nvPr>
            <p:extLst>
              <p:ext uri="{D42A27DB-BD31-4B8C-83A1-F6EECF244321}">
                <p14:modId xmlns:p14="http://schemas.microsoft.com/office/powerpoint/2010/main" val="242271308"/>
              </p:ext>
            </p:extLst>
          </p:nvPr>
        </p:nvGraphicFramePr>
        <p:xfrm>
          <a:off x="457200" y="1422400"/>
          <a:ext cx="8229600" cy="4665164"/>
        </p:xfrm>
        <a:graphic>
          <a:graphicData uri="http://schemas.openxmlformats.org/drawingml/2006/table">
            <a:tbl>
              <a:tblPr>
                <a:effectLst>
                  <a:outerShdw blurRad="50800" dist="38100" dir="2700000" algn="tl" rotWithShape="0">
                    <a:srgbClr val="000000">
                      <a:alpha val="43000"/>
                    </a:srgbClr>
                  </a:outerShdw>
                </a:effectLst>
              </a:tblPr>
              <a:tblGrid>
                <a:gridCol w="2514600"/>
                <a:gridCol w="5715000"/>
              </a:tblGrid>
              <a:tr h="340063">
                <a:tc>
                  <a:txBody>
                    <a:bodyPr/>
                    <a:lstStyle/>
                    <a:p>
                      <a:pPr marL="54864" marR="0" lvl="0" indent="0" algn="l" defTabSz="457200" rtl="0" eaLnBrk="0" fontAlgn="base" latinLnBrk="0" hangingPunct="0">
                        <a:lnSpc>
                          <a:spcPct val="100000"/>
                        </a:lnSpc>
                        <a:spcBef>
                          <a:spcPct val="20000"/>
                        </a:spcBef>
                        <a:spcAft>
                          <a:spcPct val="0"/>
                        </a:spcAft>
                        <a:buClr>
                          <a:srgbClr val="7592A4"/>
                        </a:buClr>
                        <a:buSzTx/>
                        <a:buFont typeface="Arial" pitchFamily="-108" charset="0"/>
                        <a:buNone/>
                        <a:tabLst/>
                      </a:pPr>
                      <a:r>
                        <a:rPr kumimoji="0" lang="en-US" sz="1800" b="1" i="0" u="none" strike="noStrike" cap="none" normalizeH="0" baseline="0" dirty="0" smtClean="0">
                          <a:ln>
                            <a:noFill/>
                          </a:ln>
                          <a:solidFill>
                            <a:srgbClr val="FFFFFF"/>
                          </a:solidFill>
                          <a:effectLst/>
                          <a:latin typeface="Arial"/>
                          <a:ea typeface="ＭＳ Ｐゴシック" pitchFamily="-108" charset="-128"/>
                          <a:cs typeface="Arial"/>
                        </a:rPr>
                        <a:t>Class</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26496"/>
                    </a:solidFill>
                  </a:tcPr>
                </a:tc>
                <a:tc>
                  <a:txBody>
                    <a:bodyPr/>
                    <a:lstStyle/>
                    <a:p>
                      <a:pPr marL="54864" marR="0" lvl="0" indent="0" algn="l" defTabSz="457200" rtl="0" eaLnBrk="0" fontAlgn="base" latinLnBrk="0" hangingPunct="0">
                        <a:lnSpc>
                          <a:spcPct val="100000"/>
                        </a:lnSpc>
                        <a:spcBef>
                          <a:spcPct val="20000"/>
                        </a:spcBef>
                        <a:spcAft>
                          <a:spcPct val="0"/>
                        </a:spcAft>
                        <a:buClr>
                          <a:srgbClr val="7592A4"/>
                        </a:buClr>
                        <a:buSzTx/>
                        <a:buFont typeface="Arial" pitchFamily="-108" charset="0"/>
                        <a:buNone/>
                        <a:tabLst/>
                      </a:pPr>
                      <a:r>
                        <a:rPr kumimoji="0" lang="en-US" sz="1800" b="1" i="0" u="none" strike="noStrike" cap="none" normalizeH="0" baseline="0" dirty="0" smtClean="0">
                          <a:ln>
                            <a:noFill/>
                          </a:ln>
                          <a:solidFill>
                            <a:srgbClr val="FFFFFF"/>
                          </a:solidFill>
                          <a:effectLst/>
                          <a:latin typeface="Arial"/>
                          <a:ea typeface="ＭＳ Ｐゴシック" pitchFamily="-108" charset="-128"/>
                          <a:cs typeface="Arial"/>
                        </a:rPr>
                        <a:t>Therapy</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26496"/>
                    </a:solidFill>
                  </a:tcPr>
                </a:tc>
              </a:tr>
              <a:tr h="322128">
                <a:tc rowSpan="3">
                  <a:txBody>
                    <a:bodyPr/>
                    <a:lstStyle/>
                    <a:p>
                      <a:pPr marL="54864"/>
                      <a:r>
                        <a:rPr lang="en-US" sz="1600" kern="1200" dirty="0" smtClean="0">
                          <a:solidFill>
                            <a:srgbClr val="000000"/>
                          </a:solidFill>
                          <a:latin typeface="Arial"/>
                          <a:ea typeface="+mn-ea"/>
                          <a:cs typeface="Arial"/>
                        </a:rPr>
                        <a:t>NNRTI-Based</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54864">
                        <a:lnSpc>
                          <a:spcPts val="2100"/>
                        </a:lnSpc>
                      </a:pPr>
                      <a:r>
                        <a:rPr lang="en-US" sz="1600" kern="1200" dirty="0" smtClean="0">
                          <a:solidFill>
                            <a:srgbClr val="000000"/>
                          </a:solidFill>
                          <a:latin typeface="Arial"/>
                          <a:ea typeface="+mn-ea"/>
                          <a:cs typeface="Arial"/>
                        </a:rPr>
                        <a:t>Efavirenz + Zidovudine-Lamivudine (</a:t>
                      </a:r>
                      <a:r>
                        <a:rPr lang="en-US" sz="1600" b="1" kern="1200" dirty="0" smtClean="0">
                          <a:solidFill>
                            <a:srgbClr val="000000"/>
                          </a:solidFill>
                          <a:latin typeface="Arial"/>
                          <a:ea typeface="+mn-ea"/>
                          <a:cs typeface="Arial"/>
                        </a:rPr>
                        <a:t>CI</a:t>
                      </a:r>
                      <a:r>
                        <a:rPr lang="en-US" sz="1600" kern="1200" dirty="0" smtClean="0">
                          <a:solidFill>
                            <a:srgbClr val="000000"/>
                          </a:solidFill>
                          <a:latin typeface="Arial"/>
                          <a:ea typeface="+mn-ea"/>
                          <a:cs typeface="Arial"/>
                        </a:rPr>
                        <a:t>)</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000000"/>
                      </a:solidFill>
                      <a:prstDash val="sysDot"/>
                      <a:round/>
                      <a:headEnd type="none" w="med" len="med"/>
                      <a:tailEnd type="none" w="med" len="med"/>
                    </a:lnB>
                    <a:lnTlToBr>
                      <a:noFill/>
                    </a:lnTlToBr>
                    <a:lnBlToTr>
                      <a:noFill/>
                    </a:lnBlToTr>
                    <a:solidFill>
                      <a:srgbClr val="FFFFFF"/>
                    </a:solidFill>
                  </a:tcPr>
                </a:tc>
              </a:tr>
              <a:tr h="838980">
                <a:tc vMerge="1">
                  <a:txBody>
                    <a:bodyPr/>
                    <a:lstStyle/>
                    <a:p>
                      <a:endParaRPr lang="en-US"/>
                    </a:p>
                  </a:txBody>
                  <a:tcPr/>
                </a:tc>
                <a:tc>
                  <a:txBody>
                    <a:bodyPr/>
                    <a:lstStyle/>
                    <a:p>
                      <a:pPr marL="54864" marR="0" indent="0" algn="l" defTabSz="914400" rtl="0" eaLnBrk="1" fontAlgn="auto" latinLnBrk="0" hangingPunct="1">
                        <a:lnSpc>
                          <a:spcPts val="2100"/>
                        </a:lnSpc>
                        <a:spcBef>
                          <a:spcPts val="0"/>
                        </a:spcBef>
                        <a:spcAft>
                          <a:spcPts val="0"/>
                        </a:spcAft>
                        <a:buClrTx/>
                        <a:buSzTx/>
                        <a:buFontTx/>
                        <a:buNone/>
                        <a:tabLst/>
                        <a:defRPr/>
                      </a:pPr>
                      <a:r>
                        <a:rPr lang="en-US" sz="1600" kern="1200" dirty="0" smtClean="0">
                          <a:solidFill>
                            <a:srgbClr val="000000"/>
                          </a:solidFill>
                          <a:latin typeface="Arial"/>
                          <a:ea typeface="+mn-ea"/>
                          <a:cs typeface="Arial"/>
                        </a:rPr>
                        <a:t>Nevirapine + Tenofovir-Emtricitabine (</a:t>
                      </a:r>
                      <a:r>
                        <a:rPr lang="en-US" sz="1600" b="1" kern="1200" dirty="0" smtClean="0">
                          <a:solidFill>
                            <a:srgbClr val="000000"/>
                          </a:solidFill>
                          <a:latin typeface="Arial"/>
                          <a:ea typeface="+mn-ea"/>
                          <a:cs typeface="Arial"/>
                        </a:rPr>
                        <a:t>CI</a:t>
                      </a:r>
                      <a:r>
                        <a:rPr lang="en-US" sz="1600" kern="1200" dirty="0" smtClean="0">
                          <a:solidFill>
                            <a:srgbClr val="000000"/>
                          </a:solidFill>
                          <a:latin typeface="Arial"/>
                          <a:ea typeface="+mn-ea"/>
                          <a:cs typeface="Arial"/>
                        </a:rPr>
                        <a:t>)</a:t>
                      </a:r>
                      <a:br>
                        <a:rPr lang="en-US" sz="1600" kern="1200" dirty="0" smtClean="0">
                          <a:solidFill>
                            <a:srgbClr val="000000"/>
                          </a:solidFill>
                          <a:latin typeface="Arial"/>
                          <a:ea typeface="+mn-ea"/>
                          <a:cs typeface="Arial"/>
                        </a:rPr>
                      </a:br>
                      <a:r>
                        <a:rPr lang="en-US" sz="1600" kern="1200" dirty="0" smtClean="0">
                          <a:solidFill>
                            <a:srgbClr val="000000"/>
                          </a:solidFill>
                          <a:latin typeface="Arial"/>
                          <a:ea typeface="+mn-ea"/>
                          <a:cs typeface="Arial"/>
                        </a:rPr>
                        <a:t>Nevirapine + Zidovudine-Lamivudine (</a:t>
                      </a:r>
                      <a:r>
                        <a:rPr lang="en-US" sz="1600" b="1" kern="1200" dirty="0" smtClean="0">
                          <a:solidFill>
                            <a:srgbClr val="000000"/>
                          </a:solidFill>
                          <a:latin typeface="Arial"/>
                          <a:ea typeface="+mn-ea"/>
                          <a:cs typeface="Arial"/>
                        </a:rPr>
                        <a:t>CI</a:t>
                      </a:r>
                      <a:r>
                        <a:rPr lang="en-US" sz="1600" kern="1200" dirty="0" smtClean="0">
                          <a:solidFill>
                            <a:srgbClr val="000000"/>
                          </a:solidFill>
                          <a:latin typeface="Arial"/>
                          <a:ea typeface="+mn-ea"/>
                          <a:cs typeface="Arial"/>
                        </a:rPr>
                        <a:t>)</a:t>
                      </a:r>
                      <a:br>
                        <a:rPr lang="en-US" sz="1600" kern="1200" dirty="0" smtClean="0">
                          <a:solidFill>
                            <a:srgbClr val="000000"/>
                          </a:solidFill>
                          <a:latin typeface="Arial"/>
                          <a:ea typeface="+mn-ea"/>
                          <a:cs typeface="Arial"/>
                        </a:rPr>
                      </a:br>
                      <a:r>
                        <a:rPr lang="en-US" sz="1600" kern="1200" dirty="0" smtClean="0">
                          <a:solidFill>
                            <a:srgbClr val="000000"/>
                          </a:solidFill>
                          <a:latin typeface="Arial"/>
                          <a:ea typeface="+mn-ea"/>
                          <a:cs typeface="Arial"/>
                        </a:rPr>
                        <a:t>Nevirapine + Abacavir-Lamivudine (</a:t>
                      </a:r>
                      <a:r>
                        <a:rPr lang="en-US" sz="1600" b="1" kern="1200" dirty="0" smtClean="0">
                          <a:solidFill>
                            <a:srgbClr val="000000"/>
                          </a:solidFill>
                          <a:latin typeface="Arial"/>
                          <a:ea typeface="+mn-ea"/>
                          <a:cs typeface="Arial"/>
                        </a:rPr>
                        <a:t>CIII</a:t>
                      </a:r>
                      <a:r>
                        <a:rPr lang="en-US" sz="1600" kern="1200" dirty="0" smtClean="0">
                          <a:solidFill>
                            <a:srgbClr val="000000"/>
                          </a:solidFill>
                          <a:latin typeface="Arial"/>
                          <a:ea typeface="+mn-ea"/>
                          <a:cs typeface="Arial"/>
                        </a:rPr>
                        <a:t>)</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ysDot"/>
                      <a:round/>
                      <a:headEnd type="none" w="med" len="med"/>
                      <a:tailEnd type="none" w="med" len="med"/>
                    </a:lnT>
                    <a:lnB w="9525" cap="flat" cmpd="sng" algn="ctr">
                      <a:solidFill>
                        <a:srgbClr val="000000"/>
                      </a:solidFill>
                      <a:prstDash val="sysDot"/>
                      <a:round/>
                      <a:headEnd type="none" w="med" len="med"/>
                      <a:tailEnd type="none" w="med" len="med"/>
                    </a:lnB>
                    <a:lnTlToBr>
                      <a:noFill/>
                    </a:lnTlToBr>
                    <a:lnBlToTr>
                      <a:noFill/>
                    </a:lnBlToTr>
                    <a:solidFill>
                      <a:srgbClr val="FFFFFF"/>
                    </a:solidFill>
                  </a:tcPr>
                </a:tc>
              </a:tr>
              <a:tr h="322128">
                <a:tc vMerge="1">
                  <a:txBody>
                    <a:bodyPr/>
                    <a:lstStyle/>
                    <a:p>
                      <a:endParaRPr lang="en-US"/>
                    </a:p>
                  </a:txBody>
                  <a:tcPr/>
                </a:tc>
                <a:tc>
                  <a:txBody>
                    <a:bodyPr/>
                    <a:lstStyle/>
                    <a:p>
                      <a:pPr marL="54864" marR="0" indent="0" algn="l" defTabSz="914400" rtl="0" eaLnBrk="1" fontAlgn="auto" latinLnBrk="0" hangingPunct="1">
                        <a:lnSpc>
                          <a:spcPts val="2100"/>
                        </a:lnSpc>
                        <a:spcBef>
                          <a:spcPts val="0"/>
                        </a:spcBef>
                        <a:spcAft>
                          <a:spcPts val="0"/>
                        </a:spcAft>
                        <a:buClrTx/>
                        <a:buSzTx/>
                        <a:buFontTx/>
                        <a:buNone/>
                        <a:tabLst/>
                        <a:defRPr/>
                      </a:pPr>
                      <a:r>
                        <a:rPr lang="en-US" sz="1600" kern="1200" dirty="0" smtClean="0">
                          <a:solidFill>
                            <a:srgbClr val="000000"/>
                          </a:solidFill>
                          <a:latin typeface="Arial"/>
                          <a:ea typeface="+mn-ea"/>
                          <a:cs typeface="Arial"/>
                        </a:rPr>
                        <a:t>Rilpivirine + Zidovudine-Lamivudine (</a:t>
                      </a:r>
                      <a:r>
                        <a:rPr lang="en-US" sz="1600" b="1" kern="1200" dirty="0" smtClean="0">
                          <a:solidFill>
                            <a:srgbClr val="000000"/>
                          </a:solidFill>
                          <a:latin typeface="Arial"/>
                          <a:ea typeface="+mn-ea"/>
                          <a:cs typeface="Arial"/>
                        </a:rPr>
                        <a:t>CIII</a:t>
                      </a:r>
                      <a:r>
                        <a:rPr lang="en-US" sz="1600" kern="1200" dirty="0" smtClean="0">
                          <a:solidFill>
                            <a:srgbClr val="000000"/>
                          </a:solidFill>
                          <a:latin typeface="Arial"/>
                          <a:ea typeface="+mn-ea"/>
                          <a:cs typeface="Arial"/>
                        </a:rPr>
                        <a:t>)</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580554">
                <a:tc rowSpan="4">
                  <a:txBody>
                    <a:bodyPr/>
                    <a:lstStyle/>
                    <a:p>
                      <a:pPr marL="54864" marR="0" indent="0" algn="l" defTabSz="457200" rtl="0" eaLnBrk="1" fontAlgn="auto" latinLnBrk="0" hangingPunct="1">
                        <a:lnSpc>
                          <a:spcPct val="100000"/>
                        </a:lnSpc>
                        <a:spcBef>
                          <a:spcPts val="0"/>
                        </a:spcBef>
                        <a:spcAft>
                          <a:spcPts val="0"/>
                        </a:spcAft>
                        <a:buClrTx/>
                        <a:buSzTx/>
                        <a:buFontTx/>
                        <a:buNone/>
                        <a:tabLst/>
                        <a:defRPr/>
                      </a:pPr>
                      <a:r>
                        <a:rPr lang="en-US" sz="1600" kern="1200" baseline="0" dirty="0" smtClean="0">
                          <a:solidFill>
                            <a:srgbClr val="000000"/>
                          </a:solidFill>
                          <a:latin typeface="Arial"/>
                          <a:ea typeface="+mn-ea"/>
                          <a:cs typeface="Arial"/>
                        </a:rPr>
                        <a:t>PI-Based</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E1E3EE"/>
                    </a:solidFill>
                  </a:tcPr>
                </a:tc>
                <a:tc>
                  <a:txBody>
                    <a:bodyPr/>
                    <a:lstStyle/>
                    <a:p>
                      <a:pPr marL="54864" marR="0" indent="0" algn="l" defTabSz="457200" rtl="0" eaLnBrk="1" fontAlgn="auto" latinLnBrk="0" hangingPunct="1">
                        <a:lnSpc>
                          <a:spcPts val="2100"/>
                        </a:lnSpc>
                        <a:spcBef>
                          <a:spcPts val="0"/>
                        </a:spcBef>
                        <a:spcAft>
                          <a:spcPts val="0"/>
                        </a:spcAft>
                        <a:buClrTx/>
                        <a:buSzTx/>
                        <a:buFontTx/>
                        <a:buNone/>
                        <a:tabLst/>
                        <a:defRPr/>
                      </a:pPr>
                      <a:r>
                        <a:rPr lang="en-US" sz="1600" kern="1200" dirty="0" err="1" smtClean="0">
                          <a:solidFill>
                            <a:srgbClr val="000000"/>
                          </a:solidFill>
                          <a:latin typeface="Arial"/>
                          <a:ea typeface="+mn-ea"/>
                          <a:cs typeface="Arial"/>
                        </a:rPr>
                        <a:t>Atazanavir</a:t>
                      </a:r>
                      <a:r>
                        <a:rPr lang="en-US" sz="1600" kern="1200" dirty="0" smtClean="0">
                          <a:solidFill>
                            <a:srgbClr val="000000"/>
                          </a:solidFill>
                          <a:latin typeface="Arial"/>
                          <a:ea typeface="+mn-ea"/>
                          <a:cs typeface="Arial"/>
                        </a:rPr>
                        <a:t> + </a:t>
                      </a:r>
                      <a:r>
                        <a:rPr lang="en-US" sz="1600" kern="1200" dirty="0" err="1" smtClean="0">
                          <a:solidFill>
                            <a:srgbClr val="000000"/>
                          </a:solidFill>
                          <a:latin typeface="Arial"/>
                          <a:ea typeface="+mn-ea"/>
                          <a:cs typeface="Arial"/>
                        </a:rPr>
                        <a:t>Abacavir</a:t>
                      </a:r>
                      <a:r>
                        <a:rPr lang="en-US" sz="1600" kern="1200" dirty="0" smtClean="0">
                          <a:solidFill>
                            <a:srgbClr val="000000"/>
                          </a:solidFill>
                          <a:latin typeface="Arial"/>
                          <a:ea typeface="+mn-ea"/>
                          <a:cs typeface="Arial"/>
                        </a:rPr>
                        <a:t>-Lamivudine (</a:t>
                      </a:r>
                      <a:r>
                        <a:rPr lang="en-US" sz="1600" b="1" kern="1200" dirty="0" smtClean="0">
                          <a:solidFill>
                            <a:srgbClr val="000000"/>
                          </a:solidFill>
                          <a:latin typeface="Arial"/>
                          <a:ea typeface="+mn-ea"/>
                          <a:cs typeface="Arial"/>
                        </a:rPr>
                        <a:t>CI</a:t>
                      </a:r>
                      <a:r>
                        <a:rPr lang="en-US" sz="1600" kern="1200" dirty="0" smtClean="0">
                          <a:solidFill>
                            <a:srgbClr val="000000"/>
                          </a:solidFill>
                          <a:latin typeface="Arial"/>
                          <a:ea typeface="+mn-ea"/>
                          <a:cs typeface="Arial"/>
                        </a:rPr>
                        <a:t>)</a:t>
                      </a:r>
                      <a:br>
                        <a:rPr lang="en-US" sz="1600" kern="1200" dirty="0" smtClean="0">
                          <a:solidFill>
                            <a:srgbClr val="000000"/>
                          </a:solidFill>
                          <a:latin typeface="Arial"/>
                          <a:ea typeface="+mn-ea"/>
                          <a:cs typeface="Arial"/>
                        </a:rPr>
                      </a:br>
                      <a:r>
                        <a:rPr lang="en-US" sz="1600" kern="1200" dirty="0" err="1" smtClean="0">
                          <a:solidFill>
                            <a:srgbClr val="000000"/>
                          </a:solidFill>
                          <a:latin typeface="Arial"/>
                          <a:ea typeface="+mn-ea"/>
                          <a:cs typeface="Arial"/>
                        </a:rPr>
                        <a:t>Atazanavir</a:t>
                      </a:r>
                      <a:r>
                        <a:rPr lang="en-US" sz="1600" kern="1200" dirty="0" smtClean="0">
                          <a:solidFill>
                            <a:srgbClr val="000000"/>
                          </a:solidFill>
                          <a:latin typeface="Arial"/>
                          <a:ea typeface="+mn-ea"/>
                          <a:cs typeface="Arial"/>
                        </a:rPr>
                        <a:t> + </a:t>
                      </a:r>
                      <a:r>
                        <a:rPr lang="en-US" sz="1600" kern="1200" dirty="0" err="1" smtClean="0">
                          <a:solidFill>
                            <a:srgbClr val="000000"/>
                          </a:solidFill>
                          <a:latin typeface="Arial"/>
                          <a:ea typeface="+mn-ea"/>
                          <a:cs typeface="Arial"/>
                        </a:rPr>
                        <a:t>Zidovudine</a:t>
                      </a:r>
                      <a:r>
                        <a:rPr lang="en-US" sz="1600" kern="1200" dirty="0" smtClean="0">
                          <a:solidFill>
                            <a:srgbClr val="000000"/>
                          </a:solidFill>
                          <a:latin typeface="Arial"/>
                          <a:ea typeface="+mn-ea"/>
                          <a:cs typeface="Arial"/>
                        </a:rPr>
                        <a:t>-Lamivudine (</a:t>
                      </a:r>
                      <a:r>
                        <a:rPr lang="en-US" sz="1600" b="1" kern="1200" dirty="0" smtClean="0">
                          <a:solidFill>
                            <a:srgbClr val="000000"/>
                          </a:solidFill>
                          <a:latin typeface="Arial"/>
                          <a:ea typeface="+mn-ea"/>
                          <a:cs typeface="Arial"/>
                        </a:rPr>
                        <a:t>CI</a:t>
                      </a:r>
                      <a:r>
                        <a:rPr lang="en-US" sz="1600" kern="1200" dirty="0" smtClean="0">
                          <a:solidFill>
                            <a:srgbClr val="000000"/>
                          </a:solidFill>
                          <a:latin typeface="Arial"/>
                          <a:ea typeface="+mn-ea"/>
                          <a:cs typeface="Arial"/>
                        </a:rPr>
                        <a:t>)</a:t>
                      </a:r>
                      <a:endParaRPr lang="en-US" sz="1600" b="1" kern="1200" baseline="0" dirty="0" smtClean="0">
                        <a:solidFill>
                          <a:srgbClr val="000000"/>
                        </a:solidFill>
                        <a:latin typeface="Arial"/>
                        <a:ea typeface="+mn-ea"/>
                        <a:cs typeface="Arial"/>
                      </a:endParaRP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ysDot"/>
                      <a:round/>
                      <a:headEnd type="none" w="med" len="med"/>
                      <a:tailEnd type="none" w="med" len="med"/>
                    </a:lnB>
                    <a:lnTlToBr>
                      <a:noFill/>
                    </a:lnTlToBr>
                    <a:lnBlToTr>
                      <a:noFill/>
                    </a:lnBlToTr>
                    <a:solidFill>
                      <a:srgbClr val="E1E3EE"/>
                    </a:solidFill>
                  </a:tcPr>
                </a:tc>
              </a:tr>
              <a:tr h="322128">
                <a:tc vMerge="1">
                  <a:txBody>
                    <a:bodyPr/>
                    <a:lstStyle/>
                    <a:p>
                      <a:endParaRPr lang="en-US"/>
                    </a:p>
                  </a:txBody>
                  <a:tcPr/>
                </a:tc>
                <a:tc>
                  <a:txBody>
                    <a:bodyPr/>
                    <a:lstStyle/>
                    <a:p>
                      <a:pPr marL="54864" marR="0" indent="0" algn="l" defTabSz="457200" rtl="0" eaLnBrk="1" fontAlgn="auto" latinLnBrk="0" hangingPunct="1">
                        <a:lnSpc>
                          <a:spcPts val="2100"/>
                        </a:lnSpc>
                        <a:spcBef>
                          <a:spcPts val="0"/>
                        </a:spcBef>
                        <a:spcAft>
                          <a:spcPts val="0"/>
                        </a:spcAft>
                        <a:buClrTx/>
                        <a:buSzTx/>
                        <a:buFontTx/>
                        <a:buNone/>
                        <a:tabLst/>
                        <a:defRPr/>
                      </a:pPr>
                      <a:r>
                        <a:rPr lang="en-US" sz="1600" kern="1200" dirty="0" err="1" smtClean="0">
                          <a:solidFill>
                            <a:srgbClr val="000000"/>
                          </a:solidFill>
                          <a:latin typeface="Arial"/>
                          <a:ea typeface="+mn-ea"/>
                          <a:cs typeface="Arial"/>
                        </a:rPr>
                        <a:t>Darunavir</a:t>
                      </a:r>
                      <a:r>
                        <a:rPr lang="en-US" sz="1600" kern="1200" dirty="0" smtClean="0">
                          <a:solidFill>
                            <a:srgbClr val="000000"/>
                          </a:solidFill>
                          <a:latin typeface="Arial"/>
                          <a:ea typeface="+mn-ea"/>
                          <a:cs typeface="Arial"/>
                        </a:rPr>
                        <a:t> + Ritonavir</a:t>
                      </a:r>
                      <a:r>
                        <a:rPr lang="en-US" sz="1600" kern="1200" baseline="0" dirty="0" smtClean="0">
                          <a:solidFill>
                            <a:srgbClr val="000000"/>
                          </a:solidFill>
                          <a:latin typeface="Arial"/>
                          <a:ea typeface="+mn-ea"/>
                          <a:cs typeface="Arial"/>
                        </a:rPr>
                        <a:t> </a:t>
                      </a:r>
                      <a:r>
                        <a:rPr lang="en-US" sz="1600" kern="1200" dirty="0" smtClean="0">
                          <a:solidFill>
                            <a:srgbClr val="000000"/>
                          </a:solidFill>
                          <a:latin typeface="Arial"/>
                          <a:ea typeface="+mn-ea"/>
                          <a:cs typeface="Arial"/>
                        </a:rPr>
                        <a:t>+ Zidovudine-Lamivudine (</a:t>
                      </a:r>
                      <a:r>
                        <a:rPr lang="en-US" sz="1600" b="1" kern="1200" dirty="0" smtClean="0">
                          <a:solidFill>
                            <a:srgbClr val="000000"/>
                          </a:solidFill>
                          <a:latin typeface="Arial"/>
                          <a:ea typeface="+mn-ea"/>
                          <a:cs typeface="Arial"/>
                        </a:rPr>
                        <a:t>CIII</a:t>
                      </a:r>
                      <a:r>
                        <a:rPr lang="en-US" sz="1600" kern="1200" dirty="0" smtClean="0">
                          <a:solidFill>
                            <a:srgbClr val="000000"/>
                          </a:solidFill>
                          <a:latin typeface="Arial"/>
                          <a:ea typeface="+mn-ea"/>
                          <a:cs typeface="Arial"/>
                        </a:rPr>
                        <a:t>)</a:t>
                      </a:r>
                      <a:endParaRPr lang="en-US" sz="1600" b="1" kern="1200" baseline="0" dirty="0" smtClean="0">
                        <a:solidFill>
                          <a:srgbClr val="000000"/>
                        </a:solidFill>
                        <a:latin typeface="Arial"/>
                        <a:ea typeface="+mn-ea"/>
                        <a:cs typeface="Arial"/>
                      </a:endParaRP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ysDot"/>
                      <a:round/>
                      <a:headEnd type="none" w="med" len="med"/>
                      <a:tailEnd type="none" w="med" len="med"/>
                    </a:lnT>
                    <a:lnB w="9525" cap="flat" cmpd="sng" algn="ctr">
                      <a:solidFill>
                        <a:srgbClr val="000000"/>
                      </a:solidFill>
                      <a:prstDash val="sysDot"/>
                      <a:round/>
                      <a:headEnd type="none" w="med" len="med"/>
                      <a:tailEnd type="none" w="med" len="med"/>
                    </a:lnB>
                    <a:lnTlToBr>
                      <a:noFill/>
                    </a:lnTlToBr>
                    <a:lnBlToTr>
                      <a:noFill/>
                    </a:lnBlToTr>
                    <a:solidFill>
                      <a:srgbClr val="E1E3EE"/>
                    </a:solidFill>
                  </a:tcPr>
                </a:tc>
              </a:tr>
              <a:tr h="322128">
                <a:tc vMerge="1">
                  <a:txBody>
                    <a:bodyPr/>
                    <a:lstStyle/>
                    <a:p>
                      <a:endParaRPr lang="en-US"/>
                    </a:p>
                  </a:txBody>
                  <a:tcPr/>
                </a:tc>
                <a:tc>
                  <a:txBody>
                    <a:bodyPr/>
                    <a:lstStyle/>
                    <a:p>
                      <a:pPr marL="54864" marR="0" indent="0" algn="l" defTabSz="457200" rtl="0" eaLnBrk="1" fontAlgn="auto" latinLnBrk="0" hangingPunct="1">
                        <a:lnSpc>
                          <a:spcPts val="2100"/>
                        </a:lnSpc>
                        <a:spcBef>
                          <a:spcPts val="0"/>
                        </a:spcBef>
                        <a:spcAft>
                          <a:spcPts val="0"/>
                        </a:spcAft>
                        <a:buClrTx/>
                        <a:buSzTx/>
                        <a:buFontTx/>
                        <a:buNone/>
                        <a:tabLst/>
                        <a:defRPr/>
                      </a:pPr>
                      <a:r>
                        <a:rPr lang="en-US" sz="1600" kern="1200" dirty="0" err="1" smtClean="0">
                          <a:solidFill>
                            <a:srgbClr val="000000"/>
                          </a:solidFill>
                          <a:latin typeface="Arial"/>
                          <a:ea typeface="+mn-ea"/>
                          <a:cs typeface="Arial"/>
                        </a:rPr>
                        <a:t>Fosamprenavir</a:t>
                      </a:r>
                      <a:r>
                        <a:rPr lang="en-US" sz="1600" kern="1200" baseline="0" dirty="0" smtClean="0">
                          <a:solidFill>
                            <a:srgbClr val="000000"/>
                          </a:solidFill>
                          <a:latin typeface="Arial"/>
                          <a:ea typeface="+mn-ea"/>
                          <a:cs typeface="Arial"/>
                        </a:rPr>
                        <a:t> </a:t>
                      </a:r>
                      <a:r>
                        <a:rPr lang="en-US" sz="1600" kern="1200" dirty="0" smtClean="0">
                          <a:solidFill>
                            <a:srgbClr val="000000"/>
                          </a:solidFill>
                          <a:latin typeface="Arial"/>
                          <a:ea typeface="+mn-ea"/>
                          <a:cs typeface="Arial"/>
                        </a:rPr>
                        <a:t>+ Ritonavir</a:t>
                      </a:r>
                      <a:r>
                        <a:rPr lang="en-US" sz="1600" kern="1200" baseline="0" dirty="0" smtClean="0">
                          <a:solidFill>
                            <a:srgbClr val="000000"/>
                          </a:solidFill>
                          <a:latin typeface="Arial"/>
                          <a:ea typeface="+mn-ea"/>
                          <a:cs typeface="Arial"/>
                        </a:rPr>
                        <a:t> </a:t>
                      </a:r>
                      <a:r>
                        <a:rPr lang="en-US" sz="1600" kern="1200" dirty="0" smtClean="0">
                          <a:solidFill>
                            <a:srgbClr val="000000"/>
                          </a:solidFill>
                          <a:latin typeface="Arial"/>
                          <a:ea typeface="+mn-ea"/>
                          <a:cs typeface="Arial"/>
                        </a:rPr>
                        <a:t>+ Zidovudine-Lamivudine (</a:t>
                      </a:r>
                      <a:r>
                        <a:rPr lang="en-US" sz="1600" b="1" kern="1200" dirty="0" smtClean="0">
                          <a:solidFill>
                            <a:srgbClr val="000000"/>
                          </a:solidFill>
                          <a:latin typeface="Arial"/>
                          <a:ea typeface="+mn-ea"/>
                          <a:cs typeface="Arial"/>
                        </a:rPr>
                        <a:t>CI</a:t>
                      </a:r>
                      <a:r>
                        <a:rPr lang="en-US" sz="1600" kern="1200" dirty="0" smtClean="0">
                          <a:solidFill>
                            <a:srgbClr val="000000"/>
                          </a:solidFill>
                          <a:latin typeface="Arial"/>
                          <a:ea typeface="+mn-ea"/>
                          <a:cs typeface="Arial"/>
                        </a:rPr>
                        <a:t>)</a:t>
                      </a:r>
                      <a:endParaRPr lang="en-US" sz="1600" b="1" kern="1200" baseline="0" dirty="0" smtClean="0">
                        <a:solidFill>
                          <a:srgbClr val="000000"/>
                        </a:solidFill>
                        <a:latin typeface="Arial"/>
                        <a:ea typeface="+mn-ea"/>
                        <a:cs typeface="Arial"/>
                      </a:endParaRP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ysDot"/>
                      <a:round/>
                      <a:headEnd type="none" w="med" len="med"/>
                      <a:tailEnd type="none" w="med" len="med"/>
                    </a:lnT>
                    <a:lnB w="9525" cap="flat" cmpd="sng" algn="ctr">
                      <a:solidFill>
                        <a:srgbClr val="000000"/>
                      </a:solidFill>
                      <a:prstDash val="sysDot"/>
                      <a:round/>
                      <a:headEnd type="none" w="med" len="med"/>
                      <a:tailEnd type="none" w="med" len="med"/>
                    </a:lnB>
                    <a:lnTlToBr>
                      <a:noFill/>
                    </a:lnTlToBr>
                    <a:lnBlToTr>
                      <a:noFill/>
                    </a:lnBlToTr>
                    <a:solidFill>
                      <a:srgbClr val="E1E3EE"/>
                    </a:solidFill>
                  </a:tcPr>
                </a:tc>
              </a:tr>
              <a:tr h="322128">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rgbClr val="000000"/>
                        </a:solidFill>
                        <a:latin typeface="Arial"/>
                        <a:ea typeface="+mn-ea"/>
                        <a:cs typeface="Arial"/>
                      </a:endParaRP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E1E3EE"/>
                    </a:solidFill>
                  </a:tcPr>
                </a:tc>
                <a:tc>
                  <a:txBody>
                    <a:bodyPr/>
                    <a:lstStyle/>
                    <a:p>
                      <a:pPr marL="54864" marR="0" indent="0" algn="l" defTabSz="457200" rtl="0" eaLnBrk="1" fontAlgn="auto" latinLnBrk="0" hangingPunct="1">
                        <a:lnSpc>
                          <a:spcPts val="2100"/>
                        </a:lnSpc>
                        <a:spcBef>
                          <a:spcPts val="0"/>
                        </a:spcBef>
                        <a:spcAft>
                          <a:spcPts val="0"/>
                        </a:spcAft>
                        <a:buClrTx/>
                        <a:buSzTx/>
                        <a:buFontTx/>
                        <a:buNone/>
                        <a:tabLst/>
                        <a:defRPr/>
                      </a:pPr>
                      <a:r>
                        <a:rPr lang="en-US" sz="1600" kern="1200" dirty="0" smtClean="0">
                          <a:solidFill>
                            <a:srgbClr val="000000"/>
                          </a:solidFill>
                          <a:latin typeface="Arial"/>
                          <a:ea typeface="+mn-ea"/>
                          <a:cs typeface="Arial"/>
                        </a:rPr>
                        <a:t>Lopinavir-Ritonavir</a:t>
                      </a:r>
                      <a:r>
                        <a:rPr lang="en-US" sz="1600" kern="1200" baseline="0" dirty="0" smtClean="0">
                          <a:solidFill>
                            <a:srgbClr val="000000"/>
                          </a:solidFill>
                          <a:latin typeface="Arial"/>
                          <a:ea typeface="+mn-ea"/>
                          <a:cs typeface="Arial"/>
                        </a:rPr>
                        <a:t> </a:t>
                      </a:r>
                      <a:r>
                        <a:rPr lang="en-US" sz="1600" kern="1200" dirty="0" smtClean="0">
                          <a:solidFill>
                            <a:srgbClr val="000000"/>
                          </a:solidFill>
                          <a:latin typeface="Arial"/>
                          <a:ea typeface="+mn-ea"/>
                          <a:cs typeface="Arial"/>
                        </a:rPr>
                        <a:t>+ Zidovudine-Lamivudine (</a:t>
                      </a:r>
                      <a:r>
                        <a:rPr lang="en-US" sz="1600" b="1" kern="1200" dirty="0" smtClean="0">
                          <a:solidFill>
                            <a:srgbClr val="000000"/>
                          </a:solidFill>
                          <a:latin typeface="Arial"/>
                          <a:ea typeface="+mn-ea"/>
                          <a:cs typeface="Arial"/>
                        </a:rPr>
                        <a:t>CI</a:t>
                      </a:r>
                      <a:r>
                        <a:rPr lang="en-US" sz="1600" kern="1200" dirty="0" smtClean="0">
                          <a:solidFill>
                            <a:srgbClr val="000000"/>
                          </a:solidFill>
                          <a:latin typeface="Arial"/>
                          <a:ea typeface="+mn-ea"/>
                          <a:cs typeface="Arial"/>
                        </a:rPr>
                        <a:t>)</a:t>
                      </a:r>
                      <a:endParaRPr lang="en-US" sz="1600" b="1" kern="1200" baseline="0" dirty="0" smtClean="0">
                        <a:solidFill>
                          <a:srgbClr val="000000"/>
                        </a:solidFill>
                        <a:latin typeface="Arial"/>
                        <a:ea typeface="+mn-ea"/>
                        <a:cs typeface="Arial"/>
                      </a:endParaRP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ysDot"/>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E1E3EE"/>
                    </a:solidFill>
                  </a:tcPr>
                </a:tc>
              </a:tr>
              <a:tr h="322128">
                <a:tc>
                  <a:txBody>
                    <a:bodyPr/>
                    <a:lstStyle/>
                    <a:p>
                      <a:pPr marL="54864" marR="0" indent="0" algn="l" defTabSz="457200" rtl="0" eaLnBrk="1" fontAlgn="auto" latinLnBrk="0" hangingPunct="1">
                        <a:lnSpc>
                          <a:spcPct val="100000"/>
                        </a:lnSpc>
                        <a:spcBef>
                          <a:spcPts val="0"/>
                        </a:spcBef>
                        <a:spcAft>
                          <a:spcPts val="0"/>
                        </a:spcAft>
                        <a:buClrTx/>
                        <a:buSzTx/>
                        <a:buFontTx/>
                        <a:buNone/>
                        <a:tabLst/>
                        <a:defRPr/>
                      </a:pPr>
                      <a:r>
                        <a:rPr lang="en-US" sz="1600" kern="1200" baseline="0" dirty="0" smtClean="0">
                          <a:solidFill>
                            <a:srgbClr val="000000"/>
                          </a:solidFill>
                          <a:latin typeface="Arial"/>
                          <a:ea typeface="+mn-ea"/>
                          <a:cs typeface="Arial"/>
                        </a:rPr>
                        <a:t>INSTI-Based</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4864" marR="0" indent="0" algn="l" defTabSz="457200" rtl="0" eaLnBrk="1" fontAlgn="auto" latinLnBrk="0" hangingPunct="1">
                        <a:lnSpc>
                          <a:spcPts val="2100"/>
                        </a:lnSpc>
                        <a:spcBef>
                          <a:spcPts val="0"/>
                        </a:spcBef>
                        <a:spcAft>
                          <a:spcPts val="0"/>
                        </a:spcAft>
                        <a:buClrTx/>
                        <a:buSzTx/>
                        <a:buFontTx/>
                        <a:buNone/>
                        <a:tabLst/>
                        <a:defRPr/>
                      </a:pPr>
                      <a:r>
                        <a:rPr lang="en-US" sz="1600" kern="1200" dirty="0" smtClean="0">
                          <a:solidFill>
                            <a:srgbClr val="000000"/>
                          </a:solidFill>
                          <a:latin typeface="Arial"/>
                          <a:ea typeface="+mn-ea"/>
                          <a:cs typeface="Arial"/>
                        </a:rPr>
                        <a:t>Raltegravir + Zidovudine-Lamivudine (</a:t>
                      </a:r>
                      <a:r>
                        <a:rPr lang="en-US" sz="1600" b="1" kern="1200" dirty="0" smtClean="0">
                          <a:solidFill>
                            <a:srgbClr val="000000"/>
                          </a:solidFill>
                          <a:latin typeface="Arial"/>
                          <a:ea typeface="+mn-ea"/>
                          <a:cs typeface="Arial"/>
                        </a:rPr>
                        <a:t>CIII</a:t>
                      </a:r>
                      <a:r>
                        <a:rPr lang="en-US" sz="1600" kern="1200" dirty="0" smtClean="0">
                          <a:solidFill>
                            <a:srgbClr val="000000"/>
                          </a:solidFill>
                          <a:latin typeface="Arial"/>
                          <a:ea typeface="+mn-ea"/>
                          <a:cs typeface="Arial"/>
                        </a:rPr>
                        <a:t>)</a:t>
                      </a:r>
                      <a:endParaRPr lang="en-US" sz="1600" b="1" kern="1200" baseline="0" dirty="0" smtClean="0">
                        <a:solidFill>
                          <a:srgbClr val="000000"/>
                        </a:solidFill>
                        <a:latin typeface="Arial"/>
                        <a:ea typeface="+mn-ea"/>
                        <a:cs typeface="Arial"/>
                      </a:endParaRP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r>
              <a:tr h="322128">
                <a:tc rowSpan="3">
                  <a:txBody>
                    <a:bodyPr/>
                    <a:lstStyle/>
                    <a:p>
                      <a:pPr marL="54864" marR="0" indent="0" algn="l" defTabSz="457200" rtl="0" eaLnBrk="1" fontAlgn="auto" latinLnBrk="0" hangingPunct="1">
                        <a:lnSpc>
                          <a:spcPct val="100000"/>
                        </a:lnSpc>
                        <a:spcBef>
                          <a:spcPts val="0"/>
                        </a:spcBef>
                        <a:spcAft>
                          <a:spcPts val="0"/>
                        </a:spcAft>
                        <a:buClrTx/>
                        <a:buSzTx/>
                        <a:buFontTx/>
                        <a:buNone/>
                        <a:tabLst/>
                        <a:defRPr/>
                      </a:pPr>
                      <a:r>
                        <a:rPr lang="en-US" sz="1600" kern="1200" baseline="0" dirty="0" smtClean="0">
                          <a:solidFill>
                            <a:srgbClr val="000000"/>
                          </a:solidFill>
                          <a:latin typeface="Arial"/>
                          <a:ea typeface="+mn-ea"/>
                          <a:cs typeface="Arial"/>
                        </a:rPr>
                        <a:t>CCR5 Antagonist-Based</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E1E3EE"/>
                    </a:solidFill>
                  </a:tcPr>
                </a:tc>
                <a:tc>
                  <a:txBody>
                    <a:bodyPr/>
                    <a:lstStyle/>
                    <a:p>
                      <a:pPr marL="54864" marR="0" indent="0" algn="l" defTabSz="457200" rtl="0" eaLnBrk="1" fontAlgn="auto" latinLnBrk="0" hangingPunct="1">
                        <a:lnSpc>
                          <a:spcPts val="2100"/>
                        </a:lnSpc>
                        <a:spcBef>
                          <a:spcPts val="0"/>
                        </a:spcBef>
                        <a:spcAft>
                          <a:spcPts val="0"/>
                        </a:spcAft>
                        <a:buClrTx/>
                        <a:buSzTx/>
                        <a:buFontTx/>
                        <a:buNone/>
                        <a:tabLst/>
                        <a:defRPr/>
                      </a:pPr>
                      <a:r>
                        <a:rPr lang="en-US" sz="1600" kern="1200" dirty="0" err="1" smtClean="0">
                          <a:solidFill>
                            <a:srgbClr val="000000"/>
                          </a:solidFill>
                          <a:latin typeface="Arial"/>
                          <a:ea typeface="+mn-ea"/>
                          <a:cs typeface="Arial"/>
                        </a:rPr>
                        <a:t>Maraviroc</a:t>
                      </a:r>
                      <a:r>
                        <a:rPr lang="en-US" sz="1600" kern="1200" dirty="0" smtClean="0">
                          <a:solidFill>
                            <a:srgbClr val="000000"/>
                          </a:solidFill>
                          <a:latin typeface="Arial"/>
                          <a:ea typeface="+mn-ea"/>
                          <a:cs typeface="Arial"/>
                        </a:rPr>
                        <a:t> + Zidovudine-Lamivudine (</a:t>
                      </a:r>
                      <a:r>
                        <a:rPr lang="en-US" sz="1600" b="1" kern="1200" dirty="0" smtClean="0">
                          <a:solidFill>
                            <a:srgbClr val="000000"/>
                          </a:solidFill>
                          <a:latin typeface="Arial"/>
                          <a:ea typeface="+mn-ea"/>
                          <a:cs typeface="Arial"/>
                        </a:rPr>
                        <a:t>CI</a:t>
                      </a:r>
                      <a:r>
                        <a:rPr lang="en-US" sz="1600" kern="1200" dirty="0" smtClean="0">
                          <a:solidFill>
                            <a:srgbClr val="000000"/>
                          </a:solidFill>
                          <a:latin typeface="Arial"/>
                          <a:ea typeface="+mn-ea"/>
                          <a:cs typeface="Arial"/>
                        </a:rPr>
                        <a:t>)</a:t>
                      </a:r>
                      <a:endParaRPr lang="en-US" sz="1600" b="1" kern="1200" baseline="0" dirty="0" smtClean="0">
                        <a:solidFill>
                          <a:srgbClr val="000000"/>
                        </a:solidFill>
                        <a:latin typeface="Arial"/>
                        <a:ea typeface="+mn-ea"/>
                        <a:cs typeface="Arial"/>
                      </a:endParaRP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ysDot"/>
                      <a:round/>
                      <a:headEnd type="none" w="med" len="med"/>
                      <a:tailEnd type="none" w="med" len="med"/>
                    </a:lnB>
                    <a:lnTlToBr>
                      <a:noFill/>
                    </a:lnTlToBr>
                    <a:lnBlToTr>
                      <a:noFill/>
                    </a:lnBlToTr>
                    <a:solidFill>
                      <a:srgbClr val="E1E3EE"/>
                    </a:solidFill>
                  </a:tcPr>
                </a:tc>
              </a:tr>
              <a:tr h="322128">
                <a:tc vMerge="1">
                  <a:txBody>
                    <a:bodyPr/>
                    <a:lstStyle/>
                    <a:p>
                      <a:endParaRPr lang="en-US"/>
                    </a:p>
                  </a:txBody>
                  <a:tcPr/>
                </a:tc>
                <a:tc>
                  <a:txBody>
                    <a:bodyPr/>
                    <a:lstStyle/>
                    <a:p>
                      <a:pPr marL="54864" marR="0" indent="0" algn="l" defTabSz="457200" rtl="0" eaLnBrk="1" fontAlgn="auto" latinLnBrk="0" hangingPunct="1">
                        <a:lnSpc>
                          <a:spcPts val="2100"/>
                        </a:lnSpc>
                        <a:spcBef>
                          <a:spcPts val="0"/>
                        </a:spcBef>
                        <a:spcAft>
                          <a:spcPts val="0"/>
                        </a:spcAft>
                        <a:buClrTx/>
                        <a:buSzTx/>
                        <a:buFontTx/>
                        <a:buNone/>
                        <a:tabLst/>
                        <a:defRPr/>
                      </a:pPr>
                      <a:r>
                        <a:rPr lang="en-US" sz="1600" kern="1200" dirty="0" err="1" smtClean="0">
                          <a:solidFill>
                            <a:srgbClr val="000000"/>
                          </a:solidFill>
                          <a:latin typeface="Arial"/>
                          <a:ea typeface="+mn-ea"/>
                          <a:cs typeface="Arial"/>
                        </a:rPr>
                        <a:t>Maraviroc</a:t>
                      </a:r>
                      <a:r>
                        <a:rPr lang="en-US" sz="1600" kern="1200" dirty="0" smtClean="0">
                          <a:solidFill>
                            <a:srgbClr val="000000"/>
                          </a:solidFill>
                          <a:latin typeface="Arial"/>
                          <a:ea typeface="+mn-ea"/>
                          <a:cs typeface="Arial"/>
                        </a:rPr>
                        <a:t> + Tenofovir-Emtricitabine (</a:t>
                      </a:r>
                      <a:r>
                        <a:rPr lang="en-US" sz="1600" b="1" kern="1200" dirty="0" smtClean="0">
                          <a:solidFill>
                            <a:srgbClr val="000000"/>
                          </a:solidFill>
                          <a:latin typeface="Arial"/>
                          <a:ea typeface="+mn-ea"/>
                          <a:cs typeface="Arial"/>
                        </a:rPr>
                        <a:t>CIII</a:t>
                      </a:r>
                      <a:r>
                        <a:rPr lang="en-US" sz="1600" kern="1200" dirty="0" smtClean="0">
                          <a:solidFill>
                            <a:srgbClr val="000000"/>
                          </a:solidFill>
                          <a:latin typeface="Arial"/>
                          <a:ea typeface="+mn-ea"/>
                          <a:cs typeface="Arial"/>
                        </a:rPr>
                        <a:t>)</a:t>
                      </a:r>
                      <a:endParaRPr lang="en-US" sz="1600" b="1" kern="1200" baseline="0" dirty="0" smtClean="0">
                        <a:solidFill>
                          <a:srgbClr val="000000"/>
                        </a:solidFill>
                        <a:latin typeface="Arial"/>
                        <a:ea typeface="+mn-ea"/>
                        <a:cs typeface="Arial"/>
                      </a:endParaRP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ysDot"/>
                      <a:round/>
                      <a:headEnd type="none" w="med" len="med"/>
                      <a:tailEnd type="none" w="med" len="med"/>
                    </a:lnT>
                    <a:lnB w="9525" cap="flat" cmpd="sng" algn="ctr">
                      <a:solidFill>
                        <a:srgbClr val="000000"/>
                      </a:solidFill>
                      <a:prstDash val="sysDot"/>
                      <a:round/>
                      <a:headEnd type="none" w="med" len="med"/>
                      <a:tailEnd type="none" w="med" len="med"/>
                    </a:lnB>
                    <a:lnTlToBr>
                      <a:noFill/>
                    </a:lnTlToBr>
                    <a:lnBlToTr>
                      <a:noFill/>
                    </a:lnBlToTr>
                    <a:solidFill>
                      <a:srgbClr val="E1E3EE"/>
                    </a:solidFill>
                  </a:tcPr>
                </a:tc>
              </a:tr>
              <a:tr h="322128">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rgbClr val="000000"/>
                        </a:solidFill>
                        <a:latin typeface="Arial"/>
                        <a:ea typeface="+mn-ea"/>
                        <a:cs typeface="Arial"/>
                      </a:endParaRP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E1E3EE"/>
                    </a:solidFill>
                  </a:tcPr>
                </a:tc>
                <a:tc>
                  <a:txBody>
                    <a:bodyPr/>
                    <a:lstStyle/>
                    <a:p>
                      <a:pPr marL="54864" marR="0" indent="0" algn="l" defTabSz="457200" rtl="0" eaLnBrk="1" fontAlgn="auto" latinLnBrk="0" hangingPunct="1">
                        <a:lnSpc>
                          <a:spcPts val="2100"/>
                        </a:lnSpc>
                        <a:spcBef>
                          <a:spcPts val="0"/>
                        </a:spcBef>
                        <a:spcAft>
                          <a:spcPts val="0"/>
                        </a:spcAft>
                        <a:buClrTx/>
                        <a:buSzTx/>
                        <a:buFontTx/>
                        <a:buNone/>
                        <a:tabLst/>
                        <a:defRPr/>
                      </a:pPr>
                      <a:r>
                        <a:rPr lang="en-US" sz="1600" kern="1200" dirty="0" err="1" smtClean="0">
                          <a:solidFill>
                            <a:srgbClr val="000000"/>
                          </a:solidFill>
                          <a:latin typeface="Arial"/>
                          <a:ea typeface="+mn-ea"/>
                          <a:cs typeface="Arial"/>
                        </a:rPr>
                        <a:t>Maraviroc</a:t>
                      </a:r>
                      <a:r>
                        <a:rPr lang="en-US" sz="1600" kern="1200" dirty="0" smtClean="0">
                          <a:solidFill>
                            <a:srgbClr val="000000"/>
                          </a:solidFill>
                          <a:latin typeface="Arial"/>
                          <a:ea typeface="+mn-ea"/>
                          <a:cs typeface="Arial"/>
                        </a:rPr>
                        <a:t> + </a:t>
                      </a:r>
                      <a:r>
                        <a:rPr lang="en-US" sz="1600" kern="1200" dirty="0" err="1" smtClean="0">
                          <a:solidFill>
                            <a:srgbClr val="000000"/>
                          </a:solidFill>
                          <a:latin typeface="Arial"/>
                          <a:ea typeface="+mn-ea"/>
                          <a:cs typeface="Arial"/>
                        </a:rPr>
                        <a:t>Abacavir</a:t>
                      </a:r>
                      <a:r>
                        <a:rPr lang="en-US" sz="1600" kern="1200" dirty="0" smtClean="0">
                          <a:solidFill>
                            <a:srgbClr val="000000"/>
                          </a:solidFill>
                          <a:latin typeface="Arial"/>
                          <a:ea typeface="+mn-ea"/>
                          <a:cs typeface="Arial"/>
                        </a:rPr>
                        <a:t>-Lamivudine (</a:t>
                      </a:r>
                      <a:r>
                        <a:rPr lang="en-US" sz="1600" b="1" kern="1200" dirty="0" smtClean="0">
                          <a:solidFill>
                            <a:srgbClr val="000000"/>
                          </a:solidFill>
                          <a:latin typeface="Arial"/>
                          <a:ea typeface="+mn-ea"/>
                          <a:cs typeface="Arial"/>
                        </a:rPr>
                        <a:t>CIII</a:t>
                      </a:r>
                      <a:r>
                        <a:rPr lang="en-US" sz="1600" kern="1200" dirty="0" smtClean="0">
                          <a:solidFill>
                            <a:srgbClr val="000000"/>
                          </a:solidFill>
                          <a:latin typeface="Arial"/>
                          <a:ea typeface="+mn-ea"/>
                          <a:cs typeface="Arial"/>
                        </a:rPr>
                        <a:t>)</a:t>
                      </a:r>
                      <a:endParaRPr lang="en-US" sz="1600" b="1" kern="1200" baseline="0" dirty="0" smtClean="0">
                        <a:solidFill>
                          <a:srgbClr val="000000"/>
                        </a:solidFill>
                        <a:latin typeface="Arial"/>
                        <a:ea typeface="+mn-ea"/>
                        <a:cs typeface="Arial"/>
                      </a:endParaRP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ysDot"/>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E1E3EE"/>
                    </a:solidFill>
                  </a:tcPr>
                </a:tc>
              </a:tr>
            </a:tbl>
          </a:graphicData>
        </a:graphic>
      </p:graphicFrame>
      <p:sp>
        <p:nvSpPr>
          <p:cNvPr id="10" name="Title 9"/>
          <p:cNvSpPr>
            <a:spLocks noGrp="1"/>
          </p:cNvSpPr>
          <p:nvPr>
            <p:ph type="title"/>
          </p:nvPr>
        </p:nvSpPr>
        <p:spPr/>
        <p:txBody>
          <a:bodyPr>
            <a:normAutofit/>
          </a:bodyPr>
          <a:lstStyle/>
          <a:p>
            <a:r>
              <a:rPr lang="en-US" sz="2400" dirty="0">
                <a:solidFill>
                  <a:srgbClr val="E7F1CA"/>
                </a:solidFill>
              </a:rPr>
              <a:t>DHHS Antiretroviral Therapy Guidelines: October </a:t>
            </a:r>
            <a:r>
              <a:rPr lang="en-US" sz="2400" dirty="0" smtClean="0">
                <a:solidFill>
                  <a:srgbClr val="E7F1CA"/>
                </a:solidFill>
              </a:rPr>
              <a:t>2011</a:t>
            </a:r>
            <a:br>
              <a:rPr lang="en-US" sz="2400" dirty="0" smtClean="0">
                <a:solidFill>
                  <a:srgbClr val="E7F1CA"/>
                </a:solidFill>
              </a:rPr>
            </a:br>
            <a:r>
              <a:rPr lang="en-US" sz="2400" dirty="0" smtClean="0"/>
              <a:t>Acceptable Regimens for ARV-Naïve Patients</a:t>
            </a:r>
            <a:endParaRPr lang="en-US" sz="2400" dirty="0"/>
          </a:p>
        </p:txBody>
      </p:sp>
      <p:sp>
        <p:nvSpPr>
          <p:cNvPr id="11" name="Text Placeholder 10"/>
          <p:cNvSpPr>
            <a:spLocks noGrp="1"/>
          </p:cNvSpPr>
          <p:nvPr>
            <p:ph type="body" idx="1"/>
          </p:nvPr>
        </p:nvSpPr>
        <p:spPr/>
        <p:txBody>
          <a:bodyPr/>
          <a:lstStyle/>
          <a:p>
            <a:r>
              <a:rPr lang="en-US" smtClean="0"/>
              <a:t>ANTIRETROVIRAL THERAPY: DHHS GUIDELINES</a:t>
            </a:r>
            <a:endParaRPr lang="en-US" dirty="0" smtClean="0"/>
          </a:p>
        </p:txBody>
      </p:sp>
      <p:sp>
        <p:nvSpPr>
          <p:cNvPr id="2" name="Content Placeholder 1"/>
          <p:cNvSpPr>
            <a:spLocks noGrp="1"/>
          </p:cNvSpPr>
          <p:nvPr>
            <p:ph sz="quarter" idx="13"/>
          </p:nvPr>
        </p:nvSpPr>
        <p:spPr/>
        <p:txBody>
          <a:bodyPr/>
          <a:lstStyle/>
          <a:p>
            <a:r>
              <a:rPr lang="en-US" b="0" dirty="0"/>
              <a:t>Source: </a:t>
            </a:r>
            <a:r>
              <a:rPr lang="en-US" b="0" dirty="0" smtClean="0"/>
              <a:t>DHHS </a:t>
            </a:r>
            <a:r>
              <a:rPr lang="en-US" b="0" dirty="0"/>
              <a:t>Antiretroviral Therapy Guidelines</a:t>
            </a:r>
            <a:r>
              <a:rPr lang="en-US" b="0" dirty="0" smtClean="0"/>
              <a:t>.</a:t>
            </a:r>
            <a:r>
              <a:rPr lang="en-US" b="0" dirty="0" smtClean="0">
                <a:latin typeface="Arial" pitchFamily="31" charset="0"/>
              </a:rPr>
              <a:t> (</a:t>
            </a:r>
            <a:r>
              <a:rPr lang="en-US" b="0" dirty="0" err="1" smtClean="0">
                <a:latin typeface="Arial" pitchFamily="31" charset="0"/>
              </a:rPr>
              <a:t>aidsinfo.nih.gov</a:t>
            </a:r>
            <a:r>
              <a:rPr lang="en-US" b="0" dirty="0">
                <a:latin typeface="Arial" pitchFamily="31" charset="0"/>
              </a:rPr>
              <a:t>)</a:t>
            </a:r>
          </a:p>
        </p:txBody>
      </p:sp>
    </p:spTree>
    <p:extLst>
      <p:ext uri="{BB962C8B-B14F-4D97-AF65-F5344CB8AC3E}">
        <p14:creationId xmlns:p14="http://schemas.microsoft.com/office/powerpoint/2010/main" val="2975482393"/>
      </p:ext>
    </p:extLst>
  </p:cSld>
  <p:clrMapOvr>
    <a:masterClrMapping/>
  </p:clrMapOvr>
  <mc:AlternateContent xmlns:mc="http://schemas.openxmlformats.org/markup-compatibility/2006">
    <mc:Choice xmlns:p14="http://schemas.microsoft.com/office/powerpoint/2010/main" Requires="p14">
      <p:transition spd="med" p14:dur="700" advTm="22391">
        <p:fade/>
      </p:transition>
    </mc:Choice>
    <mc:Fallback>
      <p:transition spd="med" advTm="22391">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2971800"/>
            <a:ext cx="8077200" cy="1981200"/>
          </a:xfrm>
        </p:spPr>
        <p:txBody>
          <a:bodyPr>
            <a:normAutofit/>
          </a:bodyPr>
          <a:lstStyle/>
          <a:p>
            <a:r>
              <a:rPr lang="en-US" sz="2800" dirty="0" smtClean="0"/>
              <a:t>- Acute HIV Infection</a:t>
            </a:r>
            <a:br>
              <a:rPr lang="en-US" sz="2800" dirty="0" smtClean="0"/>
            </a:br>
            <a:r>
              <a:rPr lang="en-US" sz="2800" dirty="0" smtClean="0"/>
              <a:t>- Pregnancy</a:t>
            </a:r>
            <a:br>
              <a:rPr lang="en-US" sz="2800" dirty="0" smtClean="0"/>
            </a:br>
            <a:r>
              <a:rPr lang="en-US" sz="2800" dirty="0" smtClean="0"/>
              <a:t>- Opportunistic Infections </a:t>
            </a:r>
            <a:r>
              <a:rPr lang="en-US" sz="2800" dirty="0"/>
              <a:t/>
            </a:r>
            <a:br>
              <a:rPr lang="en-US" sz="2800" dirty="0"/>
            </a:br>
            <a:r>
              <a:rPr lang="en-US" sz="2800" dirty="0" smtClean="0"/>
              <a:t>- Tuberculosis</a:t>
            </a:r>
            <a:endParaRPr lang="en-US" sz="2800" dirty="0"/>
          </a:p>
        </p:txBody>
      </p:sp>
      <p:sp>
        <p:nvSpPr>
          <p:cNvPr id="3" name="Text Placeholder 2"/>
          <p:cNvSpPr>
            <a:spLocks noGrp="1"/>
          </p:cNvSpPr>
          <p:nvPr>
            <p:ph type="body" idx="1"/>
          </p:nvPr>
        </p:nvSpPr>
        <p:spPr>
          <a:xfrm>
            <a:off x="533401" y="2057400"/>
            <a:ext cx="8077200" cy="790576"/>
          </a:xfrm>
        </p:spPr>
        <p:txBody>
          <a:bodyPr anchor="t"/>
          <a:lstStyle/>
          <a:p>
            <a:r>
              <a:rPr lang="en-US" sz="3600" b="1" dirty="0" smtClean="0"/>
              <a:t>Special Populations</a:t>
            </a:r>
            <a:endParaRPr lang="en-US" sz="3600" b="1" dirty="0"/>
          </a:p>
        </p:txBody>
      </p:sp>
    </p:spTree>
    <p:extLst>
      <p:ext uri="{BB962C8B-B14F-4D97-AF65-F5344CB8AC3E}">
        <p14:creationId xmlns:p14="http://schemas.microsoft.com/office/powerpoint/2010/main" val="3708192019"/>
      </p:ext>
    </p:extLst>
  </p:cSld>
  <p:clrMapOvr>
    <a:masterClrMapping/>
  </p:clrMapOvr>
  <mc:AlternateContent xmlns:mc="http://schemas.openxmlformats.org/markup-compatibility/2006">
    <mc:Choice xmlns:p14="http://schemas.microsoft.com/office/powerpoint/2010/main" Requires="p14">
      <p:transition spd="med" p14:dur="700" advTm="14821">
        <p:fade/>
      </p:transition>
    </mc:Choice>
    <mc:Fallback>
      <p:transition spd="med" advTm="14821">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04800"/>
            <a:ext cx="9144000" cy="990600"/>
          </a:xfrm>
        </p:spPr>
        <p:txBody>
          <a:bodyPr>
            <a:normAutofit fontScale="90000"/>
          </a:bodyPr>
          <a:lstStyle/>
          <a:p>
            <a:r>
              <a:rPr lang="en-US" sz="3200" dirty="0" smtClean="0"/>
              <a:t>ART in Special Populations: Acute HIV &amp; Pregnancy</a:t>
            </a:r>
            <a:endParaRPr lang="en-US" sz="3600" dirty="0"/>
          </a:p>
        </p:txBody>
      </p:sp>
      <p:sp>
        <p:nvSpPr>
          <p:cNvPr id="5" name="Text Placeholder 4"/>
          <p:cNvSpPr>
            <a:spLocks noGrp="1"/>
          </p:cNvSpPr>
          <p:nvPr>
            <p:ph type="body" idx="1"/>
          </p:nvPr>
        </p:nvSpPr>
        <p:spPr/>
        <p:txBody>
          <a:bodyPr/>
          <a:lstStyle/>
          <a:p>
            <a:r>
              <a:rPr lang="en-US" smtClean="0"/>
              <a:t>ANTIRETROVIRAL THERAPY: DHHS GUIDELINES</a:t>
            </a:r>
            <a:endParaRPr lang="en-US" dirty="0"/>
          </a:p>
        </p:txBody>
      </p:sp>
      <p:sp>
        <p:nvSpPr>
          <p:cNvPr id="6" name="Content Placeholder 5"/>
          <p:cNvSpPr>
            <a:spLocks noGrp="1"/>
          </p:cNvSpPr>
          <p:nvPr>
            <p:ph sz="half" idx="2"/>
          </p:nvPr>
        </p:nvSpPr>
        <p:spPr>
          <a:xfrm>
            <a:off x="323850" y="1600200"/>
            <a:ext cx="8515350" cy="4343400"/>
          </a:xfrm>
        </p:spPr>
        <p:txBody>
          <a:bodyPr>
            <a:noAutofit/>
          </a:bodyPr>
          <a:lstStyle/>
          <a:p>
            <a:pPr marL="0" indent="0">
              <a:lnSpc>
                <a:spcPts val="1800"/>
              </a:lnSpc>
              <a:spcBef>
                <a:spcPts val="1200"/>
              </a:spcBef>
              <a:buNone/>
            </a:pPr>
            <a:r>
              <a:rPr lang="en-US" b="1" dirty="0" smtClean="0"/>
              <a:t>Acute HIV Infection</a:t>
            </a:r>
          </a:p>
          <a:p>
            <a:pPr>
              <a:spcBef>
                <a:spcPts val="1200"/>
              </a:spcBef>
            </a:pPr>
            <a:r>
              <a:rPr lang="en-US" sz="2000" dirty="0"/>
              <a:t>Benefit unknown for treatment of acute HIV infection; treatment should be considered optional (</a:t>
            </a:r>
            <a:r>
              <a:rPr lang="en-US" sz="2000" b="1" dirty="0"/>
              <a:t>CIII</a:t>
            </a:r>
            <a:r>
              <a:rPr lang="en-US" sz="2000" dirty="0" smtClean="0"/>
              <a:t>) </a:t>
            </a:r>
            <a:r>
              <a:rPr lang="en-US" sz="2000" i="1" dirty="0" smtClean="0"/>
              <a:t>except in pregnant women </a:t>
            </a:r>
            <a:r>
              <a:rPr lang="en-US" sz="2000" b="1" dirty="0" smtClean="0"/>
              <a:t>(AI)</a:t>
            </a:r>
            <a:r>
              <a:rPr lang="en-US" sz="2000" dirty="0" smtClean="0"/>
              <a:t>. </a:t>
            </a:r>
          </a:p>
          <a:p>
            <a:pPr>
              <a:spcBef>
                <a:spcPts val="1200"/>
              </a:spcBef>
            </a:pPr>
            <a:r>
              <a:rPr lang="en-US" sz="2000" dirty="0"/>
              <a:t>A ritonavir (RTV)-boosted PI-based regimen should be used if therapy is initiated before drug-resistance test results are available (</a:t>
            </a:r>
            <a:r>
              <a:rPr lang="en-US" sz="2000" b="1" dirty="0"/>
              <a:t>AIII</a:t>
            </a:r>
            <a:r>
              <a:rPr lang="en-US" sz="2000" dirty="0"/>
              <a:t>). </a:t>
            </a:r>
            <a:endParaRPr lang="en-US" sz="2000" dirty="0" smtClean="0"/>
          </a:p>
          <a:p>
            <a:pPr marL="0" indent="0">
              <a:lnSpc>
                <a:spcPts val="1600"/>
              </a:lnSpc>
              <a:spcBef>
                <a:spcPts val="1200"/>
              </a:spcBef>
              <a:buNone/>
            </a:pPr>
            <a:endParaRPr lang="en-US" sz="2000" dirty="0" smtClean="0"/>
          </a:p>
          <a:p>
            <a:pPr marL="0" indent="0">
              <a:lnSpc>
                <a:spcPts val="1800"/>
              </a:lnSpc>
              <a:spcBef>
                <a:spcPts val="1200"/>
              </a:spcBef>
              <a:buNone/>
            </a:pPr>
            <a:r>
              <a:rPr lang="en-US" b="1" dirty="0" smtClean="0"/>
              <a:t>Pregnancy</a:t>
            </a:r>
          </a:p>
          <a:p>
            <a:pPr>
              <a:spcBef>
                <a:spcPts val="1200"/>
              </a:spcBef>
            </a:pPr>
            <a:r>
              <a:rPr lang="en-US" sz="2000" dirty="0" smtClean="0"/>
              <a:t>Antiretroviral therapy (ART) is recommended for all pregnant women, regardless of CD4 count with the goal to prevent perinatal transmission </a:t>
            </a:r>
            <a:r>
              <a:rPr lang="en-US" sz="2000" b="1" dirty="0" smtClean="0"/>
              <a:t>(AI)</a:t>
            </a:r>
          </a:p>
          <a:p>
            <a:pPr>
              <a:spcBef>
                <a:spcPts val="1200"/>
              </a:spcBef>
            </a:pPr>
            <a:r>
              <a:rPr lang="en-US" sz="2000" dirty="0" smtClean="0"/>
              <a:t>The preferred regimen for pregnant women is </a:t>
            </a:r>
            <a:r>
              <a:rPr lang="en-US" sz="2000" dirty="0" err="1" smtClean="0"/>
              <a:t>Lopinavir</a:t>
            </a:r>
            <a:r>
              <a:rPr lang="en-US" sz="2000" dirty="0" smtClean="0"/>
              <a:t>/ritonavir (</a:t>
            </a:r>
            <a:r>
              <a:rPr lang="en-US" sz="2000" dirty="0" err="1" smtClean="0"/>
              <a:t>Kaletra</a:t>
            </a:r>
            <a:r>
              <a:rPr lang="en-US" sz="2000" dirty="0" smtClean="0"/>
              <a:t>) + </a:t>
            </a:r>
            <a:r>
              <a:rPr lang="en-US" sz="2000" dirty="0" err="1" smtClean="0"/>
              <a:t>Zidovudine</a:t>
            </a:r>
            <a:r>
              <a:rPr lang="en-US" sz="2000" dirty="0" smtClean="0"/>
              <a:t>/Lamivudine (</a:t>
            </a:r>
            <a:r>
              <a:rPr lang="en-US" sz="2000" dirty="0" err="1" smtClean="0"/>
              <a:t>Combivir</a:t>
            </a:r>
            <a:r>
              <a:rPr lang="en-US" sz="2000" dirty="0" smtClean="0"/>
              <a:t>) twice daily</a:t>
            </a:r>
            <a:endParaRPr lang="en-US" sz="2000" dirty="0"/>
          </a:p>
        </p:txBody>
      </p:sp>
      <p:sp>
        <p:nvSpPr>
          <p:cNvPr id="3" name="Content Placeholder 2"/>
          <p:cNvSpPr>
            <a:spLocks noGrp="1"/>
          </p:cNvSpPr>
          <p:nvPr>
            <p:ph sz="quarter" idx="13"/>
          </p:nvPr>
        </p:nvSpPr>
        <p:spPr/>
        <p:txBody>
          <a:bodyPr/>
          <a:lstStyle/>
          <a:p>
            <a:r>
              <a:rPr lang="en-US" b="0" dirty="0"/>
              <a:t>Source: </a:t>
            </a:r>
            <a:r>
              <a:rPr lang="en-US" b="0" dirty="0" smtClean="0"/>
              <a:t>DHHS </a:t>
            </a:r>
            <a:r>
              <a:rPr lang="en-US" b="0" dirty="0"/>
              <a:t>Antiretroviral Therapy Guidelines</a:t>
            </a:r>
            <a:r>
              <a:rPr lang="en-US" b="0" dirty="0" smtClean="0"/>
              <a:t>.</a:t>
            </a:r>
            <a:r>
              <a:rPr lang="en-US" b="0" dirty="0" smtClean="0">
                <a:latin typeface="Arial" pitchFamily="31" charset="0"/>
              </a:rPr>
              <a:t> (</a:t>
            </a:r>
            <a:r>
              <a:rPr lang="en-US" b="0" dirty="0" err="1" smtClean="0">
                <a:latin typeface="Arial" pitchFamily="31" charset="0"/>
              </a:rPr>
              <a:t>aidsinfo.nih.gov</a:t>
            </a:r>
            <a:r>
              <a:rPr lang="en-US" b="0" dirty="0">
                <a:latin typeface="Arial" pitchFamily="31" charset="0"/>
              </a:rPr>
              <a:t>)</a:t>
            </a:r>
          </a:p>
        </p:txBody>
      </p:sp>
    </p:spTree>
    <p:extLst>
      <p:ext uri="{BB962C8B-B14F-4D97-AF65-F5344CB8AC3E}">
        <p14:creationId xmlns:p14="http://schemas.microsoft.com/office/powerpoint/2010/main" val="2821941639"/>
      </p:ext>
    </p:extLst>
  </p:cSld>
  <p:clrMapOvr>
    <a:masterClrMapping/>
  </p:clrMapOvr>
  <mc:AlternateContent xmlns:mc="http://schemas.openxmlformats.org/markup-compatibility/2006">
    <mc:Choice xmlns:p14="http://schemas.microsoft.com/office/powerpoint/2010/main" Requires="p14">
      <p:transition spd="med" p14:dur="700" advTm="65100">
        <p:fade/>
      </p:transition>
    </mc:Choice>
    <mc:Fallback>
      <p:transition spd="med" advTm="651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04800"/>
            <a:ext cx="9144000" cy="990600"/>
          </a:xfrm>
        </p:spPr>
        <p:txBody>
          <a:bodyPr>
            <a:normAutofit/>
          </a:bodyPr>
          <a:lstStyle/>
          <a:p>
            <a:r>
              <a:rPr lang="en-US" sz="3200" dirty="0" smtClean="0"/>
              <a:t>ART in Special Populations: OI’s &amp; Tuberculosis</a:t>
            </a:r>
            <a:endParaRPr lang="en-US" sz="3600" dirty="0"/>
          </a:p>
        </p:txBody>
      </p:sp>
      <p:sp>
        <p:nvSpPr>
          <p:cNvPr id="5" name="Text Placeholder 4"/>
          <p:cNvSpPr>
            <a:spLocks noGrp="1"/>
          </p:cNvSpPr>
          <p:nvPr>
            <p:ph type="body" idx="1"/>
          </p:nvPr>
        </p:nvSpPr>
        <p:spPr/>
        <p:txBody>
          <a:bodyPr/>
          <a:lstStyle/>
          <a:p>
            <a:r>
              <a:rPr lang="en-US" smtClean="0"/>
              <a:t>ANTIRETROVIRAL THERAPY: DHHS GUIDELINES</a:t>
            </a:r>
            <a:endParaRPr lang="en-US" dirty="0"/>
          </a:p>
        </p:txBody>
      </p:sp>
      <p:sp>
        <p:nvSpPr>
          <p:cNvPr id="6" name="Content Placeholder 5"/>
          <p:cNvSpPr>
            <a:spLocks noGrp="1"/>
          </p:cNvSpPr>
          <p:nvPr>
            <p:ph sz="half" idx="2"/>
          </p:nvPr>
        </p:nvSpPr>
        <p:spPr>
          <a:xfrm>
            <a:off x="323850" y="1447800"/>
            <a:ext cx="8515350" cy="4800600"/>
          </a:xfrm>
        </p:spPr>
        <p:txBody>
          <a:bodyPr>
            <a:noAutofit/>
          </a:bodyPr>
          <a:lstStyle/>
          <a:p>
            <a:pPr marL="0" indent="0">
              <a:lnSpc>
                <a:spcPts val="1800"/>
              </a:lnSpc>
              <a:spcBef>
                <a:spcPts val="1200"/>
              </a:spcBef>
              <a:buNone/>
            </a:pPr>
            <a:r>
              <a:rPr lang="en-US" sz="2000" b="1" dirty="0" smtClean="0"/>
              <a:t>Opportunistic Infections</a:t>
            </a:r>
          </a:p>
          <a:p>
            <a:pPr>
              <a:lnSpc>
                <a:spcPts val="1800"/>
              </a:lnSpc>
              <a:spcBef>
                <a:spcPts val="1200"/>
              </a:spcBef>
            </a:pPr>
            <a:r>
              <a:rPr lang="en-US" sz="1800" dirty="0" smtClean="0"/>
              <a:t>In OI’s with no effective therapy (Cryptosporidiosis, </a:t>
            </a:r>
            <a:r>
              <a:rPr lang="en-US" sz="1800" dirty="0" err="1" smtClean="0"/>
              <a:t>Microsporidiosis</a:t>
            </a:r>
            <a:r>
              <a:rPr lang="en-US" sz="1800" dirty="0" smtClean="0"/>
              <a:t>, PML). </a:t>
            </a:r>
            <a:r>
              <a:rPr lang="en-US" sz="1800" dirty="0"/>
              <a:t>Initiate ART as soon as possible (</a:t>
            </a:r>
            <a:r>
              <a:rPr lang="en-US" sz="1800" b="1" dirty="0"/>
              <a:t>AIII</a:t>
            </a:r>
            <a:r>
              <a:rPr lang="en-US" sz="1800" dirty="0" smtClean="0"/>
              <a:t>)</a:t>
            </a:r>
          </a:p>
          <a:p>
            <a:pPr>
              <a:lnSpc>
                <a:spcPts val="1800"/>
              </a:lnSpc>
              <a:spcBef>
                <a:spcPts val="1200"/>
              </a:spcBef>
            </a:pPr>
            <a:r>
              <a:rPr lang="en-US" sz="1800" dirty="0" smtClean="0"/>
              <a:t>In OI’s with  a high potential for IRIS (Cryptococcus, MAC). A </a:t>
            </a:r>
            <a:r>
              <a:rPr lang="en-US" sz="1800" dirty="0"/>
              <a:t>short delay may be warranted before initiating ARV treatment (</a:t>
            </a:r>
            <a:r>
              <a:rPr lang="en-US" sz="1800" b="1" dirty="0"/>
              <a:t>CIII</a:t>
            </a:r>
            <a:r>
              <a:rPr lang="en-US" sz="1800" dirty="0"/>
              <a:t>) </a:t>
            </a:r>
            <a:endParaRPr lang="en-US" sz="1800" dirty="0" smtClean="0"/>
          </a:p>
          <a:p>
            <a:pPr>
              <a:lnSpc>
                <a:spcPts val="1800"/>
              </a:lnSpc>
              <a:spcBef>
                <a:spcPts val="1200"/>
              </a:spcBef>
            </a:pPr>
            <a:r>
              <a:rPr lang="en-US" sz="1800" dirty="0" smtClean="0"/>
              <a:t>In OI’s known to have better survival with early ART (</a:t>
            </a:r>
            <a:r>
              <a:rPr lang="en-US" sz="1800" i="1" dirty="0" smtClean="0"/>
              <a:t>Pneumocystis</a:t>
            </a:r>
            <a:r>
              <a:rPr lang="en-US" sz="1800" dirty="0" smtClean="0"/>
              <a:t> pneumonia). ART should not be delayed </a:t>
            </a:r>
            <a:r>
              <a:rPr lang="en-US" sz="1800" b="1" dirty="0" smtClean="0"/>
              <a:t>(AI)</a:t>
            </a:r>
            <a:endParaRPr lang="en-US" sz="1800" dirty="0"/>
          </a:p>
          <a:p>
            <a:pPr marL="0" indent="0">
              <a:lnSpc>
                <a:spcPts val="1800"/>
              </a:lnSpc>
              <a:spcBef>
                <a:spcPts val="1200"/>
              </a:spcBef>
              <a:buNone/>
            </a:pPr>
            <a:r>
              <a:rPr lang="en-US" sz="2000" b="1" dirty="0" smtClean="0"/>
              <a:t>Tuberculosis</a:t>
            </a:r>
          </a:p>
        </p:txBody>
      </p:sp>
      <p:sp>
        <p:nvSpPr>
          <p:cNvPr id="3" name="Content Placeholder 2"/>
          <p:cNvSpPr>
            <a:spLocks noGrp="1"/>
          </p:cNvSpPr>
          <p:nvPr>
            <p:ph sz="quarter" idx="13"/>
          </p:nvPr>
        </p:nvSpPr>
        <p:spPr/>
        <p:txBody>
          <a:bodyPr/>
          <a:lstStyle/>
          <a:p>
            <a:r>
              <a:rPr lang="en-US" b="0" dirty="0"/>
              <a:t>Source: </a:t>
            </a:r>
            <a:r>
              <a:rPr lang="en-US" b="0" dirty="0" smtClean="0"/>
              <a:t>DHHS </a:t>
            </a:r>
            <a:r>
              <a:rPr lang="en-US" b="0" dirty="0"/>
              <a:t>Antiretroviral Therapy Guidelines</a:t>
            </a:r>
            <a:r>
              <a:rPr lang="en-US" b="0" dirty="0" smtClean="0"/>
              <a:t>.</a:t>
            </a:r>
            <a:r>
              <a:rPr lang="en-US" b="0" dirty="0" smtClean="0">
                <a:latin typeface="Arial" pitchFamily="31" charset="0"/>
              </a:rPr>
              <a:t> (</a:t>
            </a:r>
            <a:r>
              <a:rPr lang="en-US" b="0" dirty="0" err="1" smtClean="0">
                <a:latin typeface="Arial" pitchFamily="31" charset="0"/>
              </a:rPr>
              <a:t>aidsinfo.nih.gov</a:t>
            </a:r>
            <a:r>
              <a:rPr lang="en-US" b="0" dirty="0">
                <a:latin typeface="Arial" pitchFamily="31" charset="0"/>
              </a:rPr>
              <a:t>)</a:t>
            </a:r>
          </a:p>
        </p:txBody>
      </p:sp>
      <p:graphicFrame>
        <p:nvGraphicFramePr>
          <p:cNvPr id="7" name="Group 65"/>
          <p:cNvGraphicFramePr>
            <a:graphicFrameLocks noGrp="1"/>
          </p:cNvGraphicFramePr>
          <p:nvPr>
            <p:extLst>
              <p:ext uri="{D42A27DB-BD31-4B8C-83A1-F6EECF244321}">
                <p14:modId xmlns:p14="http://schemas.microsoft.com/office/powerpoint/2010/main" val="3068041238"/>
              </p:ext>
            </p:extLst>
          </p:nvPr>
        </p:nvGraphicFramePr>
        <p:xfrm>
          <a:off x="152400" y="4001738"/>
          <a:ext cx="8839200" cy="2094262"/>
        </p:xfrm>
        <a:graphic>
          <a:graphicData uri="http://schemas.openxmlformats.org/drawingml/2006/table">
            <a:tbl>
              <a:tblPr>
                <a:effectLst>
                  <a:outerShdw blurRad="50800" dist="38100" dir="2700000" algn="tl" rotWithShape="0">
                    <a:srgbClr val="000000">
                      <a:alpha val="43000"/>
                    </a:srgbClr>
                  </a:outerShdw>
                </a:effectLst>
              </a:tblPr>
              <a:tblGrid>
                <a:gridCol w="2291644"/>
                <a:gridCol w="6547556"/>
              </a:tblGrid>
              <a:tr h="274909">
                <a:tc>
                  <a:txBody>
                    <a:bodyPr/>
                    <a:lstStyle/>
                    <a:p>
                      <a:pPr marL="114300" marR="0" lvl="0" indent="0" algn="l" defTabSz="457200" rtl="0" eaLnBrk="0" fontAlgn="base" latinLnBrk="0" hangingPunct="0">
                        <a:lnSpc>
                          <a:spcPct val="100000"/>
                        </a:lnSpc>
                        <a:spcBef>
                          <a:spcPct val="20000"/>
                        </a:spcBef>
                        <a:spcAft>
                          <a:spcPct val="0"/>
                        </a:spcAft>
                        <a:buClr>
                          <a:srgbClr val="7592A4"/>
                        </a:buClr>
                        <a:buSzTx/>
                        <a:buFont typeface="Arial" pitchFamily="-108" charset="0"/>
                        <a:buNone/>
                        <a:tabLst/>
                      </a:pPr>
                      <a:r>
                        <a:rPr kumimoji="0" lang="en-US" sz="1800" b="1" i="0" u="none" strike="noStrike" cap="none" normalizeH="0" baseline="0" dirty="0" smtClean="0">
                          <a:ln>
                            <a:noFill/>
                          </a:ln>
                          <a:solidFill>
                            <a:srgbClr val="FFFFFF"/>
                          </a:solidFill>
                          <a:effectLst/>
                          <a:latin typeface="Arial"/>
                          <a:ea typeface="ＭＳ Ｐゴシック" pitchFamily="-108" charset="-128"/>
                          <a:cs typeface="Arial"/>
                        </a:rPr>
                        <a:t>CD4 Cell Count </a:t>
                      </a:r>
                      <a:endParaRPr kumimoji="0" lang="en-US" sz="1400" b="1" i="0" u="none" strike="noStrike" cap="none" normalizeH="0" baseline="0" dirty="0" smtClean="0">
                        <a:ln>
                          <a:noFill/>
                        </a:ln>
                        <a:solidFill>
                          <a:srgbClr val="FFFFFF"/>
                        </a:solidFill>
                        <a:effectLst/>
                        <a:latin typeface="Arial"/>
                        <a:ea typeface="ＭＳ Ｐゴシック" pitchFamily="-108" charset="-128"/>
                        <a:cs typeface="Arial"/>
                      </a:endParaRP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26496"/>
                    </a:solidFill>
                  </a:tcPr>
                </a:tc>
                <a:tc>
                  <a:txBody>
                    <a:bodyPr/>
                    <a:lstStyle/>
                    <a:p>
                      <a:pPr marL="54864" marR="0" lvl="0" indent="0" algn="l" defTabSz="457200" rtl="0" eaLnBrk="0" fontAlgn="base" latinLnBrk="0" hangingPunct="0">
                        <a:lnSpc>
                          <a:spcPct val="100000"/>
                        </a:lnSpc>
                        <a:spcBef>
                          <a:spcPct val="20000"/>
                        </a:spcBef>
                        <a:spcAft>
                          <a:spcPct val="0"/>
                        </a:spcAft>
                        <a:buClr>
                          <a:srgbClr val="7592A4"/>
                        </a:buClr>
                        <a:buSzTx/>
                        <a:buFont typeface="Arial" pitchFamily="-108" charset="0"/>
                        <a:buNone/>
                        <a:tabLst/>
                      </a:pPr>
                      <a:r>
                        <a:rPr kumimoji="0" lang="en-US" sz="1800" b="1" i="0" u="none" strike="noStrike" cap="none" normalizeH="0" baseline="0" dirty="0" smtClean="0">
                          <a:ln>
                            <a:noFill/>
                          </a:ln>
                          <a:solidFill>
                            <a:srgbClr val="FFFFFF"/>
                          </a:solidFill>
                          <a:effectLst/>
                          <a:latin typeface="Arial"/>
                          <a:ea typeface="ＭＳ Ｐゴシック" pitchFamily="-108" charset="-128"/>
                          <a:cs typeface="Arial"/>
                        </a:rPr>
                        <a:t>Recommendations for TB Therapy and ART</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26496"/>
                    </a:solidFill>
                  </a:tcPr>
                </a:tc>
              </a:tr>
              <a:tr h="274909">
                <a:tc>
                  <a:txBody>
                    <a:bodyPr/>
                    <a:lstStyle/>
                    <a:p>
                      <a:pPr marL="11430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rgbClr val="000000"/>
                          </a:solidFill>
                          <a:latin typeface="Arial"/>
                          <a:ea typeface="+mn-ea"/>
                          <a:cs typeface="Arial"/>
                        </a:rPr>
                        <a:t>All</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54864"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000000"/>
                          </a:solidFill>
                          <a:latin typeface="+mn-lt"/>
                          <a:ea typeface="+mn-ea"/>
                          <a:cs typeface="Arial"/>
                        </a:rPr>
                        <a:t>Start TB therapy immediately (</a:t>
                      </a:r>
                      <a:r>
                        <a:rPr lang="en-US" sz="1800" b="1" kern="1200" dirty="0" smtClean="0">
                          <a:solidFill>
                            <a:srgbClr val="000000"/>
                          </a:solidFill>
                          <a:latin typeface="+mn-lt"/>
                          <a:ea typeface="+mn-ea"/>
                          <a:cs typeface="Arial"/>
                        </a:rPr>
                        <a:t>AI</a:t>
                      </a:r>
                      <a:r>
                        <a:rPr lang="en-US" sz="1800" kern="1200" dirty="0" smtClean="0">
                          <a:solidFill>
                            <a:srgbClr val="000000"/>
                          </a:solidFill>
                          <a:latin typeface="+mn-lt"/>
                          <a:ea typeface="+mn-ea"/>
                          <a:cs typeface="Arial"/>
                        </a:rPr>
                        <a:t>)</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r>
              <a:tr h="399878">
                <a:tc>
                  <a:txBody>
                    <a:bodyPr/>
                    <a:lstStyle/>
                    <a:p>
                      <a:pPr marL="11430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rgbClr val="000000"/>
                          </a:solidFill>
                          <a:latin typeface="Arial"/>
                          <a:ea typeface="+mn-ea"/>
                          <a:cs typeface="Arial"/>
                        </a:rPr>
                        <a:t>&lt; 200 cells/mm</a:t>
                      </a:r>
                      <a:r>
                        <a:rPr lang="en-US" sz="1800" kern="1200" baseline="30000" dirty="0" smtClean="0">
                          <a:solidFill>
                            <a:srgbClr val="000000"/>
                          </a:solidFill>
                          <a:latin typeface="Arial"/>
                          <a:ea typeface="+mn-ea"/>
                          <a:cs typeface="Arial"/>
                        </a:rPr>
                        <a:t>3</a:t>
                      </a:r>
                      <a:r>
                        <a:rPr lang="en-US" sz="1800" kern="1200" baseline="0" dirty="0" smtClean="0">
                          <a:solidFill>
                            <a:srgbClr val="000000"/>
                          </a:solidFill>
                          <a:latin typeface="Arial"/>
                          <a:ea typeface="+mn-ea"/>
                          <a:cs typeface="Arial"/>
                        </a:rPr>
                        <a:t> </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1E3EE"/>
                    </a:solidFill>
                  </a:tcPr>
                </a:tc>
                <a:tc>
                  <a:txBody>
                    <a:bodyPr/>
                    <a:lstStyle/>
                    <a:p>
                      <a:pPr marL="54864"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000000"/>
                          </a:solidFill>
                          <a:latin typeface="Arial"/>
                          <a:ea typeface="+mn-ea"/>
                          <a:cs typeface="Arial"/>
                        </a:rPr>
                        <a:t>Initiate ART</a:t>
                      </a:r>
                      <a:r>
                        <a:rPr lang="en-US" sz="1800" kern="1200" baseline="0" dirty="0" smtClean="0">
                          <a:solidFill>
                            <a:srgbClr val="000000"/>
                          </a:solidFill>
                          <a:latin typeface="Arial"/>
                          <a:ea typeface="+mn-ea"/>
                          <a:cs typeface="Arial"/>
                        </a:rPr>
                        <a:t> within 2-4 weeks of starting TB treatment </a:t>
                      </a:r>
                      <a:r>
                        <a:rPr lang="en-US" sz="1800" kern="1200" dirty="0" smtClean="0">
                          <a:solidFill>
                            <a:srgbClr val="000000"/>
                          </a:solidFill>
                          <a:latin typeface="+mn-lt"/>
                          <a:ea typeface="+mn-ea"/>
                          <a:cs typeface="Arial"/>
                        </a:rPr>
                        <a:t>(</a:t>
                      </a:r>
                      <a:r>
                        <a:rPr lang="en-US" sz="1800" b="1" kern="1200" dirty="0" smtClean="0">
                          <a:solidFill>
                            <a:srgbClr val="000000"/>
                          </a:solidFill>
                          <a:latin typeface="+mn-lt"/>
                          <a:ea typeface="+mn-ea"/>
                          <a:cs typeface="Arial"/>
                        </a:rPr>
                        <a:t>AI</a:t>
                      </a:r>
                      <a:r>
                        <a:rPr lang="en-US" sz="1800" kern="1200" dirty="0" smtClean="0">
                          <a:solidFill>
                            <a:srgbClr val="000000"/>
                          </a:solidFill>
                          <a:latin typeface="+mn-lt"/>
                          <a:ea typeface="+mn-ea"/>
                          <a:cs typeface="Arial"/>
                        </a:rPr>
                        <a:t>)</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1E3EE"/>
                    </a:solidFill>
                  </a:tcPr>
                </a:tc>
              </a:tr>
              <a:tr h="496672">
                <a:tc>
                  <a:txBody>
                    <a:bodyPr/>
                    <a:lstStyle/>
                    <a:p>
                      <a:pPr marL="11430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rgbClr val="000000"/>
                          </a:solidFill>
                          <a:latin typeface="Arial"/>
                          <a:ea typeface="+mn-ea"/>
                          <a:cs typeface="Arial"/>
                        </a:rPr>
                        <a:t>200-</a:t>
                      </a:r>
                      <a:r>
                        <a:rPr lang="en-US" sz="1800" kern="1200" baseline="0" dirty="0" smtClean="0">
                          <a:solidFill>
                            <a:srgbClr val="000000"/>
                          </a:solidFill>
                          <a:latin typeface="+mn-lt"/>
                          <a:ea typeface="+mn-ea"/>
                          <a:cs typeface="Arial"/>
                        </a:rPr>
                        <a:t>500 cells/mm</a:t>
                      </a:r>
                      <a:r>
                        <a:rPr lang="en-US" sz="1800" kern="1200" baseline="30000" dirty="0" smtClean="0">
                          <a:solidFill>
                            <a:srgbClr val="000000"/>
                          </a:solidFill>
                          <a:latin typeface="+mn-lt"/>
                          <a:ea typeface="+mn-ea"/>
                          <a:cs typeface="Arial"/>
                        </a:rPr>
                        <a:t>3</a:t>
                      </a:r>
                      <a:r>
                        <a:rPr lang="en-US" sz="1800" kern="1200" baseline="0" dirty="0" smtClean="0">
                          <a:solidFill>
                            <a:srgbClr val="000000"/>
                          </a:solidFill>
                          <a:latin typeface="+mn-lt"/>
                          <a:ea typeface="+mn-ea"/>
                          <a:cs typeface="Arial"/>
                        </a:rPr>
                        <a:t> </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4864"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000000"/>
                          </a:solidFill>
                          <a:latin typeface="+mn-lt"/>
                          <a:ea typeface="+mn-ea"/>
                          <a:cs typeface="Arial"/>
                        </a:rPr>
                        <a:t>Initiate ART</a:t>
                      </a:r>
                      <a:r>
                        <a:rPr lang="en-US" sz="1800" kern="1200" baseline="0" dirty="0" smtClean="0">
                          <a:solidFill>
                            <a:srgbClr val="000000"/>
                          </a:solidFill>
                          <a:latin typeface="+mn-lt"/>
                          <a:ea typeface="+mn-ea"/>
                          <a:cs typeface="Arial"/>
                        </a:rPr>
                        <a:t> within 2-4 weeks, or at least by 8 weeks, after starting TB treatment </a:t>
                      </a:r>
                      <a:r>
                        <a:rPr lang="en-US" sz="1800" kern="1200" dirty="0" smtClean="0">
                          <a:solidFill>
                            <a:srgbClr val="000000"/>
                          </a:solidFill>
                          <a:latin typeface="+mn-lt"/>
                          <a:ea typeface="+mn-ea"/>
                          <a:cs typeface="Arial"/>
                        </a:rPr>
                        <a:t>(</a:t>
                      </a:r>
                      <a:r>
                        <a:rPr lang="en-US" sz="1800" b="1" kern="1200" dirty="0" smtClean="0">
                          <a:solidFill>
                            <a:srgbClr val="000000"/>
                          </a:solidFill>
                          <a:latin typeface="+mn-lt"/>
                          <a:ea typeface="+mn-ea"/>
                          <a:cs typeface="Arial"/>
                        </a:rPr>
                        <a:t>AIII</a:t>
                      </a:r>
                      <a:r>
                        <a:rPr lang="en-US" sz="1800" kern="1200" dirty="0" smtClean="0">
                          <a:solidFill>
                            <a:srgbClr val="000000"/>
                          </a:solidFill>
                          <a:latin typeface="+mn-lt"/>
                          <a:ea typeface="+mn-ea"/>
                          <a:cs typeface="Arial"/>
                        </a:rPr>
                        <a:t>)</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r>
              <a:tr h="399878">
                <a:tc>
                  <a:txBody>
                    <a:bodyPr/>
                    <a:lstStyle/>
                    <a:p>
                      <a:pPr marL="11430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rgbClr val="000000"/>
                          </a:solidFill>
                          <a:latin typeface="Arial"/>
                          <a:ea typeface="+mn-ea"/>
                          <a:cs typeface="Arial"/>
                        </a:rPr>
                        <a:t>&gt; </a:t>
                      </a:r>
                      <a:r>
                        <a:rPr lang="en-US" sz="1800" kern="1200" baseline="0" dirty="0" smtClean="0">
                          <a:solidFill>
                            <a:srgbClr val="000000"/>
                          </a:solidFill>
                          <a:latin typeface="+mn-lt"/>
                          <a:ea typeface="+mn-ea"/>
                          <a:cs typeface="Arial"/>
                        </a:rPr>
                        <a:t>500 cells/mm</a:t>
                      </a:r>
                      <a:r>
                        <a:rPr lang="en-US" sz="1800" kern="1200" baseline="30000" dirty="0" smtClean="0">
                          <a:solidFill>
                            <a:srgbClr val="000000"/>
                          </a:solidFill>
                          <a:latin typeface="+mn-lt"/>
                          <a:ea typeface="+mn-ea"/>
                          <a:cs typeface="Arial"/>
                        </a:rPr>
                        <a:t>3</a:t>
                      </a:r>
                      <a:r>
                        <a:rPr lang="en-US" sz="1800" kern="1200" baseline="0" dirty="0" smtClean="0">
                          <a:solidFill>
                            <a:srgbClr val="000000"/>
                          </a:solidFill>
                          <a:latin typeface="+mn-lt"/>
                          <a:ea typeface="+mn-ea"/>
                          <a:cs typeface="Arial"/>
                        </a:rPr>
                        <a:t> </a:t>
                      </a:r>
                    </a:p>
                  </a:txBody>
                  <a:tcPr marL="65762" marR="65762" marT="32871" marB="32871"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E1E3EE"/>
                    </a:solidFill>
                  </a:tcPr>
                </a:tc>
                <a:tc>
                  <a:txBody>
                    <a:bodyPr/>
                    <a:lstStyle/>
                    <a:p>
                      <a:pPr marL="54864"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000000"/>
                          </a:solidFill>
                          <a:latin typeface="+mn-lt"/>
                          <a:ea typeface="+mn-ea"/>
                          <a:cs typeface="Arial"/>
                        </a:rPr>
                        <a:t>Initiate ART</a:t>
                      </a:r>
                      <a:r>
                        <a:rPr lang="en-US" sz="1800" kern="1200" baseline="0" dirty="0" smtClean="0">
                          <a:solidFill>
                            <a:srgbClr val="000000"/>
                          </a:solidFill>
                          <a:latin typeface="+mn-lt"/>
                          <a:ea typeface="+mn-ea"/>
                          <a:cs typeface="Arial"/>
                        </a:rPr>
                        <a:t> within 8 weeks of starting TB treatment</a:t>
                      </a:r>
                      <a:r>
                        <a:rPr lang="en-US" sz="1800" kern="1200" dirty="0" smtClean="0">
                          <a:solidFill>
                            <a:srgbClr val="000000"/>
                          </a:solidFill>
                          <a:latin typeface="Arial"/>
                          <a:ea typeface="+mn-ea"/>
                          <a:cs typeface="Arial"/>
                        </a:rPr>
                        <a:t> (</a:t>
                      </a:r>
                      <a:r>
                        <a:rPr lang="en-US" sz="1800" b="1" kern="1200" dirty="0" smtClean="0">
                          <a:solidFill>
                            <a:srgbClr val="000000"/>
                          </a:solidFill>
                          <a:latin typeface="Arial"/>
                          <a:ea typeface="+mn-ea"/>
                          <a:cs typeface="Arial"/>
                        </a:rPr>
                        <a:t>BIII</a:t>
                      </a:r>
                      <a:r>
                        <a:rPr lang="en-US" sz="1800" kern="1200" dirty="0" smtClean="0">
                          <a:solidFill>
                            <a:srgbClr val="000000"/>
                          </a:solidFill>
                          <a:latin typeface="Arial"/>
                          <a:ea typeface="+mn-ea"/>
                          <a:cs typeface="Arial"/>
                        </a:rPr>
                        <a:t>)</a:t>
                      </a:r>
                    </a:p>
                  </a:txBody>
                  <a:tcPr marL="65762" marR="65762" marT="32871" marB="32871"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E1E3EE"/>
                    </a:solidFill>
                  </a:tcPr>
                </a:tc>
              </a:tr>
            </a:tbl>
          </a:graphicData>
        </a:graphic>
      </p:graphicFrame>
    </p:spTree>
    <p:extLst>
      <p:ext uri="{BB962C8B-B14F-4D97-AF65-F5344CB8AC3E}">
        <p14:creationId xmlns:p14="http://schemas.microsoft.com/office/powerpoint/2010/main" val="3855309036"/>
      </p:ext>
    </p:extLst>
  </p:cSld>
  <p:clrMapOvr>
    <a:masterClrMapping/>
  </p:clrMapOvr>
  <mc:AlternateContent xmlns:mc="http://schemas.openxmlformats.org/markup-compatibility/2006">
    <mc:Choice xmlns:p14="http://schemas.microsoft.com/office/powerpoint/2010/main" Requires="p14">
      <p:transition spd="med" p14:dur="700" advTm="73183">
        <p:fade/>
      </p:transition>
    </mc:Choice>
    <mc:Fallback>
      <p:transition spd="med" advTm="73183">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04800"/>
            <a:ext cx="9144000" cy="990600"/>
          </a:xfrm>
        </p:spPr>
        <p:txBody>
          <a:bodyPr>
            <a:normAutofit/>
          </a:bodyPr>
          <a:lstStyle/>
          <a:p>
            <a:r>
              <a:rPr lang="en-US" sz="3200" dirty="0" smtClean="0"/>
              <a:t>Antiretroviral Therapy Guidelines - Summary</a:t>
            </a:r>
            <a:endParaRPr lang="en-US" sz="3600" dirty="0"/>
          </a:p>
        </p:txBody>
      </p:sp>
      <p:sp>
        <p:nvSpPr>
          <p:cNvPr id="5" name="Text Placeholder 4"/>
          <p:cNvSpPr>
            <a:spLocks noGrp="1"/>
          </p:cNvSpPr>
          <p:nvPr>
            <p:ph type="body" idx="1"/>
          </p:nvPr>
        </p:nvSpPr>
        <p:spPr/>
        <p:txBody>
          <a:bodyPr/>
          <a:lstStyle/>
          <a:p>
            <a:endParaRPr lang="en-US" dirty="0"/>
          </a:p>
        </p:txBody>
      </p:sp>
      <p:sp>
        <p:nvSpPr>
          <p:cNvPr id="6" name="Content Placeholder 5"/>
          <p:cNvSpPr>
            <a:spLocks noGrp="1"/>
          </p:cNvSpPr>
          <p:nvPr>
            <p:ph sz="half" idx="2"/>
          </p:nvPr>
        </p:nvSpPr>
        <p:spPr>
          <a:xfrm>
            <a:off x="323850" y="1447800"/>
            <a:ext cx="8515350" cy="5105400"/>
          </a:xfrm>
        </p:spPr>
        <p:txBody>
          <a:bodyPr>
            <a:noAutofit/>
          </a:bodyPr>
          <a:lstStyle/>
          <a:p>
            <a:pPr marL="0" indent="0">
              <a:lnSpc>
                <a:spcPts val="1800"/>
              </a:lnSpc>
              <a:spcBef>
                <a:spcPts val="1200"/>
              </a:spcBef>
              <a:buNone/>
            </a:pPr>
            <a:r>
              <a:rPr lang="en-US" b="1" dirty="0" smtClean="0"/>
              <a:t>When to Start</a:t>
            </a:r>
          </a:p>
          <a:p>
            <a:pPr>
              <a:spcBef>
                <a:spcPts val="1200"/>
              </a:spcBef>
            </a:pPr>
            <a:r>
              <a:rPr lang="en-US" sz="2000" dirty="0" smtClean="0"/>
              <a:t>DHHS and IAS-USA Guidelines recommend starting ART at or below a CD4 count threshold of 500 cells/mm</a:t>
            </a:r>
            <a:r>
              <a:rPr lang="en-US" sz="2000" baseline="30000" dirty="0" smtClean="0"/>
              <a:t>3</a:t>
            </a:r>
            <a:r>
              <a:rPr lang="en-US" sz="2000" dirty="0" smtClean="0"/>
              <a:t>.  Treatment above this level is considered optional.  </a:t>
            </a:r>
          </a:p>
          <a:p>
            <a:pPr marL="0" indent="0">
              <a:lnSpc>
                <a:spcPts val="1800"/>
              </a:lnSpc>
              <a:spcBef>
                <a:spcPts val="1200"/>
              </a:spcBef>
              <a:buNone/>
            </a:pPr>
            <a:r>
              <a:rPr lang="en-US" b="1" dirty="0" smtClean="0"/>
              <a:t>What to Start</a:t>
            </a:r>
          </a:p>
          <a:p>
            <a:pPr>
              <a:spcBef>
                <a:spcPts val="1200"/>
              </a:spcBef>
            </a:pPr>
            <a:r>
              <a:rPr lang="en-US" sz="2000" dirty="0"/>
              <a:t>Starting regimens should use a dual NRTI backbone of </a:t>
            </a:r>
            <a:r>
              <a:rPr lang="en-US" sz="2000" dirty="0" err="1"/>
              <a:t>Emtricitabine</a:t>
            </a:r>
            <a:r>
              <a:rPr lang="en-US" sz="2000" dirty="0"/>
              <a:t> and </a:t>
            </a:r>
            <a:r>
              <a:rPr lang="en-US" sz="2000" dirty="0" err="1"/>
              <a:t>Tenofovir</a:t>
            </a:r>
            <a:r>
              <a:rPr lang="en-US" sz="2000" dirty="0"/>
              <a:t> (FTC/TDF – </a:t>
            </a:r>
            <a:r>
              <a:rPr lang="en-US" sz="2000" dirty="0" err="1"/>
              <a:t>Truvada</a:t>
            </a:r>
            <a:r>
              <a:rPr lang="en-US" sz="2000" dirty="0"/>
              <a:t>) and a third agent such as </a:t>
            </a:r>
            <a:r>
              <a:rPr lang="en-US" sz="2000" dirty="0" err="1"/>
              <a:t>Efavirenz</a:t>
            </a:r>
            <a:r>
              <a:rPr lang="en-US" sz="2000" dirty="0"/>
              <a:t>, </a:t>
            </a:r>
            <a:r>
              <a:rPr lang="en-US" sz="2000" dirty="0" err="1"/>
              <a:t>Atazanavir</a:t>
            </a:r>
            <a:r>
              <a:rPr lang="en-US" sz="2000" dirty="0"/>
              <a:t>/ritonavir, </a:t>
            </a:r>
            <a:r>
              <a:rPr lang="en-US" sz="2000" dirty="0" err="1"/>
              <a:t>Darunavir</a:t>
            </a:r>
            <a:r>
              <a:rPr lang="en-US" sz="2000" dirty="0"/>
              <a:t>/ritonavir, or </a:t>
            </a:r>
            <a:r>
              <a:rPr lang="en-US" sz="2000" dirty="0" err="1" smtClean="0"/>
              <a:t>Raltegravir</a:t>
            </a:r>
            <a:endParaRPr lang="en-US" sz="2000" dirty="0" smtClean="0"/>
          </a:p>
          <a:p>
            <a:pPr>
              <a:spcBef>
                <a:spcPts val="1200"/>
              </a:spcBef>
            </a:pPr>
            <a:r>
              <a:rPr lang="en-US" sz="2000" dirty="0" smtClean="0"/>
              <a:t>The role of newly approved agents is constantly evolving</a:t>
            </a:r>
          </a:p>
          <a:p>
            <a:pPr marL="0" indent="0">
              <a:spcBef>
                <a:spcPts val="1200"/>
              </a:spcBef>
              <a:buNone/>
            </a:pPr>
            <a:r>
              <a:rPr lang="en-US" b="1" dirty="0" smtClean="0"/>
              <a:t>Special Populations</a:t>
            </a:r>
          </a:p>
          <a:p>
            <a:pPr>
              <a:spcBef>
                <a:spcPts val="1200"/>
              </a:spcBef>
            </a:pPr>
            <a:r>
              <a:rPr lang="en-US" sz="2000" dirty="0" smtClean="0"/>
              <a:t>All pregnant women should start ART to prevent vertical transmission</a:t>
            </a:r>
          </a:p>
          <a:p>
            <a:pPr>
              <a:spcBef>
                <a:spcPts val="1200"/>
              </a:spcBef>
            </a:pPr>
            <a:r>
              <a:rPr lang="en-US" sz="2000" dirty="0" smtClean="0"/>
              <a:t>ART in the setting of Primary HIV and/or acute OI or TB is complex and evolving based on current evidence</a:t>
            </a:r>
          </a:p>
          <a:p>
            <a:pPr>
              <a:spcBef>
                <a:spcPts val="1200"/>
              </a:spcBef>
            </a:pPr>
            <a:endParaRPr lang="en-US" sz="2000" dirty="0"/>
          </a:p>
          <a:p>
            <a:pPr>
              <a:lnSpc>
                <a:spcPts val="1800"/>
              </a:lnSpc>
              <a:spcBef>
                <a:spcPts val="1200"/>
              </a:spcBef>
            </a:pPr>
            <a:endParaRPr lang="en-US" sz="2000" dirty="0" smtClean="0"/>
          </a:p>
        </p:txBody>
      </p:sp>
      <p:sp>
        <p:nvSpPr>
          <p:cNvPr id="3" name="Content Placeholder 2"/>
          <p:cNvSpPr>
            <a:spLocks noGrp="1"/>
          </p:cNvSpPr>
          <p:nvPr>
            <p:ph sz="quarter" idx="13"/>
          </p:nvPr>
        </p:nvSpPr>
        <p:spPr/>
        <p:txBody>
          <a:bodyPr/>
          <a:lstStyle/>
          <a:p>
            <a:endParaRPr lang="en-US" b="0" dirty="0">
              <a:latin typeface="Arial" pitchFamily="31" charset="0"/>
            </a:endParaRPr>
          </a:p>
        </p:txBody>
      </p:sp>
    </p:spTree>
    <p:extLst>
      <p:ext uri="{BB962C8B-B14F-4D97-AF65-F5344CB8AC3E}">
        <p14:creationId xmlns:p14="http://schemas.microsoft.com/office/powerpoint/2010/main" val="2925997903"/>
      </p:ext>
    </p:extLst>
  </p:cSld>
  <p:clrMapOvr>
    <a:masterClrMapping/>
  </p:clrMapOvr>
  <mc:AlternateContent xmlns:mc="http://schemas.openxmlformats.org/markup-compatibility/2006">
    <mc:Choice xmlns:p14="http://schemas.microsoft.com/office/powerpoint/2010/main" Requires="p14">
      <p:transition spd="med" p14:dur="700" advTm="86256">
        <p:fade/>
      </p:transition>
    </mc:Choice>
    <mc:Fallback>
      <p:transition spd="med" advTm="86256">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endParaRPr lang="en-US"/>
          </a:p>
        </p:txBody>
      </p:sp>
      <p:sp>
        <p:nvSpPr>
          <p:cNvPr id="2" name="Content Placeholder 1"/>
          <p:cNvSpPr>
            <a:spLocks noGrp="1"/>
          </p:cNvSpPr>
          <p:nvPr>
            <p:ph sz="quarter" idx="13"/>
          </p:nvPr>
        </p:nvSpPr>
        <p:spPr/>
        <p:txBody>
          <a:bodyPr/>
          <a:lstStyle/>
          <a:p>
            <a:r>
              <a:rPr lang="en-US" b="0" dirty="0"/>
              <a:t>Source: 2011 DHHS Antiretroviral Therapy Guidelines</a:t>
            </a:r>
            <a:r>
              <a:rPr lang="en-US" b="0" dirty="0" smtClean="0"/>
              <a:t>.</a:t>
            </a:r>
            <a:r>
              <a:rPr lang="en-US" b="0" dirty="0" smtClean="0">
                <a:latin typeface="Arial" pitchFamily="31" charset="0"/>
              </a:rPr>
              <a:t> (</a:t>
            </a:r>
            <a:r>
              <a:rPr lang="en-US" b="0" dirty="0" err="1" smtClean="0">
                <a:latin typeface="Arial" pitchFamily="31" charset="0"/>
              </a:rPr>
              <a:t>aidsinfo.nih.gov</a:t>
            </a:r>
            <a:r>
              <a:rPr lang="en-US" b="0" dirty="0">
                <a:latin typeface="Arial" pitchFamily="31" charset="0"/>
              </a:rPr>
              <a:t>)</a:t>
            </a:r>
          </a:p>
        </p:txBody>
      </p:sp>
      <p:pic>
        <p:nvPicPr>
          <p:cNvPr id="4" name="Picture 3" descr="   ARV_GL_2011_Oc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67236"/>
            <a:ext cx="4953000" cy="6409764"/>
          </a:xfrm>
          <a:prstGeom prst="rect">
            <a:avLst/>
          </a:prstGeom>
          <a:solidFill>
            <a:schemeClr val="bg1"/>
          </a:solidFill>
          <a:ln w="19050">
            <a:solidFill>
              <a:schemeClr val="tx1"/>
            </a:solidFill>
          </a:ln>
          <a:effectLst>
            <a:outerShdw blurRad="38100" dist="38100" dir="2700000" algn="tl" rotWithShape="0">
              <a:srgbClr val="000000">
                <a:alpha val="70000"/>
              </a:srgbClr>
            </a:outerShdw>
          </a:effectLst>
        </p:spPr>
      </p:pic>
    </p:spTree>
    <p:extLst>
      <p:ext uri="{BB962C8B-B14F-4D97-AF65-F5344CB8AC3E}">
        <p14:creationId xmlns:p14="http://schemas.microsoft.com/office/powerpoint/2010/main" val="727627684"/>
      </p:ext>
    </p:extLst>
  </p:cSld>
  <p:clrMapOvr>
    <a:masterClrMapping/>
  </p:clrMapOvr>
  <mc:AlternateContent xmlns:mc="http://schemas.openxmlformats.org/markup-compatibility/2006">
    <mc:Choice xmlns:p14="http://schemas.microsoft.com/office/powerpoint/2010/main" Requires="p14">
      <p:transition spd="med" p14:dur="700" advTm="16692">
        <p:fade/>
      </p:transition>
    </mc:Choice>
    <mc:Fallback>
      <p:transition spd="med" advTm="16692">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6" name="Object 2"/>
          <p:cNvGraphicFramePr>
            <a:graphicFrameLocks/>
          </p:cNvGraphicFramePr>
          <p:nvPr/>
        </p:nvGraphicFramePr>
        <p:xfrm>
          <a:off x="457200" y="1600200"/>
          <a:ext cx="8229600" cy="4572000"/>
        </p:xfrm>
        <a:graphic>
          <a:graphicData uri="http://schemas.openxmlformats.org/presentationml/2006/ole">
            <mc:AlternateContent xmlns:mc="http://schemas.openxmlformats.org/markup-compatibility/2006">
              <mc:Choice xmlns:v="urn:schemas-microsoft-com:vml" Requires="v">
                <p:oleObj spid="_x0000_s1055" name="Worksheet" r:id="rId5" imgW="8228920" imgH="4571622" progId="Excel.Sheet.8">
                  <p:embed/>
                </p:oleObj>
              </mc:Choice>
              <mc:Fallback>
                <p:oleObj name="Worksheet" r:id="rId5" imgW="8228920" imgH="4571622"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600200"/>
                        <a:ext cx="8229600" cy="4572000"/>
                      </a:xfrm>
                      <a:prstGeom prst="rect">
                        <a:avLst/>
                      </a:prstGeom>
                      <a:noFill/>
                      <a:extLst/>
                    </p:spPr>
                  </p:pic>
                </p:oleObj>
              </mc:Fallback>
            </mc:AlternateContent>
          </a:graphicData>
        </a:graphic>
      </p:graphicFrame>
      <p:sp>
        <p:nvSpPr>
          <p:cNvPr id="100363" name="Rectangle 11"/>
          <p:cNvSpPr>
            <a:spLocks noChangeArrowheads="1"/>
          </p:cNvSpPr>
          <p:nvPr/>
        </p:nvSpPr>
        <p:spPr bwMode="auto">
          <a:xfrm>
            <a:off x="1524000" y="4572000"/>
            <a:ext cx="6934200" cy="762000"/>
          </a:xfrm>
          <a:prstGeom prst="rect">
            <a:avLst/>
          </a:prstGeom>
          <a:solidFill>
            <a:srgbClr val="963232"/>
          </a:solidFill>
          <a:ln w="9525">
            <a:solidFill>
              <a:schemeClr val="tx1"/>
            </a:solidFill>
            <a:miter lim="800000"/>
            <a:headEnd/>
            <a:tailEnd/>
          </a:ln>
        </p:spPr>
        <p:txBody>
          <a:bodyPr wrap="none" anchor="ctr">
            <a:prstTxWarp prst="textNoShape">
              <a:avLst/>
            </a:prstTxWarp>
          </a:bodyPr>
          <a:lstStyle/>
          <a:p>
            <a:endParaRPr lang="en-US"/>
          </a:p>
        </p:txBody>
      </p:sp>
      <p:sp>
        <p:nvSpPr>
          <p:cNvPr id="3" name="Content Placeholder 2"/>
          <p:cNvSpPr>
            <a:spLocks noGrp="1"/>
          </p:cNvSpPr>
          <p:nvPr>
            <p:ph sz="quarter" idx="13"/>
          </p:nvPr>
        </p:nvSpPr>
        <p:spPr/>
        <p:txBody>
          <a:bodyPr/>
          <a:lstStyle/>
          <a:p>
            <a:endParaRPr lang="en-US"/>
          </a:p>
        </p:txBody>
      </p:sp>
      <p:sp>
        <p:nvSpPr>
          <p:cNvPr id="100358" name="Title 1"/>
          <p:cNvSpPr>
            <a:spLocks noGrp="1"/>
          </p:cNvSpPr>
          <p:nvPr>
            <p:ph type="title"/>
          </p:nvPr>
        </p:nvSpPr>
        <p:spPr bwMode="auto">
          <a:noFill/>
          <a:ln>
            <a:miter lim="800000"/>
            <a:headEnd/>
            <a:tailEnd/>
          </a:ln>
        </p:spPr>
        <p:txBody>
          <a:bodyPr vert="horz" wrap="square" lIns="91440" tIns="45720" rIns="91440" bIns="45720" numCol="1" compatLnSpc="1">
            <a:prstTxWarp prst="textNoShape">
              <a:avLst/>
            </a:prstTxWarp>
            <a:noAutofit/>
          </a:bodyPr>
          <a:lstStyle/>
          <a:p>
            <a:pPr eaLnBrk="1" hangingPunct="1"/>
            <a:r>
              <a:rPr lang="en-US" sz="3200" dirty="0" smtClean="0">
                <a:ea typeface="ＭＳ Ｐゴシック" pitchFamily="84" charset="-128"/>
                <a:cs typeface="ＭＳ Ｐゴシック" pitchFamily="84" charset="-128"/>
              </a:rPr>
              <a:t>Natural History of Untreated HIV Infection</a:t>
            </a:r>
          </a:p>
        </p:txBody>
      </p:sp>
      <p:sp>
        <p:nvSpPr>
          <p:cNvPr id="2" name="Text Placeholder 1"/>
          <p:cNvSpPr>
            <a:spLocks noGrp="1"/>
          </p:cNvSpPr>
          <p:nvPr>
            <p:ph type="body" idx="1"/>
          </p:nvPr>
        </p:nvSpPr>
        <p:spPr/>
        <p:txBody>
          <a:bodyPr/>
          <a:lstStyle/>
          <a:p>
            <a:endParaRPr lang="en-US"/>
          </a:p>
        </p:txBody>
      </p:sp>
      <p:sp>
        <p:nvSpPr>
          <p:cNvPr id="100361" name="Rectangle 12"/>
          <p:cNvSpPr>
            <a:spLocks noChangeArrowheads="1"/>
          </p:cNvSpPr>
          <p:nvPr/>
        </p:nvSpPr>
        <p:spPr bwMode="gray">
          <a:xfrm>
            <a:off x="1471613" y="5346700"/>
            <a:ext cx="1576387" cy="123825"/>
          </a:xfrm>
          <a:prstGeom prst="rect">
            <a:avLst/>
          </a:prstGeom>
          <a:solidFill>
            <a:schemeClr val="bg1"/>
          </a:solidFill>
          <a:ln w="25400">
            <a:noFill/>
            <a:miter lim="800000"/>
            <a:headEnd/>
            <a:tailEnd/>
          </a:ln>
        </p:spPr>
        <p:txBody>
          <a:bodyPr lIns="139635" tIns="139635" rIns="139635" bIns="139635" anchor="ctr">
            <a:prstTxWarp prst="textNoShape">
              <a:avLst/>
            </a:prstTxWarp>
          </a:bodyPr>
          <a:lstStyle/>
          <a:p>
            <a:pPr algn="ctr" defTabSz="935038" eaLnBrk="0" hangingPunct="0">
              <a:lnSpc>
                <a:spcPct val="85000"/>
              </a:lnSpc>
              <a:spcBef>
                <a:spcPct val="17000"/>
              </a:spcBef>
            </a:pPr>
            <a:endParaRPr lang="en-US" sz="1600" b="1">
              <a:solidFill>
                <a:srgbClr val="000000"/>
              </a:solidFill>
              <a:latin typeface="Arial" pitchFamily="84" charset="0"/>
            </a:endParaRPr>
          </a:p>
        </p:txBody>
      </p:sp>
      <p:sp>
        <p:nvSpPr>
          <p:cNvPr id="100362" name="Rectangle 12"/>
          <p:cNvSpPr>
            <a:spLocks noChangeArrowheads="1"/>
          </p:cNvSpPr>
          <p:nvPr/>
        </p:nvSpPr>
        <p:spPr bwMode="gray">
          <a:xfrm>
            <a:off x="1331641" y="5489575"/>
            <a:ext cx="1741760" cy="581025"/>
          </a:xfrm>
          <a:prstGeom prst="rect">
            <a:avLst/>
          </a:prstGeom>
          <a:solidFill>
            <a:schemeClr val="bg1"/>
          </a:solidFill>
          <a:ln w="25400">
            <a:noFill/>
            <a:miter lim="800000"/>
            <a:headEnd/>
            <a:tailEnd/>
          </a:ln>
        </p:spPr>
        <p:txBody>
          <a:bodyPr lIns="139635" tIns="139635" rIns="139635" bIns="139635" anchor="ctr">
            <a:prstTxWarp prst="textNoShape">
              <a:avLst/>
            </a:prstTxWarp>
          </a:bodyPr>
          <a:lstStyle/>
          <a:p>
            <a:pPr algn="ctr" defTabSz="935038" eaLnBrk="0" hangingPunct="0">
              <a:lnSpc>
                <a:spcPct val="85000"/>
              </a:lnSpc>
              <a:spcBef>
                <a:spcPct val="17000"/>
              </a:spcBef>
            </a:pPr>
            <a:r>
              <a:rPr lang="en-US" sz="1600" b="1">
                <a:solidFill>
                  <a:srgbClr val="000000"/>
                </a:solidFill>
                <a:latin typeface="Arial" pitchFamily="84" charset="0"/>
              </a:rPr>
              <a:t>Year 1</a:t>
            </a:r>
            <a:br>
              <a:rPr lang="en-US" sz="1600" b="1">
                <a:solidFill>
                  <a:srgbClr val="000000"/>
                </a:solidFill>
                <a:latin typeface="Arial" pitchFamily="84" charset="0"/>
              </a:rPr>
            </a:br>
            <a:endParaRPr lang="en-US" sz="1600" b="1">
              <a:solidFill>
                <a:srgbClr val="000000"/>
              </a:solidFill>
              <a:latin typeface="Arial" pitchFamily="84" charset="0"/>
            </a:endParaRPr>
          </a:p>
        </p:txBody>
      </p:sp>
      <p:sp>
        <p:nvSpPr>
          <p:cNvPr id="100364" name="Line 12"/>
          <p:cNvSpPr>
            <a:spLocks noChangeShapeType="1"/>
          </p:cNvSpPr>
          <p:nvPr/>
        </p:nvSpPr>
        <p:spPr bwMode="auto">
          <a:xfrm>
            <a:off x="6172200" y="4572000"/>
            <a:ext cx="1524000" cy="762000"/>
          </a:xfrm>
          <a:prstGeom prst="line">
            <a:avLst/>
          </a:prstGeom>
          <a:noFill/>
          <a:ln w="28575">
            <a:solidFill>
              <a:srgbClr val="2E70A7"/>
            </a:solidFill>
            <a:round/>
            <a:headEnd/>
            <a:tailEnd/>
          </a:ln>
        </p:spPr>
        <p:txBody>
          <a:bodyPr wrap="none" anchor="ctr">
            <a:prstTxWarp prst="textNoShape">
              <a:avLst/>
            </a:prstTxWarp>
          </a:bodyPr>
          <a:lstStyle/>
          <a:p>
            <a:endParaRPr lang="en-US"/>
          </a:p>
        </p:txBody>
      </p:sp>
      <p:sp>
        <p:nvSpPr>
          <p:cNvPr id="100365" name="Text Box 13"/>
          <p:cNvSpPr txBox="1">
            <a:spLocks noChangeArrowheads="1"/>
          </p:cNvSpPr>
          <p:nvPr/>
        </p:nvSpPr>
        <p:spPr bwMode="auto">
          <a:xfrm>
            <a:off x="1600200" y="4724400"/>
            <a:ext cx="6858000" cy="40011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2000" dirty="0" smtClean="0">
                <a:solidFill>
                  <a:schemeClr val="bg1"/>
                </a:solidFill>
                <a:latin typeface="+mn-lt"/>
              </a:rPr>
              <a:t>CD4 &lt; 200: High risk for Opportunistic Infection</a:t>
            </a:r>
            <a:endParaRPr lang="en-US" sz="2000" dirty="0">
              <a:solidFill>
                <a:schemeClr val="bg1"/>
              </a:solidFill>
              <a:latin typeface="+mn-lt"/>
            </a:endParaRPr>
          </a:p>
        </p:txBody>
      </p:sp>
    </p:spTree>
    <p:custDataLst>
      <p:tags r:id="rId2"/>
    </p:custDataLst>
    <p:extLst>
      <p:ext uri="{BB962C8B-B14F-4D97-AF65-F5344CB8AC3E}">
        <p14:creationId xmlns:p14="http://schemas.microsoft.com/office/powerpoint/2010/main" val="1776445786"/>
      </p:ext>
    </p:extLst>
  </p:cSld>
  <p:clrMapOvr>
    <a:masterClrMapping/>
  </p:clrMapOvr>
  <mc:AlternateContent xmlns:mc="http://schemas.openxmlformats.org/markup-compatibility/2006">
    <mc:Choice xmlns:p14="http://schemas.microsoft.com/office/powerpoint/2010/main" Requires="p14">
      <p:transition spd="med" p14:dur="700" advTm="34292">
        <p:fade/>
      </p:transition>
    </mc:Choice>
    <mc:Fallback>
      <p:transition spd="med" advTm="34292">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a:spLocks noChangeArrowheads="1"/>
          </p:cNvSpPr>
          <p:nvPr/>
        </p:nvSpPr>
        <p:spPr bwMode="auto">
          <a:xfrm>
            <a:off x="1600201" y="4508500"/>
            <a:ext cx="6931149" cy="587756"/>
          </a:xfrm>
          <a:prstGeom prst="rect">
            <a:avLst/>
          </a:prstGeom>
          <a:solidFill>
            <a:srgbClr val="6E7C8F"/>
          </a:solidFill>
          <a:ln w="12700">
            <a:solidFill>
              <a:schemeClr val="tx1">
                <a:alpha val="50195"/>
              </a:schemeClr>
            </a:solidFill>
            <a:miter lim="800000"/>
            <a:headEnd/>
            <a:tailEnd/>
          </a:ln>
        </p:spPr>
        <p:txBody>
          <a:bodyPr wrap="none" anchor="ctr">
            <a:prstTxWarp prst="textNoShape">
              <a:avLst/>
            </a:prstTxWarp>
          </a:bodyPr>
          <a:lstStyle/>
          <a:p>
            <a:endParaRPr lang="en-US">
              <a:solidFill>
                <a:srgbClr val="000000"/>
              </a:solidFill>
            </a:endParaRPr>
          </a:p>
        </p:txBody>
      </p:sp>
      <p:sp>
        <p:nvSpPr>
          <p:cNvPr id="10" name="Rectangle 13"/>
          <p:cNvSpPr>
            <a:spLocks noChangeArrowheads="1"/>
          </p:cNvSpPr>
          <p:nvPr/>
        </p:nvSpPr>
        <p:spPr bwMode="auto">
          <a:xfrm>
            <a:off x="1600200" y="3879850"/>
            <a:ext cx="6940296" cy="593788"/>
          </a:xfrm>
          <a:prstGeom prst="rect">
            <a:avLst/>
          </a:prstGeom>
          <a:solidFill>
            <a:srgbClr val="A6B6CA"/>
          </a:solidFill>
          <a:ln w="12700">
            <a:solidFill>
              <a:schemeClr val="tx1">
                <a:alpha val="50195"/>
              </a:schemeClr>
            </a:solidFill>
            <a:miter lim="800000"/>
            <a:headEnd/>
            <a:tailEnd/>
          </a:ln>
        </p:spPr>
        <p:txBody>
          <a:bodyPr wrap="none" anchor="ctr">
            <a:prstTxWarp prst="textNoShape">
              <a:avLst/>
            </a:prstTxWarp>
          </a:bodyPr>
          <a:lstStyle/>
          <a:p>
            <a:pPr>
              <a:defRPr/>
            </a:pPr>
            <a:endParaRPr lang="en-US">
              <a:solidFill>
                <a:srgbClr val="000000"/>
              </a:solidFill>
              <a:latin typeface="Geneva" charset="0"/>
            </a:endParaRPr>
          </a:p>
        </p:txBody>
      </p:sp>
      <p:sp>
        <p:nvSpPr>
          <p:cNvPr id="18" name="Rectangle 13"/>
          <p:cNvSpPr>
            <a:spLocks noChangeArrowheads="1"/>
          </p:cNvSpPr>
          <p:nvPr/>
        </p:nvSpPr>
        <p:spPr bwMode="auto">
          <a:xfrm>
            <a:off x="1600200" y="1790700"/>
            <a:ext cx="6925054" cy="2058924"/>
          </a:xfrm>
          <a:prstGeom prst="rect">
            <a:avLst/>
          </a:prstGeom>
          <a:solidFill>
            <a:srgbClr val="DEDFEF"/>
          </a:solidFill>
          <a:ln w="12700">
            <a:solidFill>
              <a:schemeClr val="tx1">
                <a:alpha val="50195"/>
              </a:schemeClr>
            </a:solidFill>
            <a:miter lim="800000"/>
            <a:headEnd/>
            <a:tailEnd/>
          </a:ln>
        </p:spPr>
        <p:txBody>
          <a:bodyPr wrap="none" anchor="ctr">
            <a:prstTxWarp prst="textNoShape">
              <a:avLst/>
            </a:prstTxWarp>
          </a:bodyPr>
          <a:lstStyle/>
          <a:p>
            <a:endParaRPr lang="en-US">
              <a:solidFill>
                <a:srgbClr val="000000"/>
              </a:solidFill>
            </a:endParaRPr>
          </a:p>
        </p:txBody>
      </p:sp>
      <p:sp>
        <p:nvSpPr>
          <p:cNvPr id="33" name="Rectangle 11"/>
          <p:cNvSpPr>
            <a:spLocks noChangeArrowheads="1"/>
          </p:cNvSpPr>
          <p:nvPr/>
        </p:nvSpPr>
        <p:spPr bwMode="auto">
          <a:xfrm>
            <a:off x="1600201" y="5130799"/>
            <a:ext cx="6931149" cy="798065"/>
          </a:xfrm>
          <a:prstGeom prst="rect">
            <a:avLst/>
          </a:prstGeom>
          <a:solidFill>
            <a:srgbClr val="576271"/>
          </a:solidFill>
          <a:ln w="12700">
            <a:solidFill>
              <a:schemeClr val="tx1">
                <a:alpha val="50195"/>
              </a:schemeClr>
            </a:solidFill>
            <a:miter lim="800000"/>
            <a:headEnd/>
            <a:tailEnd/>
          </a:ln>
        </p:spPr>
        <p:txBody>
          <a:bodyPr wrap="none" anchor="ctr">
            <a:prstTxWarp prst="textNoShape">
              <a:avLst/>
            </a:prstTxWarp>
          </a:bodyPr>
          <a:lstStyle/>
          <a:p>
            <a:endParaRPr lang="en-US">
              <a:solidFill>
                <a:srgbClr val="000000"/>
              </a:solidFill>
            </a:endParaRPr>
          </a:p>
        </p:txBody>
      </p:sp>
      <p:sp>
        <p:nvSpPr>
          <p:cNvPr id="2" name="Title 1"/>
          <p:cNvSpPr>
            <a:spLocks noGrp="1"/>
          </p:cNvSpPr>
          <p:nvPr>
            <p:ph type="title"/>
          </p:nvPr>
        </p:nvSpPr>
        <p:spPr>
          <a:xfrm>
            <a:off x="0" y="304800"/>
            <a:ext cx="9144000" cy="990600"/>
          </a:xfrm>
        </p:spPr>
        <p:txBody>
          <a:bodyPr>
            <a:noAutofit/>
          </a:bodyPr>
          <a:lstStyle/>
          <a:p>
            <a:r>
              <a:rPr lang="en-US" sz="2400" dirty="0" smtClean="0"/>
              <a:t>Initiating Antiretroviral Therapy in Treatment-Naïve Patients</a:t>
            </a:r>
            <a:br>
              <a:rPr lang="en-US" sz="2400" dirty="0" smtClean="0"/>
            </a:br>
            <a:r>
              <a:rPr lang="en-US" sz="2400" dirty="0" smtClean="0"/>
              <a:t>Change in CD4 Threshold in DHHS Guidelines</a:t>
            </a:r>
            <a:endParaRPr lang="en-US" sz="2400" dirty="0"/>
          </a:p>
        </p:txBody>
      </p:sp>
      <p:sp>
        <p:nvSpPr>
          <p:cNvPr id="3" name="Text Placeholder 2"/>
          <p:cNvSpPr>
            <a:spLocks noGrp="1"/>
          </p:cNvSpPr>
          <p:nvPr>
            <p:ph type="body" idx="1"/>
          </p:nvPr>
        </p:nvSpPr>
        <p:spPr/>
        <p:txBody>
          <a:bodyPr/>
          <a:lstStyle/>
          <a:p>
            <a:r>
              <a:rPr lang="en-US" dirty="0"/>
              <a:t>ANTIRETROVIRAL THERAPY: DHHS GUIDELINES</a:t>
            </a:r>
          </a:p>
        </p:txBody>
      </p:sp>
      <p:sp>
        <p:nvSpPr>
          <p:cNvPr id="4" name="Content Placeholder 3"/>
          <p:cNvSpPr>
            <a:spLocks noGrp="1"/>
          </p:cNvSpPr>
          <p:nvPr>
            <p:ph sz="quarter" idx="13"/>
          </p:nvPr>
        </p:nvSpPr>
        <p:spPr/>
        <p:txBody>
          <a:bodyPr/>
          <a:lstStyle/>
          <a:p>
            <a:r>
              <a:rPr lang="en-US" b="0" dirty="0"/>
              <a:t>Source: </a:t>
            </a:r>
            <a:r>
              <a:rPr lang="en-US" b="0" dirty="0" smtClean="0"/>
              <a:t>DHHS </a:t>
            </a:r>
            <a:r>
              <a:rPr lang="en-US" b="0" dirty="0"/>
              <a:t>Antiretroviral Therapy Guidelines</a:t>
            </a:r>
            <a:r>
              <a:rPr lang="en-US" b="0" dirty="0" smtClean="0"/>
              <a:t>.</a:t>
            </a:r>
            <a:r>
              <a:rPr lang="en-US" b="0" dirty="0" smtClean="0">
                <a:latin typeface="Arial" pitchFamily="31" charset="0"/>
              </a:rPr>
              <a:t> (</a:t>
            </a:r>
            <a:r>
              <a:rPr lang="en-US" b="0" dirty="0" err="1" smtClean="0">
                <a:latin typeface="Arial" pitchFamily="31" charset="0"/>
              </a:rPr>
              <a:t>aidsinfo.nih.gov</a:t>
            </a:r>
            <a:r>
              <a:rPr lang="en-US" b="0" dirty="0" smtClean="0">
                <a:latin typeface="Arial" pitchFamily="31" charset="0"/>
              </a:rPr>
              <a:t>)</a:t>
            </a:r>
            <a:endParaRPr lang="en-US" b="0" dirty="0">
              <a:latin typeface="Arial" pitchFamily="31" charset="0"/>
            </a:endParaRPr>
          </a:p>
        </p:txBody>
      </p:sp>
      <p:graphicFrame>
        <p:nvGraphicFramePr>
          <p:cNvPr id="6" name="Object 2"/>
          <p:cNvGraphicFramePr>
            <a:graphicFrameLocks noGrp="1"/>
          </p:cNvGraphicFramePr>
          <p:nvPr/>
        </p:nvGraphicFramePr>
        <p:xfrm>
          <a:off x="457200" y="16002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26" name="Line 10"/>
          <p:cNvSpPr>
            <a:spLocks noChangeShapeType="1"/>
          </p:cNvSpPr>
          <p:nvPr/>
        </p:nvSpPr>
        <p:spPr bwMode="auto">
          <a:xfrm>
            <a:off x="1600223" y="3867150"/>
            <a:ext cx="6940251" cy="0"/>
          </a:xfrm>
          <a:prstGeom prst="line">
            <a:avLst/>
          </a:prstGeom>
          <a:noFill/>
          <a:ln w="34925">
            <a:solidFill>
              <a:srgbClr val="000000"/>
            </a:solidFill>
            <a:prstDash val="dash"/>
            <a:round/>
            <a:headEnd/>
            <a:tailEnd/>
          </a:ln>
        </p:spPr>
        <p:txBody>
          <a:bodyPr>
            <a:prstTxWarp prst="textNoShape">
              <a:avLst/>
            </a:prstTxWarp>
          </a:bodyPr>
          <a:lstStyle/>
          <a:p>
            <a:r>
              <a:rPr lang="en-US" dirty="0" smtClean="0">
                <a:solidFill>
                  <a:srgbClr val="000000"/>
                </a:solidFill>
              </a:rPr>
              <a:t> </a:t>
            </a:r>
            <a:endParaRPr lang="en-US" dirty="0">
              <a:solidFill>
                <a:srgbClr val="000000"/>
              </a:solidFill>
            </a:endParaRPr>
          </a:p>
        </p:txBody>
      </p:sp>
      <p:sp>
        <p:nvSpPr>
          <p:cNvPr id="22" name="Rectangle 16"/>
          <p:cNvSpPr>
            <a:spLocks noChangeArrowheads="1"/>
          </p:cNvSpPr>
          <p:nvPr/>
        </p:nvSpPr>
        <p:spPr bwMode="auto">
          <a:xfrm>
            <a:off x="1590675" y="3706813"/>
            <a:ext cx="590550" cy="324929"/>
          </a:xfrm>
          <a:prstGeom prst="rect">
            <a:avLst/>
          </a:prstGeom>
          <a:solidFill>
            <a:srgbClr val="81AE28"/>
          </a:solidFill>
          <a:ln w="12700">
            <a:noFill/>
            <a:miter lim="800000"/>
            <a:headEnd/>
            <a:tailEnd/>
          </a:ln>
        </p:spPr>
        <p:txBody>
          <a:bodyPr lIns="93620" tIns="47604" rIns="93620" bIns="47604" anchor="ctr">
            <a:prstTxWarp prst="textNoShape">
              <a:avLst/>
            </a:prstTxWarp>
          </a:bodyPr>
          <a:lstStyle/>
          <a:p>
            <a:pPr algn="ctr" defTabSz="933450">
              <a:spcBef>
                <a:spcPct val="50000"/>
              </a:spcBef>
            </a:pPr>
            <a:r>
              <a:rPr lang="en-US" sz="1800" b="1">
                <a:latin typeface="Arial"/>
                <a:cs typeface="Arial"/>
              </a:rPr>
              <a:t>500</a:t>
            </a:r>
          </a:p>
        </p:txBody>
      </p:sp>
      <p:sp>
        <p:nvSpPr>
          <p:cNvPr id="7" name="Line 10"/>
          <p:cNvSpPr>
            <a:spLocks noChangeShapeType="1"/>
          </p:cNvSpPr>
          <p:nvPr/>
        </p:nvSpPr>
        <p:spPr bwMode="auto">
          <a:xfrm>
            <a:off x="1600223" y="4489450"/>
            <a:ext cx="6940251" cy="0"/>
          </a:xfrm>
          <a:prstGeom prst="line">
            <a:avLst/>
          </a:prstGeom>
          <a:noFill/>
          <a:ln w="34925">
            <a:solidFill>
              <a:srgbClr val="000000"/>
            </a:solidFill>
            <a:prstDash val="dash"/>
            <a:round/>
            <a:headEnd/>
            <a:tailEnd/>
          </a:ln>
        </p:spPr>
        <p:txBody>
          <a:bodyPr>
            <a:prstTxWarp prst="textNoShape">
              <a:avLst/>
            </a:prstTxWarp>
          </a:bodyPr>
          <a:lstStyle/>
          <a:p>
            <a:r>
              <a:rPr lang="en-US" sz="1800" dirty="0" smtClean="0">
                <a:solidFill>
                  <a:srgbClr val="000000"/>
                </a:solidFill>
                <a:latin typeface="Arial"/>
                <a:cs typeface="Arial"/>
              </a:rPr>
              <a:t> </a:t>
            </a:r>
            <a:endParaRPr lang="en-US" sz="1800" dirty="0">
              <a:solidFill>
                <a:srgbClr val="000000"/>
              </a:solidFill>
              <a:latin typeface="Arial"/>
              <a:cs typeface="Arial"/>
            </a:endParaRPr>
          </a:p>
        </p:txBody>
      </p:sp>
      <p:sp>
        <p:nvSpPr>
          <p:cNvPr id="21" name="Rectangle 15"/>
          <p:cNvSpPr>
            <a:spLocks noChangeArrowheads="1"/>
          </p:cNvSpPr>
          <p:nvPr/>
        </p:nvSpPr>
        <p:spPr bwMode="auto">
          <a:xfrm>
            <a:off x="1597025" y="4329113"/>
            <a:ext cx="590550" cy="324929"/>
          </a:xfrm>
          <a:prstGeom prst="rect">
            <a:avLst/>
          </a:prstGeom>
          <a:solidFill>
            <a:srgbClr val="81AE28"/>
          </a:solidFill>
          <a:ln w="12700">
            <a:noFill/>
            <a:miter lim="800000"/>
            <a:headEnd/>
            <a:tailEnd/>
          </a:ln>
        </p:spPr>
        <p:txBody>
          <a:bodyPr lIns="93620" tIns="47604" rIns="93620" bIns="47604" anchor="ctr">
            <a:prstTxWarp prst="textNoShape">
              <a:avLst/>
            </a:prstTxWarp>
          </a:bodyPr>
          <a:lstStyle/>
          <a:p>
            <a:pPr algn="ctr" defTabSz="933450">
              <a:spcBef>
                <a:spcPct val="50000"/>
              </a:spcBef>
            </a:pPr>
            <a:r>
              <a:rPr lang="en-US" sz="1800" b="1">
                <a:latin typeface="Arial" pitchFamily="17" charset="0"/>
              </a:rPr>
              <a:t>350</a:t>
            </a:r>
          </a:p>
        </p:txBody>
      </p:sp>
      <p:sp>
        <p:nvSpPr>
          <p:cNvPr id="31" name="Line 10"/>
          <p:cNvSpPr>
            <a:spLocks noChangeShapeType="1"/>
          </p:cNvSpPr>
          <p:nvPr/>
        </p:nvSpPr>
        <p:spPr bwMode="auto">
          <a:xfrm>
            <a:off x="1600223" y="5118100"/>
            <a:ext cx="6940251" cy="0"/>
          </a:xfrm>
          <a:prstGeom prst="line">
            <a:avLst/>
          </a:prstGeom>
          <a:noFill/>
          <a:ln w="34925">
            <a:solidFill>
              <a:srgbClr val="000000"/>
            </a:solidFill>
            <a:prstDash val="dash"/>
            <a:round/>
            <a:headEnd/>
            <a:tailEnd/>
          </a:ln>
        </p:spPr>
        <p:txBody>
          <a:bodyPr>
            <a:prstTxWarp prst="textNoShape">
              <a:avLst/>
            </a:prstTxWarp>
          </a:bodyPr>
          <a:lstStyle/>
          <a:p>
            <a:r>
              <a:rPr lang="en-US" dirty="0" smtClean="0">
                <a:solidFill>
                  <a:srgbClr val="000000"/>
                </a:solidFill>
              </a:rPr>
              <a:t> </a:t>
            </a:r>
            <a:endParaRPr lang="en-US" dirty="0">
              <a:solidFill>
                <a:srgbClr val="000000"/>
              </a:solidFill>
            </a:endParaRPr>
          </a:p>
        </p:txBody>
      </p:sp>
      <p:sp>
        <p:nvSpPr>
          <p:cNvPr id="32" name="Rectangle 15"/>
          <p:cNvSpPr>
            <a:spLocks noChangeArrowheads="1"/>
          </p:cNvSpPr>
          <p:nvPr/>
        </p:nvSpPr>
        <p:spPr bwMode="auto">
          <a:xfrm>
            <a:off x="1597025" y="4953000"/>
            <a:ext cx="590550" cy="324929"/>
          </a:xfrm>
          <a:prstGeom prst="rect">
            <a:avLst/>
          </a:prstGeom>
          <a:solidFill>
            <a:srgbClr val="81AE28"/>
          </a:solidFill>
          <a:ln w="12700">
            <a:noFill/>
            <a:miter lim="800000"/>
            <a:headEnd/>
            <a:tailEnd/>
          </a:ln>
        </p:spPr>
        <p:txBody>
          <a:bodyPr lIns="93620" tIns="47604" rIns="93620" bIns="47604" anchor="ctr">
            <a:prstTxWarp prst="textNoShape">
              <a:avLst/>
            </a:prstTxWarp>
          </a:bodyPr>
          <a:lstStyle/>
          <a:p>
            <a:pPr algn="ctr" defTabSz="933450">
              <a:spcBef>
                <a:spcPct val="50000"/>
              </a:spcBef>
            </a:pPr>
            <a:r>
              <a:rPr lang="en-US" sz="1800" b="1" dirty="0" smtClean="0">
                <a:latin typeface="Arial"/>
                <a:cs typeface="Arial"/>
              </a:rPr>
              <a:t>200</a:t>
            </a:r>
            <a:endParaRPr lang="en-US" sz="1800" b="1" dirty="0">
              <a:latin typeface="Arial"/>
              <a:cs typeface="Arial"/>
            </a:endParaRPr>
          </a:p>
        </p:txBody>
      </p:sp>
      <p:sp>
        <p:nvSpPr>
          <p:cNvPr id="40" name="Rounded Rectangle 39"/>
          <p:cNvSpPr/>
          <p:nvPr/>
        </p:nvSpPr>
        <p:spPr>
          <a:xfrm>
            <a:off x="6553201" y="3644900"/>
            <a:ext cx="914399" cy="457200"/>
          </a:xfrm>
          <a:prstGeom prst="roundRect">
            <a:avLst/>
          </a:prstGeom>
          <a:solidFill>
            <a:schemeClr val="accent6">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2009</a:t>
            </a:r>
            <a:endParaRPr lang="en-US" sz="2000" dirty="0"/>
          </a:p>
        </p:txBody>
      </p:sp>
      <p:sp>
        <p:nvSpPr>
          <p:cNvPr id="41" name="Rounded Rectangle 40"/>
          <p:cNvSpPr/>
          <p:nvPr/>
        </p:nvSpPr>
        <p:spPr>
          <a:xfrm>
            <a:off x="5219700" y="4267200"/>
            <a:ext cx="914399" cy="457200"/>
          </a:xfrm>
          <a:prstGeom prst="roundRect">
            <a:avLst/>
          </a:prstGeom>
          <a:solidFill>
            <a:schemeClr val="accent6">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2007</a:t>
            </a:r>
            <a:endParaRPr lang="en-US" sz="2000" dirty="0"/>
          </a:p>
        </p:txBody>
      </p:sp>
      <p:sp>
        <p:nvSpPr>
          <p:cNvPr id="42" name="Rounded Rectangle 41"/>
          <p:cNvSpPr/>
          <p:nvPr/>
        </p:nvSpPr>
        <p:spPr>
          <a:xfrm>
            <a:off x="3886200" y="4876800"/>
            <a:ext cx="914399" cy="457200"/>
          </a:xfrm>
          <a:prstGeom prst="roundRect">
            <a:avLst/>
          </a:prstGeom>
          <a:solidFill>
            <a:schemeClr val="accent6">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2003</a:t>
            </a:r>
            <a:endParaRPr lang="en-US" sz="2000" dirty="0"/>
          </a:p>
        </p:txBody>
      </p:sp>
    </p:spTree>
    <p:extLst>
      <p:ext uri="{BB962C8B-B14F-4D97-AF65-F5344CB8AC3E}">
        <p14:creationId xmlns:p14="http://schemas.microsoft.com/office/powerpoint/2010/main" val="3771132968"/>
      </p:ext>
    </p:extLst>
  </p:cSld>
  <p:clrMapOvr>
    <a:masterClrMapping/>
  </p:clrMapOvr>
  <mc:AlternateContent xmlns:mc="http://schemas.openxmlformats.org/markup-compatibility/2006">
    <mc:Choice xmlns:p14="http://schemas.microsoft.com/office/powerpoint/2010/main" Requires="p14">
      <p:transition spd="med" p14:dur="700" advTm="31680">
        <p:fade/>
      </p:transition>
    </mc:Choice>
    <mc:Fallback>
      <p:transition spd="med" advTm="3168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E7F1CA"/>
                </a:solidFill>
              </a:rPr>
              <a:t>DHHS Antiretroviral Therapy Guidelines: October 2011 </a:t>
            </a:r>
            <a:r>
              <a:rPr lang="en-US" dirty="0" smtClean="0"/>
              <a:t/>
            </a:r>
            <a:br>
              <a:rPr lang="en-US" dirty="0" smtClean="0"/>
            </a:br>
            <a:r>
              <a:rPr lang="en-US" sz="2800" dirty="0" smtClean="0"/>
              <a:t>Initiating Therapy in Treatment-Naïve Patients</a:t>
            </a:r>
            <a:endParaRPr lang="en-US" sz="2800" dirty="0"/>
          </a:p>
        </p:txBody>
      </p:sp>
      <p:sp>
        <p:nvSpPr>
          <p:cNvPr id="3" name="Text Placeholder 2"/>
          <p:cNvSpPr>
            <a:spLocks noGrp="1"/>
          </p:cNvSpPr>
          <p:nvPr>
            <p:ph type="body" idx="1"/>
          </p:nvPr>
        </p:nvSpPr>
        <p:spPr/>
        <p:txBody>
          <a:bodyPr/>
          <a:lstStyle/>
          <a:p>
            <a:r>
              <a:rPr lang="en-US" dirty="0"/>
              <a:t>ANTIRETROVIRAL THERAPY: DHHS </a:t>
            </a:r>
            <a:r>
              <a:rPr lang="en-US" dirty="0" smtClean="0"/>
              <a:t>GUIDELINES</a:t>
            </a:r>
            <a:endParaRPr lang="en-US" dirty="0"/>
          </a:p>
        </p:txBody>
      </p:sp>
      <p:sp>
        <p:nvSpPr>
          <p:cNvPr id="4" name="Content Placeholder 3"/>
          <p:cNvSpPr>
            <a:spLocks noGrp="1"/>
          </p:cNvSpPr>
          <p:nvPr>
            <p:ph sz="quarter" idx="13"/>
          </p:nvPr>
        </p:nvSpPr>
        <p:spPr/>
        <p:txBody>
          <a:bodyPr/>
          <a:lstStyle/>
          <a:p>
            <a:r>
              <a:rPr lang="en-US" b="0" dirty="0"/>
              <a:t>Source</a:t>
            </a:r>
            <a:r>
              <a:rPr lang="en-US" b="0" dirty="0" smtClean="0"/>
              <a:t>: </a:t>
            </a:r>
            <a:r>
              <a:rPr lang="en-US" b="0" dirty="0"/>
              <a:t>DHHS Antiretroviral Therapy Guidelines. </a:t>
            </a:r>
            <a:r>
              <a:rPr lang="en-US" b="0" dirty="0" smtClean="0">
                <a:latin typeface="Arial" pitchFamily="31" charset="0"/>
              </a:rPr>
              <a:t>(</a:t>
            </a:r>
            <a:r>
              <a:rPr lang="en-US" b="0" dirty="0" err="1" smtClean="0">
                <a:latin typeface="Arial" pitchFamily="31" charset="0"/>
              </a:rPr>
              <a:t>aidsinfo.nih.gov</a:t>
            </a:r>
            <a:r>
              <a:rPr lang="en-US" b="0" dirty="0">
                <a:latin typeface="Arial" pitchFamily="31" charset="0"/>
              </a:rPr>
              <a:t>)</a:t>
            </a:r>
          </a:p>
        </p:txBody>
      </p:sp>
      <p:graphicFrame>
        <p:nvGraphicFramePr>
          <p:cNvPr id="6" name="Object 2"/>
          <p:cNvGraphicFramePr>
            <a:graphicFrameLocks noGrp="1"/>
          </p:cNvGraphicFramePr>
          <p:nvPr/>
        </p:nvGraphicFramePr>
        <p:xfrm>
          <a:off x="457200" y="1600200"/>
          <a:ext cx="8229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11"/>
          <p:cNvSpPr>
            <a:spLocks noChangeArrowheads="1"/>
          </p:cNvSpPr>
          <p:nvPr/>
        </p:nvSpPr>
        <p:spPr bwMode="auto">
          <a:xfrm>
            <a:off x="1600200" y="4508500"/>
            <a:ext cx="6931150" cy="1426146"/>
          </a:xfrm>
          <a:prstGeom prst="rect">
            <a:avLst/>
          </a:prstGeom>
          <a:solidFill>
            <a:srgbClr val="7D8CA0"/>
          </a:solidFill>
          <a:ln w="12700">
            <a:solidFill>
              <a:schemeClr val="tx1">
                <a:alpha val="50195"/>
              </a:schemeClr>
            </a:solidFill>
            <a:miter lim="800000"/>
            <a:headEnd/>
            <a:tailEnd/>
          </a:ln>
        </p:spPr>
        <p:txBody>
          <a:bodyPr wrap="none" anchor="ctr">
            <a:prstTxWarp prst="textNoShape">
              <a:avLst/>
            </a:prstTxWarp>
          </a:bodyPr>
          <a:lstStyle/>
          <a:p>
            <a:endParaRPr lang="en-US">
              <a:solidFill>
                <a:srgbClr val="000000"/>
              </a:solidFill>
            </a:endParaRPr>
          </a:p>
        </p:txBody>
      </p:sp>
      <p:sp>
        <p:nvSpPr>
          <p:cNvPr id="10" name="Rectangle 13"/>
          <p:cNvSpPr>
            <a:spLocks noChangeArrowheads="1"/>
          </p:cNvSpPr>
          <p:nvPr/>
        </p:nvSpPr>
        <p:spPr bwMode="auto">
          <a:xfrm>
            <a:off x="1600200" y="3879850"/>
            <a:ext cx="6940296" cy="593788"/>
          </a:xfrm>
          <a:prstGeom prst="rect">
            <a:avLst/>
          </a:prstGeom>
          <a:solidFill>
            <a:srgbClr val="A5B4C8"/>
          </a:solidFill>
          <a:ln w="12700">
            <a:solidFill>
              <a:schemeClr val="tx1">
                <a:alpha val="50195"/>
              </a:schemeClr>
            </a:solidFill>
            <a:miter lim="800000"/>
            <a:headEnd/>
            <a:tailEnd/>
          </a:ln>
        </p:spPr>
        <p:txBody>
          <a:bodyPr wrap="none" anchor="ctr">
            <a:prstTxWarp prst="textNoShape">
              <a:avLst/>
            </a:prstTxWarp>
          </a:bodyPr>
          <a:lstStyle/>
          <a:p>
            <a:pPr>
              <a:defRPr/>
            </a:pPr>
            <a:endParaRPr lang="en-US">
              <a:solidFill>
                <a:srgbClr val="000000"/>
              </a:solidFill>
              <a:latin typeface="Geneva" charset="0"/>
            </a:endParaRPr>
          </a:p>
        </p:txBody>
      </p:sp>
      <p:sp>
        <p:nvSpPr>
          <p:cNvPr id="18" name="Rectangle 13"/>
          <p:cNvSpPr>
            <a:spLocks noChangeArrowheads="1"/>
          </p:cNvSpPr>
          <p:nvPr/>
        </p:nvSpPr>
        <p:spPr bwMode="auto">
          <a:xfrm>
            <a:off x="1600200" y="1790700"/>
            <a:ext cx="6925054" cy="2058924"/>
          </a:xfrm>
          <a:prstGeom prst="rect">
            <a:avLst/>
          </a:prstGeom>
          <a:solidFill>
            <a:srgbClr val="D7D7E6"/>
          </a:solidFill>
          <a:ln w="12700">
            <a:solidFill>
              <a:schemeClr val="tx1">
                <a:alpha val="50195"/>
              </a:schemeClr>
            </a:solidFill>
            <a:miter lim="800000"/>
            <a:headEnd/>
            <a:tailEnd/>
          </a:ln>
        </p:spPr>
        <p:txBody>
          <a:bodyPr wrap="none" anchor="ctr">
            <a:prstTxWarp prst="textNoShape">
              <a:avLst/>
            </a:prstTxWarp>
          </a:bodyPr>
          <a:lstStyle/>
          <a:p>
            <a:endParaRPr lang="en-US">
              <a:solidFill>
                <a:srgbClr val="000000"/>
              </a:solidFill>
            </a:endParaRPr>
          </a:p>
        </p:txBody>
      </p:sp>
      <p:sp>
        <p:nvSpPr>
          <p:cNvPr id="26" name="Line 10"/>
          <p:cNvSpPr>
            <a:spLocks noChangeShapeType="1"/>
          </p:cNvSpPr>
          <p:nvPr/>
        </p:nvSpPr>
        <p:spPr bwMode="auto">
          <a:xfrm>
            <a:off x="1600223" y="3867150"/>
            <a:ext cx="6940251" cy="0"/>
          </a:xfrm>
          <a:prstGeom prst="line">
            <a:avLst/>
          </a:prstGeom>
          <a:noFill/>
          <a:ln w="34925">
            <a:solidFill>
              <a:srgbClr val="000000"/>
            </a:solidFill>
            <a:prstDash val="dash"/>
            <a:round/>
            <a:headEnd/>
            <a:tailEnd/>
          </a:ln>
        </p:spPr>
        <p:txBody>
          <a:bodyPr>
            <a:prstTxWarp prst="textNoShape">
              <a:avLst/>
            </a:prstTxWarp>
          </a:bodyPr>
          <a:lstStyle/>
          <a:p>
            <a:r>
              <a:rPr lang="en-US" dirty="0" smtClean="0">
                <a:solidFill>
                  <a:srgbClr val="000000"/>
                </a:solidFill>
              </a:rPr>
              <a:t> </a:t>
            </a:r>
            <a:endParaRPr lang="en-US" dirty="0">
              <a:solidFill>
                <a:srgbClr val="000000"/>
              </a:solidFill>
            </a:endParaRPr>
          </a:p>
        </p:txBody>
      </p:sp>
      <p:sp>
        <p:nvSpPr>
          <p:cNvPr id="22" name="Rectangle 16"/>
          <p:cNvSpPr>
            <a:spLocks noChangeArrowheads="1"/>
          </p:cNvSpPr>
          <p:nvPr/>
        </p:nvSpPr>
        <p:spPr bwMode="auto">
          <a:xfrm>
            <a:off x="1597025" y="3706813"/>
            <a:ext cx="590550" cy="324929"/>
          </a:xfrm>
          <a:prstGeom prst="rect">
            <a:avLst/>
          </a:prstGeom>
          <a:solidFill>
            <a:srgbClr val="81AE28"/>
          </a:solidFill>
          <a:ln w="12700">
            <a:noFill/>
            <a:miter lim="800000"/>
            <a:headEnd/>
            <a:tailEnd/>
          </a:ln>
        </p:spPr>
        <p:txBody>
          <a:bodyPr lIns="93620" tIns="47604" rIns="93620" bIns="47604" anchor="ctr">
            <a:prstTxWarp prst="textNoShape">
              <a:avLst/>
            </a:prstTxWarp>
          </a:bodyPr>
          <a:lstStyle/>
          <a:p>
            <a:pPr algn="ctr" defTabSz="933450">
              <a:spcBef>
                <a:spcPct val="50000"/>
              </a:spcBef>
            </a:pPr>
            <a:r>
              <a:rPr lang="en-US" sz="1800" b="1">
                <a:solidFill>
                  <a:srgbClr val="000000"/>
                </a:solidFill>
                <a:latin typeface="Arial" pitchFamily="17" charset="0"/>
              </a:rPr>
              <a:t>500</a:t>
            </a:r>
          </a:p>
        </p:txBody>
      </p:sp>
      <p:sp>
        <p:nvSpPr>
          <p:cNvPr id="7" name="Line 10"/>
          <p:cNvSpPr>
            <a:spLocks noChangeShapeType="1"/>
          </p:cNvSpPr>
          <p:nvPr/>
        </p:nvSpPr>
        <p:spPr bwMode="auto">
          <a:xfrm>
            <a:off x="1600223" y="4489450"/>
            <a:ext cx="6940251" cy="0"/>
          </a:xfrm>
          <a:prstGeom prst="line">
            <a:avLst/>
          </a:prstGeom>
          <a:noFill/>
          <a:ln w="34925">
            <a:solidFill>
              <a:srgbClr val="000000"/>
            </a:solidFill>
            <a:prstDash val="dash"/>
            <a:round/>
            <a:headEnd/>
            <a:tailEnd/>
          </a:ln>
        </p:spPr>
        <p:txBody>
          <a:bodyPr>
            <a:prstTxWarp prst="textNoShape">
              <a:avLst/>
            </a:prstTxWarp>
          </a:bodyPr>
          <a:lstStyle/>
          <a:p>
            <a:r>
              <a:rPr lang="en-US" dirty="0" smtClean="0">
                <a:solidFill>
                  <a:srgbClr val="000000"/>
                </a:solidFill>
              </a:rPr>
              <a:t> </a:t>
            </a:r>
            <a:endParaRPr lang="en-US" dirty="0">
              <a:solidFill>
                <a:srgbClr val="000000"/>
              </a:solidFill>
            </a:endParaRPr>
          </a:p>
        </p:txBody>
      </p:sp>
      <p:sp>
        <p:nvSpPr>
          <p:cNvPr id="21" name="Rectangle 15"/>
          <p:cNvSpPr>
            <a:spLocks noChangeArrowheads="1"/>
          </p:cNvSpPr>
          <p:nvPr/>
        </p:nvSpPr>
        <p:spPr bwMode="auto">
          <a:xfrm>
            <a:off x="1603375" y="4329113"/>
            <a:ext cx="590550" cy="324929"/>
          </a:xfrm>
          <a:prstGeom prst="rect">
            <a:avLst/>
          </a:prstGeom>
          <a:solidFill>
            <a:srgbClr val="81AE28"/>
          </a:solidFill>
          <a:ln w="12700">
            <a:noFill/>
            <a:miter lim="800000"/>
            <a:headEnd/>
            <a:tailEnd/>
          </a:ln>
        </p:spPr>
        <p:txBody>
          <a:bodyPr lIns="93620" tIns="47604" rIns="93620" bIns="47604" anchor="ctr">
            <a:prstTxWarp prst="textNoShape">
              <a:avLst/>
            </a:prstTxWarp>
          </a:bodyPr>
          <a:lstStyle/>
          <a:p>
            <a:pPr algn="ctr" defTabSz="933450">
              <a:spcBef>
                <a:spcPct val="50000"/>
              </a:spcBef>
            </a:pPr>
            <a:r>
              <a:rPr lang="en-US" sz="1800" b="1">
                <a:solidFill>
                  <a:srgbClr val="000000"/>
                </a:solidFill>
                <a:latin typeface="Arial" pitchFamily="17" charset="0"/>
              </a:rPr>
              <a:t>350</a:t>
            </a:r>
          </a:p>
        </p:txBody>
      </p:sp>
      <p:sp>
        <p:nvSpPr>
          <p:cNvPr id="9" name="Rectangle 12"/>
          <p:cNvSpPr>
            <a:spLocks noChangeArrowheads="1"/>
          </p:cNvSpPr>
          <p:nvPr/>
        </p:nvSpPr>
        <p:spPr bwMode="auto">
          <a:xfrm>
            <a:off x="3505200" y="5019675"/>
            <a:ext cx="3086100" cy="390525"/>
          </a:xfrm>
          <a:prstGeom prst="rect">
            <a:avLst/>
          </a:prstGeom>
          <a:noFill/>
          <a:ln w="25400">
            <a:noFill/>
            <a:miter lim="800000"/>
            <a:headEnd/>
            <a:tailEnd/>
          </a:ln>
        </p:spPr>
        <p:txBody>
          <a:bodyPr lIns="93620" tIns="47604" rIns="93620" bIns="47604" anchor="ctr">
            <a:prstTxWarp prst="textNoShape">
              <a:avLst/>
            </a:prstTxWarp>
          </a:bodyPr>
          <a:lstStyle/>
          <a:p>
            <a:pPr algn="ctr" defTabSz="933450">
              <a:spcBef>
                <a:spcPct val="50000"/>
              </a:spcBef>
            </a:pPr>
            <a:r>
              <a:rPr lang="en-US" sz="1800" b="1" dirty="0">
                <a:solidFill>
                  <a:srgbClr val="000000"/>
                </a:solidFill>
                <a:latin typeface="Arial" pitchFamily="17" charset="0"/>
              </a:rPr>
              <a:t>Strongly Recommend</a:t>
            </a:r>
          </a:p>
        </p:txBody>
      </p:sp>
      <p:sp>
        <p:nvSpPr>
          <p:cNvPr id="11" name="Rectangle 14"/>
          <p:cNvSpPr>
            <a:spLocks noChangeArrowheads="1"/>
          </p:cNvSpPr>
          <p:nvPr/>
        </p:nvSpPr>
        <p:spPr bwMode="auto">
          <a:xfrm>
            <a:off x="3962400" y="3924300"/>
            <a:ext cx="2171700" cy="482600"/>
          </a:xfrm>
          <a:prstGeom prst="rect">
            <a:avLst/>
          </a:prstGeom>
          <a:noFill/>
          <a:ln w="25400">
            <a:noFill/>
            <a:miter lim="800000"/>
            <a:headEnd/>
            <a:tailEnd/>
          </a:ln>
        </p:spPr>
        <p:txBody>
          <a:bodyPr lIns="93620" tIns="47604" rIns="93620" bIns="47604" anchor="ctr">
            <a:prstTxWarp prst="textNoShape">
              <a:avLst/>
            </a:prstTxWarp>
          </a:bodyPr>
          <a:lstStyle/>
          <a:p>
            <a:pPr algn="ctr" defTabSz="933450">
              <a:spcBef>
                <a:spcPct val="50000"/>
              </a:spcBef>
            </a:pPr>
            <a:r>
              <a:rPr lang="en-US" sz="1800" b="1" dirty="0">
                <a:solidFill>
                  <a:srgbClr val="000000"/>
                </a:solidFill>
                <a:latin typeface="Arial" pitchFamily="17" charset="0"/>
              </a:rPr>
              <a:t>Recommend</a:t>
            </a:r>
          </a:p>
        </p:txBody>
      </p:sp>
      <p:sp>
        <p:nvSpPr>
          <p:cNvPr id="19" name="Rectangle 14"/>
          <p:cNvSpPr>
            <a:spLocks noChangeArrowheads="1"/>
          </p:cNvSpPr>
          <p:nvPr/>
        </p:nvSpPr>
        <p:spPr bwMode="auto">
          <a:xfrm>
            <a:off x="4133850" y="2717800"/>
            <a:ext cx="1828800" cy="558800"/>
          </a:xfrm>
          <a:prstGeom prst="rect">
            <a:avLst/>
          </a:prstGeom>
          <a:noFill/>
          <a:ln w="25400">
            <a:noFill/>
            <a:miter lim="800000"/>
            <a:headEnd/>
            <a:tailEnd/>
          </a:ln>
        </p:spPr>
        <p:txBody>
          <a:bodyPr lIns="93620" tIns="47604" rIns="93620" bIns="47604" anchor="ctr">
            <a:prstTxWarp prst="textNoShape">
              <a:avLst/>
            </a:prstTxWarp>
          </a:bodyPr>
          <a:lstStyle/>
          <a:p>
            <a:pPr algn="ctr" defTabSz="933450">
              <a:spcBef>
                <a:spcPct val="50000"/>
              </a:spcBef>
            </a:pPr>
            <a:r>
              <a:rPr lang="en-US" sz="1800" b="1" dirty="0">
                <a:solidFill>
                  <a:srgbClr val="000000"/>
                </a:solidFill>
                <a:latin typeface="Arial" pitchFamily="17" charset="0"/>
              </a:rPr>
              <a:t>Consider</a:t>
            </a:r>
          </a:p>
        </p:txBody>
      </p:sp>
      <p:sp>
        <p:nvSpPr>
          <p:cNvPr id="16" name="Rectangle 12"/>
          <p:cNvSpPr>
            <a:spLocks noChangeArrowheads="1"/>
          </p:cNvSpPr>
          <p:nvPr/>
        </p:nvSpPr>
        <p:spPr bwMode="black">
          <a:xfrm>
            <a:off x="6324600" y="3869266"/>
            <a:ext cx="2514600" cy="609600"/>
          </a:xfrm>
          <a:prstGeom prst="rect">
            <a:avLst/>
          </a:prstGeom>
          <a:noFill/>
          <a:ln w="25400">
            <a:noFill/>
            <a:miter lim="800000"/>
            <a:headEnd/>
            <a:tailEnd/>
          </a:ln>
        </p:spPr>
        <p:txBody>
          <a:bodyPr lIns="93620" tIns="47604" rIns="93620" bIns="47604" anchor="ctr">
            <a:prstTxWarp prst="textNoShape">
              <a:avLst/>
            </a:prstTxWarp>
          </a:bodyPr>
          <a:lstStyle/>
          <a:p>
            <a:pPr algn="ctr" defTabSz="933450">
              <a:spcBef>
                <a:spcPct val="50000"/>
              </a:spcBef>
              <a:defRPr/>
            </a:pPr>
            <a:r>
              <a:rPr lang="en-US" sz="1200" b="1" dirty="0">
                <a:solidFill>
                  <a:srgbClr val="2F2F2F"/>
                </a:solidFill>
                <a:latin typeface="Arial" pitchFamily="-105" charset="0"/>
              </a:rPr>
              <a:t>Strong: 55% of panel</a:t>
            </a:r>
            <a:br>
              <a:rPr lang="en-US" sz="1200" b="1" dirty="0">
                <a:solidFill>
                  <a:srgbClr val="2F2F2F"/>
                </a:solidFill>
                <a:latin typeface="Arial" pitchFamily="-105" charset="0"/>
              </a:rPr>
            </a:br>
            <a:r>
              <a:rPr lang="en-US" sz="1200" b="1" dirty="0">
                <a:solidFill>
                  <a:srgbClr val="2F2F2F"/>
                </a:solidFill>
                <a:latin typeface="Arial" pitchFamily="-105" charset="0"/>
              </a:rPr>
              <a:t>Moderate: 45% of panel</a:t>
            </a:r>
          </a:p>
        </p:txBody>
      </p:sp>
      <p:sp>
        <p:nvSpPr>
          <p:cNvPr id="17" name="Rectangle 12"/>
          <p:cNvSpPr>
            <a:spLocks noChangeArrowheads="1"/>
          </p:cNvSpPr>
          <p:nvPr/>
        </p:nvSpPr>
        <p:spPr bwMode="black">
          <a:xfrm>
            <a:off x="6324600" y="2743200"/>
            <a:ext cx="2590800" cy="609600"/>
          </a:xfrm>
          <a:prstGeom prst="rect">
            <a:avLst/>
          </a:prstGeom>
          <a:noFill/>
          <a:ln w="25400">
            <a:noFill/>
            <a:miter lim="800000"/>
            <a:headEnd/>
            <a:tailEnd/>
          </a:ln>
        </p:spPr>
        <p:txBody>
          <a:bodyPr lIns="93620" tIns="47604" rIns="93620" bIns="47604">
            <a:prstTxWarp prst="textNoShape">
              <a:avLst/>
            </a:prstTxWarp>
          </a:bodyPr>
          <a:lstStyle/>
          <a:p>
            <a:pPr algn="ctr" defTabSz="933450">
              <a:spcBef>
                <a:spcPct val="50000"/>
              </a:spcBef>
            </a:pPr>
            <a:r>
              <a:rPr lang="en-US" sz="1200" b="1" dirty="0">
                <a:solidFill>
                  <a:srgbClr val="2F2F2F"/>
                </a:solidFill>
                <a:latin typeface="Arial" pitchFamily="17" charset="0"/>
              </a:rPr>
              <a:t>Favor: 50% of panel</a:t>
            </a:r>
            <a:br>
              <a:rPr lang="en-US" sz="1200" b="1" dirty="0">
                <a:solidFill>
                  <a:srgbClr val="2F2F2F"/>
                </a:solidFill>
                <a:latin typeface="Arial" pitchFamily="17" charset="0"/>
              </a:rPr>
            </a:br>
            <a:r>
              <a:rPr lang="en-US" sz="1200" b="1" dirty="0">
                <a:solidFill>
                  <a:srgbClr val="2F2F2F"/>
                </a:solidFill>
                <a:latin typeface="Arial" pitchFamily="17" charset="0"/>
              </a:rPr>
              <a:t>Optional: 50% of panel</a:t>
            </a:r>
          </a:p>
        </p:txBody>
      </p:sp>
    </p:spTree>
    <p:custDataLst>
      <p:tags r:id="rId1"/>
    </p:custDataLst>
    <p:extLst>
      <p:ext uri="{BB962C8B-B14F-4D97-AF65-F5344CB8AC3E}">
        <p14:creationId xmlns:p14="http://schemas.microsoft.com/office/powerpoint/2010/main" val="3252792441"/>
      </p:ext>
    </p:extLst>
  </p:cSld>
  <p:clrMapOvr>
    <a:masterClrMapping/>
  </p:clrMapOvr>
  <mc:AlternateContent xmlns:mc="http://schemas.openxmlformats.org/markup-compatibility/2006">
    <mc:Choice xmlns:p14="http://schemas.microsoft.com/office/powerpoint/2010/main" Requires="p14">
      <p:transition spd="med" p14:dur="700" advTm="53756">
        <p:fade/>
      </p:transition>
    </mc:Choice>
    <mc:Fallback>
      <p:transition spd="med" advTm="537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E7F1CA"/>
                </a:solidFill>
              </a:rPr>
              <a:t>DHHS Antiretroviral Therapy Guidelines: October 2011 </a:t>
            </a:r>
            <a:r>
              <a:rPr lang="en-US" sz="2800" dirty="0" smtClean="0"/>
              <a:t>Initiating </a:t>
            </a:r>
            <a:r>
              <a:rPr lang="en-US" sz="2800" dirty="0"/>
              <a:t>Therapy in Treatment-Naïve Patients</a:t>
            </a:r>
          </a:p>
        </p:txBody>
      </p:sp>
      <p:sp>
        <p:nvSpPr>
          <p:cNvPr id="3" name="Text Placeholder 2"/>
          <p:cNvSpPr>
            <a:spLocks noGrp="1"/>
          </p:cNvSpPr>
          <p:nvPr>
            <p:ph type="body" idx="1"/>
          </p:nvPr>
        </p:nvSpPr>
        <p:spPr/>
        <p:txBody>
          <a:bodyPr/>
          <a:lstStyle/>
          <a:p>
            <a:r>
              <a:rPr lang="en-US" dirty="0"/>
              <a:t>ANTIRETROVIRAL THERAPY: DHHS </a:t>
            </a:r>
            <a:r>
              <a:rPr lang="en-US" dirty="0" smtClean="0"/>
              <a:t>GUIDELINES</a:t>
            </a:r>
            <a:endParaRPr lang="en-US" dirty="0"/>
          </a:p>
        </p:txBody>
      </p:sp>
      <p:sp>
        <p:nvSpPr>
          <p:cNvPr id="4" name="Content Placeholder 3"/>
          <p:cNvSpPr>
            <a:spLocks noGrp="1"/>
          </p:cNvSpPr>
          <p:nvPr>
            <p:ph sz="quarter" idx="13"/>
          </p:nvPr>
        </p:nvSpPr>
        <p:spPr/>
        <p:txBody>
          <a:bodyPr/>
          <a:lstStyle/>
          <a:p>
            <a:r>
              <a:rPr lang="en-US" b="0" dirty="0"/>
              <a:t>Source: 2011 DHHS Antiretroviral Therapy Guidelines</a:t>
            </a:r>
            <a:r>
              <a:rPr lang="en-US" b="0" dirty="0" smtClean="0"/>
              <a:t>.</a:t>
            </a:r>
            <a:r>
              <a:rPr lang="en-US" b="0" dirty="0" smtClean="0">
                <a:latin typeface="Arial" pitchFamily="31" charset="0"/>
              </a:rPr>
              <a:t> (</a:t>
            </a:r>
            <a:r>
              <a:rPr lang="en-US" b="0" dirty="0" err="1" smtClean="0">
                <a:latin typeface="Arial" pitchFamily="31" charset="0"/>
              </a:rPr>
              <a:t>aidsinfo.nih.gov</a:t>
            </a:r>
            <a:r>
              <a:rPr lang="en-US" b="0" dirty="0">
                <a:latin typeface="Arial" pitchFamily="31" charset="0"/>
              </a:rPr>
              <a:t>)</a:t>
            </a:r>
          </a:p>
        </p:txBody>
      </p:sp>
      <p:graphicFrame>
        <p:nvGraphicFramePr>
          <p:cNvPr id="6" name="Object 2"/>
          <p:cNvGraphicFramePr>
            <a:graphicFrameLocks noGrp="1"/>
          </p:cNvGraphicFramePr>
          <p:nvPr/>
        </p:nvGraphicFramePr>
        <p:xfrm>
          <a:off x="457200" y="16002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18" name="Rectangle 13"/>
          <p:cNvSpPr>
            <a:spLocks noChangeArrowheads="1"/>
          </p:cNvSpPr>
          <p:nvPr/>
        </p:nvSpPr>
        <p:spPr bwMode="auto">
          <a:xfrm>
            <a:off x="1600200" y="1790701"/>
            <a:ext cx="6925054" cy="4143755"/>
          </a:xfrm>
          <a:prstGeom prst="rect">
            <a:avLst/>
          </a:prstGeom>
          <a:solidFill>
            <a:srgbClr val="D7D7E6"/>
          </a:solidFill>
          <a:ln w="12700">
            <a:solidFill>
              <a:schemeClr val="tx1">
                <a:alpha val="50195"/>
              </a:schemeClr>
            </a:solidFill>
            <a:miter lim="800000"/>
            <a:headEnd/>
            <a:tailEnd/>
          </a:ln>
        </p:spPr>
        <p:txBody>
          <a:bodyPr wrap="none" anchor="ctr">
            <a:prstTxWarp prst="textNoShape">
              <a:avLst/>
            </a:prstTxWarp>
          </a:bodyPr>
          <a:lstStyle/>
          <a:p>
            <a:endParaRPr lang="en-US" dirty="0">
              <a:solidFill>
                <a:srgbClr val="000000"/>
              </a:solidFill>
            </a:endParaRPr>
          </a:p>
        </p:txBody>
      </p:sp>
      <p:sp>
        <p:nvSpPr>
          <p:cNvPr id="12" name="Rounded Rectangle 11"/>
          <p:cNvSpPr/>
          <p:nvPr/>
        </p:nvSpPr>
        <p:spPr>
          <a:xfrm>
            <a:off x="1739900" y="1905000"/>
            <a:ext cx="1554480" cy="365759"/>
          </a:xfrm>
          <a:prstGeom prst="roundRect">
            <a:avLst/>
          </a:prstGeom>
          <a:solidFill>
            <a:srgbClr val="003A78"/>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35038">
              <a:defRPr/>
            </a:pPr>
            <a:r>
              <a:rPr lang="en-US" sz="1600" dirty="0" smtClean="0">
                <a:solidFill>
                  <a:schemeClr val="bg1"/>
                </a:solidFill>
                <a:latin typeface="Arial" pitchFamily="-110" charset="0"/>
              </a:rPr>
              <a:t>Clinical AIDS</a:t>
            </a:r>
            <a:endParaRPr lang="en-US" sz="1600" dirty="0">
              <a:solidFill>
                <a:schemeClr val="bg1"/>
              </a:solidFill>
              <a:latin typeface="Arial" pitchFamily="-110" charset="0"/>
            </a:endParaRPr>
          </a:p>
        </p:txBody>
      </p:sp>
      <p:sp>
        <p:nvSpPr>
          <p:cNvPr id="13" name="Rounded Rectangle 12"/>
          <p:cNvSpPr/>
          <p:nvPr/>
        </p:nvSpPr>
        <p:spPr>
          <a:xfrm>
            <a:off x="3441700" y="1905000"/>
            <a:ext cx="1554480" cy="365759"/>
          </a:xfrm>
          <a:prstGeom prst="roundRect">
            <a:avLst/>
          </a:prstGeom>
          <a:solidFill>
            <a:srgbClr val="003A78"/>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35038">
              <a:defRPr/>
            </a:pPr>
            <a:r>
              <a:rPr lang="en-US" sz="1600" dirty="0" smtClean="0">
                <a:solidFill>
                  <a:schemeClr val="bg1"/>
                </a:solidFill>
                <a:latin typeface="Arial" pitchFamily="-110" charset="0"/>
              </a:rPr>
              <a:t>Pregnancy</a:t>
            </a:r>
            <a:endParaRPr lang="en-US" sz="1600" dirty="0">
              <a:solidFill>
                <a:schemeClr val="bg1"/>
              </a:solidFill>
              <a:latin typeface="Arial" pitchFamily="-110" charset="0"/>
            </a:endParaRPr>
          </a:p>
        </p:txBody>
      </p:sp>
      <p:sp>
        <p:nvSpPr>
          <p:cNvPr id="14" name="Rounded Rectangle 13"/>
          <p:cNvSpPr/>
          <p:nvPr/>
        </p:nvSpPr>
        <p:spPr>
          <a:xfrm>
            <a:off x="5143500" y="1905000"/>
            <a:ext cx="1554480" cy="365759"/>
          </a:xfrm>
          <a:prstGeom prst="roundRect">
            <a:avLst/>
          </a:prstGeom>
          <a:solidFill>
            <a:srgbClr val="003A78"/>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35038">
              <a:defRPr/>
            </a:pPr>
            <a:r>
              <a:rPr lang="en-US" sz="1600" dirty="0" smtClean="0">
                <a:solidFill>
                  <a:schemeClr val="bg1"/>
                </a:solidFill>
                <a:latin typeface="Arial" pitchFamily="-110" charset="0"/>
              </a:rPr>
              <a:t>Chronic HBV</a:t>
            </a:r>
            <a:endParaRPr lang="en-US" sz="1600" dirty="0">
              <a:solidFill>
                <a:schemeClr val="bg1"/>
              </a:solidFill>
              <a:latin typeface="Arial" pitchFamily="-110" charset="0"/>
            </a:endParaRPr>
          </a:p>
        </p:txBody>
      </p:sp>
      <p:sp>
        <p:nvSpPr>
          <p:cNvPr id="15" name="Rounded Rectangle 14"/>
          <p:cNvSpPr/>
          <p:nvPr/>
        </p:nvSpPr>
        <p:spPr>
          <a:xfrm>
            <a:off x="6845300" y="1905000"/>
            <a:ext cx="1554480" cy="365759"/>
          </a:xfrm>
          <a:prstGeom prst="roundRect">
            <a:avLst/>
          </a:prstGeom>
          <a:solidFill>
            <a:srgbClr val="003A78"/>
          </a:solidFill>
        </p:spPr>
        <p:style>
          <a:lnRef idx="1">
            <a:schemeClr val="accent1"/>
          </a:lnRef>
          <a:fillRef idx="3">
            <a:schemeClr val="accent1"/>
          </a:fillRef>
          <a:effectRef idx="2">
            <a:schemeClr val="accent1"/>
          </a:effectRef>
          <a:fontRef idx="minor">
            <a:schemeClr val="lt1"/>
          </a:fontRef>
        </p:style>
        <p:txBody>
          <a:bodyPr wrap="square" rtlCol="0" anchor="ctr"/>
          <a:lstStyle/>
          <a:p>
            <a:pPr algn="ctr" defTabSz="935038">
              <a:defRPr/>
            </a:pPr>
            <a:r>
              <a:rPr lang="en-US" sz="1600" dirty="0" smtClean="0">
                <a:solidFill>
                  <a:schemeClr val="bg1"/>
                </a:solidFill>
                <a:latin typeface="Arial" pitchFamily="-110" charset="0"/>
              </a:rPr>
              <a:t>HIVAN</a:t>
            </a:r>
            <a:endParaRPr lang="en-US" sz="1600" dirty="0">
              <a:solidFill>
                <a:schemeClr val="bg1"/>
              </a:solidFill>
              <a:latin typeface="Arial" pitchFamily="-110" charset="0"/>
            </a:endParaRPr>
          </a:p>
        </p:txBody>
      </p:sp>
      <p:sp>
        <p:nvSpPr>
          <p:cNvPr id="16" name="Rectangle 14"/>
          <p:cNvSpPr>
            <a:spLocks noChangeArrowheads="1"/>
          </p:cNvSpPr>
          <p:nvPr/>
        </p:nvSpPr>
        <p:spPr bwMode="auto">
          <a:xfrm flipH="1">
            <a:off x="2667000" y="3048000"/>
            <a:ext cx="4800600" cy="990600"/>
          </a:xfrm>
          <a:prstGeom prst="rect">
            <a:avLst/>
          </a:prstGeom>
          <a:solidFill>
            <a:schemeClr val="accent2">
              <a:alpha val="10000"/>
            </a:schemeClr>
          </a:solidFill>
          <a:ln w="25400">
            <a:solidFill>
              <a:schemeClr val="tx2"/>
            </a:solidFill>
            <a:miter lim="800000"/>
            <a:headEnd/>
            <a:tailEnd/>
          </a:ln>
        </p:spPr>
        <p:txBody>
          <a:bodyPr lIns="93620" tIns="47604" rIns="93620" bIns="47604" anchor="ctr">
            <a:prstTxWarp prst="textNoShape">
              <a:avLst/>
            </a:prstTxWarp>
          </a:bodyPr>
          <a:lstStyle/>
          <a:p>
            <a:pPr marL="182880" defTabSz="933450">
              <a:spcBef>
                <a:spcPct val="50000"/>
              </a:spcBef>
            </a:pPr>
            <a:r>
              <a:rPr lang="en-US" sz="2400" dirty="0" smtClean="0">
                <a:solidFill>
                  <a:srgbClr val="000000"/>
                </a:solidFill>
                <a:latin typeface="Arial" pitchFamily="17" charset="0"/>
              </a:rPr>
              <a:t>Antiretroviral therapy indicated regardless of CD4 cell count</a:t>
            </a:r>
            <a:endParaRPr lang="en-US" sz="2400" dirty="0">
              <a:solidFill>
                <a:srgbClr val="000000"/>
              </a:solidFill>
              <a:latin typeface="Arial" pitchFamily="17" charset="0"/>
            </a:endParaRPr>
          </a:p>
        </p:txBody>
      </p:sp>
    </p:spTree>
    <p:extLst>
      <p:ext uri="{BB962C8B-B14F-4D97-AF65-F5344CB8AC3E}">
        <p14:creationId xmlns:p14="http://schemas.microsoft.com/office/powerpoint/2010/main" val="4102426968"/>
      </p:ext>
    </p:extLst>
  </p:cSld>
  <p:clrMapOvr>
    <a:masterClrMapping/>
  </p:clrMapOvr>
  <mc:AlternateContent xmlns:mc="http://schemas.openxmlformats.org/markup-compatibility/2006">
    <mc:Choice xmlns:p14="http://schemas.microsoft.com/office/powerpoint/2010/main" Requires="p14">
      <p:transition spd="med" p14:dur="700" advTm="43211">
        <p:fade/>
      </p:transition>
    </mc:Choice>
    <mc:Fallback>
      <p:transition spd="med" advTm="43211">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p:nvPr/>
        </p:nvCxnSpPr>
        <p:spPr>
          <a:xfrm>
            <a:off x="0"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36" name="Group 65"/>
          <p:cNvGraphicFramePr>
            <a:graphicFrameLocks noGrp="1"/>
          </p:cNvGraphicFramePr>
          <p:nvPr>
            <p:extLst>
              <p:ext uri="{D42A27DB-BD31-4B8C-83A1-F6EECF244321}">
                <p14:modId xmlns:p14="http://schemas.microsoft.com/office/powerpoint/2010/main" val="3328793612"/>
              </p:ext>
            </p:extLst>
          </p:nvPr>
        </p:nvGraphicFramePr>
        <p:xfrm>
          <a:off x="457201" y="1524000"/>
          <a:ext cx="8229599" cy="4572000"/>
        </p:xfrm>
        <a:graphic>
          <a:graphicData uri="http://schemas.openxmlformats.org/drawingml/2006/table">
            <a:tbl>
              <a:tblPr>
                <a:effectLst/>
              </a:tblPr>
              <a:tblGrid>
                <a:gridCol w="2334419"/>
                <a:gridCol w="5895180"/>
              </a:tblGrid>
              <a:tr h="461818">
                <a:tc>
                  <a:txBody>
                    <a:bodyPr/>
                    <a:lstStyle/>
                    <a:p>
                      <a:pPr marL="114300" marR="0" lvl="0" indent="0" algn="l" defTabSz="457200" rtl="0" eaLnBrk="0" fontAlgn="base" latinLnBrk="0" hangingPunct="0">
                        <a:lnSpc>
                          <a:spcPts val="2200"/>
                        </a:lnSpc>
                        <a:spcBef>
                          <a:spcPts val="0"/>
                        </a:spcBef>
                        <a:spcAft>
                          <a:spcPts val="0"/>
                        </a:spcAft>
                        <a:buClr>
                          <a:srgbClr val="7592A4"/>
                        </a:buClr>
                        <a:buSzTx/>
                        <a:buFont typeface="Arial" pitchFamily="-108" charset="0"/>
                        <a:buNone/>
                        <a:tabLst/>
                      </a:pPr>
                      <a:r>
                        <a:rPr kumimoji="0" lang="en-US" sz="1800" b="1" i="0" u="none" strike="noStrike" cap="none" normalizeH="0" baseline="0" dirty="0" smtClean="0">
                          <a:ln>
                            <a:noFill/>
                          </a:ln>
                          <a:solidFill>
                            <a:srgbClr val="FFFFFF"/>
                          </a:solidFill>
                          <a:effectLst/>
                          <a:latin typeface="Arial"/>
                          <a:ea typeface="ＭＳ Ｐゴシック" pitchFamily="-108" charset="-128"/>
                          <a:cs typeface="Arial"/>
                        </a:rPr>
                        <a:t>CD4 Cell Count</a:t>
                      </a:r>
                    </a:p>
                  </a:txBody>
                  <a:tcPr marL="65762" marR="65762" marT="91440" marB="91440"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145AA0"/>
                    </a:solidFill>
                  </a:tcPr>
                </a:tc>
                <a:tc>
                  <a:txBody>
                    <a:bodyPr/>
                    <a:lstStyle/>
                    <a:p>
                      <a:pPr marL="114300" marR="0" lvl="0" indent="0" algn="l" defTabSz="457200" rtl="0" eaLnBrk="0" fontAlgn="base" latinLnBrk="0" hangingPunct="0">
                        <a:lnSpc>
                          <a:spcPts val="2200"/>
                        </a:lnSpc>
                        <a:spcBef>
                          <a:spcPts val="0"/>
                        </a:spcBef>
                        <a:spcAft>
                          <a:spcPts val="0"/>
                        </a:spcAft>
                        <a:buClr>
                          <a:srgbClr val="7592A4"/>
                        </a:buClr>
                        <a:buSzTx/>
                        <a:buFont typeface="Arial" pitchFamily="-108" charset="0"/>
                        <a:buNone/>
                        <a:tabLst/>
                      </a:pPr>
                      <a:r>
                        <a:rPr kumimoji="0" lang="en-US" sz="1800" b="1" i="0" u="none" strike="noStrike" cap="none" normalizeH="0" baseline="0" dirty="0" smtClean="0">
                          <a:ln>
                            <a:noFill/>
                          </a:ln>
                          <a:solidFill>
                            <a:srgbClr val="FFFFFF"/>
                          </a:solidFill>
                          <a:effectLst/>
                          <a:latin typeface="Arial"/>
                          <a:ea typeface="ＭＳ Ｐゴシック" pitchFamily="-108" charset="-128"/>
                          <a:cs typeface="Arial"/>
                        </a:rPr>
                        <a:t>Recommendation for Antiretroviral Therapy</a:t>
                      </a:r>
                    </a:p>
                  </a:txBody>
                  <a:tcPr marL="65762" marR="65762" marT="91440" marB="91440"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145AA0"/>
                    </a:solidFill>
                  </a:tcPr>
                </a:tc>
              </a:tr>
              <a:tr h="415637">
                <a:tc>
                  <a:txBody>
                    <a:bodyPr/>
                    <a:lstStyle/>
                    <a:p>
                      <a:pPr marL="0" marR="0" indent="0" algn="l" defTabSz="914400" rtl="0" eaLnBrk="1" fontAlgn="auto" latinLnBrk="0" hangingPunct="1">
                        <a:lnSpc>
                          <a:spcPts val="2200"/>
                        </a:lnSpc>
                        <a:spcBef>
                          <a:spcPts val="0"/>
                        </a:spcBef>
                        <a:spcAft>
                          <a:spcPts val="0"/>
                        </a:spcAft>
                        <a:buClrTx/>
                        <a:buSzTx/>
                        <a:buFontTx/>
                        <a:buNone/>
                        <a:tabLst/>
                        <a:defRPr/>
                      </a:pPr>
                      <a:r>
                        <a:rPr lang="en-US" sz="1800" b="0" kern="1200" baseline="0" dirty="0" smtClean="0">
                          <a:ln>
                            <a:noFill/>
                          </a:ln>
                          <a:solidFill>
                            <a:srgbClr val="000000"/>
                          </a:solidFill>
                          <a:latin typeface="+mn-lt"/>
                          <a:ea typeface="+mn-ea"/>
                          <a:cs typeface="+mn-cs"/>
                        </a:rPr>
                        <a:t>&lt;350 cells/mm</a:t>
                      </a:r>
                      <a:r>
                        <a:rPr lang="en-US" sz="1800" b="0" kern="1200" baseline="30000" dirty="0" smtClean="0">
                          <a:ln>
                            <a:noFill/>
                          </a:ln>
                          <a:solidFill>
                            <a:srgbClr val="000000"/>
                          </a:solidFill>
                          <a:latin typeface="+mn-lt"/>
                          <a:ea typeface="+mn-ea"/>
                          <a:cs typeface="+mn-cs"/>
                        </a:rPr>
                        <a:t>3</a:t>
                      </a:r>
                    </a:p>
                  </a:txBody>
                  <a:tcPr marL="65762" marR="65762" marB="91440"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indent="0" algn="l" defTabSz="914400" rtl="0" eaLnBrk="1" fontAlgn="auto" latinLnBrk="0" hangingPunct="1">
                        <a:lnSpc>
                          <a:spcPts val="2200"/>
                        </a:lnSpc>
                        <a:spcBef>
                          <a:spcPts val="0"/>
                        </a:spcBef>
                        <a:spcAft>
                          <a:spcPts val="0"/>
                        </a:spcAft>
                        <a:buClrTx/>
                        <a:buSzTx/>
                        <a:buFontTx/>
                        <a:buNone/>
                        <a:tabLst/>
                        <a:defRPr/>
                      </a:pPr>
                      <a:r>
                        <a:rPr lang="en-US" sz="1800" b="1" kern="1200" baseline="0" dirty="0" smtClean="0">
                          <a:solidFill>
                            <a:srgbClr val="000000"/>
                          </a:solidFill>
                          <a:latin typeface="+mn-lt"/>
                          <a:ea typeface="+mn-ea"/>
                          <a:cs typeface="+mn-cs"/>
                        </a:rPr>
                        <a:t>Strongly Recommend</a:t>
                      </a:r>
                      <a:r>
                        <a:rPr lang="en-US" sz="1800" b="0" kern="1200" baseline="0" dirty="0" smtClean="0">
                          <a:solidFill>
                            <a:srgbClr val="000000"/>
                          </a:solidFill>
                          <a:latin typeface="+mn-lt"/>
                          <a:ea typeface="+mn-ea"/>
                          <a:cs typeface="+mn-cs"/>
                        </a:rPr>
                        <a:t> Initiating Therapy (</a:t>
                      </a:r>
                      <a:r>
                        <a:rPr lang="en-US" sz="1800" b="1" kern="1200" baseline="0" dirty="0" smtClean="0">
                          <a:solidFill>
                            <a:srgbClr val="000000"/>
                          </a:solidFill>
                          <a:latin typeface="+mn-lt"/>
                          <a:ea typeface="+mn-ea"/>
                          <a:cs typeface="+mn-cs"/>
                        </a:rPr>
                        <a:t>AI</a:t>
                      </a:r>
                      <a:r>
                        <a:rPr lang="en-US" sz="1800" b="0" kern="1200" baseline="0" dirty="0" smtClean="0">
                          <a:solidFill>
                            <a:srgbClr val="000000"/>
                          </a:solidFill>
                          <a:latin typeface="+mn-lt"/>
                          <a:ea typeface="+mn-ea"/>
                          <a:cs typeface="+mn-cs"/>
                        </a:rPr>
                        <a:t>)</a:t>
                      </a:r>
                    </a:p>
                  </a:txBody>
                  <a:tcPr marL="65762" marR="65762" marB="91440"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r>
              <a:tr h="1016000">
                <a:tc>
                  <a:txBody>
                    <a:bodyPr/>
                    <a:lstStyle/>
                    <a:p>
                      <a:pPr marL="0" marR="0" indent="0" algn="l" defTabSz="914400" rtl="0" eaLnBrk="1" fontAlgn="auto" latinLnBrk="0" hangingPunct="1">
                        <a:lnSpc>
                          <a:spcPts val="2200"/>
                        </a:lnSpc>
                        <a:spcBef>
                          <a:spcPts val="0"/>
                        </a:spcBef>
                        <a:spcAft>
                          <a:spcPts val="0"/>
                        </a:spcAft>
                        <a:buClrTx/>
                        <a:buSzTx/>
                        <a:buFontTx/>
                        <a:buNone/>
                        <a:tabLst/>
                        <a:defRPr/>
                      </a:pPr>
                      <a:r>
                        <a:rPr lang="en-US" sz="1800" b="0" kern="1200" baseline="0" dirty="0" smtClean="0">
                          <a:ln>
                            <a:noFill/>
                          </a:ln>
                          <a:solidFill>
                            <a:srgbClr val="000000"/>
                          </a:solidFill>
                          <a:latin typeface="+mn-lt"/>
                          <a:ea typeface="+mn-ea"/>
                          <a:cs typeface="+mn-cs"/>
                        </a:rPr>
                        <a:t>350-500 cells/mm</a:t>
                      </a:r>
                      <a:r>
                        <a:rPr lang="en-US" sz="1800" b="0" kern="1200" baseline="30000" dirty="0" smtClean="0">
                          <a:ln>
                            <a:noFill/>
                          </a:ln>
                          <a:solidFill>
                            <a:srgbClr val="000000"/>
                          </a:solidFill>
                          <a:latin typeface="+mn-lt"/>
                          <a:ea typeface="+mn-ea"/>
                          <a:cs typeface="+mn-cs"/>
                        </a:rPr>
                        <a:t>3</a:t>
                      </a:r>
                      <a:endParaRPr lang="en-US" sz="1800" b="0" kern="1200" baseline="0" dirty="0" smtClean="0">
                        <a:ln>
                          <a:noFill/>
                        </a:ln>
                        <a:solidFill>
                          <a:srgbClr val="000000"/>
                        </a:solidFill>
                        <a:latin typeface="+mn-lt"/>
                        <a:ea typeface="+mn-ea"/>
                        <a:cs typeface="+mn-cs"/>
                      </a:endParaRPr>
                    </a:p>
                  </a:txBody>
                  <a:tcPr marL="65762" marR="65762" marB="91440"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indent="-114300">
                        <a:lnSpc>
                          <a:spcPts val="2200"/>
                        </a:lnSpc>
                        <a:spcBef>
                          <a:spcPts val="0"/>
                        </a:spcBef>
                        <a:spcAft>
                          <a:spcPts val="0"/>
                        </a:spcAft>
                      </a:pPr>
                      <a:r>
                        <a:rPr lang="en-US" sz="1800" b="1" kern="1200" baseline="0" dirty="0" smtClean="0">
                          <a:solidFill>
                            <a:srgbClr val="000000"/>
                          </a:solidFill>
                          <a:latin typeface="+mn-lt"/>
                          <a:ea typeface="+mn-ea"/>
                          <a:cs typeface="+mn-cs"/>
                        </a:rPr>
                        <a:t>Recommend</a:t>
                      </a:r>
                      <a:r>
                        <a:rPr lang="en-US" sz="1800" b="0" kern="1200" baseline="0" dirty="0" smtClean="0">
                          <a:solidFill>
                            <a:srgbClr val="000000"/>
                          </a:solidFill>
                          <a:latin typeface="+mn-lt"/>
                          <a:ea typeface="+mn-ea"/>
                          <a:cs typeface="+mn-cs"/>
                        </a:rPr>
                        <a:t> Initiating Therapy (</a:t>
                      </a:r>
                      <a:r>
                        <a:rPr lang="en-US" sz="1800" b="1" kern="1200" baseline="0" dirty="0" smtClean="0">
                          <a:solidFill>
                            <a:srgbClr val="000000"/>
                          </a:solidFill>
                          <a:latin typeface="+mn-lt"/>
                          <a:ea typeface="+mn-ea"/>
                          <a:cs typeface="+mn-cs"/>
                        </a:rPr>
                        <a:t>A/B-II</a:t>
                      </a:r>
                      <a:r>
                        <a:rPr lang="en-US" sz="1800" b="0" kern="1200" baseline="0" dirty="0" smtClean="0">
                          <a:solidFill>
                            <a:srgbClr val="000000"/>
                          </a:solidFill>
                          <a:latin typeface="+mn-lt"/>
                          <a:ea typeface="+mn-ea"/>
                          <a:cs typeface="+mn-cs"/>
                        </a:rPr>
                        <a:t>):</a:t>
                      </a:r>
                      <a:br>
                        <a:rPr lang="en-US" sz="1800" b="0" kern="1200" baseline="0" dirty="0" smtClean="0">
                          <a:solidFill>
                            <a:srgbClr val="000000"/>
                          </a:solidFill>
                          <a:latin typeface="+mn-lt"/>
                          <a:ea typeface="+mn-ea"/>
                          <a:cs typeface="+mn-cs"/>
                        </a:rPr>
                      </a:br>
                      <a:r>
                        <a:rPr lang="en-US" sz="1800" b="0" kern="1200" baseline="0" dirty="0" smtClean="0">
                          <a:solidFill>
                            <a:srgbClr val="000000"/>
                          </a:solidFill>
                          <a:latin typeface="+mn-lt"/>
                          <a:ea typeface="+mn-ea"/>
                          <a:cs typeface="+mn-cs"/>
                        </a:rPr>
                        <a:t>-55% of panel voted for strong recommendation (</a:t>
                      </a:r>
                      <a:r>
                        <a:rPr lang="en-US" sz="1800" b="1" kern="1200" baseline="0" dirty="0" smtClean="0">
                          <a:solidFill>
                            <a:srgbClr val="000000"/>
                          </a:solidFill>
                          <a:latin typeface="+mn-lt"/>
                          <a:ea typeface="+mn-ea"/>
                          <a:cs typeface="+mn-cs"/>
                        </a:rPr>
                        <a:t>A</a:t>
                      </a:r>
                      <a:r>
                        <a:rPr lang="en-US" sz="1800" b="0" kern="1200" baseline="0" dirty="0" smtClean="0">
                          <a:solidFill>
                            <a:srgbClr val="000000"/>
                          </a:solidFill>
                          <a:latin typeface="+mn-lt"/>
                          <a:ea typeface="+mn-ea"/>
                          <a:cs typeface="+mn-cs"/>
                        </a:rPr>
                        <a:t>) </a:t>
                      </a:r>
                      <a:br>
                        <a:rPr lang="en-US" sz="1800" b="0" kern="1200" baseline="0" dirty="0" smtClean="0">
                          <a:solidFill>
                            <a:srgbClr val="000000"/>
                          </a:solidFill>
                          <a:latin typeface="+mn-lt"/>
                          <a:ea typeface="+mn-ea"/>
                          <a:cs typeface="+mn-cs"/>
                        </a:rPr>
                      </a:br>
                      <a:r>
                        <a:rPr lang="en-US" sz="1800" b="0" kern="1200" baseline="0" dirty="0" smtClean="0">
                          <a:solidFill>
                            <a:srgbClr val="000000"/>
                          </a:solidFill>
                          <a:latin typeface="+mn-lt"/>
                          <a:ea typeface="+mn-ea"/>
                          <a:cs typeface="+mn-cs"/>
                        </a:rPr>
                        <a:t>-45% of panel voted for moderate recommendation (</a:t>
                      </a:r>
                      <a:r>
                        <a:rPr lang="en-US" sz="1800" b="1" kern="1200" baseline="0" dirty="0" smtClean="0">
                          <a:solidFill>
                            <a:srgbClr val="000000"/>
                          </a:solidFill>
                          <a:latin typeface="+mn-lt"/>
                          <a:ea typeface="+mn-ea"/>
                          <a:cs typeface="+mn-cs"/>
                        </a:rPr>
                        <a:t>B</a:t>
                      </a:r>
                      <a:r>
                        <a:rPr lang="en-US" sz="1800" b="0" kern="1200" baseline="0" dirty="0" smtClean="0">
                          <a:solidFill>
                            <a:srgbClr val="000000"/>
                          </a:solidFill>
                          <a:latin typeface="+mn-lt"/>
                          <a:ea typeface="+mn-ea"/>
                          <a:cs typeface="+mn-cs"/>
                        </a:rPr>
                        <a:t>) </a:t>
                      </a:r>
                    </a:p>
                  </a:txBody>
                  <a:tcPr marL="65762" marR="65762" marB="91440"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r>
              <a:tr h="969818">
                <a:tc>
                  <a:txBody>
                    <a:bodyPr/>
                    <a:lstStyle/>
                    <a:p>
                      <a:pPr marL="0" marR="0" indent="0" algn="l" defTabSz="914400" rtl="0" eaLnBrk="1" fontAlgn="auto" latinLnBrk="0" hangingPunct="1">
                        <a:lnSpc>
                          <a:spcPts val="2200"/>
                        </a:lnSpc>
                        <a:spcBef>
                          <a:spcPts val="0"/>
                        </a:spcBef>
                        <a:spcAft>
                          <a:spcPts val="0"/>
                        </a:spcAft>
                        <a:buClrTx/>
                        <a:buSzTx/>
                        <a:buFontTx/>
                        <a:buNone/>
                        <a:tabLst/>
                        <a:defRPr/>
                      </a:pPr>
                      <a:r>
                        <a:rPr lang="en-US" sz="1800" b="0" kern="1200" baseline="0" dirty="0" smtClean="0">
                          <a:ln>
                            <a:noFill/>
                          </a:ln>
                          <a:solidFill>
                            <a:srgbClr val="000000"/>
                          </a:solidFill>
                          <a:latin typeface="+mn-lt"/>
                          <a:ea typeface="+mn-ea"/>
                          <a:cs typeface="+mn-cs"/>
                        </a:rPr>
                        <a:t>&gt;500 cells/mm</a:t>
                      </a:r>
                      <a:r>
                        <a:rPr lang="en-US" sz="1800" b="0" kern="1200" baseline="30000" dirty="0" smtClean="0">
                          <a:ln>
                            <a:noFill/>
                          </a:ln>
                          <a:solidFill>
                            <a:srgbClr val="000000"/>
                          </a:solidFill>
                          <a:latin typeface="+mn-lt"/>
                          <a:ea typeface="+mn-ea"/>
                          <a:cs typeface="+mn-cs"/>
                        </a:rPr>
                        <a:t>3</a:t>
                      </a:r>
                      <a:endParaRPr lang="en-US" sz="1800" b="0" kern="1200" baseline="0" dirty="0" smtClean="0">
                        <a:ln>
                          <a:noFill/>
                        </a:ln>
                        <a:solidFill>
                          <a:srgbClr val="000000"/>
                        </a:solidFill>
                        <a:latin typeface="+mn-lt"/>
                        <a:ea typeface="+mn-ea"/>
                        <a:cs typeface="+mn-cs"/>
                      </a:endParaRPr>
                    </a:p>
                  </a:txBody>
                  <a:tcPr marL="65762" marR="65762" marB="91440" anchor="ctr" horzOverflow="overflow">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indent="-114300">
                        <a:lnSpc>
                          <a:spcPts val="2200"/>
                        </a:lnSpc>
                        <a:spcBef>
                          <a:spcPts val="0"/>
                        </a:spcBef>
                        <a:spcAft>
                          <a:spcPts val="0"/>
                        </a:spcAft>
                      </a:pPr>
                      <a:r>
                        <a:rPr lang="en-US" sz="1800" b="1" kern="1200" baseline="0" dirty="0" smtClean="0">
                          <a:solidFill>
                            <a:srgbClr val="000000"/>
                          </a:solidFill>
                          <a:latin typeface="+mn-lt"/>
                          <a:ea typeface="+mn-ea"/>
                          <a:cs typeface="+mn-cs"/>
                        </a:rPr>
                        <a:t>Consider</a:t>
                      </a:r>
                      <a:r>
                        <a:rPr lang="en-US" sz="1800" b="0" kern="1200" baseline="0" dirty="0" smtClean="0">
                          <a:solidFill>
                            <a:srgbClr val="000000"/>
                          </a:solidFill>
                          <a:latin typeface="+mn-lt"/>
                          <a:ea typeface="+mn-ea"/>
                          <a:cs typeface="+mn-cs"/>
                        </a:rPr>
                        <a:t> Initiating Therapy (</a:t>
                      </a:r>
                      <a:r>
                        <a:rPr lang="en-US" sz="1800" b="1" kern="1200" baseline="0" dirty="0" smtClean="0">
                          <a:solidFill>
                            <a:srgbClr val="000000"/>
                          </a:solidFill>
                          <a:latin typeface="+mn-lt"/>
                          <a:ea typeface="+mn-ea"/>
                          <a:cs typeface="+mn-cs"/>
                        </a:rPr>
                        <a:t>B/C-III</a:t>
                      </a:r>
                      <a:r>
                        <a:rPr lang="en-US" sz="1800" b="0" kern="1200" baseline="0" dirty="0" smtClean="0">
                          <a:solidFill>
                            <a:srgbClr val="000000"/>
                          </a:solidFill>
                          <a:latin typeface="+mn-lt"/>
                          <a:ea typeface="+mn-ea"/>
                          <a:cs typeface="+mn-cs"/>
                        </a:rPr>
                        <a:t>):</a:t>
                      </a:r>
                      <a:br>
                        <a:rPr lang="en-US" sz="1800" b="0" kern="1200" baseline="0" dirty="0" smtClean="0">
                          <a:solidFill>
                            <a:srgbClr val="000000"/>
                          </a:solidFill>
                          <a:latin typeface="+mn-lt"/>
                          <a:ea typeface="+mn-ea"/>
                          <a:cs typeface="+mn-cs"/>
                        </a:rPr>
                      </a:br>
                      <a:r>
                        <a:rPr lang="en-US" sz="1800" b="0" kern="1200" baseline="0" dirty="0" smtClean="0">
                          <a:solidFill>
                            <a:srgbClr val="000000"/>
                          </a:solidFill>
                          <a:latin typeface="+mn-lt"/>
                          <a:ea typeface="+mn-ea"/>
                          <a:cs typeface="+mn-cs"/>
                        </a:rPr>
                        <a:t>-50% of panel favor starting antiretroviral therapy (</a:t>
                      </a:r>
                      <a:r>
                        <a:rPr lang="en-US" sz="1800" b="1" kern="1200" baseline="0" dirty="0" smtClean="0">
                          <a:solidFill>
                            <a:srgbClr val="000000"/>
                          </a:solidFill>
                          <a:latin typeface="+mn-lt"/>
                          <a:ea typeface="+mn-ea"/>
                          <a:cs typeface="+mn-cs"/>
                        </a:rPr>
                        <a:t>B</a:t>
                      </a:r>
                      <a:r>
                        <a:rPr lang="en-US" sz="1800" b="0" kern="1200" baseline="0" dirty="0" smtClean="0">
                          <a:solidFill>
                            <a:srgbClr val="000000"/>
                          </a:solidFill>
                          <a:latin typeface="+mn-lt"/>
                          <a:ea typeface="+mn-ea"/>
                          <a:cs typeface="+mn-cs"/>
                        </a:rPr>
                        <a:t>)</a:t>
                      </a:r>
                      <a:br>
                        <a:rPr lang="en-US" sz="1800" b="0" kern="1200" baseline="0" dirty="0" smtClean="0">
                          <a:solidFill>
                            <a:srgbClr val="000000"/>
                          </a:solidFill>
                          <a:latin typeface="+mn-lt"/>
                          <a:ea typeface="+mn-ea"/>
                          <a:cs typeface="+mn-cs"/>
                        </a:rPr>
                      </a:br>
                      <a:r>
                        <a:rPr lang="en-US" sz="1800" b="0" kern="1200" baseline="0" dirty="0" smtClean="0">
                          <a:solidFill>
                            <a:srgbClr val="000000"/>
                          </a:solidFill>
                          <a:latin typeface="+mn-lt"/>
                          <a:ea typeface="+mn-ea"/>
                          <a:cs typeface="+mn-cs"/>
                        </a:rPr>
                        <a:t>-50% of panel view treatment is optional (</a:t>
                      </a:r>
                      <a:r>
                        <a:rPr lang="en-US" sz="1800" b="1" kern="1200" baseline="0" dirty="0" smtClean="0">
                          <a:solidFill>
                            <a:srgbClr val="000000"/>
                          </a:solidFill>
                          <a:latin typeface="+mn-lt"/>
                          <a:ea typeface="+mn-ea"/>
                          <a:cs typeface="+mn-cs"/>
                        </a:rPr>
                        <a:t>C</a:t>
                      </a:r>
                      <a:r>
                        <a:rPr lang="en-US" sz="1800" b="0" kern="1200" baseline="0" dirty="0" smtClean="0">
                          <a:solidFill>
                            <a:srgbClr val="000000"/>
                          </a:solidFill>
                          <a:latin typeface="+mn-lt"/>
                          <a:ea typeface="+mn-ea"/>
                          <a:cs typeface="+mn-cs"/>
                        </a:rPr>
                        <a:t>)</a:t>
                      </a:r>
                    </a:p>
                  </a:txBody>
                  <a:tcPr marL="65762" marR="65762" marB="91440" anchor="ctr" horzOverflow="overflow">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r>
              <a:tr h="461818">
                <a:tc gridSpan="2">
                  <a:txBody>
                    <a:bodyPr/>
                    <a:lstStyle/>
                    <a:p>
                      <a:pPr marL="114300" indent="0">
                        <a:lnSpc>
                          <a:spcPts val="2200"/>
                        </a:lnSpc>
                        <a:spcBef>
                          <a:spcPts val="0"/>
                        </a:spcBef>
                        <a:spcAft>
                          <a:spcPts val="0"/>
                        </a:spcAft>
                      </a:pPr>
                      <a:r>
                        <a:rPr lang="en-US" sz="1800" b="1" kern="1200" baseline="0" dirty="0" smtClean="0">
                          <a:solidFill>
                            <a:schemeClr val="bg1"/>
                          </a:solidFill>
                          <a:latin typeface="+mn-lt"/>
                          <a:ea typeface="+mn-ea"/>
                          <a:cs typeface="+mn-cs"/>
                        </a:rPr>
                        <a:t>Initiating Antiretroviral Therapy Regardless of CD4 Cell Count</a:t>
                      </a:r>
                    </a:p>
                  </a:txBody>
                  <a:tcPr marL="65762" marR="65762" marT="91440" marB="91440"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145AA0"/>
                    </a:solidFill>
                  </a:tcPr>
                </a:tc>
                <a:tc hMerge="1">
                  <a:txBody>
                    <a:bodyPr/>
                    <a:lstStyle/>
                    <a:p>
                      <a:pPr marL="114300" indent="0">
                        <a:lnSpc>
                          <a:spcPts val="1800"/>
                        </a:lnSpc>
                        <a:spcBef>
                          <a:spcPts val="0"/>
                        </a:spcBef>
                        <a:spcAft>
                          <a:spcPts val="1800"/>
                        </a:spcAft>
                      </a:pPr>
                      <a:endParaRPr lang="en-US" sz="1600" b="0" kern="1200" baseline="0" dirty="0" smtClean="0">
                        <a:solidFill>
                          <a:srgbClr val="000000"/>
                        </a:solidFill>
                        <a:latin typeface="+mn-lt"/>
                        <a:ea typeface="+mn-ea"/>
                        <a:cs typeface="+mn-cs"/>
                      </a:endParaRPr>
                    </a:p>
                  </a:txBody>
                  <a:tcPr marL="65762" marR="65762" marT="137160" marB="137160" horzOverflow="overflow">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r>
              <a:tr h="1246909">
                <a:tc gridSpan="2">
                  <a:txBody>
                    <a:bodyPr/>
                    <a:lstStyle/>
                    <a:p>
                      <a:pPr marL="228600" indent="-114300">
                        <a:lnSpc>
                          <a:spcPts val="2200"/>
                        </a:lnSpc>
                        <a:spcAft>
                          <a:spcPts val="0"/>
                        </a:spcAft>
                        <a:buClr>
                          <a:schemeClr val="tx2"/>
                        </a:buClr>
                        <a:buFont typeface="Arial"/>
                        <a:buChar char="•"/>
                      </a:pPr>
                      <a:r>
                        <a:rPr lang="en-US" sz="1800" kern="1200" baseline="0" dirty="0" smtClean="0">
                          <a:solidFill>
                            <a:srgbClr val="000000"/>
                          </a:solidFill>
                          <a:latin typeface="+mn-lt"/>
                          <a:ea typeface="+mn-ea"/>
                          <a:cs typeface="+mn-cs"/>
                        </a:rPr>
                        <a:t>History of AIDS-defining illness </a:t>
                      </a:r>
                      <a:r>
                        <a:rPr lang="en-US" sz="1800" b="1" kern="1200" baseline="0" dirty="0" smtClean="0">
                          <a:solidFill>
                            <a:srgbClr val="000000"/>
                          </a:solidFill>
                          <a:latin typeface="+mn-lt"/>
                          <a:ea typeface="+mn-ea"/>
                          <a:cs typeface="+mn-cs"/>
                        </a:rPr>
                        <a:t>(AI)</a:t>
                      </a:r>
                      <a:endParaRPr lang="en-US" sz="1800" kern="1200" baseline="0" dirty="0" smtClean="0">
                        <a:solidFill>
                          <a:srgbClr val="000000"/>
                        </a:solidFill>
                        <a:latin typeface="+mn-lt"/>
                        <a:ea typeface="+mn-ea"/>
                        <a:cs typeface="+mn-cs"/>
                      </a:endParaRPr>
                    </a:p>
                    <a:p>
                      <a:pPr marL="228600" indent="-114300">
                        <a:lnSpc>
                          <a:spcPts val="2200"/>
                        </a:lnSpc>
                        <a:spcAft>
                          <a:spcPts val="0"/>
                        </a:spcAft>
                        <a:buClr>
                          <a:schemeClr val="tx2"/>
                        </a:buClr>
                        <a:buFont typeface="Arial"/>
                        <a:buChar char="•"/>
                      </a:pPr>
                      <a:r>
                        <a:rPr lang="en-US" sz="1800" kern="1200" baseline="0" dirty="0" smtClean="0">
                          <a:solidFill>
                            <a:srgbClr val="000000"/>
                          </a:solidFill>
                          <a:latin typeface="+mn-lt"/>
                          <a:ea typeface="+mn-ea"/>
                          <a:cs typeface="+mn-cs"/>
                        </a:rPr>
                        <a:t>Pregnancy </a:t>
                      </a:r>
                      <a:r>
                        <a:rPr lang="en-US" sz="1800" b="1" kern="1200" baseline="0" dirty="0" smtClean="0">
                          <a:solidFill>
                            <a:srgbClr val="000000"/>
                          </a:solidFill>
                          <a:latin typeface="+mn-lt"/>
                          <a:ea typeface="+mn-ea"/>
                          <a:cs typeface="+mn-cs"/>
                        </a:rPr>
                        <a:t>(AI)</a:t>
                      </a:r>
                    </a:p>
                    <a:p>
                      <a:pPr marL="228600" indent="-114300">
                        <a:lnSpc>
                          <a:spcPts val="2200"/>
                        </a:lnSpc>
                        <a:spcAft>
                          <a:spcPts val="0"/>
                        </a:spcAft>
                        <a:buClr>
                          <a:schemeClr val="tx2"/>
                        </a:buClr>
                        <a:buFont typeface="Arial"/>
                        <a:buChar char="•"/>
                      </a:pPr>
                      <a:r>
                        <a:rPr lang="en-US" sz="1800" b="0" kern="1200" baseline="0" dirty="0" smtClean="0">
                          <a:solidFill>
                            <a:srgbClr val="000000"/>
                          </a:solidFill>
                          <a:latin typeface="+mn-lt"/>
                          <a:ea typeface="+mn-ea"/>
                          <a:cs typeface="+mn-cs"/>
                        </a:rPr>
                        <a:t>Hepatitis B virus (HBV) co-infection when treatment of HBV is indicated </a:t>
                      </a:r>
                      <a:r>
                        <a:rPr lang="en-US" sz="1800" b="1" kern="1200" baseline="0" dirty="0" smtClean="0">
                          <a:solidFill>
                            <a:srgbClr val="000000"/>
                          </a:solidFill>
                          <a:latin typeface="+mn-lt"/>
                          <a:ea typeface="+mn-ea"/>
                          <a:cs typeface="+mn-cs"/>
                        </a:rPr>
                        <a:t>(AIII)</a:t>
                      </a:r>
                    </a:p>
                    <a:p>
                      <a:pPr marL="228600" marR="0" indent="-114300" algn="l" defTabSz="914400" rtl="0" eaLnBrk="1" fontAlgn="auto" latinLnBrk="0" hangingPunct="1">
                        <a:lnSpc>
                          <a:spcPts val="2200"/>
                        </a:lnSpc>
                        <a:spcBef>
                          <a:spcPts val="0"/>
                        </a:spcBef>
                        <a:spcAft>
                          <a:spcPts val="0"/>
                        </a:spcAft>
                        <a:buClr>
                          <a:schemeClr val="tx2"/>
                        </a:buClr>
                        <a:buSzTx/>
                        <a:buFont typeface="Arial"/>
                        <a:buChar char="•"/>
                        <a:tabLst/>
                        <a:defRPr/>
                      </a:pPr>
                      <a:r>
                        <a:rPr lang="en-US" sz="1800" b="0" kern="1200" baseline="0" dirty="0" smtClean="0">
                          <a:solidFill>
                            <a:srgbClr val="000000"/>
                          </a:solidFill>
                          <a:latin typeface="+mn-lt"/>
                          <a:ea typeface="+mn-ea"/>
                          <a:cs typeface="+mn-cs"/>
                        </a:rPr>
                        <a:t>HIV associated nephropathy </a:t>
                      </a:r>
                      <a:r>
                        <a:rPr lang="en-US" sz="1800" b="1" kern="1200" baseline="0" dirty="0" smtClean="0">
                          <a:solidFill>
                            <a:srgbClr val="000000"/>
                          </a:solidFill>
                          <a:latin typeface="+mn-lt"/>
                          <a:ea typeface="+mn-ea"/>
                          <a:cs typeface="+mn-cs"/>
                        </a:rPr>
                        <a:t>(AII)</a:t>
                      </a:r>
                    </a:p>
                  </a:txBody>
                  <a:tcPr marL="65762" marR="65762" marB="91440"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pPr marL="114300" indent="0">
                        <a:lnSpc>
                          <a:spcPts val="1800"/>
                        </a:lnSpc>
                        <a:spcBef>
                          <a:spcPts val="0"/>
                        </a:spcBef>
                        <a:spcAft>
                          <a:spcPts val="1800"/>
                        </a:spcAft>
                      </a:pPr>
                      <a:endParaRPr lang="en-US" sz="1600" b="0" kern="1200" baseline="0" dirty="0" smtClean="0">
                        <a:solidFill>
                          <a:srgbClr val="000000"/>
                        </a:solidFill>
                        <a:latin typeface="+mn-lt"/>
                        <a:ea typeface="+mn-ea"/>
                        <a:cs typeface="+mn-cs"/>
                      </a:endParaRPr>
                    </a:p>
                  </a:txBody>
                  <a:tcPr marL="65762" marR="65762" marT="137160" marB="137160" horzOverflow="overflow">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5" name="Title 14"/>
          <p:cNvSpPr>
            <a:spLocks noGrp="1"/>
          </p:cNvSpPr>
          <p:nvPr>
            <p:ph type="title"/>
          </p:nvPr>
        </p:nvSpPr>
        <p:spPr/>
        <p:txBody>
          <a:bodyPr>
            <a:normAutofit/>
          </a:bodyPr>
          <a:lstStyle/>
          <a:p>
            <a:pPr>
              <a:lnSpc>
                <a:spcPts val="3000"/>
              </a:lnSpc>
            </a:pPr>
            <a:r>
              <a:rPr lang="en-US" sz="2400" dirty="0">
                <a:solidFill>
                  <a:srgbClr val="E7F1CA"/>
                </a:solidFill>
              </a:rPr>
              <a:t>DHHS Antiretroviral Therapy Guidelines: October 2011 </a:t>
            </a:r>
            <a:r>
              <a:rPr lang="en-US" sz="2400" dirty="0"/>
              <a:t/>
            </a:r>
            <a:br>
              <a:rPr lang="en-US" sz="2400" dirty="0"/>
            </a:br>
            <a:r>
              <a:rPr lang="en-US" sz="2800" dirty="0"/>
              <a:t>Initiating Therapy in Treatment-Naïve Patients</a:t>
            </a:r>
          </a:p>
        </p:txBody>
      </p:sp>
      <p:sp>
        <p:nvSpPr>
          <p:cNvPr id="22" name="Text Placeholder 21"/>
          <p:cNvSpPr>
            <a:spLocks noGrp="1"/>
          </p:cNvSpPr>
          <p:nvPr>
            <p:ph type="body" idx="1"/>
          </p:nvPr>
        </p:nvSpPr>
        <p:spPr/>
        <p:txBody>
          <a:bodyPr/>
          <a:lstStyle/>
          <a:p>
            <a:r>
              <a:rPr lang="en-US" dirty="0" smtClean="0">
                <a:solidFill>
                  <a:schemeClr val="accent2"/>
                </a:solidFill>
                <a:latin typeface="Arial" pitchFamily="-110" charset="0"/>
                <a:ea typeface="ＭＳ Ｐゴシック" pitchFamily="-110" charset="-128"/>
                <a:cs typeface="ＭＳ Ｐゴシック" pitchFamily="-110" charset="-128"/>
              </a:rPr>
              <a:t>ANTIRETROVIRAL THERAPY: DHHS GUIDELINES</a:t>
            </a:r>
          </a:p>
        </p:txBody>
      </p:sp>
      <p:sp>
        <p:nvSpPr>
          <p:cNvPr id="4" name="Content Placeholder 3"/>
          <p:cNvSpPr>
            <a:spLocks noGrp="1"/>
          </p:cNvSpPr>
          <p:nvPr>
            <p:ph sz="quarter" idx="13"/>
          </p:nvPr>
        </p:nvSpPr>
        <p:spPr/>
        <p:txBody>
          <a:bodyPr/>
          <a:lstStyle/>
          <a:p>
            <a:r>
              <a:rPr lang="en-US" b="0" dirty="0"/>
              <a:t>Source: </a:t>
            </a:r>
            <a:r>
              <a:rPr lang="en-US" b="0" dirty="0" smtClean="0"/>
              <a:t>DHHS </a:t>
            </a:r>
            <a:r>
              <a:rPr lang="en-US" b="0" dirty="0"/>
              <a:t>Antiretroviral Therapy Guidelines. </a:t>
            </a:r>
            <a:r>
              <a:rPr lang="en-US" b="0" dirty="0" smtClean="0">
                <a:latin typeface="Arial" pitchFamily="31" charset="0"/>
              </a:rPr>
              <a:t> (</a:t>
            </a:r>
            <a:r>
              <a:rPr lang="en-US" b="0" dirty="0" err="1" smtClean="0">
                <a:latin typeface="Arial" pitchFamily="31" charset="0"/>
              </a:rPr>
              <a:t>aidsinfo.nih.gov</a:t>
            </a:r>
            <a:r>
              <a:rPr lang="en-US" b="0" dirty="0">
                <a:latin typeface="Arial" pitchFamily="31" charset="0"/>
              </a:rPr>
              <a:t>)</a:t>
            </a:r>
          </a:p>
        </p:txBody>
      </p:sp>
    </p:spTree>
    <p:extLst>
      <p:ext uri="{BB962C8B-B14F-4D97-AF65-F5344CB8AC3E}">
        <p14:creationId xmlns:p14="http://schemas.microsoft.com/office/powerpoint/2010/main" val="586810838"/>
      </p:ext>
    </p:extLst>
  </p:cSld>
  <p:clrMapOvr>
    <a:masterClrMapping/>
  </p:clrMapOvr>
  <mc:AlternateContent xmlns:mc="http://schemas.openxmlformats.org/markup-compatibility/2006">
    <mc:Choice xmlns:p14="http://schemas.microsoft.com/office/powerpoint/2010/main" Requires="p14">
      <p:transition spd="med" p14:dur="700" advTm="48715">
        <p:fade/>
      </p:transition>
    </mc:Choice>
    <mc:Fallback>
      <p:transition spd="med" advTm="48715">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endParaRPr lang="en-US"/>
          </a:p>
        </p:txBody>
      </p:sp>
      <p:sp>
        <p:nvSpPr>
          <p:cNvPr id="2" name="Content Placeholder 1"/>
          <p:cNvSpPr>
            <a:spLocks noGrp="1"/>
          </p:cNvSpPr>
          <p:nvPr>
            <p:ph sz="quarter" idx="13"/>
          </p:nvPr>
        </p:nvSpPr>
        <p:spPr/>
        <p:txBody>
          <a:bodyPr/>
          <a:lstStyle/>
          <a:p>
            <a:r>
              <a:rPr lang="en-US" b="0" dirty="0">
                <a:latin typeface="Arial" pitchFamily="-108" charset="0"/>
                <a:ea typeface="ＭＳ Ｐゴシック" pitchFamily="-108" charset="-128"/>
                <a:cs typeface="ＭＳ Ｐゴシック" pitchFamily="-108" charset="-128"/>
              </a:rPr>
              <a:t>Source: </a:t>
            </a:r>
            <a:r>
              <a:rPr lang="en-US" b="0" dirty="0">
                <a:latin typeface="Arial" pitchFamily="31" charset="0"/>
              </a:rPr>
              <a:t>Thompson MA, et al. JAMA. 2010;304:321-33</a:t>
            </a:r>
            <a:r>
              <a:rPr lang="en-US" b="0" dirty="0" smtClean="0">
                <a:latin typeface="Arial" pitchFamily="31" charset="0"/>
              </a:rPr>
              <a:t>.</a:t>
            </a:r>
            <a:endParaRPr lang="en-US" b="0" dirty="0">
              <a:latin typeface="Arial" pitchFamily="31" charset="0"/>
            </a:endParaRPr>
          </a:p>
        </p:txBody>
      </p:sp>
      <p:pic>
        <p:nvPicPr>
          <p:cNvPr id="4" name="Picture 3" descr="Screen shot 2011-03-19 at 7.39.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00" y="260843"/>
            <a:ext cx="4686300" cy="6127257"/>
          </a:xfrm>
          <a:prstGeom prst="rect">
            <a:avLst/>
          </a:prstGeom>
          <a:ln w="19050" cmpd="sng">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2327582"/>
      </p:ext>
    </p:extLst>
  </p:cSld>
  <p:clrMapOvr>
    <a:masterClrMapping/>
  </p:clrMapOvr>
  <mc:AlternateContent xmlns:mc="http://schemas.openxmlformats.org/markup-compatibility/2006">
    <mc:Choice xmlns:p14="http://schemas.microsoft.com/office/powerpoint/2010/main" Requires="p14">
      <p:transition spd="med" p14:dur="700" advTm="18531">
        <p:fade/>
      </p:transition>
    </mc:Choice>
    <mc:Fallback>
      <p:transition spd="med" advTm="18531">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TIMING" val="|18.5"/>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 name="TIMING" val="|11.1|2.9"/>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 name="NOPREFERENCE" val="False"/>
  <p:tag name="TIMING" val="|15.3|1|1.1|0.8"/>
</p:tagLst>
</file>

<file path=ppt/theme/theme1.xml><?xml version="1.0" encoding="utf-8"?>
<a:theme xmlns:a="http://schemas.openxmlformats.org/drawingml/2006/main" name="AETC_Master_Template_061510">
  <a:themeElements>
    <a:clrScheme name="NWAETC Final">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B59452"/>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NWAETC Final">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B59452"/>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WAETC Final">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B59452"/>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AETC_Master_Template_061510.potx</Template>
  <TotalTime>34160</TotalTime>
  <Words>1680</Words>
  <Application>Microsoft Office PowerPoint</Application>
  <PresentationFormat>On-screen Show (4:3)</PresentationFormat>
  <Paragraphs>295</Paragraphs>
  <Slides>25</Slides>
  <Notes>8</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AETC_Master_Template_061510</vt:lpstr>
      <vt:lpstr>Worksheet</vt:lpstr>
      <vt:lpstr>Antiretroviral Therapy Guidelines</vt:lpstr>
      <vt:lpstr>- October 2011 DHHS Guidelines - July 2010 IAS-USA Guidelines - Supporting Evidence Base</vt:lpstr>
      <vt:lpstr>PowerPoint Presentation</vt:lpstr>
      <vt:lpstr>Natural History of Untreated HIV Infection</vt:lpstr>
      <vt:lpstr>Initiating Antiretroviral Therapy in Treatment-Naïve Patients Change in CD4 Threshold in DHHS Guidelines</vt:lpstr>
      <vt:lpstr>DHHS Antiretroviral Therapy Guidelines: October 2011  Initiating Therapy in Treatment-Naïve Patients</vt:lpstr>
      <vt:lpstr>DHHS Antiretroviral Therapy Guidelines: October 2011 Initiating Therapy in Treatment-Naïve Patients</vt:lpstr>
      <vt:lpstr>DHHS Antiretroviral Therapy Guidelines: October 2011  Initiating Therapy in Treatment-Naïve Patients</vt:lpstr>
      <vt:lpstr>PowerPoint Presentation</vt:lpstr>
      <vt:lpstr>IAS-USA Antiretroviral Therapy Guidelines: July 2010 Recommendations for Initiating Therapy in Treatment-Naive</vt:lpstr>
      <vt:lpstr>IAS-USA Antiretroviral Therapy Guidelines: July 2010 Recommendations for Initiating Therapy in Treatment-Naive</vt:lpstr>
      <vt:lpstr>IAS-USA Antiretroviral Therapy Guidelines: July 2010 Recommendations for Initiating Therapy in Treatment-Naive</vt:lpstr>
      <vt:lpstr>Mounting Evidence supporting Earlier HAART</vt:lpstr>
      <vt:lpstr>- Regimens for ART Naïve Patients - New, Alternative, and Acceptable Agents</vt:lpstr>
      <vt:lpstr>Anti-retroviral drug targets</vt:lpstr>
      <vt:lpstr>Anti-retroviral Therapy in 2012</vt:lpstr>
      <vt:lpstr>DHHS Antiretroviral Therapy Guidelines: October 2011 Preferred Regimens for ARV-Naïve Patients</vt:lpstr>
      <vt:lpstr>DHHS Antiretroviral Therapy Guidelines: October 2011 Preferred Regimens for ARV-Naïve Patients</vt:lpstr>
      <vt:lpstr>DHHS Antiretroviral Therapy Guidelines: October 2011 Preferred Regimens for ARV-Naïve Patients</vt:lpstr>
      <vt:lpstr>DHHS Antiretroviral Therapy Guidelines: October 2011  Alternative Regimens for ARV-Naïve Patients</vt:lpstr>
      <vt:lpstr>DHHS Antiretroviral Therapy Guidelines: October 2011 Acceptable Regimens for ARV-Naïve Patients</vt:lpstr>
      <vt:lpstr>- Acute HIV Infection - Pregnancy - Opportunistic Infections  - Tuberculosis</vt:lpstr>
      <vt:lpstr>ART in Special Populations: Acute HIV &amp; Pregnancy</vt:lpstr>
      <vt:lpstr>ART in Special Populations: OI’s &amp; Tuberculosis</vt:lpstr>
      <vt:lpstr>Antiretroviral Therapy Guidelines - Summary</vt:lpstr>
    </vt:vector>
  </TitlesOfParts>
  <Company>HMC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Spach</dc:creator>
  <cp:lastModifiedBy>echo</cp:lastModifiedBy>
  <cp:revision>1209</cp:revision>
  <cp:lastPrinted>2012-02-28T17:31:22Z</cp:lastPrinted>
  <dcterms:created xsi:type="dcterms:W3CDTF">2010-11-28T05:36:22Z</dcterms:created>
  <dcterms:modified xsi:type="dcterms:W3CDTF">2012-02-28T18:11:42Z</dcterms:modified>
</cp:coreProperties>
</file>