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517" r:id="rId2"/>
    <p:sldId id="518" r:id="rId3"/>
    <p:sldId id="519" r:id="rId4"/>
    <p:sldId id="521" r:id="rId5"/>
    <p:sldId id="604" r:id="rId6"/>
    <p:sldId id="520" r:id="rId7"/>
    <p:sldId id="523" r:id="rId8"/>
    <p:sldId id="546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F59"/>
    <a:srgbClr val="7F693B"/>
    <a:srgbClr val="668122"/>
    <a:srgbClr val="8C7341"/>
    <a:srgbClr val="2D5C8B"/>
    <a:srgbClr val="1D455E"/>
    <a:srgbClr val="24496E"/>
    <a:srgbClr val="3A75B1"/>
    <a:srgbClr val="B1BACC"/>
    <a:srgbClr val="CFD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1" autoAdjust="0"/>
    <p:restoredTop sz="94636" autoAdjust="0"/>
  </p:normalViewPr>
  <p:slideViewPr>
    <p:cSldViewPr showGuides="1">
      <p:cViewPr varScale="1">
        <p:scale>
          <a:sx n="125" d="100"/>
          <a:sy n="125" d="100"/>
        </p:scale>
        <p:origin x="1140" y="108"/>
      </p:cViewPr>
      <p:guideLst>
        <p:guide orient="horz" pos="2687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9552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42522233264499"/>
          <c:y val="5.4971367215461697E-2"/>
          <c:w val="0.85371110771347802"/>
          <c:h val="0.81479670722977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Ribavirin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dLbl>
              <c:idx val="0"/>
              <c:numFmt formatCode="0" sourceLinked="0"/>
              <c:spPr>
                <a:solidFill>
                  <a:srgbClr val="FFFFFF">
                    <a:alpha val="50000"/>
                  </a:srgbClr>
                </a:solidFill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spPr>
                <a:solidFill>
                  <a:srgbClr val="FFFFFF">
                    <a:alpha val="50000"/>
                  </a:srgbClr>
                </a:solidFill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 </c:v>
                </c:pt>
                <c:pt idx="1">
                  <c:v>Genotype 3 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93.2</c:v>
                </c:pt>
                <c:pt idx="1">
                  <c:v>85.2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5037984"/>
        <c:axId val="585033504"/>
      </c:barChart>
      <c:catAx>
        <c:axId val="58503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5850335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58503350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3215095685855E-2"/>
              <c:y val="0.19151300405631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58503798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42522233264499"/>
          <c:y val="0.109516821760916"/>
          <c:w val="0.85371110771347802"/>
          <c:h val="0.76025125268432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6E6F5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93.2</c:v>
                </c:pt>
                <c:pt idx="1">
                  <c:v>85.2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Treatment-Naïve</c:v>
                </c:pt>
              </c:strCache>
            </c:strRef>
          </c:tx>
          <c:spPr>
            <a:solidFill>
              <a:srgbClr val="718E25"/>
            </a:solidFill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lang="en-US"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96.9</c:v>
                </c:pt>
                <c:pt idx="1">
                  <c:v>94.3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Treatment-Experienced</c:v>
                </c:pt>
              </c:strCache>
            </c:strRef>
          </c:tx>
          <c:spPr>
            <a:solidFill>
              <a:srgbClr val="8F7540"/>
            </a:solidFill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Sheet1!$B$4:$C$4</c:f>
              <c:numCache>
                <c:formatCode>0.0</c:formatCode>
                <c:ptCount val="2"/>
                <c:pt idx="0">
                  <c:v>90.2</c:v>
                </c:pt>
                <c:pt idx="1">
                  <c:v>78.599999999999994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85031264"/>
        <c:axId val="585032384"/>
      </c:barChart>
      <c:catAx>
        <c:axId val="585031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5850323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5850323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1758785006243E-2"/>
              <c:y val="0.17636148890479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58503126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194972351757"/>
          <c:y val="9.0909090909090905E-3"/>
          <c:w val="0.85247649262288805"/>
          <c:h val="8.4542352660462894E-2"/>
        </c:manualLayout>
      </c:layout>
      <c:overlay val="0"/>
      <c:spPr>
        <a:solidFill>
          <a:srgbClr val="E6EBF2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13396019672299"/>
          <c:y val="7.5702521168936901E-2"/>
          <c:w val="0.86018359962286295"/>
          <c:h val="0.79406555846703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8F75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8F75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#,##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Noncirrhotic</c:v>
                </c:pt>
                <c:pt idx="1">
                  <c:v>Cirrhotic</c:v>
                </c:pt>
                <c:pt idx="2">
                  <c:v>Noncirrhotic</c:v>
                </c:pt>
                <c:pt idx="3">
                  <c:v>Cirrhotic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96.7</c:v>
                </c:pt>
                <c:pt idx="1">
                  <c:v>100</c:v>
                </c:pt>
                <c:pt idx="2">
                  <c:v>93.8</c:v>
                </c:pt>
                <c:pt idx="3">
                  <c:v>77.8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585023984"/>
        <c:axId val="585029584"/>
      </c:barChart>
      <c:catAx>
        <c:axId val="58502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5850295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5850295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8963703355598199E-2"/>
              <c:y val="0.166548500720319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58502398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13396019672299"/>
          <c:y val="5.4971367215461697E-2"/>
          <c:w val="0.86018359962286295"/>
          <c:h val="0.81479670722977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8F75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8F75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Noncirrhotic</c:v>
                </c:pt>
                <c:pt idx="1">
                  <c:v>Cirrhotic</c:v>
                </c:pt>
                <c:pt idx="2">
                  <c:v>Noncirrhotic</c:v>
                </c:pt>
                <c:pt idx="3">
                  <c:v>Cirrhotic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94.6</c:v>
                </c:pt>
                <c:pt idx="1">
                  <c:v>92.3</c:v>
                </c:pt>
                <c:pt idx="2">
                  <c:v>86.7</c:v>
                </c:pt>
                <c:pt idx="3">
                  <c:v>61.7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585025664"/>
        <c:axId val="585027344"/>
      </c:barChart>
      <c:catAx>
        <c:axId val="58502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58502734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58502734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3293643172652E-2"/>
              <c:y val="0.155615536038763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58502566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0.18555</cdr:x>
      <cdr:y>0.77626</cdr:y>
    </cdr:from>
    <cdr:to>
      <cdr:x>0.93947</cdr:x>
      <cdr:y>0.87323</cdr:y>
    </cdr:to>
    <cdr:grpSp>
      <cdr:nvGrpSpPr>
        <cdr:cNvPr id="2" name="Group 1"/>
        <cdr:cNvGrpSpPr/>
      </cdr:nvGrpSpPr>
      <cdr:grpSpPr>
        <a:xfrm xmlns:a="http://schemas.openxmlformats.org/drawingml/2006/main">
          <a:off x="1526829" y="3153233"/>
          <a:ext cx="6203757" cy="393901"/>
          <a:chOff x="1460467" y="3200415"/>
          <a:chExt cx="5917217" cy="406402"/>
        </a:xfrm>
      </cdr:grpSpPr>
      <cdr:sp macro="" textlink="">
        <cdr:nvSpPr>
          <cdr:cNvPr id="12" name="Rectangle 11"/>
          <cdr:cNvSpPr/>
        </cdr:nvSpPr>
        <cdr:spPr>
          <a:xfrm xmlns:a="http://schemas.openxmlformats.org/drawingml/2006/main">
            <a:off x="1460467" y="3200415"/>
            <a:ext cx="862640" cy="38100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 smtClean="0">
                <a:solidFill>
                  <a:srgbClr val="FFFFFF"/>
                </a:solidFill>
              </a:rPr>
              <a:t>29/30</a:t>
            </a:r>
            <a:endParaRPr lang="en-US" sz="1400" dirty="0">
              <a:solidFill>
                <a:srgbClr val="FFFFFF"/>
              </a:solidFill>
            </a:endParaRPr>
          </a:p>
        </cdr:txBody>
      </cdr:sp>
      <cdr:sp macro="" textlink="">
        <cdr:nvSpPr>
          <cdr:cNvPr id="11" name="Rectangle 10"/>
          <cdr:cNvSpPr/>
        </cdr:nvSpPr>
        <cdr:spPr>
          <a:xfrm xmlns:a="http://schemas.openxmlformats.org/drawingml/2006/main">
            <a:off x="6515123" y="3200415"/>
            <a:ext cx="862561" cy="38100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/9</a:t>
            </a:r>
            <a:endParaRPr lang="en-US" sz="1400" dirty="0">
              <a:solidFill>
                <a:srgbClr val="FFFFFF"/>
              </a:solidFill>
            </a:endParaRPr>
          </a:p>
        </cdr:txBody>
      </cdr:sp>
      <cdr:sp macro="" textlink="">
        <cdr:nvSpPr>
          <cdr:cNvPr id="10" name="Rectangle 9"/>
          <cdr:cNvSpPr/>
        </cdr:nvSpPr>
        <cdr:spPr>
          <a:xfrm xmlns:a="http://schemas.openxmlformats.org/drawingml/2006/main">
            <a:off x="4838662" y="3225813"/>
            <a:ext cx="862640" cy="38100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 smtClean="0">
                <a:solidFill>
                  <a:srgbClr val="FFFFFF"/>
                </a:solidFill>
              </a:rPr>
              <a:t>30/32</a:t>
            </a:r>
            <a:endParaRPr lang="en-US" sz="1400" dirty="0">
              <a:solidFill>
                <a:srgbClr val="FFFFFF"/>
              </a:solidFill>
            </a:endParaRPr>
          </a:p>
        </cdr:txBody>
      </cdr:sp>
      <cdr:sp macro="" textlink="">
        <cdr:nvSpPr>
          <cdr:cNvPr id="9" name="Rectangle 8"/>
          <cdr:cNvSpPr/>
        </cdr:nvSpPr>
        <cdr:spPr>
          <a:xfrm xmlns:a="http://schemas.openxmlformats.org/drawingml/2006/main">
            <a:off x="3127460" y="3200415"/>
            <a:ext cx="862640" cy="38100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 smtClean="0">
                <a:solidFill>
                  <a:srgbClr val="FFFFFF"/>
                </a:solidFill>
              </a:rPr>
              <a:t>2/2</a:t>
            </a:r>
            <a:endParaRPr lang="en-US" sz="1400" dirty="0">
              <a:solidFill>
                <a:srgbClr val="FFFFFF"/>
              </a:solidFill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0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87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3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Sofosbuvir in Genotypes 2 or 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VALENCE Trial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/>
                <a:cs typeface="Arial"/>
              </a:rPr>
              <a:t>Zeuzem</a:t>
            </a:r>
            <a:r>
              <a:rPr lang="en-US" sz="1400" dirty="0">
                <a:latin typeface="Arial"/>
                <a:cs typeface="Arial"/>
              </a:rPr>
              <a:t> S, et al. 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 May 4. [</a:t>
            </a:r>
            <a:r>
              <a:rPr lang="en-US" sz="1400" dirty="0" err="1" smtClean="0">
                <a:latin typeface="Arial"/>
                <a:cs typeface="Arial"/>
              </a:rPr>
              <a:t>Epub</a:t>
            </a:r>
            <a:r>
              <a:rPr lang="en-US" sz="1400" dirty="0" smtClean="0">
                <a:latin typeface="Arial"/>
                <a:cs typeface="Arial"/>
              </a:rPr>
              <a:t> ahead of print]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7622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2014 May 4.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VALENCE Trial: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01288"/>
              </p:ext>
            </p:extLst>
          </p:nvPr>
        </p:nvGraphicFramePr>
        <p:xfrm>
          <a:off x="495300" y="1462446"/>
          <a:ext cx="81153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VALENCE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3, using sofosbuvir + ribavirin in treatment naive or experienced, chronic HCV GT 2 or 3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2 or 3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or treatment experienced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Platelet ≥ 50,000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 (range in different treatment arms)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419 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Sex: male (55-62%)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Race: white (89-100%)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Cirrhosis: (14-23%)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IL28B Genotype: non-CC (64-74%) 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SVR12; Secondary = safety 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160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1434291"/>
            <a:ext cx="9162288" cy="451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2014 May 4.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58374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39482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4010" y="1451119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85190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0277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HCV GT 2 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VALENCE: Treatment Arms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5909365" y="2313433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08825" y="2504633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835525" y="2179333"/>
            <a:ext cx="2267902" cy="640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Sofosbuvir 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n = 73)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86784" y="3176776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331325" y="3378356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835525" y="3048000"/>
            <a:ext cx="4499166" cy="640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Sofosbuvir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(n = 250)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2179333"/>
            <a:ext cx="1317380" cy="63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2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" y="3048000"/>
            <a:ext cx="1317380" cy="63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3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-12330" y="5434595"/>
            <a:ext cx="9180577" cy="8138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-12330" y="4706541"/>
            <a:ext cx="9180577" cy="722358"/>
          </a:xfrm>
          <a:prstGeom prst="rect">
            <a:avLst/>
          </a:prstGeom>
          <a:solidFill>
            <a:srgbClr val="EEEEF2"/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Original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Study Protocol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Placebo versus 12 weeks treatment for GT 2 and 3. 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Amended Protocol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GT3 treatment extended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from 12 to 24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weeks; Placebo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arm offered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alternative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962400"/>
            <a:ext cx="9144000" cy="405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Note: 85 patients enrolled in placebo arm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615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VALENCE: </a:t>
            </a:r>
            <a:r>
              <a:rPr lang="en-US" sz="2400" dirty="0" smtClean="0"/>
              <a:t>Results for Treatment Naïve and Experienced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VALENCE: SVR12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6461760"/>
            <a:ext cx="7388319" cy="320040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Zeuzem</a:t>
            </a:r>
            <a:r>
              <a:rPr lang="en-US" dirty="0" smtClean="0"/>
              <a:t> </a:t>
            </a:r>
            <a:r>
              <a:rPr lang="en-US" dirty="0"/>
              <a:t>S, et al.  N </a:t>
            </a:r>
            <a:r>
              <a:rPr lang="en-US" dirty="0" err="1"/>
              <a:t>Engl</a:t>
            </a:r>
            <a:r>
              <a:rPr lang="en-US" dirty="0"/>
              <a:t> J Med. 2014 May 4. [</a:t>
            </a:r>
            <a:r>
              <a:rPr lang="en-US" dirty="0" err="1"/>
              <a:t>Epub</a:t>
            </a:r>
            <a:r>
              <a:rPr lang="en-US" dirty="0"/>
              <a:t> ahead of </a:t>
            </a:r>
            <a:r>
              <a:rPr lang="en-US" dirty="0" smtClean="0"/>
              <a:t>print</a:t>
            </a:r>
            <a:r>
              <a:rPr lang="en-US" dirty="0"/>
              <a:t>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453817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547740" y="5943600"/>
            <a:ext cx="3429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5028558" y="5943600"/>
            <a:ext cx="3377182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24-week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24170" y="5943600"/>
            <a:ext cx="3255264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5943600"/>
            <a:ext cx="3255205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67000" y="5140353"/>
            <a:ext cx="12192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68/73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5140353"/>
            <a:ext cx="12192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213/250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73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VALENCE: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VALENCE: SVR12 by Genotype and Prior Treatment Experience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Zeuzem</a:t>
            </a:r>
            <a:r>
              <a:rPr lang="en-US" dirty="0" smtClean="0"/>
              <a:t> S, et al.  N </a:t>
            </a:r>
            <a:r>
              <a:rPr lang="en-US" dirty="0" err="1" smtClean="0"/>
              <a:t>Engl</a:t>
            </a:r>
            <a:r>
              <a:rPr lang="en-US" dirty="0" smtClean="0"/>
              <a:t> J Med. 2014 May 4. [</a:t>
            </a:r>
            <a:r>
              <a:rPr lang="en-US" dirty="0" err="1" smtClean="0"/>
              <a:t>Epub</a:t>
            </a:r>
            <a:r>
              <a:rPr lang="en-US" dirty="0" smtClean="0"/>
              <a:t> ahead of print]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006062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1864077" y="5140353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68/73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5118" y="5140353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213/250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5140353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31/32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4723" y="5140353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37/41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200" y="5140353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99/105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39282" y="5140353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114/145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510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VALENCE: </a:t>
            </a:r>
            <a:r>
              <a:rPr lang="en-US" sz="2400" dirty="0" smtClean="0"/>
              <a:t>Results for GT 2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VALENCE: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GT 2 SVR12, by Treatment Experience &amp;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492426"/>
              </p:ext>
            </p:extLst>
          </p:nvPr>
        </p:nvGraphicFramePr>
        <p:xfrm>
          <a:off x="459254" y="1793526"/>
          <a:ext cx="8228667" cy="406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611492" y="5726758"/>
            <a:ext cx="3416164" cy="362711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Arial" pitchFamily="22" charset="0"/>
              </a:rPr>
              <a:t>Treatment-Naive</a:t>
            </a:r>
            <a:endParaRPr lang="en-US" sz="1600" dirty="0">
              <a:solidFill>
                <a:schemeClr val="bg1"/>
              </a:solidFill>
              <a:latin typeface="Arial" pitchFamily="22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5134389" y="5726758"/>
            <a:ext cx="3432046" cy="362711"/>
          </a:xfrm>
          <a:prstGeom prst="rect">
            <a:avLst/>
          </a:prstGeom>
          <a:solidFill>
            <a:srgbClr val="8F7540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 pitchFamily="22" charset="0"/>
              </a:rPr>
              <a:t>Treatment-Experienced</a:t>
            </a:r>
            <a:endParaRPr lang="en-US" sz="1600" dirty="0">
              <a:solidFill>
                <a:srgbClr val="FFFFFF"/>
              </a:solidFill>
              <a:latin typeface="Arial" pitchFamily="2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2014 May 4. [</a:t>
            </a:r>
            <a:r>
              <a:rPr lang="en-US" dirty="0" err="1"/>
              <a:t>Epub</a:t>
            </a:r>
            <a:r>
              <a:rPr lang="en-US" dirty="0"/>
              <a:t> ahead of print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105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VALENCE: </a:t>
            </a:r>
            <a:r>
              <a:rPr lang="en-US" sz="2400" dirty="0" smtClean="0"/>
              <a:t>Results for GT 3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VALENCE: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GT 3 SVR12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by Treatment Experience &amp; Liver Disease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2014 May 4.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089085"/>
              </p:ext>
            </p:extLst>
          </p:nvPr>
        </p:nvGraphicFramePr>
        <p:xfrm>
          <a:off x="668338" y="1905000"/>
          <a:ext cx="78105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084317" y="4953000"/>
            <a:ext cx="8625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87/92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4661" y="4953000"/>
            <a:ext cx="8625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12/13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4204" y="4953000"/>
            <a:ext cx="8625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85/98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52364" y="4953000"/>
            <a:ext cx="8625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29/47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717323" y="5762032"/>
            <a:ext cx="3288148" cy="362711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Arial" pitchFamily="22" charset="0"/>
              </a:rPr>
              <a:t>Treatment-Naive</a:t>
            </a:r>
            <a:endParaRPr lang="en-US" sz="1600" dirty="0">
              <a:solidFill>
                <a:schemeClr val="bg1"/>
              </a:solidFill>
              <a:latin typeface="Arial" pitchFamily="22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5110871" y="5762032"/>
            <a:ext cx="3285742" cy="362711"/>
          </a:xfrm>
          <a:prstGeom prst="rect">
            <a:avLst/>
          </a:prstGeom>
          <a:solidFill>
            <a:srgbClr val="8F7540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 pitchFamily="22" charset="0"/>
              </a:rPr>
              <a:t>Treatment-Experienced</a:t>
            </a:r>
            <a:endParaRPr lang="en-US" sz="1600" dirty="0">
              <a:solidFill>
                <a:srgbClr val="FFFFFF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13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57518</TotalTime>
  <Words>401</Words>
  <Application>Microsoft Office PowerPoint</Application>
  <PresentationFormat>On-screen Show (4:3)</PresentationFormat>
  <Paragraphs>76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in Genotypes 2 or 3 VALENCE Trial</vt:lpstr>
      <vt:lpstr>Sofosbuvir and Ribavirin for HCV GT 2 or 3 VALENCE Trial: Study Features</vt:lpstr>
      <vt:lpstr>Sofosbuvir and Ribavirin for HCV GT 2 or 3 VALENCE: Treatment Arms</vt:lpstr>
      <vt:lpstr>Sofosbuvir and Ribavirin for HCV GT 2 or 3 VALENCE: Results for Treatment Naïve and Experienced</vt:lpstr>
      <vt:lpstr>Sofosbuvir and Ribavirin for HCV GT 2 or 3 VALENCE: Results</vt:lpstr>
      <vt:lpstr>Sofosbuvir and Ribavirin for HCV GT 2 or 3 VALENCE: Results for GT 2</vt:lpstr>
      <vt:lpstr>Sofosbuvir and Ribavirin for HCV GT 2 or 3 VALENCE: Results for GT 3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2893</cp:revision>
  <cp:lastPrinted>2011-04-18T21:48:04Z</cp:lastPrinted>
  <dcterms:created xsi:type="dcterms:W3CDTF">2010-11-28T05:36:22Z</dcterms:created>
  <dcterms:modified xsi:type="dcterms:W3CDTF">2014-05-21T22:53:27Z</dcterms:modified>
</cp:coreProperties>
</file>