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3" r:id="rId6"/>
    <p:sldId id="264" r:id="rId7"/>
    <p:sldId id="265" r:id="rId8"/>
    <p:sldId id="316" r:id="rId9"/>
    <p:sldId id="320" r:id="rId10"/>
    <p:sldId id="313" r:id="rId11"/>
    <p:sldId id="315" r:id="rId12"/>
    <p:sldId id="310" r:id="rId13"/>
    <p:sldId id="290" r:id="rId14"/>
    <p:sldId id="266" r:id="rId15"/>
    <p:sldId id="267" r:id="rId16"/>
    <p:sldId id="272" r:id="rId17"/>
    <p:sldId id="306" r:id="rId18"/>
    <p:sldId id="274" r:id="rId19"/>
    <p:sldId id="321" r:id="rId20"/>
    <p:sldId id="322" r:id="rId21"/>
    <p:sldId id="324" r:id="rId22"/>
    <p:sldId id="275" r:id="rId23"/>
    <p:sldId id="276" r:id="rId24"/>
    <p:sldId id="277" r:id="rId25"/>
    <p:sldId id="326" r:id="rId26"/>
    <p:sldId id="281" r:id="rId27"/>
    <p:sldId id="282" r:id="rId28"/>
    <p:sldId id="285" r:id="rId29"/>
    <p:sldId id="286" r:id="rId30"/>
    <p:sldId id="287" r:id="rId31"/>
    <p:sldId id="288" r:id="rId32"/>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xmlns="">
        <p15:guide id="1" orient="horz" pos="4240">
          <p15:clr>
            <a:srgbClr val="A4A3A4"/>
          </p15:clr>
        </p15:guide>
        <p15:guide id="2" pos="2881">
          <p15:clr>
            <a:srgbClr val="A4A3A4"/>
          </p15:clr>
        </p15:guide>
        <p15:guide id="3" pos="2870">
          <p15:clr>
            <a:srgbClr val="A4A3A4"/>
          </p15:clr>
        </p15:guide>
        <p15:guide id="4" pos="1">
          <p15:clr>
            <a:srgbClr val="A4A3A4"/>
          </p15:clr>
        </p15:guide>
        <p15:guide id="5" pos="2877">
          <p15:clr>
            <a:srgbClr val="A4A3A4"/>
          </p15:clr>
        </p15:guide>
        <p15:guide id="6" pos="5759">
          <p15:clr>
            <a:srgbClr val="A4A3A4"/>
          </p15:clr>
        </p15:guide>
      </p15:sldGuideLst>
    </p:ext>
    <p:ext uri="{2D200454-40CA-4A62-9FC3-DE9A4176ACB9}">
      <p15:notesGuideLst xmlns:p15="http://schemas.microsoft.com/office/powerpoint/2012/main" xmlns="">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661"/>
    <a:srgbClr val="074868"/>
    <a:srgbClr val="806839"/>
    <a:srgbClr val="2A5580"/>
    <a:srgbClr val="715B31"/>
    <a:srgbClr val="8A703B"/>
    <a:srgbClr val="595959"/>
    <a:srgbClr val="E8EAEF"/>
    <a:srgbClr val="B4C4C0"/>
    <a:srgbClr val="A9C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36" autoAdjust="0"/>
  </p:normalViewPr>
  <p:slideViewPr>
    <p:cSldViewPr showGuides="1">
      <p:cViewPr>
        <p:scale>
          <a:sx n="116" d="100"/>
          <a:sy n="116" d="100"/>
        </p:scale>
        <p:origin x="-2840" y="-1240"/>
      </p:cViewPr>
      <p:guideLst>
        <p:guide orient="horz" pos="4240"/>
        <p:guide pos="1"/>
        <p:guide pos="2877"/>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3" d="100"/>
        <a:sy n="253"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203529014319"/>
          <c:y val="0.0358024691358025"/>
          <c:w val="0.851887424962969"/>
          <c:h val="0.75671618877828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D805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Treatment-Naïve</c:v>
                </c:pt>
                <c:pt idx="2">
                  <c:v>Treatment-Experienced</c:v>
                </c:pt>
              </c:strCache>
            </c:strRef>
          </c:cat>
          <c:val>
            <c:numRef>
              <c:f>Sheet1!$B$2:$B$4</c:f>
              <c:numCache>
                <c:formatCode>0</c:formatCode>
                <c:ptCount val="3"/>
                <c:pt idx="0">
                  <c:v>95.2</c:v>
                </c:pt>
                <c:pt idx="1">
                  <c:v>92.3</c:v>
                </c:pt>
                <c:pt idx="2">
                  <c:v>100.0</c:v>
                </c:pt>
              </c:numCache>
            </c:numRef>
          </c:val>
        </c:ser>
        <c:dLbls>
          <c:showLegendKey val="0"/>
          <c:showVal val="1"/>
          <c:showCatName val="0"/>
          <c:showSerName val="0"/>
          <c:showPercent val="0"/>
          <c:showBubbleSize val="0"/>
        </c:dLbls>
        <c:gapWidth val="100"/>
        <c:axId val="-2109091832"/>
        <c:axId val="1772574648"/>
      </c:barChart>
      <c:catAx>
        <c:axId val="-2109091832"/>
        <c:scaling>
          <c:orientation val="minMax"/>
        </c:scaling>
        <c:delete val="0"/>
        <c:axPos val="b"/>
        <c:title>
          <c:tx>
            <c:rich>
              <a:bodyPr/>
              <a:lstStyle/>
              <a:p>
                <a:pPr>
                  <a:defRPr/>
                </a:pPr>
                <a:r>
                  <a:rPr lang="en-US" dirty="0" err="1" smtClean="0"/>
                  <a:t>Ledipasvir-Sofosbuvir</a:t>
                </a:r>
                <a:r>
                  <a:rPr lang="en-US" dirty="0" smtClean="0"/>
                  <a:t> Treated Patients</a:t>
                </a:r>
                <a:endParaRPr lang="en-US" dirty="0"/>
              </a:p>
            </c:rich>
          </c:tx>
          <c:layout>
            <c:manualLayout>
              <c:xMode val="edge"/>
              <c:yMode val="edge"/>
              <c:x val="0.2427375847821"/>
              <c:y val="0.922641509433962"/>
            </c:manualLayout>
          </c:layout>
          <c:overlay val="0"/>
        </c:title>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772574648"/>
        <c:crosses val="autoZero"/>
        <c:auto val="1"/>
        <c:lblAlgn val="ctr"/>
        <c:lblOffset val="10"/>
        <c:tickLblSkip val="1"/>
        <c:tickMarkSkip val="1"/>
        <c:noMultiLvlLbl val="0"/>
      </c:catAx>
      <c:valAx>
        <c:axId val="1772574648"/>
        <c:scaling>
          <c:orientation val="minMax"/>
          <c:max val="100.0"/>
          <c:min val="0.0"/>
        </c:scaling>
        <c:delete val="0"/>
        <c:axPos val="l"/>
        <c:title>
          <c:tx>
            <c:rich>
              <a:bodyPr/>
              <a:lstStyle/>
              <a:p>
                <a:pPr>
                  <a:defRPr sz="1400">
                    <a:latin typeface="Arial"/>
                    <a:cs typeface="Arial"/>
                  </a:defRPr>
                </a:pPr>
                <a:r>
                  <a:rPr lang="en-US" sz="1400" b="1" i="0" baseline="0" dirty="0" smtClean="0">
                    <a:effectLst/>
                  </a:rPr>
                  <a:t>Patients (%) with HCV RNA &lt; 43 IU/ml</a:t>
                </a:r>
                <a:endParaRPr lang="en-US" sz="1400" dirty="0">
                  <a:effectLst/>
                </a:endParaRPr>
              </a:p>
            </c:rich>
          </c:tx>
          <c:layout>
            <c:manualLayout>
              <c:xMode val="edge"/>
              <c:yMode val="edge"/>
              <c:x val="0.0100671760089395"/>
              <c:y val="0.0088689149705343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0909183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92118030701"/>
          <c:y val="0.055936710741346"/>
          <c:w val="0.862952298873089"/>
          <c:h val="0.835551484796348"/>
        </c:manualLayout>
      </c:layout>
      <c:barChart>
        <c:barDir val="col"/>
        <c:grouping val="clustered"/>
        <c:varyColors val="0"/>
        <c:ser>
          <c:idx val="0"/>
          <c:order val="0"/>
          <c:tx>
            <c:strRef>
              <c:f>Sheet1!$B$1</c:f>
              <c:strCache>
                <c:ptCount val="1"/>
                <c:pt idx="0">
                  <c:v>12-Week Group</c:v>
                </c:pt>
              </c:strCache>
            </c:strRef>
          </c:tx>
          <c:spPr>
            <a:gradFill flip="none" rotWithShape="1">
              <a:gsLst>
                <a:gs pos="4000">
                  <a:srgbClr val="505050"/>
                </a:gs>
                <a:gs pos="100000">
                  <a:sysClr val="window" lastClr="FFFFFF">
                    <a:lumMod val="65000"/>
                  </a:sysClr>
                </a:gs>
              </a:gsLst>
              <a:lin ang="0" scaled="1"/>
              <a:tileRect/>
            </a:gra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OBV/PTV/r</c:v>
                </c:pt>
                <c:pt idx="1">
                  <c:v>OBV/PTV/r + RBV</c:v>
                </c:pt>
                <c:pt idx="2">
                  <c:v>OBV/PTV/r + RBV</c:v>
                </c:pt>
              </c:strCache>
            </c:strRef>
          </c:cat>
          <c:val>
            <c:numRef>
              <c:f>Sheet1!$B$2:$B$4</c:f>
              <c:numCache>
                <c:formatCode>0.0</c:formatCode>
                <c:ptCount val="3"/>
                <c:pt idx="0">
                  <c:v>90.9</c:v>
                </c:pt>
                <c:pt idx="1">
                  <c:v>100.0</c:v>
                </c:pt>
                <c:pt idx="2">
                  <c:v>100.0</c:v>
                </c:pt>
              </c:numCache>
            </c:numRef>
          </c:val>
        </c:ser>
        <c:dLbls>
          <c:showLegendKey val="0"/>
          <c:showVal val="1"/>
          <c:showCatName val="0"/>
          <c:showSerName val="0"/>
          <c:showPercent val="0"/>
          <c:showBubbleSize val="0"/>
        </c:dLbls>
        <c:gapWidth val="150"/>
        <c:axId val="1772675720"/>
        <c:axId val="-2109057448"/>
      </c:barChart>
      <c:catAx>
        <c:axId val="1772675720"/>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109057448"/>
        <c:crosses val="autoZero"/>
        <c:auto val="1"/>
        <c:lblAlgn val="ctr"/>
        <c:lblOffset val="1"/>
        <c:tickLblSkip val="1"/>
        <c:tickMarkSkip val="1"/>
        <c:noMultiLvlLbl val="0"/>
      </c:catAx>
      <c:valAx>
        <c:axId val="-2109057448"/>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Arial"/>
                    <a:ea typeface="+mn-ea"/>
                    <a:cs typeface="Arial"/>
                  </a:defRPr>
                </a:pPr>
                <a:r>
                  <a:rPr lang="en-US" sz="1600" b="1" i="0" baseline="0" dirty="0" smtClean="0">
                    <a:effectLst/>
                  </a:rPr>
                  <a:t>Patients (%) with SVR 12  </a:t>
                </a:r>
                <a:endParaRPr lang="en-US" sz="1600" dirty="0">
                  <a:effectLst/>
                </a:endParaRPr>
              </a:p>
            </c:rich>
          </c:tx>
          <c:layout>
            <c:manualLayout>
              <c:xMode val="edge"/>
              <c:yMode val="edge"/>
              <c:x val="0.00705723351745211"/>
              <c:y val="0.15384532436162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72675720"/>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30690717231775"/>
        </c:manualLayout>
      </c:layout>
      <c:barChart>
        <c:barDir val="col"/>
        <c:grouping val="clustered"/>
        <c:varyColors val="0"/>
        <c:ser>
          <c:idx val="0"/>
          <c:order val="0"/>
          <c:tx>
            <c:strRef>
              <c:f>Sheet1!$B$1</c:f>
              <c:strCache>
                <c:ptCount val="1"/>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Pt>
            <c:idx val="5"/>
            <c:invertIfNegative val="0"/>
            <c:bubble3D val="0"/>
          </c:dPt>
          <c:dPt>
            <c:idx val="6"/>
            <c:invertIfNegative val="0"/>
            <c:bubble3D val="0"/>
          </c:dPt>
          <c:dLbls>
            <c:dLbl>
              <c:idx val="1"/>
              <c:layout/>
              <c:tx>
                <c:rich>
                  <a:bodyPr/>
                  <a:lstStyle/>
                  <a:p>
                    <a:r>
                      <a:rPr lang="en-US" dirty="0" smtClean="0">
                        <a:solidFill>
                          <a:schemeClr val="tx1"/>
                        </a:solidFill>
                      </a:rPr>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solidFill>
                          <a:schemeClr val="tx1"/>
                        </a:solidFill>
                      </a:rPr>
                      <a:t>87</a:t>
                    </a:r>
                    <a:endParaRPr lang="en-US" dirty="0" smtClean="0">
                      <a:solidFill>
                        <a:srgbClr val="FF0000"/>
                      </a:solidFill>
                    </a:endParaRPr>
                  </a:p>
                </c:rich>
              </c:tx>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solidFill>
                <a:schemeClr val="bg1">
                  <a:alpha val="50000"/>
                </a:schemeClr>
              </a:solidFill>
            </c:spPr>
            <c:txPr>
              <a:bodyPr/>
              <a:lstStyle/>
              <a:p>
                <a:pPr>
                  <a:defRPr sz="16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SOF + RBV _x000d_x 12 weeks</c:v>
                </c:pt>
                <c:pt idx="1">
                  <c:v>SOF + RBV _x000d_x 24 weeks</c:v>
                </c:pt>
                <c:pt idx="2">
                  <c:v>SOF + RBV _x000d_x 12 weeks</c:v>
                </c:pt>
                <c:pt idx="3">
                  <c:v>SOF + RBV _x000d_x 24 weeks</c:v>
                </c:pt>
              </c:strCache>
            </c:strRef>
          </c:cat>
          <c:val>
            <c:numRef>
              <c:f>Sheet1!$B$2:$B$5</c:f>
              <c:numCache>
                <c:formatCode>0.0</c:formatCode>
                <c:ptCount val="4"/>
                <c:pt idx="0">
                  <c:v>78.6</c:v>
                </c:pt>
                <c:pt idx="1">
                  <c:v>100.0</c:v>
                </c:pt>
                <c:pt idx="2">
                  <c:v>58.8</c:v>
                </c:pt>
                <c:pt idx="3">
                  <c:v>86.7</c:v>
                </c:pt>
              </c:numCache>
            </c:numRef>
          </c:val>
        </c:ser>
        <c:dLbls>
          <c:showLegendKey val="0"/>
          <c:showVal val="1"/>
          <c:showCatName val="0"/>
          <c:showSerName val="0"/>
          <c:showPercent val="0"/>
          <c:showBubbleSize val="0"/>
        </c:dLbls>
        <c:gapWidth val="75"/>
        <c:axId val="-2002399496"/>
        <c:axId val="1772871624"/>
      </c:barChart>
      <c:catAx>
        <c:axId val="-2002399496"/>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772871624"/>
        <c:crosses val="autoZero"/>
        <c:auto val="1"/>
        <c:lblAlgn val="ctr"/>
        <c:lblOffset val="1"/>
        <c:tickLblSkip val="1"/>
        <c:tickMarkSkip val="1"/>
        <c:noMultiLvlLbl val="0"/>
      </c:catAx>
      <c:valAx>
        <c:axId val="177287162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0994989262706"/>
              <c:y val="0.086982758620689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00239949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9F8247"/>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numFmt formatCode="0" sourceLinked="0"/>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GT 1</c:v>
                </c:pt>
                <c:pt idx="1">
                  <c:v>GT 4 </c:v>
                </c:pt>
                <c:pt idx="2">
                  <c:v>GT 5,6 </c:v>
                </c:pt>
              </c:strCache>
            </c:strRef>
          </c:cat>
          <c:val>
            <c:numRef>
              <c:f>Sheet1!$B$2:$B$4</c:f>
              <c:numCache>
                <c:formatCode>0.0</c:formatCode>
                <c:ptCount val="3"/>
                <c:pt idx="0">
                  <c:v>89.4</c:v>
                </c:pt>
                <c:pt idx="1">
                  <c:v>96.4</c:v>
                </c:pt>
                <c:pt idx="2">
                  <c:v>100.0</c:v>
                </c:pt>
              </c:numCache>
            </c:numRef>
          </c:val>
        </c:ser>
        <c:dLbls>
          <c:showLegendKey val="0"/>
          <c:showVal val="1"/>
          <c:showCatName val="0"/>
          <c:showSerName val="0"/>
          <c:showPercent val="0"/>
          <c:showBubbleSize val="0"/>
        </c:dLbls>
        <c:gapWidth val="85"/>
        <c:axId val="1818598232"/>
        <c:axId val="1818427992"/>
      </c:barChart>
      <c:catAx>
        <c:axId val="1818598232"/>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1818427992"/>
        <c:crosses val="autoZero"/>
        <c:auto val="1"/>
        <c:lblAlgn val="ctr"/>
        <c:lblOffset val="1"/>
        <c:tickLblSkip val="1"/>
        <c:tickMarkSkip val="1"/>
        <c:noMultiLvlLbl val="0"/>
      </c:catAx>
      <c:valAx>
        <c:axId val="181842799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859823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203529014319"/>
          <c:y val="0.0358024691358025"/>
          <c:w val="0.851887424962969"/>
          <c:h val="0.75671618877828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D805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Treatment-Naïve</c:v>
                </c:pt>
                <c:pt idx="2">
                  <c:v>Treatment-Experienced</c:v>
                </c:pt>
              </c:strCache>
            </c:strRef>
          </c:cat>
          <c:val>
            <c:numRef>
              <c:f>Sheet1!$B$2:$B$4</c:f>
              <c:numCache>
                <c:formatCode>0</c:formatCode>
                <c:ptCount val="3"/>
                <c:pt idx="0">
                  <c:v>95.2</c:v>
                </c:pt>
                <c:pt idx="1">
                  <c:v>92.3</c:v>
                </c:pt>
                <c:pt idx="2">
                  <c:v>100.0</c:v>
                </c:pt>
              </c:numCache>
            </c:numRef>
          </c:val>
        </c:ser>
        <c:dLbls>
          <c:showLegendKey val="0"/>
          <c:showVal val="1"/>
          <c:showCatName val="0"/>
          <c:showSerName val="0"/>
          <c:showPercent val="0"/>
          <c:showBubbleSize val="0"/>
        </c:dLbls>
        <c:gapWidth val="100"/>
        <c:axId val="1819152360"/>
        <c:axId val="1819134664"/>
      </c:barChart>
      <c:catAx>
        <c:axId val="1819152360"/>
        <c:scaling>
          <c:orientation val="minMax"/>
        </c:scaling>
        <c:delete val="0"/>
        <c:axPos val="b"/>
        <c:title>
          <c:tx>
            <c:rich>
              <a:bodyPr/>
              <a:lstStyle/>
              <a:p>
                <a:pPr>
                  <a:defRPr/>
                </a:pPr>
                <a:r>
                  <a:rPr lang="en-US" dirty="0" err="1" smtClean="0"/>
                  <a:t>Ledipasvir-Sofosbuvir</a:t>
                </a:r>
                <a:r>
                  <a:rPr lang="en-US" dirty="0" smtClean="0"/>
                  <a:t> Treated Patients</a:t>
                </a:r>
                <a:endParaRPr lang="en-US" dirty="0"/>
              </a:p>
            </c:rich>
          </c:tx>
          <c:layout>
            <c:manualLayout>
              <c:xMode val="edge"/>
              <c:yMode val="edge"/>
              <c:x val="0.2427375847821"/>
              <c:y val="0.922641509433962"/>
            </c:manualLayout>
          </c:layout>
          <c:overlay val="0"/>
        </c:title>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19134664"/>
        <c:crosses val="autoZero"/>
        <c:auto val="1"/>
        <c:lblAlgn val="ctr"/>
        <c:lblOffset val="10"/>
        <c:tickLblSkip val="1"/>
        <c:tickMarkSkip val="1"/>
        <c:noMultiLvlLbl val="0"/>
      </c:catAx>
      <c:valAx>
        <c:axId val="1819134664"/>
        <c:scaling>
          <c:orientation val="minMax"/>
          <c:max val="100.0"/>
          <c:min val="0.0"/>
        </c:scaling>
        <c:delete val="0"/>
        <c:axPos val="l"/>
        <c:title>
          <c:tx>
            <c:rich>
              <a:bodyPr/>
              <a:lstStyle/>
              <a:p>
                <a:pPr>
                  <a:defRPr sz="1400">
                    <a:latin typeface="Arial"/>
                    <a:cs typeface="Arial"/>
                  </a:defRPr>
                </a:pPr>
                <a:r>
                  <a:rPr lang="en-US" sz="1400" b="1" i="0" baseline="0" dirty="0" smtClean="0">
                    <a:effectLst/>
                  </a:rPr>
                  <a:t>Patients (%) with HCV RNA &lt; 43 IU/ml</a:t>
                </a:r>
                <a:endParaRPr lang="en-US" sz="1400" dirty="0">
                  <a:effectLst/>
                </a:endParaRPr>
              </a:p>
            </c:rich>
          </c:tx>
          <c:layout>
            <c:manualLayout>
              <c:xMode val="edge"/>
              <c:yMode val="edge"/>
              <c:x val="0.0100671760089395"/>
              <c:y val="0.00886891497053434"/>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915236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92118030701"/>
          <c:y val="0.055936710741346"/>
          <c:w val="0.862952298873089"/>
          <c:h val="0.835551484796348"/>
        </c:manualLayout>
      </c:layout>
      <c:barChart>
        <c:barDir val="col"/>
        <c:grouping val="clustered"/>
        <c:varyColors val="0"/>
        <c:ser>
          <c:idx val="0"/>
          <c:order val="0"/>
          <c:tx>
            <c:strRef>
              <c:f>Sheet1!$B$1</c:f>
              <c:strCache>
                <c:ptCount val="1"/>
                <c:pt idx="0">
                  <c:v>12-Week Group</c:v>
                </c:pt>
              </c:strCache>
            </c:strRef>
          </c:tx>
          <c:spPr>
            <a:gradFill flip="none" rotWithShape="1">
              <a:gsLst>
                <a:gs pos="4000">
                  <a:srgbClr val="505050"/>
                </a:gs>
                <a:gs pos="100000">
                  <a:sysClr val="window" lastClr="FFFFFF">
                    <a:lumMod val="65000"/>
                  </a:sysClr>
                </a:gs>
              </a:gsLst>
              <a:lin ang="0" scaled="1"/>
              <a:tileRect/>
            </a:gra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OBV/PTV/r</c:v>
                </c:pt>
                <c:pt idx="1">
                  <c:v>OBV/PTV/r + RBV</c:v>
                </c:pt>
                <c:pt idx="2">
                  <c:v>OBV/PTV/r + RBV</c:v>
                </c:pt>
              </c:strCache>
            </c:strRef>
          </c:cat>
          <c:val>
            <c:numRef>
              <c:f>Sheet1!$B$2:$B$4</c:f>
              <c:numCache>
                <c:formatCode>0.0</c:formatCode>
                <c:ptCount val="3"/>
                <c:pt idx="0">
                  <c:v>90.9</c:v>
                </c:pt>
                <c:pt idx="1">
                  <c:v>100.0</c:v>
                </c:pt>
                <c:pt idx="2">
                  <c:v>100.0</c:v>
                </c:pt>
              </c:numCache>
            </c:numRef>
          </c:val>
        </c:ser>
        <c:dLbls>
          <c:showLegendKey val="0"/>
          <c:showVal val="1"/>
          <c:showCatName val="0"/>
          <c:showSerName val="0"/>
          <c:showPercent val="0"/>
          <c:showBubbleSize val="0"/>
        </c:dLbls>
        <c:gapWidth val="150"/>
        <c:axId val="1819002136"/>
        <c:axId val="1818993416"/>
      </c:barChart>
      <c:catAx>
        <c:axId val="1819002136"/>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1818993416"/>
        <c:crosses val="autoZero"/>
        <c:auto val="1"/>
        <c:lblAlgn val="ctr"/>
        <c:lblOffset val="1"/>
        <c:tickLblSkip val="1"/>
        <c:tickMarkSkip val="1"/>
        <c:noMultiLvlLbl val="0"/>
      </c:catAx>
      <c:valAx>
        <c:axId val="1818993416"/>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Arial"/>
                    <a:ea typeface="+mn-ea"/>
                    <a:cs typeface="Arial"/>
                  </a:defRPr>
                </a:pPr>
                <a:r>
                  <a:rPr lang="en-US" sz="1600" b="1" i="0" baseline="0" dirty="0" smtClean="0">
                    <a:effectLst/>
                  </a:rPr>
                  <a:t>Patients (%) with SVR 12  </a:t>
                </a:r>
                <a:endParaRPr lang="en-US" sz="1600" dirty="0">
                  <a:effectLst/>
                </a:endParaRPr>
              </a:p>
            </c:rich>
          </c:tx>
          <c:layout>
            <c:manualLayout>
              <c:xMode val="edge"/>
              <c:yMode val="edge"/>
              <c:x val="0.00705723351745211"/>
              <c:y val="0.15384532436162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900213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830690717231775"/>
        </c:manualLayout>
      </c:layout>
      <c:barChart>
        <c:barDir val="col"/>
        <c:grouping val="clustered"/>
        <c:varyColors val="0"/>
        <c:ser>
          <c:idx val="0"/>
          <c:order val="0"/>
          <c:tx>
            <c:strRef>
              <c:f>Sheet1!$B$1</c:f>
              <c:strCache>
                <c:ptCount val="1"/>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Pt>
            <c:idx val="5"/>
            <c:invertIfNegative val="0"/>
            <c:bubble3D val="0"/>
          </c:dPt>
          <c:dPt>
            <c:idx val="6"/>
            <c:invertIfNegative val="0"/>
            <c:bubble3D val="0"/>
          </c:dPt>
          <c:dLbls>
            <c:dLbl>
              <c:idx val="1"/>
              <c:layout/>
              <c:tx>
                <c:rich>
                  <a:bodyPr/>
                  <a:lstStyle/>
                  <a:p>
                    <a:r>
                      <a:rPr lang="en-US" dirty="0" smtClean="0">
                        <a:solidFill>
                          <a:schemeClr val="tx1"/>
                        </a:solidFill>
                      </a:rPr>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solidFill>
                          <a:schemeClr val="tx1"/>
                        </a:solidFill>
                      </a:rPr>
                      <a:t>87</a:t>
                    </a:r>
                    <a:endParaRPr lang="en-US" dirty="0" smtClean="0">
                      <a:solidFill>
                        <a:srgbClr val="FF0000"/>
                      </a:solidFill>
                    </a:endParaRPr>
                  </a:p>
                </c:rich>
              </c:tx>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solidFill>
                <a:schemeClr val="bg1">
                  <a:alpha val="50000"/>
                </a:schemeClr>
              </a:solidFill>
            </c:spPr>
            <c:txPr>
              <a:bodyPr/>
              <a:lstStyle/>
              <a:p>
                <a:pPr>
                  <a:defRPr sz="16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SOF + RBV _x000d_x 12 weeks</c:v>
                </c:pt>
                <c:pt idx="1">
                  <c:v>SOF + RBV _x000d_x 24 weeks</c:v>
                </c:pt>
                <c:pt idx="2">
                  <c:v>SOF + RBV _x000d_x 12 weeks</c:v>
                </c:pt>
                <c:pt idx="3">
                  <c:v>SOF + RBV _x000d_x 24 weeks</c:v>
                </c:pt>
              </c:strCache>
            </c:strRef>
          </c:cat>
          <c:val>
            <c:numRef>
              <c:f>Sheet1!$B$2:$B$5</c:f>
              <c:numCache>
                <c:formatCode>0.0</c:formatCode>
                <c:ptCount val="4"/>
                <c:pt idx="0">
                  <c:v>78.6</c:v>
                </c:pt>
                <c:pt idx="1">
                  <c:v>100.0</c:v>
                </c:pt>
                <c:pt idx="2">
                  <c:v>58.8</c:v>
                </c:pt>
                <c:pt idx="3">
                  <c:v>86.7</c:v>
                </c:pt>
              </c:numCache>
            </c:numRef>
          </c:val>
        </c:ser>
        <c:dLbls>
          <c:showLegendKey val="0"/>
          <c:showVal val="1"/>
          <c:showCatName val="0"/>
          <c:showSerName val="0"/>
          <c:showPercent val="0"/>
          <c:showBubbleSize val="0"/>
        </c:dLbls>
        <c:gapWidth val="75"/>
        <c:axId val="1833368776"/>
        <c:axId val="2061294712"/>
      </c:barChart>
      <c:catAx>
        <c:axId val="1833368776"/>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61294712"/>
        <c:crosses val="autoZero"/>
        <c:auto val="1"/>
        <c:lblAlgn val="ctr"/>
        <c:lblOffset val="1"/>
        <c:tickLblSkip val="1"/>
        <c:tickMarkSkip val="1"/>
        <c:noMultiLvlLbl val="0"/>
      </c:catAx>
      <c:valAx>
        <c:axId val="2061294712"/>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0994989262706"/>
              <c:y val="0.0869827586206897"/>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33368776"/>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a:t>
            </a:fld>
            <a:endParaRPr lang="en-US" dirty="0"/>
          </a:p>
        </p:txBody>
      </p:sp>
    </p:spTree>
    <p:extLst>
      <p:ext uri="{BB962C8B-B14F-4D97-AF65-F5344CB8AC3E}">
        <p14:creationId xmlns:p14="http://schemas.microsoft.com/office/powerpoint/2010/main" val="115024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a:t>
            </a:fld>
            <a:endParaRPr lang="en-US"/>
          </a:p>
        </p:txBody>
      </p:sp>
    </p:spTree>
    <p:extLst>
      <p:ext uri="{BB962C8B-B14F-4D97-AF65-F5344CB8AC3E}">
        <p14:creationId xmlns:p14="http://schemas.microsoft.com/office/powerpoint/2010/main" val="224372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a:t>
            </a:fld>
            <a:endParaRPr lang="en-US"/>
          </a:p>
        </p:txBody>
      </p:sp>
    </p:spTree>
    <p:extLst>
      <p:ext uri="{BB962C8B-B14F-4D97-AF65-F5344CB8AC3E}">
        <p14:creationId xmlns:p14="http://schemas.microsoft.com/office/powerpoint/2010/main" val="99069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a:t>
            </a:fld>
            <a:endParaRPr lang="en-US" dirty="0"/>
          </a:p>
        </p:txBody>
      </p:sp>
    </p:spTree>
    <p:extLst>
      <p:ext uri="{BB962C8B-B14F-4D97-AF65-F5344CB8AC3E}">
        <p14:creationId xmlns:p14="http://schemas.microsoft.com/office/powerpoint/2010/main" val="404352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19</a:t>
            </a:fld>
            <a:endParaRPr lang="en-US"/>
          </a:p>
        </p:txBody>
      </p:sp>
    </p:spTree>
    <p:extLst>
      <p:ext uri="{BB962C8B-B14F-4D97-AF65-F5344CB8AC3E}">
        <p14:creationId xmlns:p14="http://schemas.microsoft.com/office/powerpoint/2010/main" val="113719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21</a:t>
            </a:fld>
            <a:endParaRPr lang="en-US"/>
          </a:p>
        </p:txBody>
      </p:sp>
    </p:spTree>
    <p:extLst>
      <p:ext uri="{BB962C8B-B14F-4D97-AF65-F5344CB8AC3E}">
        <p14:creationId xmlns:p14="http://schemas.microsoft.com/office/powerpoint/2010/main" val="99069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dirty="0"/>
          </a:p>
        </p:txBody>
      </p:sp>
    </p:spTree>
    <p:extLst>
      <p:ext uri="{BB962C8B-B14F-4D97-AF65-F5344CB8AC3E}">
        <p14:creationId xmlns:p14="http://schemas.microsoft.com/office/powerpoint/2010/main" val="23811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microsoft.com/office/2007/relationships/hdphoto" Target="../media/hdphoto2.wdp"/><Relationship Id="rId7" Type="http://schemas.microsoft.com/office/2007/relationships/hdphoto" Target="../media/hdphoto3.wdp"/><Relationship Id="rId8" Type="http://schemas.openxmlformats.org/officeDocument/2006/relationships/image" Target="../media/image6.png"/><Relationship Id="rId9"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6" Type="http://schemas.microsoft.com/office/2007/relationships/hdphoto" Target="../media/hdphoto3.wdp"/><Relationship Id="rId7" Type="http://schemas.openxmlformats.org/officeDocument/2006/relationships/image" Target="../media/image6.png"/><Relationship Id="rId8"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5.png"/><Relationship Id="rId7" Type="http://schemas.microsoft.com/office/2007/relationships/hdphoto" Target="../media/hdphoto2.wdp"/><Relationship Id="rId8" Type="http://schemas.microsoft.com/office/2007/relationships/hdphoto" Target="../media/hdphoto3.wdp"/><Relationship Id="rId9" Type="http://schemas.openxmlformats.org/officeDocument/2006/relationships/image" Target="../media/image6.png"/><Relationship Id="rId10"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274320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4038600"/>
            <a:ext cx="8314944" cy="1094221"/>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
        <p:nvSpPr>
          <p:cNvPr id="294" name="Text Placeholder 18"/>
          <p:cNvSpPr>
            <a:spLocks noGrp="1"/>
          </p:cNvSpPr>
          <p:nvPr>
            <p:ph type="body" sz="quarter" idx="11" hasCustomPrompt="1"/>
          </p:nvPr>
        </p:nvSpPr>
        <p:spPr>
          <a:xfrm>
            <a:off x="430890" y="5257800"/>
            <a:ext cx="8314944" cy="545580"/>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Last Updated</a:t>
            </a:r>
          </a:p>
        </p:txBody>
      </p:sp>
    </p:spTree>
    <p:extLst>
      <p:ext uri="{BB962C8B-B14F-4D97-AF65-F5344CB8AC3E}">
        <p14:creationId xmlns:p14="http://schemas.microsoft.com/office/powerpoint/2010/main" val="425089918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xmlns:p14="http://schemas.microsoft.com/office/powerpoint/2010/mai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cvguidelines.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hepatitisc.uw.edu" TargetMode="External"/><Relationship Id="rId3" Type="http://schemas.openxmlformats.org/officeDocument/2006/relationships/hyperlink" Target="http://depts.washington.edu/hepstu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cvguideline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1652" y="2514600"/>
            <a:ext cx="8314182" cy="1131570"/>
          </a:xfrm>
        </p:spPr>
        <p:txBody>
          <a:bodyPr>
            <a:normAutofit/>
          </a:bodyPr>
          <a:lstStyle/>
          <a:p>
            <a:r>
              <a:rPr lang="en-US" dirty="0" smtClean="0"/>
              <a:t>Treatment of Chronic HCV </a:t>
            </a:r>
            <a:r>
              <a:rPr lang="en-US" dirty="0"/>
              <a:t>Genotype </a:t>
            </a:r>
            <a:r>
              <a:rPr lang="en-US" dirty="0" smtClean="0"/>
              <a:t>4</a:t>
            </a:r>
            <a:endParaRPr lang="en-US" dirty="0"/>
          </a:p>
        </p:txBody>
      </p:sp>
      <p:sp>
        <p:nvSpPr>
          <p:cNvPr id="5" name="Text Placeholder 4"/>
          <p:cNvSpPr>
            <a:spLocks noGrp="1"/>
          </p:cNvSpPr>
          <p:nvPr>
            <p:ph type="body" sz="quarter" idx="10"/>
          </p:nvPr>
        </p:nvSpPr>
        <p:spPr>
          <a:xfrm>
            <a:off x="430890" y="3693319"/>
            <a:ext cx="8561833" cy="1587997"/>
          </a:xfrm>
        </p:spPr>
        <p:txBody>
          <a:bodyPr/>
          <a:lstStyle/>
          <a:p>
            <a:r>
              <a:rPr lang="en-US" sz="1800" b="1" dirty="0">
                <a:solidFill>
                  <a:schemeClr val="bg1"/>
                </a:solidFill>
              </a:rPr>
              <a:t>Robe</a:t>
            </a:r>
            <a:r>
              <a:rPr lang="en-US" sz="1800" b="1" dirty="0"/>
              <a:t>rt G. Gish </a:t>
            </a:r>
            <a:r>
              <a:rPr lang="en-US" sz="1800" b="1" dirty="0" smtClean="0"/>
              <a:t>MD</a:t>
            </a:r>
          </a:p>
          <a:p>
            <a:r>
              <a:rPr lang="en-US" dirty="0" smtClean="0">
                <a:solidFill>
                  <a:schemeClr val="bg1"/>
                </a:solidFill>
              </a:rPr>
              <a:t>Staff Physician, (Consultant) Stanford University Medical Center</a:t>
            </a:r>
          </a:p>
          <a:p>
            <a:r>
              <a:rPr lang="en-US" dirty="0" smtClean="0">
                <a:solidFill>
                  <a:schemeClr val="bg1"/>
                </a:solidFill>
              </a:rPr>
              <a:t>Senior </a:t>
            </a:r>
            <a:r>
              <a:rPr lang="en-US" dirty="0">
                <a:solidFill>
                  <a:schemeClr val="bg1"/>
                </a:solidFill>
              </a:rPr>
              <a:t>Medical Director, St Josephs Hospital and Medical Center, Liver </a:t>
            </a:r>
            <a:r>
              <a:rPr lang="en-US" dirty="0" smtClean="0">
                <a:solidFill>
                  <a:schemeClr val="bg1"/>
                </a:solidFill>
              </a:rPr>
              <a:t>Program, Phoenix</a:t>
            </a:r>
            <a:r>
              <a:rPr lang="en-US" dirty="0">
                <a:solidFill>
                  <a:schemeClr val="bg1"/>
                </a:solidFill>
              </a:rPr>
              <a:t>, Arizona</a:t>
            </a:r>
          </a:p>
          <a:p>
            <a:r>
              <a:rPr lang="en-US" dirty="0">
                <a:solidFill>
                  <a:schemeClr val="bg1"/>
                </a:solidFill>
              </a:rPr>
              <a:t>Clinical </a:t>
            </a:r>
            <a:r>
              <a:rPr lang="en-US" dirty="0" smtClean="0">
                <a:solidFill>
                  <a:schemeClr val="bg1"/>
                </a:solidFill>
              </a:rPr>
              <a:t>Professor (Adjunct) </a:t>
            </a:r>
            <a:r>
              <a:rPr lang="en-US" dirty="0">
                <a:solidFill>
                  <a:schemeClr val="bg1"/>
                </a:solidFill>
              </a:rPr>
              <a:t>of </a:t>
            </a:r>
            <a:r>
              <a:rPr lang="en-US" dirty="0" smtClean="0">
                <a:solidFill>
                  <a:schemeClr val="bg1"/>
                </a:solidFill>
              </a:rPr>
              <a:t>Medicine, University </a:t>
            </a:r>
            <a:r>
              <a:rPr lang="en-US" dirty="0">
                <a:solidFill>
                  <a:schemeClr val="bg1"/>
                </a:solidFill>
              </a:rPr>
              <a:t>of Nevada, Las </a:t>
            </a:r>
            <a:r>
              <a:rPr lang="en-US" dirty="0" smtClean="0">
                <a:solidFill>
                  <a:schemeClr val="bg1"/>
                </a:solidFill>
              </a:rPr>
              <a:t>Vegas</a:t>
            </a:r>
          </a:p>
          <a:p>
            <a:r>
              <a:rPr lang="en-US" dirty="0" smtClean="0">
                <a:solidFill>
                  <a:schemeClr val="bg1"/>
                </a:solidFill>
              </a:rPr>
              <a:t>Medical Director, Hepatitis B Foundation</a:t>
            </a:r>
          </a:p>
          <a:p>
            <a:r>
              <a:rPr lang="en-US" dirty="0" smtClean="0">
                <a:solidFill>
                  <a:schemeClr val="bg1"/>
                </a:solidFill>
              </a:rPr>
              <a:t>Vice Chair, Executive Committee, National Viral Hepatitis Roundtable (NVHR)</a:t>
            </a:r>
            <a:endParaRPr lang="en-US" dirty="0">
              <a:solidFill>
                <a:schemeClr val="bg1"/>
              </a:solidFill>
            </a:endParaRPr>
          </a:p>
        </p:txBody>
      </p:sp>
      <p:sp>
        <p:nvSpPr>
          <p:cNvPr id="6" name="Text Placeholder 5"/>
          <p:cNvSpPr>
            <a:spLocks noGrp="1"/>
          </p:cNvSpPr>
          <p:nvPr>
            <p:ph type="body" sz="quarter" idx="11"/>
          </p:nvPr>
        </p:nvSpPr>
        <p:spPr>
          <a:xfrm>
            <a:off x="430890" y="5286968"/>
            <a:ext cx="8314944" cy="545580"/>
          </a:xfrm>
        </p:spPr>
        <p:txBody>
          <a:bodyPr/>
          <a:lstStyle/>
          <a:p>
            <a:r>
              <a:rPr lang="en-US" dirty="0">
                <a:cs typeface="Arial"/>
              </a:rPr>
              <a:t>Last Updated: </a:t>
            </a:r>
            <a:r>
              <a:rPr lang="en-US" smtClean="0">
                <a:cs typeface="Arial"/>
              </a:rPr>
              <a:t>October </a:t>
            </a:r>
            <a:r>
              <a:rPr lang="en-US" smtClean="0">
                <a:cs typeface="Arial"/>
              </a:rPr>
              <a:t>19</a:t>
            </a:r>
            <a:r>
              <a:rPr lang="en-US" smtClean="0">
                <a:cs typeface="Arial"/>
              </a:rPr>
              <a:t>, </a:t>
            </a:r>
            <a:r>
              <a:rPr lang="en-US" dirty="0" smtClean="0">
                <a:cs typeface="Arial"/>
              </a:rPr>
              <a:t>2015</a:t>
            </a:r>
            <a:endParaRPr lang="en-US" dirty="0"/>
          </a:p>
        </p:txBody>
      </p:sp>
    </p:spTree>
    <p:extLst>
      <p:ext uri="{BB962C8B-B14F-4D97-AF65-F5344CB8AC3E}">
        <p14:creationId xmlns:p14="http://schemas.microsoft.com/office/powerpoint/2010/main" val="20075853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Hézode</a:t>
            </a:r>
            <a:r>
              <a:rPr lang="en-US" dirty="0"/>
              <a:t> C, et al.  Lancet.  2015;385:2502-9.</a:t>
            </a: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Ombitasvir + Paritaprevir + Ritonavir +/- RBV in HCV GT4</a:t>
            </a:r>
            <a:br>
              <a:rPr lang="en-US" sz="2400" dirty="0">
                <a:solidFill>
                  <a:schemeClr val="accent5">
                    <a:lumMod val="20000"/>
                    <a:lumOff val="80000"/>
                  </a:schemeClr>
                </a:solidFill>
              </a:rPr>
            </a:br>
            <a:r>
              <a:rPr lang="en-US" sz="2400" dirty="0" smtClean="0"/>
              <a:t>PEARL</a:t>
            </a:r>
            <a:r>
              <a:rPr lang="en-US" sz="2400" dirty="0"/>
              <a:t>-I: </a:t>
            </a:r>
            <a:r>
              <a:rPr lang="en-US" sz="2400" dirty="0" smtClean="0"/>
              <a:t>Regimens</a:t>
            </a:r>
            <a:endParaRPr lang="en-US" sz="2400" dirty="0"/>
          </a:p>
        </p:txBody>
      </p:sp>
      <p:cxnSp>
        <p:nvCxnSpPr>
          <p:cNvPr id="35" name="Straight Connector 34"/>
          <p:cNvCxnSpPr/>
          <p:nvPr/>
        </p:nvCxnSpPr>
        <p:spPr>
          <a:xfrm>
            <a:off x="4918229" y="2695914"/>
            <a:ext cx="402336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918229" y="3470318"/>
            <a:ext cx="402336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27740" y="2486268"/>
            <a:ext cx="810628"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44</a:t>
            </a:r>
            <a:endParaRPr lang="en-US" sz="1400" dirty="0">
              <a:solidFill>
                <a:srgbClr val="000000"/>
              </a:solidFill>
            </a:endParaRPr>
          </a:p>
        </p:txBody>
      </p:sp>
      <p:sp>
        <p:nvSpPr>
          <p:cNvPr id="38" name="Rectangle 5"/>
          <p:cNvSpPr>
            <a:spLocks noChangeArrowheads="1"/>
          </p:cNvSpPr>
          <p:nvPr/>
        </p:nvSpPr>
        <p:spPr bwMode="auto">
          <a:xfrm>
            <a:off x="919162" y="2331044"/>
            <a:ext cx="4020818" cy="677600"/>
          </a:xfrm>
          <a:prstGeom prst="rect">
            <a:avLst/>
          </a:prstGeom>
          <a:solidFill>
            <a:schemeClr val="accent2">
              <a:lumMod val="20000"/>
              <a:lumOff val="80000"/>
            </a:schemeClr>
          </a:solidFill>
          <a:ln w="12700" cmpd="sng">
            <a:solidFill>
              <a:srgbClr val="000000"/>
            </a:solidFill>
            <a:miter lim="800000"/>
            <a:headEnd/>
            <a:tailEnd/>
          </a:ln>
          <a:effectLst/>
          <a:extLst/>
        </p:spPr>
        <p:txBody>
          <a:bodyPr wrap="square" lIns="274320" anchor="ctr"/>
          <a:lstStyle/>
          <a:p>
            <a:r>
              <a:rPr lang="en-US" sz="1800" b="1" dirty="0" smtClean="0">
                <a:latin typeface="Arial"/>
                <a:cs typeface="Arial"/>
              </a:rPr>
              <a:t>Ombitasvir + </a:t>
            </a:r>
            <a:r>
              <a:rPr lang="en-US" sz="1800" b="1" dirty="0" smtClean="0">
                <a:solidFill>
                  <a:srgbClr val="000000"/>
                </a:solidFill>
                <a:latin typeface="Arial" pitchFamily="22" charset="0"/>
              </a:rPr>
              <a:t>Paritaprevir</a:t>
            </a:r>
            <a:r>
              <a:rPr lang="en-US" sz="1800" b="1" dirty="0">
                <a:latin typeface="Arial"/>
                <a:cs typeface="Arial"/>
              </a:rPr>
              <a:t> </a:t>
            </a:r>
            <a:r>
              <a:rPr lang="en-US" sz="1800" b="1" dirty="0" smtClean="0">
                <a:latin typeface="Arial"/>
                <a:cs typeface="Arial"/>
              </a:rPr>
              <a:t>+ Ritonavir </a:t>
            </a:r>
            <a:endParaRPr lang="en-US" sz="1800" b="1" dirty="0">
              <a:latin typeface="Arial"/>
              <a:cs typeface="Arial"/>
            </a:endParaRPr>
          </a:p>
        </p:txBody>
      </p:sp>
      <p:sp>
        <p:nvSpPr>
          <p:cNvPr id="39" name="Rectangle 38"/>
          <p:cNvSpPr/>
          <p:nvPr/>
        </p:nvSpPr>
        <p:spPr>
          <a:xfrm>
            <a:off x="8191500" y="2495745"/>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Arial"/>
                <a:cs typeface="Arial"/>
              </a:rPr>
              <a:t>SVR12</a:t>
            </a:r>
            <a:endParaRPr lang="en-US" sz="1400" b="1" dirty="0">
              <a:solidFill>
                <a:srgbClr val="000000"/>
              </a:solidFill>
              <a:latin typeface="Arial"/>
              <a:cs typeface="Arial"/>
            </a:endParaRPr>
          </a:p>
        </p:txBody>
      </p:sp>
      <p:sp>
        <p:nvSpPr>
          <p:cNvPr id="40" name="Rectangle 39"/>
          <p:cNvSpPr/>
          <p:nvPr/>
        </p:nvSpPr>
        <p:spPr>
          <a:xfrm>
            <a:off x="127740" y="3289064"/>
            <a:ext cx="810628"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42</a:t>
            </a:r>
            <a:endParaRPr lang="en-US" sz="1400" dirty="0">
              <a:solidFill>
                <a:srgbClr val="000000"/>
              </a:solidFill>
            </a:endParaRPr>
          </a:p>
        </p:txBody>
      </p:sp>
      <p:sp>
        <p:nvSpPr>
          <p:cNvPr id="41" name="Rectangle 5"/>
          <p:cNvSpPr>
            <a:spLocks noChangeArrowheads="1"/>
          </p:cNvSpPr>
          <p:nvPr/>
        </p:nvSpPr>
        <p:spPr bwMode="auto">
          <a:xfrm>
            <a:off x="919162" y="3138755"/>
            <a:ext cx="4020818" cy="677600"/>
          </a:xfrm>
          <a:prstGeom prst="rect">
            <a:avLst/>
          </a:prstGeom>
          <a:solidFill>
            <a:srgbClr val="C2ECD7"/>
          </a:solidFill>
          <a:ln w="12700" cmpd="sng">
            <a:solidFill>
              <a:srgbClr val="000000"/>
            </a:solidFill>
            <a:miter lim="800000"/>
            <a:headEnd/>
            <a:tailEnd/>
          </a:ln>
          <a:effectLst/>
          <a:extLst/>
        </p:spPr>
        <p:txBody>
          <a:bodyPr wrap="square" lIns="274320" anchor="ctr"/>
          <a:lstStyle/>
          <a:p>
            <a:r>
              <a:rPr lang="en-US" sz="1800" b="1" dirty="0" smtClean="0">
                <a:latin typeface="Arial"/>
                <a:cs typeface="Arial"/>
              </a:rPr>
              <a:t>Ombitasvir</a:t>
            </a:r>
            <a:r>
              <a:rPr lang="en-US" sz="1800" b="1" dirty="0">
                <a:latin typeface="Arial"/>
                <a:cs typeface="Arial"/>
              </a:rPr>
              <a:t> </a:t>
            </a:r>
            <a:r>
              <a:rPr lang="en-US" sz="1800" b="1" dirty="0" smtClean="0">
                <a:latin typeface="Arial"/>
                <a:cs typeface="Arial"/>
              </a:rPr>
              <a:t>+ </a:t>
            </a:r>
            <a:r>
              <a:rPr lang="en-US" sz="1800" b="1" dirty="0" smtClean="0">
                <a:solidFill>
                  <a:srgbClr val="000000"/>
                </a:solidFill>
                <a:latin typeface="Arial" pitchFamily="22" charset="0"/>
              </a:rPr>
              <a:t>Paritaprevir</a:t>
            </a:r>
            <a:r>
              <a:rPr lang="en-US" sz="1800" b="1" dirty="0" smtClean="0">
                <a:latin typeface="Arial"/>
                <a:cs typeface="Arial"/>
              </a:rPr>
              <a:t> + Ritonavir + </a:t>
            </a:r>
            <a:r>
              <a:rPr lang="en-US" sz="1800" b="1" dirty="0">
                <a:latin typeface="Arial"/>
                <a:cs typeface="Arial"/>
              </a:rPr>
              <a:t>Ribavirin</a:t>
            </a:r>
          </a:p>
        </p:txBody>
      </p:sp>
      <p:sp>
        <p:nvSpPr>
          <p:cNvPr id="42" name="Rectangle 41"/>
          <p:cNvSpPr/>
          <p:nvPr/>
        </p:nvSpPr>
        <p:spPr>
          <a:xfrm>
            <a:off x="8191500" y="326771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Arial"/>
                <a:cs typeface="Arial"/>
              </a:rPr>
              <a:t>SVR12</a:t>
            </a:r>
            <a:endParaRPr lang="en-US" sz="1400" b="1" dirty="0">
              <a:solidFill>
                <a:srgbClr val="000000"/>
              </a:solidFill>
              <a:latin typeface="Arial"/>
              <a:cs typeface="Arial"/>
            </a:endParaRPr>
          </a:p>
        </p:txBody>
      </p:sp>
      <p:grpSp>
        <p:nvGrpSpPr>
          <p:cNvPr id="48" name="Group 47"/>
          <p:cNvGrpSpPr/>
          <p:nvPr/>
        </p:nvGrpSpPr>
        <p:grpSpPr>
          <a:xfrm>
            <a:off x="-6113" y="1246084"/>
            <a:ext cx="9162291" cy="515104"/>
            <a:chOff x="-6113" y="1362488"/>
            <a:chExt cx="9162291" cy="515104"/>
          </a:xfrm>
        </p:grpSpPr>
        <p:sp>
          <p:nvSpPr>
            <p:cNvPr id="49" name="Rectangle 48"/>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50" name="Rectangle 49"/>
            <p:cNvSpPr/>
            <p:nvPr/>
          </p:nvSpPr>
          <p:spPr>
            <a:xfrm>
              <a:off x="12552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51" name="Rectangle 50"/>
            <p:cNvSpPr/>
            <p:nvPr/>
          </p:nvSpPr>
          <p:spPr>
            <a:xfrm>
              <a:off x="65197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52" name="Rectangle 51"/>
            <p:cNvSpPr/>
            <p:nvPr/>
          </p:nvSpPr>
          <p:spPr>
            <a:xfrm>
              <a:off x="84022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sp>
          <p:nvSpPr>
            <p:cNvPr id="53" name="Rectangle 52"/>
            <p:cNvSpPr/>
            <p:nvPr/>
          </p:nvSpPr>
          <p:spPr>
            <a:xfrm>
              <a:off x="464514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5" name="Straight Connector 54"/>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2323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92716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867501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25"/>
          <p:cNvSpPr>
            <a:spLocks noChangeArrowheads="1"/>
          </p:cNvSpPr>
          <p:nvPr/>
        </p:nvSpPr>
        <p:spPr bwMode="auto">
          <a:xfrm>
            <a:off x="-9648" y="5529090"/>
            <a:ext cx="9162288" cy="795510"/>
          </a:xfrm>
          <a:prstGeom prst="rect">
            <a:avLst/>
          </a:prstGeom>
          <a:solidFill>
            <a:schemeClr val="bg1">
              <a:lumMod val="95000"/>
            </a:schemeClr>
          </a:solidFill>
          <a:ln w="12700" cap="flat" cmpd="sng" algn="ctr">
            <a:solidFill>
              <a:schemeClr val="tx1">
                <a:lumMod val="50000"/>
                <a:lumOff val="50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smtClean="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Ombitasvir (</a:t>
            </a:r>
            <a:r>
              <a:rPr lang="en-US" sz="1400" dirty="0">
                <a:solidFill>
                  <a:srgbClr val="000000"/>
                </a:solidFill>
                <a:latin typeface="Arial" pitchFamily="22" charset="0"/>
              </a:rPr>
              <a:t>25 mg once daily)</a:t>
            </a:r>
            <a:r>
              <a:rPr lang="en-US" sz="1400" dirty="0" smtClean="0">
                <a:solidFill>
                  <a:srgbClr val="000000"/>
                </a:solidFill>
                <a:latin typeface="Arial" pitchFamily="22" charset="0"/>
              </a:rPr>
              <a:t>, Paritaprevir (</a:t>
            </a:r>
            <a:r>
              <a:rPr lang="en-US" sz="1400" dirty="0">
                <a:solidFill>
                  <a:srgbClr val="000000"/>
                </a:solidFill>
                <a:latin typeface="Arial" pitchFamily="22" charset="0"/>
              </a:rPr>
              <a:t>150 mg once daily)</a:t>
            </a:r>
            <a:r>
              <a:rPr lang="en-US" sz="1400" dirty="0" smtClean="0">
                <a:solidFill>
                  <a:srgbClr val="000000"/>
                </a:solidFill>
                <a:latin typeface="Arial" pitchFamily="22" charset="0"/>
              </a:rPr>
              <a:t>, Ritonavir (100 </a:t>
            </a:r>
            <a:r>
              <a:rPr lang="en-US" sz="1400" dirty="0">
                <a:solidFill>
                  <a:srgbClr val="000000"/>
                </a:solidFill>
                <a:latin typeface="Arial" pitchFamily="22" charset="0"/>
              </a:rPr>
              <a:t>mg once daily</a:t>
            </a:r>
            <a:r>
              <a:rPr lang="en-US" sz="1400" dirty="0" smtClean="0">
                <a:solidFill>
                  <a:srgbClr val="000000"/>
                </a:solidFill>
                <a:latin typeface="Arial" pitchFamily="22" charset="0"/>
              </a:rPr>
              <a:t>)</a:t>
            </a:r>
            <a:r>
              <a:rPr lang="en-US" sz="1400" dirty="0">
                <a:solidFill>
                  <a:srgbClr val="000000"/>
                </a:solidFill>
                <a:latin typeface="Arial" pitchFamily="22" charset="0"/>
              </a:rPr>
              <a:t> </a:t>
            </a:r>
            <a:r>
              <a:rPr lang="en-US" sz="1400" dirty="0" smtClean="0">
                <a:solidFill>
                  <a:srgbClr val="000000"/>
                </a:solidFill>
                <a:latin typeface="Arial" pitchFamily="22" charset="0"/>
              </a:rPr>
              <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(RBV)</a:t>
            </a:r>
            <a:r>
              <a:rPr lang="en-US" sz="1400" dirty="0" smtClean="0">
                <a:solidFill>
                  <a:srgbClr val="000000"/>
                </a:solidFill>
                <a:latin typeface="Arial" pitchFamily="22" charset="0"/>
              </a:rPr>
              <a:t>: weight</a:t>
            </a:r>
            <a:r>
              <a:rPr lang="en-US" sz="1400" dirty="0">
                <a:solidFill>
                  <a:srgbClr val="000000"/>
                </a:solidFill>
                <a:latin typeface="Arial" pitchFamily="22" charset="0"/>
              </a:rPr>
              <a:t>-based and divided bid (1000 mg/day if &lt; 75kg or 1200 mg/day if ≥ 75kg</a:t>
            </a:r>
            <a:r>
              <a:rPr lang="en-US" sz="1400" dirty="0" smtClean="0">
                <a:solidFill>
                  <a:srgbClr val="000000"/>
                </a:solidFill>
                <a:latin typeface="Arial" pitchFamily="22" charset="0"/>
              </a:rPr>
              <a:t>)</a:t>
            </a:r>
            <a:endParaRPr lang="en-US" sz="1400" dirty="0">
              <a:solidFill>
                <a:srgbClr val="000000"/>
              </a:solidFill>
              <a:latin typeface="Arial" pitchFamily="22" charset="0"/>
            </a:endParaRPr>
          </a:p>
        </p:txBody>
      </p:sp>
      <p:sp>
        <p:nvSpPr>
          <p:cNvPr id="24" name="Rectangle 23"/>
          <p:cNvSpPr/>
          <p:nvPr/>
        </p:nvSpPr>
        <p:spPr>
          <a:xfrm>
            <a:off x="-6033" y="1940530"/>
            <a:ext cx="9168387" cy="268223"/>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sz="1400" dirty="0" smtClean="0">
                <a:solidFill>
                  <a:srgbClr val="FFFFFF"/>
                </a:solidFill>
                <a:latin typeface="Arial"/>
                <a:cs typeface="Arial"/>
              </a:rPr>
              <a:t>HCV Treatment Naïve GT4</a:t>
            </a:r>
            <a:endParaRPr lang="en-US" sz="1400" dirty="0">
              <a:solidFill>
                <a:srgbClr val="FFFFFF"/>
              </a:solidFill>
              <a:latin typeface="Arial"/>
              <a:cs typeface="Arial"/>
            </a:endParaRPr>
          </a:p>
        </p:txBody>
      </p:sp>
      <p:sp>
        <p:nvSpPr>
          <p:cNvPr id="25" name="Rectangle 24"/>
          <p:cNvSpPr/>
          <p:nvPr/>
        </p:nvSpPr>
        <p:spPr>
          <a:xfrm>
            <a:off x="-6033" y="4199200"/>
            <a:ext cx="9168387" cy="268223"/>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sz="1400" dirty="0" smtClean="0">
                <a:solidFill>
                  <a:srgbClr val="FFFFFF"/>
                </a:solidFill>
                <a:latin typeface="Arial"/>
                <a:cs typeface="Arial"/>
              </a:rPr>
              <a:t>HCV Treatment Experienced GT4</a:t>
            </a:r>
            <a:endParaRPr lang="en-US" sz="1400" dirty="0">
              <a:solidFill>
                <a:srgbClr val="FFFFFF"/>
              </a:solidFill>
              <a:latin typeface="Arial"/>
              <a:cs typeface="Arial"/>
            </a:endParaRPr>
          </a:p>
        </p:txBody>
      </p:sp>
      <p:cxnSp>
        <p:nvCxnSpPr>
          <p:cNvPr id="26" name="Straight Connector 25"/>
          <p:cNvCxnSpPr/>
          <p:nvPr/>
        </p:nvCxnSpPr>
        <p:spPr>
          <a:xfrm>
            <a:off x="4918229" y="4942844"/>
            <a:ext cx="402336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27740" y="4733198"/>
            <a:ext cx="810628"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49</a:t>
            </a:r>
            <a:endParaRPr lang="en-US" sz="1400" dirty="0">
              <a:solidFill>
                <a:srgbClr val="000000"/>
              </a:solidFill>
            </a:endParaRPr>
          </a:p>
        </p:txBody>
      </p:sp>
      <p:sp>
        <p:nvSpPr>
          <p:cNvPr id="28" name="Rectangle 5"/>
          <p:cNvSpPr>
            <a:spLocks noChangeArrowheads="1"/>
          </p:cNvSpPr>
          <p:nvPr/>
        </p:nvSpPr>
        <p:spPr bwMode="auto">
          <a:xfrm>
            <a:off x="919162" y="4577974"/>
            <a:ext cx="4020818" cy="677600"/>
          </a:xfrm>
          <a:prstGeom prst="rect">
            <a:avLst/>
          </a:prstGeom>
          <a:solidFill>
            <a:schemeClr val="accent5">
              <a:lumMod val="20000"/>
              <a:lumOff val="80000"/>
            </a:schemeClr>
          </a:solidFill>
          <a:ln w="12700" cmpd="sng">
            <a:solidFill>
              <a:srgbClr val="000000"/>
            </a:solidFill>
            <a:miter lim="800000"/>
            <a:headEnd/>
            <a:tailEnd/>
          </a:ln>
          <a:effectLst/>
          <a:extLst/>
        </p:spPr>
        <p:txBody>
          <a:bodyPr wrap="square" lIns="274320" anchor="ctr"/>
          <a:lstStyle/>
          <a:p>
            <a:r>
              <a:rPr lang="en-US" sz="1800" b="1" dirty="0">
                <a:latin typeface="Arial"/>
                <a:cs typeface="Arial"/>
              </a:rPr>
              <a:t>Ombitasvir + </a:t>
            </a:r>
            <a:r>
              <a:rPr lang="en-US" sz="1800" b="1" dirty="0">
                <a:solidFill>
                  <a:srgbClr val="000000"/>
                </a:solidFill>
                <a:latin typeface="Arial" pitchFamily="22" charset="0"/>
              </a:rPr>
              <a:t>Paritaprevir</a:t>
            </a:r>
            <a:r>
              <a:rPr lang="en-US" sz="1800" b="1" dirty="0">
                <a:latin typeface="Arial"/>
                <a:cs typeface="Arial"/>
              </a:rPr>
              <a:t> + Ritonavir + Ribavirin</a:t>
            </a:r>
          </a:p>
        </p:txBody>
      </p:sp>
      <p:sp>
        <p:nvSpPr>
          <p:cNvPr id="29" name="Rectangle 28"/>
          <p:cNvSpPr/>
          <p:nvPr/>
        </p:nvSpPr>
        <p:spPr>
          <a:xfrm>
            <a:off x="8191500" y="4742675"/>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Arial"/>
                <a:cs typeface="Arial"/>
              </a:rPr>
              <a:t>SVR12</a:t>
            </a:r>
            <a:endParaRPr lang="en-US" sz="1400" b="1" dirty="0">
              <a:solidFill>
                <a:srgbClr val="000000"/>
              </a:solidFill>
              <a:latin typeface="Arial"/>
              <a:cs typeface="Arial"/>
            </a:endParaRPr>
          </a:p>
        </p:txBody>
      </p:sp>
      <p:sp>
        <p:nvSpPr>
          <p:cNvPr id="30" name="Rectangle 29"/>
          <p:cNvSpPr/>
          <p:nvPr/>
        </p:nvSpPr>
        <p:spPr>
          <a:xfrm>
            <a:off x="118216" y="1864576"/>
            <a:ext cx="8953436" cy="2067781"/>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244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Ombitasvir + Paritaprevir + Ritonavir +/- RBV in HCV GT4</a:t>
            </a:r>
            <a:br>
              <a:rPr lang="en-US" sz="2400" dirty="0">
                <a:solidFill>
                  <a:schemeClr val="accent5">
                    <a:lumMod val="20000"/>
                    <a:lumOff val="80000"/>
                  </a:schemeClr>
                </a:solidFill>
              </a:rPr>
            </a:br>
            <a:r>
              <a:rPr lang="en-US" sz="2400" dirty="0" smtClean="0"/>
              <a:t>PEARL</a:t>
            </a:r>
            <a:r>
              <a:rPr lang="en-US" sz="2400" dirty="0"/>
              <a:t>-I: </a:t>
            </a:r>
            <a:r>
              <a:rPr lang="en-US" sz="2400" dirty="0" smtClean="0"/>
              <a:t>Results</a:t>
            </a:r>
            <a:endParaRPr lang="en-US" sz="2800" dirty="0"/>
          </a:p>
        </p:txBody>
      </p:sp>
      <p:sp>
        <p:nvSpPr>
          <p:cNvPr id="4" name="Text Placeholder 3"/>
          <p:cNvSpPr>
            <a:spLocks noGrp="1"/>
          </p:cNvSpPr>
          <p:nvPr>
            <p:ph type="body" idx="10"/>
          </p:nvPr>
        </p:nvSpPr>
        <p:spPr/>
        <p:txBody>
          <a:bodyPr/>
          <a:lstStyle/>
          <a:p>
            <a:r>
              <a:rPr lang="en-US" dirty="0" smtClean="0"/>
              <a:t>PEARL-I</a:t>
            </a:r>
            <a:r>
              <a:rPr lang="en-US" dirty="0"/>
              <a:t>: </a:t>
            </a:r>
            <a:r>
              <a:rPr lang="en-US" dirty="0" smtClean="0"/>
              <a:t>SVR 12 Rates (HCV RNA &lt;25 IU/mL)</a:t>
            </a:r>
            <a:endParaRPr lang="en-US" dirty="0"/>
          </a:p>
        </p:txBody>
      </p:sp>
      <p:sp>
        <p:nvSpPr>
          <p:cNvPr id="6" name="Content Placeholder 5"/>
          <p:cNvSpPr>
            <a:spLocks noGrp="1"/>
          </p:cNvSpPr>
          <p:nvPr>
            <p:ph sz="quarter" idx="13"/>
          </p:nvPr>
        </p:nvSpPr>
        <p:spPr/>
        <p:txBody>
          <a:bodyPr/>
          <a:lstStyle/>
          <a:p>
            <a:r>
              <a:rPr lang="en-US" dirty="0"/>
              <a:t>Source: </a:t>
            </a:r>
            <a:r>
              <a:rPr lang="en-US" dirty="0" err="1"/>
              <a:t>Hézode</a:t>
            </a:r>
            <a:r>
              <a:rPr lang="en-US" dirty="0"/>
              <a:t> C, et al.  Lancet.  2015;385:2502-9.</a:t>
            </a:r>
          </a:p>
        </p:txBody>
      </p:sp>
      <p:graphicFrame>
        <p:nvGraphicFramePr>
          <p:cNvPr id="7" name="Chart 6"/>
          <p:cNvGraphicFramePr>
            <a:graphicFrameLocks/>
          </p:cNvGraphicFramePr>
          <p:nvPr>
            <p:extLst>
              <p:ext uri="{D42A27DB-BD31-4B8C-83A1-F6EECF244321}">
                <p14:modId xmlns:p14="http://schemas.microsoft.com/office/powerpoint/2010/main" val="2388550909"/>
              </p:ext>
            </p:extLst>
          </p:nvPr>
        </p:nvGraphicFramePr>
        <p:xfrm>
          <a:off x="800100" y="1776960"/>
          <a:ext cx="7658100" cy="37094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512380"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rPr>
              <a:t>40/44</a:t>
            </a:r>
            <a:endParaRPr lang="en-US" sz="1600" b="1" dirty="0">
              <a:solidFill>
                <a:schemeClr val="bg1"/>
              </a:solidFill>
            </a:endParaRPr>
          </a:p>
        </p:txBody>
      </p:sp>
      <p:sp>
        <p:nvSpPr>
          <p:cNvPr id="12" name="Rectangle 5"/>
          <p:cNvSpPr>
            <a:spLocks noChangeArrowheads="1"/>
          </p:cNvSpPr>
          <p:nvPr/>
        </p:nvSpPr>
        <p:spPr bwMode="auto">
          <a:xfrm>
            <a:off x="-3193" y="5897921"/>
            <a:ext cx="9162288" cy="348411"/>
          </a:xfrm>
          <a:prstGeom prst="rect">
            <a:avLst/>
          </a:prstGeom>
          <a:solidFill>
            <a:schemeClr val="bg1">
              <a:lumMod val="95000"/>
            </a:schemeClr>
          </a:solidFill>
          <a:ln w="6350" cmpd="sng">
            <a:solidFill>
              <a:srgbClr val="7F7F7F"/>
            </a:solidFill>
            <a:miter lim="800000"/>
            <a:headEnd/>
            <a:tailEnd/>
          </a:ln>
          <a:effectLst/>
          <a:extLst/>
        </p:spPr>
        <p:txBody>
          <a:bodyPr wrap="none" lIns="457200" anchor="ctr"/>
          <a:lstStyle/>
          <a:p>
            <a:pPr>
              <a:lnSpc>
                <a:spcPts val="1800"/>
              </a:lnSpc>
            </a:pPr>
            <a:r>
              <a:rPr lang="en-US" sz="1400" b="1" dirty="0" smtClean="0">
                <a:latin typeface="Arial"/>
                <a:cs typeface="Arial"/>
              </a:rPr>
              <a:t>OBV/PTV/r</a:t>
            </a:r>
            <a:r>
              <a:rPr lang="en-US" sz="1400" dirty="0" smtClean="0">
                <a:latin typeface="Arial"/>
                <a:cs typeface="Arial"/>
              </a:rPr>
              <a:t> = Ombitasvir-Paritaprevir-Ritonavir; </a:t>
            </a:r>
            <a:r>
              <a:rPr lang="en-US" sz="1400" b="1" dirty="0" smtClean="0">
                <a:latin typeface="Arial"/>
                <a:cs typeface="Arial"/>
              </a:rPr>
              <a:t>RBV</a:t>
            </a:r>
            <a:r>
              <a:rPr lang="en-US" sz="1400" dirty="0" smtClean="0">
                <a:latin typeface="Arial"/>
                <a:cs typeface="Arial"/>
              </a:rPr>
              <a:t> = ribavirin</a:t>
            </a:r>
            <a:endParaRPr lang="en-US" sz="1400" dirty="0">
              <a:latin typeface="Arial"/>
              <a:cs typeface="Arial"/>
            </a:endParaRPr>
          </a:p>
        </p:txBody>
      </p:sp>
      <p:sp>
        <p:nvSpPr>
          <p:cNvPr id="11" name="Rectangle 5"/>
          <p:cNvSpPr>
            <a:spLocks noChangeArrowheads="1"/>
          </p:cNvSpPr>
          <p:nvPr/>
        </p:nvSpPr>
        <p:spPr bwMode="auto">
          <a:xfrm>
            <a:off x="1761240" y="5562600"/>
            <a:ext cx="4410960" cy="339267"/>
          </a:xfrm>
          <a:prstGeom prst="rect">
            <a:avLst/>
          </a:prstGeom>
          <a:solidFill>
            <a:schemeClr val="accent2"/>
          </a:solidFill>
          <a:ln w="6350" cmpd="sng">
            <a:noFill/>
            <a:miter lim="800000"/>
            <a:headEnd/>
            <a:tailEnd/>
          </a:ln>
          <a:effectLst/>
          <a:extLst/>
        </p:spPr>
        <p:txBody>
          <a:bodyPr wrap="none" lIns="457200" anchor="ctr"/>
          <a:lstStyle/>
          <a:p>
            <a:pPr algn="ctr">
              <a:lnSpc>
                <a:spcPts val="1800"/>
              </a:lnSpc>
            </a:pPr>
            <a:r>
              <a:rPr lang="en-US" sz="1400" b="1" dirty="0" smtClean="0">
                <a:solidFill>
                  <a:schemeClr val="bg1"/>
                </a:solidFill>
                <a:latin typeface="Arial"/>
                <a:cs typeface="Arial"/>
              </a:rPr>
              <a:t>Treatment-Naive</a:t>
            </a:r>
            <a:endParaRPr lang="en-US" sz="1400" b="1" dirty="0">
              <a:solidFill>
                <a:schemeClr val="bg1"/>
              </a:solidFill>
              <a:latin typeface="Arial"/>
              <a:cs typeface="Arial"/>
            </a:endParaRPr>
          </a:p>
        </p:txBody>
      </p:sp>
      <p:sp>
        <p:nvSpPr>
          <p:cNvPr id="13" name="Rectangle 5"/>
          <p:cNvSpPr>
            <a:spLocks noChangeArrowheads="1"/>
          </p:cNvSpPr>
          <p:nvPr/>
        </p:nvSpPr>
        <p:spPr bwMode="auto">
          <a:xfrm>
            <a:off x="6181758" y="5562600"/>
            <a:ext cx="2240280" cy="339267"/>
          </a:xfrm>
          <a:prstGeom prst="rect">
            <a:avLst/>
          </a:prstGeom>
          <a:solidFill>
            <a:schemeClr val="accent5">
              <a:lumMod val="75000"/>
            </a:schemeClr>
          </a:solidFill>
          <a:ln w="6350" cmpd="sng">
            <a:noFill/>
            <a:miter lim="800000"/>
            <a:headEnd/>
            <a:tailEnd/>
          </a:ln>
          <a:effectLst/>
          <a:extLst/>
        </p:spPr>
        <p:txBody>
          <a:bodyPr wrap="none" lIns="91440" anchor="ctr"/>
          <a:lstStyle/>
          <a:p>
            <a:pPr algn="ctr">
              <a:lnSpc>
                <a:spcPts val="1800"/>
              </a:lnSpc>
            </a:pPr>
            <a:r>
              <a:rPr lang="en-US" sz="1400" b="1" dirty="0" smtClean="0">
                <a:solidFill>
                  <a:schemeClr val="bg1"/>
                </a:solidFill>
                <a:latin typeface="Arial"/>
                <a:cs typeface="Arial"/>
              </a:rPr>
              <a:t>Treatment-Experienced</a:t>
            </a:r>
            <a:endParaRPr lang="en-US" sz="1400" b="1" dirty="0">
              <a:solidFill>
                <a:schemeClr val="bg1"/>
              </a:solidFill>
              <a:latin typeface="Arial"/>
              <a:cs typeface="Arial"/>
            </a:endParaRPr>
          </a:p>
        </p:txBody>
      </p:sp>
      <p:sp>
        <p:nvSpPr>
          <p:cNvPr id="14" name="Rectangle 13"/>
          <p:cNvSpPr/>
          <p:nvPr/>
        </p:nvSpPr>
        <p:spPr>
          <a:xfrm>
            <a:off x="4696888"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rPr>
              <a:t>42/42</a:t>
            </a:r>
            <a:endParaRPr lang="en-US" sz="1600" b="1" dirty="0">
              <a:solidFill>
                <a:schemeClr val="bg1"/>
              </a:solidFill>
            </a:endParaRPr>
          </a:p>
        </p:txBody>
      </p:sp>
      <p:sp>
        <p:nvSpPr>
          <p:cNvPr id="15" name="Rectangle 14"/>
          <p:cNvSpPr/>
          <p:nvPr/>
        </p:nvSpPr>
        <p:spPr>
          <a:xfrm>
            <a:off x="6896289"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49</a:t>
            </a:r>
            <a:r>
              <a:rPr lang="en-US" sz="1600" smtClean="0">
                <a:solidFill>
                  <a:schemeClr val="bg1"/>
                </a:solidFill>
              </a:rPr>
              <a:t>/49</a:t>
            </a:r>
            <a:endParaRPr lang="en-US" sz="1600" dirty="0">
              <a:solidFill>
                <a:schemeClr val="bg1"/>
              </a:solidFill>
            </a:endParaRPr>
          </a:p>
        </p:txBody>
      </p:sp>
      <p:sp>
        <p:nvSpPr>
          <p:cNvPr id="17" name="Rectangle 16"/>
          <p:cNvSpPr/>
          <p:nvPr/>
        </p:nvSpPr>
        <p:spPr>
          <a:xfrm>
            <a:off x="1752600" y="1966988"/>
            <a:ext cx="4419600" cy="3950204"/>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4511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 </a:t>
            </a:r>
            <a:r>
              <a:rPr lang="en-US" sz="2400" dirty="0" smtClean="0"/>
              <a:t>Design</a:t>
            </a:r>
            <a:endParaRPr lang="en-US" sz="2400" dirty="0"/>
          </a:p>
        </p:txBody>
      </p:sp>
      <p:sp>
        <p:nvSpPr>
          <p:cNvPr id="62" name="Rectangle 25"/>
          <p:cNvSpPr>
            <a:spLocks noChangeArrowheads="1"/>
          </p:cNvSpPr>
          <p:nvPr/>
        </p:nvSpPr>
        <p:spPr bwMode="auto">
          <a:xfrm>
            <a:off x="-12330" y="5160270"/>
            <a:ext cx="9180577" cy="85953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400 mg once daily</a:t>
            </a:r>
            <a:br>
              <a:rPr lang="en-US" sz="1400" dirty="0">
                <a:solidFill>
                  <a:srgbClr val="000000"/>
                </a:solidFill>
                <a:latin typeface="Arial" pitchFamily="22" charset="0"/>
              </a:rPr>
            </a:br>
            <a:r>
              <a:rPr lang="en-US" sz="1400" dirty="0">
                <a:solidFill>
                  <a:srgbClr val="000000"/>
                </a:solidFill>
                <a:latin typeface="Arial" pitchFamily="22" charset="0"/>
              </a:rPr>
              <a:t>Weight-Based Ribavirin (in 2 divided doses): 1000 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endParaRPr lang="en-US" sz="1400" dirty="0">
              <a:solidFill>
                <a:srgbClr val="000000"/>
              </a:solidFill>
              <a:latin typeface="Arial" pitchFamily="22" charset="0"/>
            </a:endParaRPr>
          </a:p>
        </p:txBody>
      </p:sp>
      <p:sp>
        <p:nvSpPr>
          <p:cNvPr id="71" name="Rectangle 70"/>
          <p:cNvSpPr/>
          <p:nvPr/>
        </p:nvSpPr>
        <p:spPr>
          <a:xfrm>
            <a:off x="5893162" y="2632097"/>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72" name="Rectangle 71"/>
          <p:cNvSpPr/>
          <p:nvPr/>
        </p:nvSpPr>
        <p:spPr>
          <a:xfrm>
            <a:off x="8070581" y="3961391"/>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73" name="Straight Connector 72"/>
          <p:cNvCxnSpPr/>
          <p:nvPr/>
        </p:nvCxnSpPr>
        <p:spPr>
          <a:xfrm>
            <a:off x="4092622" y="2834277"/>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315122" y="4176271"/>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Rectangle 3"/>
          <p:cNvSpPr>
            <a:spLocks noChangeArrowheads="1"/>
          </p:cNvSpPr>
          <p:nvPr/>
        </p:nvSpPr>
        <p:spPr bwMode="auto">
          <a:xfrm>
            <a:off x="1819322" y="3802443"/>
            <a:ext cx="4499166" cy="769557"/>
          </a:xfrm>
          <a:prstGeom prst="rect">
            <a:avLst/>
          </a:prstGeom>
          <a:solidFill>
            <a:schemeClr val="accent4">
              <a:lumMod val="40000"/>
              <a:lumOff val="60000"/>
            </a:schemeClr>
          </a:solidFill>
          <a:ln w="19050" cmpd="sng">
            <a:solidFill>
              <a:schemeClr val="tx1"/>
            </a:solidFill>
            <a:miter lim="800000"/>
            <a:headEnd/>
            <a:tailEnd/>
          </a:ln>
          <a:effectLst/>
          <a:extLst/>
        </p:spPr>
        <p:txBody>
          <a:bodyPr wrap="none" anchor="ctr"/>
          <a:lstStyle/>
          <a:p>
            <a:pPr algn="ctr"/>
            <a:r>
              <a:rPr lang="en-US" sz="1800" b="1" dirty="0">
                <a:solidFill>
                  <a:srgbClr val="000000"/>
                </a:solidFill>
                <a:latin typeface="Arial"/>
                <a:cs typeface="Arial"/>
              </a:rPr>
              <a:t>Sofosbuvir +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800" dirty="0" smtClean="0">
                <a:solidFill>
                  <a:srgbClr val="000000"/>
                </a:solidFill>
                <a:latin typeface="Arial"/>
                <a:cs typeface="Arial"/>
              </a:rPr>
              <a:t>(n </a:t>
            </a:r>
            <a:r>
              <a:rPr lang="en-US" sz="1800" smtClean="0">
                <a:solidFill>
                  <a:srgbClr val="000000"/>
                </a:solidFill>
                <a:latin typeface="Arial"/>
                <a:cs typeface="Arial"/>
              </a:rPr>
              <a:t>= 28)</a:t>
            </a:r>
            <a:endParaRPr lang="en-US" sz="1600" dirty="0">
              <a:solidFill>
                <a:srgbClr val="000000"/>
              </a:solidFill>
              <a:latin typeface="Arial"/>
              <a:cs typeface="Arial"/>
            </a:endParaRPr>
          </a:p>
        </p:txBody>
      </p:sp>
      <p:sp>
        <p:nvSpPr>
          <p:cNvPr id="76" name="Rectangle 5"/>
          <p:cNvSpPr>
            <a:spLocks noChangeArrowheads="1"/>
          </p:cNvSpPr>
          <p:nvPr/>
        </p:nvSpPr>
        <p:spPr bwMode="auto">
          <a:xfrm>
            <a:off x="1819322" y="2438400"/>
            <a:ext cx="2267902" cy="769049"/>
          </a:xfrm>
          <a:prstGeom prst="rect">
            <a:avLst/>
          </a:prstGeom>
          <a:solidFill>
            <a:schemeClr val="accent1">
              <a:lumMod val="40000"/>
              <a:lumOff val="60000"/>
            </a:schemeClr>
          </a:solidFill>
          <a:ln w="19050" cmpd="sng">
            <a:solidFill>
              <a:srgbClr val="000000"/>
            </a:solidFill>
            <a:miter lim="800000"/>
            <a:headEnd/>
            <a:tailEnd/>
          </a:ln>
          <a:effectLst/>
          <a:extLst/>
        </p:spPr>
        <p:txBody>
          <a:bodyPr wrap="none" anchor="ctr"/>
          <a:lstStyle/>
          <a:p>
            <a:pPr algn="ctr"/>
            <a:r>
              <a:rPr lang="en-US" sz="1800" b="1" dirty="0" smtClean="0">
                <a:solidFill>
                  <a:srgbClr val="000000"/>
                </a:solidFill>
                <a:latin typeface="Arial"/>
                <a:cs typeface="Arial"/>
              </a:rPr>
              <a:t>Sofosbuvir +</a:t>
            </a:r>
            <a:r>
              <a:rPr lang="en-US" sz="1800" b="1" dirty="0">
                <a:solidFill>
                  <a:srgbClr val="000000"/>
                </a:solidFill>
                <a:latin typeface="Arial"/>
                <a:cs typeface="Arial"/>
              </a:rPr>
              <a:t> </a:t>
            </a:r>
            <a:r>
              <a:rPr lang="en-US" sz="1800" b="1" dirty="0" smtClean="0">
                <a:solidFill>
                  <a:srgbClr val="000000"/>
                </a:solidFill>
                <a:latin typeface="Arial"/>
                <a:cs typeface="Arial"/>
              </a:rPr>
              <a:t>RBV</a:t>
            </a:r>
            <a:br>
              <a:rPr lang="en-US" sz="1800" b="1" dirty="0" smtClean="0">
                <a:solidFill>
                  <a:srgbClr val="000000"/>
                </a:solidFill>
                <a:latin typeface="Arial"/>
                <a:cs typeface="Arial"/>
              </a:rPr>
            </a:br>
            <a:r>
              <a:rPr lang="en-US" sz="1800" dirty="0" smtClean="0">
                <a:solidFill>
                  <a:srgbClr val="000000"/>
                </a:solidFill>
                <a:latin typeface="Arial"/>
                <a:cs typeface="Arial"/>
              </a:rPr>
              <a:t>(n = 32)</a:t>
            </a:r>
            <a:endParaRPr lang="en-US" sz="1600" dirty="0" smtClean="0">
              <a:solidFill>
                <a:srgbClr val="000000"/>
              </a:solidFill>
              <a:latin typeface="Arial"/>
              <a:cs typeface="Arial"/>
            </a:endParaRPr>
          </a:p>
        </p:txBody>
      </p:sp>
      <p:sp>
        <p:nvSpPr>
          <p:cNvPr id="77" name="Rectangle 76"/>
          <p:cNvSpPr/>
          <p:nvPr/>
        </p:nvSpPr>
        <p:spPr>
          <a:xfrm>
            <a:off x="0" y="2438400"/>
            <a:ext cx="1676400" cy="2145792"/>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600"/>
              </a:spcBef>
            </a:pPr>
            <a:r>
              <a:rPr lang="en-US" sz="1800" b="1" dirty="0" smtClean="0">
                <a:latin typeface="Arial"/>
                <a:cs typeface="Arial"/>
              </a:rPr>
              <a:t>GT 4 </a:t>
            </a:r>
          </a:p>
          <a:p>
            <a:pPr algn="ctr">
              <a:spcBef>
                <a:spcPts val="600"/>
              </a:spcBef>
            </a:pPr>
            <a:r>
              <a:rPr lang="en-US" sz="1400" b="1" dirty="0" smtClean="0">
                <a:latin typeface="Arial"/>
                <a:cs typeface="Arial"/>
              </a:rPr>
              <a:t>Naïve</a:t>
            </a:r>
            <a:br>
              <a:rPr lang="en-US" sz="1400" b="1" dirty="0" smtClean="0">
                <a:latin typeface="Arial"/>
                <a:cs typeface="Arial"/>
              </a:rPr>
            </a:br>
            <a:r>
              <a:rPr lang="en-US" sz="1400" b="1" dirty="0" smtClean="0">
                <a:latin typeface="Arial"/>
                <a:cs typeface="Arial"/>
              </a:rPr>
              <a:t>or </a:t>
            </a:r>
            <a:r>
              <a:rPr lang="en-US" sz="1400" b="1" dirty="0">
                <a:latin typeface="Arial"/>
                <a:cs typeface="Arial"/>
              </a:rPr>
              <a:t/>
            </a:r>
            <a:br>
              <a:rPr lang="en-US" sz="1400" b="1" dirty="0">
                <a:latin typeface="Arial"/>
                <a:cs typeface="Arial"/>
              </a:rPr>
            </a:br>
            <a:r>
              <a:rPr lang="en-US" sz="1400" b="1" dirty="0" smtClean="0">
                <a:latin typeface="Arial"/>
                <a:cs typeface="Arial"/>
              </a:rPr>
              <a:t>Experienced </a:t>
            </a:r>
            <a:endParaRPr lang="en-US" sz="1400" b="1" dirty="0">
              <a:latin typeface="Arial"/>
              <a:cs typeface="Arial"/>
            </a:endParaRPr>
          </a:p>
        </p:txBody>
      </p:sp>
      <p:grpSp>
        <p:nvGrpSpPr>
          <p:cNvPr id="18" name="Group 17"/>
          <p:cNvGrpSpPr/>
          <p:nvPr/>
        </p:nvGrpSpPr>
        <p:grpSpPr>
          <a:xfrm>
            <a:off x="-6113" y="1313696"/>
            <a:ext cx="9162291" cy="515104"/>
            <a:chOff x="-6113" y="1371600"/>
            <a:chExt cx="9162291" cy="515104"/>
          </a:xfrm>
        </p:grpSpPr>
        <p:sp>
          <p:nvSpPr>
            <p:cNvPr id="19" name="Rectangle 18"/>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0" name="Rectangle 19"/>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1" name="Straight Connector 20"/>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51111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549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5" name="Straight Connector 24"/>
            <p:cNvCxnSpPr/>
            <p:nvPr/>
          </p:nvCxnSpPr>
          <p:spPr>
            <a:xfrm flipV="1">
              <a:off x="633702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174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sp>
          <p:nvSpPr>
            <p:cNvPr id="27" name="Rectangle 26"/>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8" name="Rectangle 27"/>
            <p:cNvSpPr/>
            <p:nvPr/>
          </p:nvSpPr>
          <p:spPr>
            <a:xfrm>
              <a:off x="38100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29" name="Straight Connector 28"/>
            <p:cNvCxnSpPr/>
            <p:nvPr/>
          </p:nvCxnSpPr>
          <p:spPr>
            <a:xfrm flipV="1">
              <a:off x="40920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6146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 R</a:t>
            </a:r>
            <a:r>
              <a:rPr lang="en-US" sz="2400" dirty="0" smtClean="0"/>
              <a:t>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 12 by Regimen Duration and Treatment Experience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17" name="Rectangle 25"/>
          <p:cNvSpPr>
            <a:spLocks noChangeArrowheads="1"/>
          </p:cNvSpPr>
          <p:nvPr/>
        </p:nvSpPr>
        <p:spPr bwMode="auto">
          <a:xfrm>
            <a:off x="1320284" y="5937240"/>
            <a:ext cx="3602736" cy="381000"/>
          </a:xfrm>
          <a:prstGeom prst="rect">
            <a:avLst/>
          </a:prstGeom>
          <a:solidFill>
            <a:schemeClr val="tx1">
              <a:lumMod val="65000"/>
              <a:lumOff val="3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b="1" dirty="0" smtClean="0">
                <a:solidFill>
                  <a:srgbClr val="FFFFFF"/>
                </a:solidFill>
                <a:latin typeface="Arial" pitchFamily="22" charset="0"/>
              </a:rPr>
              <a:t>Treatment Naive</a:t>
            </a:r>
            <a:endParaRPr lang="en-US" sz="1600" b="1" dirty="0">
              <a:solidFill>
                <a:srgbClr val="FFFFFF"/>
              </a:solidFill>
              <a:latin typeface="Arial" pitchFamily="22" charset="0"/>
            </a:endParaRPr>
          </a:p>
        </p:txBody>
      </p:sp>
      <p:sp>
        <p:nvSpPr>
          <p:cNvPr id="18" name="Rectangle 25"/>
          <p:cNvSpPr>
            <a:spLocks noChangeArrowheads="1"/>
          </p:cNvSpPr>
          <p:nvPr/>
        </p:nvSpPr>
        <p:spPr bwMode="auto">
          <a:xfrm>
            <a:off x="4939401" y="5937240"/>
            <a:ext cx="3601140" cy="381000"/>
          </a:xfrm>
          <a:prstGeom prst="rect">
            <a:avLst/>
          </a:prstGeom>
          <a:solidFill>
            <a:schemeClr val="tx1">
              <a:lumMod val="75000"/>
              <a:lumOff val="2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b="1" dirty="0" smtClean="0">
                <a:solidFill>
                  <a:schemeClr val="bg1"/>
                </a:solidFill>
                <a:latin typeface="Arial" pitchFamily="22" charset="0"/>
              </a:rPr>
              <a:t>Treatment Experienced </a:t>
            </a:r>
            <a:endParaRPr lang="en-US" sz="1600" b="1" dirty="0">
              <a:solidFill>
                <a:schemeClr val="bg1"/>
              </a:solidFill>
              <a:latin typeface="Arial" pitchFamily="22" charset="0"/>
            </a:endParaRPr>
          </a:p>
        </p:txBody>
      </p:sp>
      <p:graphicFrame>
        <p:nvGraphicFramePr>
          <p:cNvPr id="23" name="Chart 22"/>
          <p:cNvGraphicFramePr>
            <a:graphicFrameLocks/>
          </p:cNvGraphicFramePr>
          <p:nvPr>
            <p:extLst>
              <p:ext uri="{D42A27DB-BD31-4B8C-83A1-F6EECF244321}">
                <p14:modId xmlns:p14="http://schemas.microsoft.com/office/powerpoint/2010/main" val="2792199466"/>
              </p:ext>
            </p:extLst>
          </p:nvPr>
        </p:nvGraphicFramePr>
        <p:xfrm>
          <a:off x="377820" y="1828800"/>
          <a:ext cx="830898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804360"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rgbClr val="FFFFFF"/>
                </a:solidFill>
              </a:rPr>
              <a:t>11/14</a:t>
            </a:r>
            <a:endParaRPr lang="en-US" sz="1400" b="1" dirty="0">
              <a:solidFill>
                <a:srgbClr val="FFFFFF"/>
              </a:solidFill>
            </a:endParaRPr>
          </a:p>
        </p:txBody>
      </p:sp>
      <p:sp>
        <p:nvSpPr>
          <p:cNvPr id="25" name="Rectangle 24"/>
          <p:cNvSpPr/>
          <p:nvPr/>
        </p:nvSpPr>
        <p:spPr>
          <a:xfrm>
            <a:off x="5379647"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10/17</a:t>
            </a:r>
            <a:endParaRPr lang="en-US" sz="1400" dirty="0">
              <a:solidFill>
                <a:srgbClr val="FFFFFF"/>
              </a:solidFill>
            </a:endParaRPr>
          </a:p>
        </p:txBody>
      </p:sp>
      <p:sp>
        <p:nvSpPr>
          <p:cNvPr id="11" name="Rectangle 10"/>
          <p:cNvSpPr/>
          <p:nvPr/>
        </p:nvSpPr>
        <p:spPr>
          <a:xfrm>
            <a:off x="3587513"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rgbClr val="FFFFFF"/>
                </a:solidFill>
              </a:rPr>
              <a:t>14/14</a:t>
            </a:r>
            <a:endParaRPr lang="en-US" sz="1400" b="1" dirty="0">
              <a:solidFill>
                <a:srgbClr val="FFFFFF"/>
              </a:solidFill>
            </a:endParaRPr>
          </a:p>
        </p:txBody>
      </p:sp>
      <p:sp>
        <p:nvSpPr>
          <p:cNvPr id="12" name="Rectangle 11"/>
          <p:cNvSpPr/>
          <p:nvPr/>
        </p:nvSpPr>
        <p:spPr>
          <a:xfrm>
            <a:off x="7215482"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13/15</a:t>
            </a:r>
            <a:endParaRPr lang="en-US" sz="1400" dirty="0">
              <a:solidFill>
                <a:srgbClr val="FFFFFF"/>
              </a:solidFill>
            </a:endParaRPr>
          </a:p>
        </p:txBody>
      </p:sp>
      <p:sp>
        <p:nvSpPr>
          <p:cNvPr id="13" name="Rectangle 12"/>
          <p:cNvSpPr/>
          <p:nvPr/>
        </p:nvSpPr>
        <p:spPr>
          <a:xfrm>
            <a:off x="1322195" y="1955547"/>
            <a:ext cx="3610743" cy="4352539"/>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9513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587" y="1826515"/>
            <a:ext cx="9158690" cy="54787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 name="Content Placeholder 3"/>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r>
              <a:rPr lang="en-US" dirty="0" smtClean="0">
                <a:latin typeface="Arial" pitchFamily="22" charset="0"/>
              </a:rPr>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700" dirty="0" smtClean="0"/>
              <a:t>NEUTRINO Trial: Design</a:t>
            </a:r>
            <a:endParaRPr lang="en-US" sz="2700" dirty="0"/>
          </a:p>
        </p:txBody>
      </p:sp>
      <p:sp>
        <p:nvSpPr>
          <p:cNvPr id="53" name="Rectangle 52"/>
          <p:cNvSpPr/>
          <p:nvPr/>
        </p:nvSpPr>
        <p:spPr>
          <a:xfrm>
            <a:off x="8192009" y="1840991"/>
            <a:ext cx="545591"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32" name="Rectangle 31"/>
          <p:cNvSpPr/>
          <p:nvPr/>
        </p:nvSpPr>
        <p:spPr>
          <a:xfrm>
            <a:off x="904660" y="1892813"/>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36" name="Rectangle 35"/>
          <p:cNvSpPr/>
          <p:nvPr/>
        </p:nvSpPr>
        <p:spPr>
          <a:xfrm>
            <a:off x="1816608" y="1840991"/>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33" name="Rectangle 32"/>
          <p:cNvSpPr/>
          <p:nvPr/>
        </p:nvSpPr>
        <p:spPr>
          <a:xfrm>
            <a:off x="4819399" y="1840991"/>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59" name="Rectangle 5"/>
          <p:cNvSpPr>
            <a:spLocks noChangeArrowheads="1"/>
          </p:cNvSpPr>
          <p:nvPr/>
        </p:nvSpPr>
        <p:spPr bwMode="auto">
          <a:xfrm>
            <a:off x="2088802" y="3117151"/>
            <a:ext cx="3031854"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none" anchor="ctr"/>
          <a:lstStyle/>
          <a:p>
            <a:pPr algn="ctr"/>
            <a:r>
              <a:rPr lang="en-US" sz="1600" b="1" dirty="0" err="1" smtClean="0">
                <a:solidFill>
                  <a:srgbClr val="000000"/>
                </a:solidFill>
                <a:latin typeface="Arial"/>
                <a:cs typeface="Arial"/>
              </a:rPr>
              <a:t>Sofosbuvir</a:t>
            </a:r>
            <a:r>
              <a:rPr lang="en-US" sz="1600" b="1" dirty="0" smtClean="0">
                <a:solidFill>
                  <a:srgbClr val="000000"/>
                </a:solidFill>
                <a:latin typeface="Arial"/>
                <a:cs typeface="Arial"/>
              </a:rPr>
              <a:t> + PEG + RBV</a:t>
            </a:r>
            <a:endParaRPr lang="en-US" sz="1600" dirty="0">
              <a:solidFill>
                <a:srgbClr val="000000"/>
              </a:solidFill>
              <a:latin typeface="Arial"/>
              <a:cs typeface="Arial"/>
            </a:endParaRPr>
          </a:p>
        </p:txBody>
      </p:sp>
      <p:sp>
        <p:nvSpPr>
          <p:cNvPr id="17" name="Rectangle 16"/>
          <p:cNvSpPr/>
          <p:nvPr/>
        </p:nvSpPr>
        <p:spPr>
          <a:xfrm>
            <a:off x="8039100" y="3298148"/>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cxnSp>
        <p:nvCxnSpPr>
          <p:cNvPr id="7" name="Straight Connector 6"/>
          <p:cNvCxnSpPr/>
          <p:nvPr/>
        </p:nvCxnSpPr>
        <p:spPr>
          <a:xfrm>
            <a:off x="5123669" y="3513028"/>
            <a:ext cx="2996184"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12330" y="4800600"/>
            <a:ext cx="9180577" cy="106069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a:solidFill>
                  <a:srgbClr val="000000"/>
                </a:solidFill>
                <a:latin typeface="Arial" pitchFamily="22" charset="0"/>
              </a:rPr>
              <a:t>Peginterferon alfa-</a:t>
            </a:r>
            <a:r>
              <a:rPr lang="en-US" sz="1400" dirty="0" smtClean="0">
                <a:solidFill>
                  <a:srgbClr val="000000"/>
                </a:solidFill>
                <a:latin typeface="Arial" pitchFamily="22" charset="0"/>
              </a:rPr>
              <a:t>2a: 180 </a:t>
            </a:r>
            <a:r>
              <a:rPr lang="en-US" sz="1400" dirty="0">
                <a:solidFill>
                  <a:srgbClr val="000000"/>
                </a:solidFill>
                <a:latin typeface="Arial" pitchFamily="22" charset="0"/>
              </a:rPr>
              <a:t>µg once weekly</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(weight-based </a:t>
            </a:r>
            <a:r>
              <a:rPr lang="en-US" sz="1400" dirty="0">
                <a:solidFill>
                  <a:srgbClr val="000000"/>
                </a:solidFill>
                <a:latin typeface="Arial" pitchFamily="22" charset="0"/>
              </a:rPr>
              <a:t>and </a:t>
            </a:r>
            <a:r>
              <a:rPr lang="en-US" sz="1400" dirty="0" smtClean="0">
                <a:solidFill>
                  <a:srgbClr val="000000"/>
                </a:solidFill>
                <a:latin typeface="Arial" pitchFamily="22" charset="0"/>
              </a:rPr>
              <a:t>in </a:t>
            </a:r>
            <a:r>
              <a:rPr lang="en-US" sz="1400" dirty="0">
                <a:solidFill>
                  <a:srgbClr val="000000"/>
                </a:solidFill>
                <a:latin typeface="Arial" pitchFamily="22" charset="0"/>
              </a:rPr>
              <a:t>2 divided doses)</a:t>
            </a:r>
            <a:r>
              <a:rPr lang="en-US" sz="1400" dirty="0" smtClean="0">
                <a:solidFill>
                  <a:srgbClr val="000000"/>
                </a:solidFill>
                <a:latin typeface="Arial" pitchFamily="22" charset="0"/>
              </a:rPr>
              <a:t>: 1000 mg/day if &lt; 75 kg or 1200 </a:t>
            </a:r>
            <a:r>
              <a:rPr lang="en-US" sz="1400" dirty="0">
                <a:solidFill>
                  <a:srgbClr val="000000"/>
                </a:solidFill>
                <a:latin typeface="Arial" pitchFamily="22" charset="0"/>
              </a:rPr>
              <a:t>mg/day </a:t>
            </a:r>
            <a:r>
              <a:rPr lang="en-US" sz="1400" dirty="0" smtClean="0">
                <a:solidFill>
                  <a:srgbClr val="000000"/>
                </a:solidFill>
                <a:latin typeface="Arial" pitchFamily="22" charset="0"/>
              </a:rPr>
              <a:t>if ≥ 75 kg</a:t>
            </a:r>
            <a:endParaRPr lang="en-US" sz="1400" dirty="0">
              <a:solidFill>
                <a:srgbClr val="000000"/>
              </a:solidFill>
              <a:latin typeface="Arial" pitchFamily="22" charset="0"/>
            </a:endParaRPr>
          </a:p>
        </p:txBody>
      </p:sp>
      <p:sp>
        <p:nvSpPr>
          <p:cNvPr id="5" name="TextBox 4"/>
          <p:cNvSpPr txBox="1"/>
          <p:nvPr/>
        </p:nvSpPr>
        <p:spPr>
          <a:xfrm>
            <a:off x="236721" y="3206922"/>
            <a:ext cx="1737375" cy="584776"/>
          </a:xfrm>
          <a:prstGeom prst="rect">
            <a:avLst/>
          </a:prstGeom>
          <a:solidFill>
            <a:schemeClr val="bg1">
              <a:lumMod val="85000"/>
            </a:schemeClr>
          </a:solidFill>
        </p:spPr>
        <p:txBody>
          <a:bodyPr wrap="none" rtlCol="0" anchor="ctr">
            <a:spAutoFit/>
          </a:bodyPr>
          <a:lstStyle/>
          <a:p>
            <a:pPr algn="ctr"/>
            <a:r>
              <a:rPr lang="en-US" sz="1600" dirty="0" smtClean="0">
                <a:solidFill>
                  <a:srgbClr val="000000"/>
                </a:solidFill>
                <a:latin typeface="Arial"/>
                <a:cs typeface="Arial"/>
              </a:rPr>
              <a:t>Total N = 327 </a:t>
            </a:r>
            <a:br>
              <a:rPr lang="en-US" sz="1600" dirty="0" smtClean="0">
                <a:solidFill>
                  <a:srgbClr val="000000"/>
                </a:solidFill>
                <a:latin typeface="Arial"/>
                <a:cs typeface="Arial"/>
              </a:rPr>
            </a:br>
            <a:r>
              <a:rPr lang="en-US" sz="1600" dirty="0" smtClean="0">
                <a:solidFill>
                  <a:srgbClr val="000000"/>
                </a:solidFill>
                <a:latin typeface="Arial"/>
                <a:cs typeface="Arial"/>
              </a:rPr>
              <a:t>(N = 28 for GT 4)</a:t>
            </a:r>
            <a:endParaRPr lang="en-US" sz="1600" dirty="0">
              <a:solidFill>
                <a:srgbClr val="000000"/>
              </a:solidFill>
              <a:latin typeface="Arial"/>
              <a:cs typeface="Arial"/>
            </a:endParaRPr>
          </a:p>
        </p:txBody>
      </p:sp>
    </p:spTree>
    <p:extLst>
      <p:ext uri="{BB962C8B-B14F-4D97-AF65-F5344CB8AC3E}">
        <p14:creationId xmlns:p14="http://schemas.microsoft.com/office/powerpoint/2010/main" val="35462963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rPr>
              <a:t>Sofosbuvir + PEG + RBV: Treatment-Naive HCV GT 1,4,5,6 </a:t>
            </a:r>
            <a:br>
              <a:rPr lang="en-US" sz="2400" dirty="0">
                <a:solidFill>
                  <a:schemeClr val="accent5">
                    <a:lumMod val="20000"/>
                    <a:lumOff val="80000"/>
                  </a:schemeClr>
                </a:solidFill>
              </a:rPr>
            </a:br>
            <a:r>
              <a:rPr lang="en-US" sz="2400" dirty="0" smtClean="0">
                <a:ea typeface="ＭＳ Ｐゴシック" pitchFamily="22" charset="-128"/>
                <a:cs typeface="ＭＳ Ｐゴシック" pitchFamily="22" charset="-128"/>
              </a:rPr>
              <a:t>NEUTRINO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smtClean="0">
                <a:solidFill>
                  <a:schemeClr val="bg1"/>
                </a:solidFill>
                <a:latin typeface="Arial" pitchFamily="-110" charset="0"/>
                <a:ea typeface="ＭＳ Ｐゴシック" pitchFamily="-110" charset="-128"/>
                <a:cs typeface="ＭＳ Ｐゴシック" pitchFamily="-110" charset="-128"/>
              </a:rPr>
              <a:t>NEUTRINO</a:t>
            </a:r>
            <a:r>
              <a:rPr lang="en-US" dirty="0" smtClean="0">
                <a:solidFill>
                  <a:schemeClr val="bg1"/>
                </a:solidFill>
                <a:latin typeface="Arial" pitchFamily="-110" charset="0"/>
                <a:ea typeface="ＭＳ Ｐゴシック" pitchFamily="-110" charset="-128"/>
                <a:cs typeface="ＭＳ Ｐゴシック" pitchFamily="-110" charset="-128"/>
              </a:rPr>
              <a:t>: SVR 12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Lawitz</a:t>
            </a:r>
            <a:r>
              <a:rPr lang="en-US" dirty="0"/>
              <a:t> E</a:t>
            </a:r>
            <a:r>
              <a:rPr lang="en-US" dirty="0">
                <a:latin typeface="Arial" pitchFamily="22" charset="0"/>
              </a:rPr>
              <a:t>, et al.  N </a:t>
            </a:r>
            <a:r>
              <a:rPr lang="en-US" dirty="0" err="1">
                <a:latin typeface="Arial" pitchFamily="22" charset="0"/>
              </a:rPr>
              <a:t>Engl</a:t>
            </a:r>
            <a:r>
              <a:rPr lang="en-US" dirty="0">
                <a:latin typeface="Arial" pitchFamily="22" charset="0"/>
              </a:rPr>
              <a:t> J Med.  2013;368:1878-87.</a:t>
            </a:r>
          </a:p>
        </p:txBody>
      </p:sp>
      <p:graphicFrame>
        <p:nvGraphicFramePr>
          <p:cNvPr id="30" name="Chart 29"/>
          <p:cNvGraphicFramePr>
            <a:graphicFrameLocks/>
          </p:cNvGraphicFramePr>
          <p:nvPr>
            <p:extLst>
              <p:ext uri="{D42A27DB-BD31-4B8C-83A1-F6EECF244321}">
                <p14:modId xmlns:p14="http://schemas.microsoft.com/office/powerpoint/2010/main" val="1886647543"/>
              </p:ext>
            </p:extLst>
          </p:nvPr>
        </p:nvGraphicFramePr>
        <p:xfrm>
          <a:off x="457200"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146798"/>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GT = genotype</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2066981" y="4885450"/>
            <a:ext cx="11334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bg1"/>
                </a:solidFill>
              </a:rPr>
              <a:t>261/292</a:t>
            </a:r>
            <a:endParaRPr lang="en-US" sz="1800" dirty="0">
              <a:solidFill>
                <a:schemeClr val="bg1"/>
              </a:solidFill>
            </a:endParaRPr>
          </a:p>
        </p:txBody>
      </p:sp>
      <p:sp>
        <p:nvSpPr>
          <p:cNvPr id="10" name="Rectangle 9"/>
          <p:cNvSpPr/>
          <p:nvPr/>
        </p:nvSpPr>
        <p:spPr>
          <a:xfrm>
            <a:off x="4504440" y="4885450"/>
            <a:ext cx="990600"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rPr>
              <a:t>27/28</a:t>
            </a:r>
            <a:endParaRPr lang="en-US" sz="1800" b="1" dirty="0">
              <a:solidFill>
                <a:schemeClr val="bg1"/>
              </a:solidFill>
            </a:endParaRPr>
          </a:p>
        </p:txBody>
      </p:sp>
      <p:sp>
        <p:nvSpPr>
          <p:cNvPr id="11" name="Rectangle 10"/>
          <p:cNvSpPr/>
          <p:nvPr/>
        </p:nvSpPr>
        <p:spPr>
          <a:xfrm>
            <a:off x="6979058" y="488545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bg1"/>
                </a:solidFill>
              </a:rPr>
              <a:t>7/7</a:t>
            </a:r>
            <a:endParaRPr lang="en-US" sz="1800" dirty="0">
              <a:solidFill>
                <a:schemeClr val="bg1"/>
              </a:solidFill>
            </a:endParaRPr>
          </a:p>
        </p:txBody>
      </p:sp>
      <p:sp>
        <p:nvSpPr>
          <p:cNvPr id="12" name="Rectangle 11"/>
          <p:cNvSpPr/>
          <p:nvPr/>
        </p:nvSpPr>
        <p:spPr>
          <a:xfrm>
            <a:off x="4012168" y="1955544"/>
            <a:ext cx="2023872" cy="3977640"/>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8361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88" y="3276600"/>
            <a:ext cx="9140825" cy="1238250"/>
          </a:xfrm>
        </p:spPr>
        <p:txBody>
          <a:bodyPr>
            <a:normAutofit/>
          </a:bodyPr>
          <a:lstStyle/>
          <a:p>
            <a:r>
              <a:rPr lang="en-US" sz="2800" dirty="0"/>
              <a:t>Retreatment of Persons in Whom Prior Therapy Failed</a:t>
            </a:r>
          </a:p>
        </p:txBody>
      </p:sp>
      <p:sp>
        <p:nvSpPr>
          <p:cNvPr id="8" name="Text Placeholder 7"/>
          <p:cNvSpPr>
            <a:spLocks noGrp="1"/>
          </p:cNvSpPr>
          <p:nvPr>
            <p:ph type="body" idx="1"/>
          </p:nvPr>
        </p:nvSpPr>
        <p:spPr/>
        <p:txBody>
          <a:bodyPr/>
          <a:lstStyle/>
          <a:p>
            <a:r>
              <a:rPr lang="en-US" dirty="0"/>
              <a:t>Treatment of Chronic Hepatitis C: Genotype </a:t>
            </a:r>
            <a:r>
              <a:rPr lang="en-US" dirty="0" smtClean="0"/>
              <a:t>4</a:t>
            </a:r>
            <a:endParaRPr lang="en-US" dirty="0"/>
          </a:p>
        </p:txBody>
      </p:sp>
    </p:spTree>
    <p:extLst>
      <p:ext uri="{BB962C8B-B14F-4D97-AF65-F5344CB8AC3E}">
        <p14:creationId xmlns:p14="http://schemas.microsoft.com/office/powerpoint/2010/main" val="22276701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AASLD/</a:t>
            </a:r>
            <a:r>
              <a:rPr lang="en-US" dirty="0" smtClean="0"/>
              <a:t>IDSA/IAS-USA </a:t>
            </a:r>
            <a:r>
              <a:rPr lang="en-US" dirty="0"/>
              <a:t>(</a:t>
            </a:r>
            <a:r>
              <a:rPr lang="en-US" dirty="0">
                <a:hlinkClick r:id="rId2"/>
              </a:rPr>
              <a:t>www.hcvguidelines.org</a:t>
            </a:r>
            <a:r>
              <a:rPr lang="en-US" dirty="0"/>
              <a:t>). </a:t>
            </a:r>
          </a:p>
        </p:txBody>
      </p:sp>
      <p:sp>
        <p:nvSpPr>
          <p:cNvPr id="49" name="Title 1"/>
          <p:cNvSpPr>
            <a:spLocks noGrp="1"/>
          </p:cNvSpPr>
          <p:nvPr>
            <p:ph type="title"/>
          </p:nvPr>
        </p:nvSpPr>
        <p:spPr>
          <a:xfrm>
            <a:off x="323850" y="304800"/>
            <a:ext cx="8515350" cy="990600"/>
          </a:xfrm>
        </p:spPr>
        <p:txBody>
          <a:bodyPr>
            <a:normAutofit/>
          </a:bodyPr>
          <a:lstStyle/>
          <a:p>
            <a:r>
              <a:rPr lang="en-US" sz="2000" dirty="0" smtClean="0">
                <a:solidFill>
                  <a:srgbClr val="F0EADC"/>
                </a:solidFill>
              </a:rPr>
              <a:t>AASLD/IDSA/IAS-USA 2015 HCV Treatment Recommendations</a:t>
            </a:r>
            <a:r>
              <a:rPr lang="en-US" sz="2400" dirty="0">
                <a:solidFill>
                  <a:srgbClr val="F0EADC"/>
                </a:solidFill>
              </a:rPr>
              <a:t/>
            </a:r>
            <a:br>
              <a:rPr lang="en-US" sz="2400" dirty="0">
                <a:solidFill>
                  <a:srgbClr val="F0EADC"/>
                </a:solidFill>
              </a:rPr>
            </a:br>
            <a:r>
              <a:rPr lang="en-US" sz="2400" dirty="0" smtClean="0"/>
              <a:t>Genotype 4 Chronic HCV: Retreatment, Prior Failure with PR</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48076959"/>
              </p:ext>
            </p:extLst>
          </p:nvPr>
        </p:nvGraphicFramePr>
        <p:xfrm>
          <a:off x="331536" y="1567251"/>
          <a:ext cx="8458200" cy="4114802"/>
        </p:xfrm>
        <a:graphic>
          <a:graphicData uri="http://schemas.openxmlformats.org/drawingml/2006/table">
            <a:tbl>
              <a:tblPr firstRow="1" bandRow="1">
                <a:tableStyleId>{5C22544A-7EE6-4342-B048-85BDC9FD1C3A}</a:tableStyleId>
              </a:tblPr>
              <a:tblGrid>
                <a:gridCol w="8458200"/>
              </a:tblGrid>
              <a:tr h="653507">
                <a:tc>
                  <a:txBody>
                    <a:bodyPr/>
                    <a:lstStyle/>
                    <a:p>
                      <a:pPr>
                        <a:lnSpc>
                          <a:spcPts val="1800"/>
                        </a:lnSpc>
                      </a:pPr>
                      <a:r>
                        <a:rPr lang="en-US" sz="1800" baseline="0" dirty="0" smtClean="0"/>
                        <a:t>Genotype 4 HCV: Retreatment, Prior Failure with </a:t>
                      </a:r>
                      <a:r>
                        <a:rPr lang="en-US" sz="1800" baseline="0" dirty="0" err="1" smtClean="0"/>
                        <a:t>Peginterferon</a:t>
                      </a:r>
                      <a:r>
                        <a:rPr lang="en-US" sz="1800" baseline="0" dirty="0" smtClean="0"/>
                        <a:t> + Ribavirin</a:t>
                      </a:r>
                      <a:endParaRPr lang="en-US" sz="1800" dirty="0"/>
                    </a:p>
                  </a:txBody>
                  <a:tcPr marL="182880" marT="91440" marB="9144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r>
              <a:tr h="692259">
                <a:tc>
                  <a:txBody>
                    <a:bodyPr/>
                    <a:lstStyle/>
                    <a:p>
                      <a:r>
                        <a:rPr lang="en-US" sz="2000" b="1" dirty="0" smtClean="0">
                          <a:solidFill>
                            <a:srgbClr val="FFFFFF"/>
                          </a:solidFill>
                        </a:rPr>
                        <a:t>Recommended Regimens</a:t>
                      </a:r>
                      <a:endParaRPr lang="en-US" sz="2000" b="1" dirty="0">
                        <a:solidFill>
                          <a:srgbClr val="FFFFFF"/>
                        </a:solidFill>
                      </a:endParaRPr>
                    </a:p>
                  </a:txBody>
                  <a:tcPr marL="18288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2A5580"/>
                    </a:solidFill>
                  </a:tcPr>
                </a:tc>
              </a:tr>
              <a:tr h="69225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Ledipasvir-Sofosbuvir</a:t>
                      </a:r>
                      <a:r>
                        <a:rPr lang="en-US" sz="2000" baseline="0" dirty="0" smtClean="0"/>
                        <a:t> x 12 weeks</a:t>
                      </a:r>
                      <a:endParaRPr lang="en-US" sz="2000" dirty="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tcPr>
                </a:tc>
              </a:tr>
              <a:tr h="69225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Ombitasvir</a:t>
                      </a:r>
                      <a:r>
                        <a:rPr lang="en-US" sz="2000" dirty="0" smtClean="0"/>
                        <a:t>-</a:t>
                      </a:r>
                      <a:r>
                        <a:rPr lang="en-US" sz="2000" dirty="0" err="1" smtClean="0"/>
                        <a:t>Paritaprevir</a:t>
                      </a:r>
                      <a:r>
                        <a:rPr lang="en-US" sz="2000" dirty="0" smtClean="0"/>
                        <a:t>-Ritonavir</a:t>
                      </a:r>
                      <a:r>
                        <a:rPr lang="en-US" sz="2000" baseline="0" dirty="0" smtClean="0"/>
                        <a:t> + Ribavirin x 12 weeks</a:t>
                      </a:r>
                      <a:endParaRPr lang="en-US" sz="2000" dirty="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tcPr>
                </a:tc>
              </a:tr>
              <a:tr h="69225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Sofosbuvir</a:t>
                      </a:r>
                      <a:r>
                        <a:rPr lang="en-US" sz="2000" baseline="0" dirty="0" smtClean="0"/>
                        <a:t> + Ribavirin + </a:t>
                      </a:r>
                      <a:r>
                        <a:rPr lang="en-US" sz="2000" baseline="0" dirty="0" err="1" smtClean="0"/>
                        <a:t>Peginterferon</a:t>
                      </a:r>
                      <a:r>
                        <a:rPr lang="en-US" sz="2000" baseline="0" dirty="0" smtClean="0"/>
                        <a:t> x 12 weeks</a:t>
                      </a:r>
                      <a:endParaRPr lang="en-US" sz="2000" dirty="0" smtClean="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tcPr>
                </a:tc>
              </a:tr>
              <a:tr h="69225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Sofosbuvir</a:t>
                      </a:r>
                      <a:r>
                        <a:rPr lang="en-US" sz="2000" baseline="0" dirty="0" smtClean="0"/>
                        <a:t> + Ribavirin x 24 weeks</a:t>
                      </a:r>
                      <a:endParaRPr lang="en-US" sz="2000" dirty="0" smtClean="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69345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Retreatment of GT4 Chronic HCV</a:t>
            </a:r>
            <a:r>
              <a:rPr lang="en-US" sz="2400" dirty="0"/>
              <a:t/>
            </a:r>
            <a:br>
              <a:rPr lang="en-US" sz="2400" dirty="0"/>
            </a:br>
            <a:r>
              <a:rPr lang="en-US" sz="2400" dirty="0"/>
              <a:t>Key Studies that Support Treatment Recommendations</a:t>
            </a:r>
          </a:p>
        </p:txBody>
      </p:sp>
      <p:sp>
        <p:nvSpPr>
          <p:cNvPr id="3" name="Content Placeholder 2"/>
          <p:cNvSpPr>
            <a:spLocks noGrp="1"/>
          </p:cNvSpPr>
          <p:nvPr>
            <p:ph sz="half" idx="2"/>
          </p:nvPr>
        </p:nvSpPr>
        <p:spPr/>
        <p:txBody>
          <a:bodyPr>
            <a:normAutofit/>
          </a:bodyPr>
          <a:lstStyle/>
          <a:p>
            <a:pPr>
              <a:spcBef>
                <a:spcPts val="1800"/>
              </a:spcBef>
            </a:pPr>
            <a:r>
              <a:rPr lang="en-US" b="1" dirty="0" err="1">
                <a:solidFill>
                  <a:schemeClr val="tx2"/>
                </a:solidFill>
              </a:rPr>
              <a:t>Ledipasvir-Sofosbuvir</a:t>
            </a:r>
            <a:r>
              <a:rPr lang="en-US" b="1" dirty="0">
                <a:solidFill>
                  <a:schemeClr val="tx2"/>
                </a:solidFill>
              </a:rPr>
              <a:t/>
            </a:r>
            <a:br>
              <a:rPr lang="en-US" b="1" dirty="0">
                <a:solidFill>
                  <a:schemeClr val="tx2"/>
                </a:solidFill>
              </a:rPr>
            </a:br>
            <a:r>
              <a:rPr lang="en-US" dirty="0">
                <a:solidFill>
                  <a:schemeClr val="tx2"/>
                </a:solidFill>
              </a:rPr>
              <a:t>- NIAID Synergy (Genotype 4)</a:t>
            </a:r>
          </a:p>
          <a:p>
            <a:pPr>
              <a:spcBef>
                <a:spcPts val="1800"/>
              </a:spcBef>
            </a:pPr>
            <a:r>
              <a:rPr lang="en-US" b="1" dirty="0" err="1">
                <a:solidFill>
                  <a:schemeClr val="tx2"/>
                </a:solidFill>
              </a:rPr>
              <a:t>Ombitasvir</a:t>
            </a:r>
            <a:r>
              <a:rPr lang="en-US" b="1" dirty="0">
                <a:solidFill>
                  <a:schemeClr val="tx2"/>
                </a:solidFill>
              </a:rPr>
              <a:t>-</a:t>
            </a:r>
            <a:r>
              <a:rPr lang="en-US" b="1" dirty="0" err="1">
                <a:solidFill>
                  <a:schemeClr val="tx2"/>
                </a:solidFill>
              </a:rPr>
              <a:t>Paritaprevir</a:t>
            </a:r>
            <a:r>
              <a:rPr lang="en-US" b="1" dirty="0">
                <a:solidFill>
                  <a:schemeClr val="tx2"/>
                </a:solidFill>
              </a:rPr>
              <a:t>-Ritonavir</a:t>
            </a:r>
            <a:br>
              <a:rPr lang="en-US" b="1" dirty="0">
                <a:solidFill>
                  <a:schemeClr val="tx2"/>
                </a:solidFill>
              </a:rPr>
            </a:br>
            <a:r>
              <a:rPr lang="en-US" dirty="0">
                <a:solidFill>
                  <a:schemeClr val="tx2"/>
                </a:solidFill>
              </a:rPr>
              <a:t>- PEARL-</a:t>
            </a:r>
            <a:r>
              <a:rPr lang="en-US" dirty="0" smtClean="0">
                <a:solidFill>
                  <a:schemeClr val="tx2"/>
                </a:solidFill>
              </a:rPr>
              <a:t>I</a:t>
            </a:r>
          </a:p>
          <a:p>
            <a:pPr>
              <a:spcBef>
                <a:spcPts val="1800"/>
              </a:spcBef>
            </a:pPr>
            <a:r>
              <a:rPr lang="en-US" b="1" dirty="0" err="1">
                <a:solidFill>
                  <a:schemeClr val="tx2"/>
                </a:solidFill>
              </a:rPr>
              <a:t>Sofosbuvir</a:t>
            </a:r>
            <a:r>
              <a:rPr lang="en-US" b="1" dirty="0">
                <a:solidFill>
                  <a:schemeClr val="tx2"/>
                </a:solidFill>
              </a:rPr>
              <a:t> + </a:t>
            </a:r>
            <a:r>
              <a:rPr lang="en-US" b="1" dirty="0" smtClean="0">
                <a:solidFill>
                  <a:schemeClr val="tx2"/>
                </a:solidFill>
              </a:rPr>
              <a:t>Ribavirin + </a:t>
            </a:r>
            <a:r>
              <a:rPr lang="en-US" b="1" dirty="0" err="1" smtClean="0">
                <a:solidFill>
                  <a:schemeClr val="tx2"/>
                </a:solidFill>
              </a:rPr>
              <a:t>Peginterferon</a:t>
            </a:r>
            <a:r>
              <a:rPr lang="en-US" dirty="0">
                <a:solidFill>
                  <a:schemeClr val="tx2"/>
                </a:solidFill>
              </a:rPr>
              <a:t/>
            </a:r>
            <a:br>
              <a:rPr lang="en-US" dirty="0">
                <a:solidFill>
                  <a:schemeClr val="tx2"/>
                </a:solidFill>
              </a:rPr>
            </a:br>
            <a:r>
              <a:rPr lang="en-US" dirty="0"/>
              <a:t>- </a:t>
            </a:r>
            <a:r>
              <a:rPr lang="en-US" dirty="0" smtClean="0"/>
              <a:t>NEUTRINO (data for treatment-naïve patients)</a:t>
            </a:r>
            <a:endParaRPr lang="en-US" dirty="0"/>
          </a:p>
          <a:p>
            <a:pPr>
              <a:spcBef>
                <a:spcPts val="1800"/>
              </a:spcBef>
            </a:pPr>
            <a:r>
              <a:rPr lang="en-US" b="1" dirty="0" err="1" smtClean="0">
                <a:solidFill>
                  <a:schemeClr val="tx2"/>
                </a:solidFill>
              </a:rPr>
              <a:t>Sofosbuvir</a:t>
            </a:r>
            <a:r>
              <a:rPr lang="en-US" b="1" dirty="0" smtClean="0">
                <a:solidFill>
                  <a:schemeClr val="tx2"/>
                </a:solidFill>
              </a:rPr>
              <a:t> </a:t>
            </a:r>
            <a:r>
              <a:rPr lang="en-US" b="1" dirty="0">
                <a:solidFill>
                  <a:schemeClr val="tx2"/>
                </a:solidFill>
              </a:rPr>
              <a:t>+ Ribavirin</a:t>
            </a:r>
            <a:r>
              <a:rPr lang="en-US" dirty="0">
                <a:solidFill>
                  <a:schemeClr val="tx2"/>
                </a:solidFill>
              </a:rPr>
              <a:t/>
            </a:r>
            <a:br>
              <a:rPr lang="en-US" dirty="0">
                <a:solidFill>
                  <a:schemeClr val="tx2"/>
                </a:solidFill>
              </a:rPr>
            </a:br>
            <a:r>
              <a:rPr lang="en-US" dirty="0"/>
              <a:t>- Egyptian </a:t>
            </a:r>
            <a:r>
              <a:rPr lang="en-US" dirty="0" smtClean="0"/>
              <a:t>Ancestry</a:t>
            </a:r>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291320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Ledipasvir-Sofosbuvir</a:t>
            </a:r>
            <a:r>
              <a:rPr lang="en-US" sz="2400" dirty="0">
                <a:solidFill>
                  <a:schemeClr val="accent5">
                    <a:lumMod val="20000"/>
                    <a:lumOff val="80000"/>
                  </a:schemeClr>
                </a:solidFill>
              </a:rPr>
              <a:t> in Genotype </a:t>
            </a:r>
            <a:r>
              <a:rPr lang="en-US" sz="2400" dirty="0" smtClean="0">
                <a:solidFill>
                  <a:schemeClr val="accent5">
                    <a:lumMod val="20000"/>
                    <a:lumOff val="80000"/>
                  </a:schemeClr>
                </a:solidFill>
              </a:rPr>
              <a:t>4</a:t>
            </a:r>
            <a:r>
              <a:rPr lang="en-US" dirty="0">
                <a:solidFill>
                  <a:schemeClr val="accent5">
                    <a:lumMod val="20000"/>
                    <a:lumOff val="80000"/>
                  </a:schemeClr>
                </a:solidFill>
              </a:rPr>
              <a:t/>
            </a:r>
            <a:br>
              <a:rPr lang="en-US" dirty="0">
                <a:solidFill>
                  <a:schemeClr val="accent5">
                    <a:lumMod val="20000"/>
                    <a:lumOff val="80000"/>
                  </a:schemeClr>
                </a:solidFill>
              </a:rPr>
            </a:br>
            <a:r>
              <a:rPr lang="en-US" dirty="0"/>
              <a:t>NIAID SYNERGY (GT4) </a:t>
            </a:r>
            <a:r>
              <a:rPr lang="en-US" dirty="0" smtClean="0"/>
              <a:t>Trial: Results</a:t>
            </a:r>
            <a:endParaRPr lang="en-US" dirty="0"/>
          </a:p>
        </p:txBody>
      </p:sp>
      <p:sp>
        <p:nvSpPr>
          <p:cNvPr id="2" name="Text Placeholder 1"/>
          <p:cNvSpPr>
            <a:spLocks noGrp="1"/>
          </p:cNvSpPr>
          <p:nvPr>
            <p:ph type="body" idx="10"/>
          </p:nvPr>
        </p:nvSpPr>
        <p:spPr/>
        <p:txBody>
          <a:bodyPr/>
          <a:lstStyle/>
          <a:p>
            <a:r>
              <a:rPr lang="en-US" dirty="0" smtClean="0"/>
              <a:t>NIH SYNERGY: </a:t>
            </a:r>
            <a:r>
              <a:rPr lang="en-US" dirty="0" smtClean="0">
                <a:solidFill>
                  <a:schemeClr val="bg1"/>
                </a:solidFill>
                <a:latin typeface="Arial" pitchFamily="-110" charset="0"/>
                <a:ea typeface="ＭＳ Ｐゴシック" pitchFamily="-110" charset="-128"/>
                <a:cs typeface="ＭＳ Ｐゴシック" pitchFamily="-110" charset="-128"/>
              </a:rPr>
              <a:t>SVR 12, Intent to Treat 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Kohli</a:t>
            </a:r>
            <a:r>
              <a:rPr lang="en-US" dirty="0"/>
              <a:t> A, et al.  Lancet Infect Dis. 2015:15:1049-54.</a:t>
            </a:r>
          </a:p>
        </p:txBody>
      </p:sp>
      <p:graphicFrame>
        <p:nvGraphicFramePr>
          <p:cNvPr id="30" name="Chart 29"/>
          <p:cNvGraphicFramePr>
            <a:graphicFrameLocks/>
          </p:cNvGraphicFramePr>
          <p:nvPr>
            <p:extLst>
              <p:ext uri="{D42A27DB-BD31-4B8C-83A1-F6EECF244321}">
                <p14:modId xmlns:p14="http://schemas.microsoft.com/office/powerpoint/2010/main" val="774463298"/>
              </p:ext>
            </p:extLst>
          </p:nvPr>
        </p:nvGraphicFramePr>
        <p:xfrm>
          <a:off x="723900" y="1828800"/>
          <a:ext cx="7696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322990"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bg1"/>
                </a:solidFill>
              </a:rPr>
              <a:t>20/21*</a:t>
            </a:r>
            <a:endParaRPr lang="en-US" sz="1800" dirty="0">
              <a:solidFill>
                <a:schemeClr val="bg1"/>
              </a:solidFill>
            </a:endParaRPr>
          </a:p>
        </p:txBody>
      </p:sp>
      <p:sp>
        <p:nvSpPr>
          <p:cNvPr id="10" name="Rectangle 25"/>
          <p:cNvSpPr>
            <a:spLocks noChangeArrowheads="1"/>
          </p:cNvSpPr>
          <p:nvPr/>
        </p:nvSpPr>
        <p:spPr bwMode="auto">
          <a:xfrm>
            <a:off x="-6950" y="6019800"/>
            <a:ext cx="9157047" cy="361949"/>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800"/>
              </a:spcBef>
            </a:pPr>
            <a:r>
              <a:rPr lang="en-US" sz="1300" dirty="0" smtClean="0">
                <a:solidFill>
                  <a:srgbClr val="000000"/>
                </a:solidFill>
                <a:latin typeface="Arial" pitchFamily="22" charset="0"/>
              </a:rPr>
              <a:t>*1 patient did not complete 12 weeks of treatment due to drug non-adherence</a:t>
            </a:r>
            <a:endParaRPr lang="en-US" sz="1300" dirty="0">
              <a:solidFill>
                <a:srgbClr val="000000"/>
              </a:solidFill>
              <a:latin typeface="Arial" pitchFamily="22" charset="0"/>
            </a:endParaRPr>
          </a:p>
        </p:txBody>
      </p:sp>
      <p:sp>
        <p:nvSpPr>
          <p:cNvPr id="8" name="Rectangle 7"/>
          <p:cNvSpPr/>
          <p:nvPr/>
        </p:nvSpPr>
        <p:spPr>
          <a:xfrm>
            <a:off x="4493051"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bg1"/>
                </a:solidFill>
              </a:rPr>
              <a:t>12/13*</a:t>
            </a:r>
            <a:endParaRPr lang="en-US" sz="1800" dirty="0">
              <a:solidFill>
                <a:schemeClr val="bg1"/>
              </a:solidFill>
            </a:endParaRPr>
          </a:p>
        </p:txBody>
      </p:sp>
      <p:sp>
        <p:nvSpPr>
          <p:cNvPr id="11" name="Rectangle 10"/>
          <p:cNvSpPr/>
          <p:nvPr/>
        </p:nvSpPr>
        <p:spPr>
          <a:xfrm>
            <a:off x="6675971"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bg1"/>
                </a:solidFill>
              </a:rPr>
              <a:t>8</a:t>
            </a:r>
            <a:r>
              <a:rPr lang="en-US" sz="1800" b="1" dirty="0" smtClean="0">
                <a:solidFill>
                  <a:schemeClr val="bg1"/>
                </a:solidFill>
              </a:rPr>
              <a:t>/8</a:t>
            </a:r>
            <a:endParaRPr lang="en-US" sz="1800" b="1" dirty="0">
              <a:solidFill>
                <a:schemeClr val="bg1"/>
              </a:solidFill>
            </a:endParaRPr>
          </a:p>
        </p:txBody>
      </p:sp>
      <p:sp>
        <p:nvSpPr>
          <p:cNvPr id="12" name="Rectangle 11"/>
          <p:cNvSpPr/>
          <p:nvPr/>
        </p:nvSpPr>
        <p:spPr>
          <a:xfrm>
            <a:off x="6051037" y="1955572"/>
            <a:ext cx="2184278" cy="352952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605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0" y="1600200"/>
            <a:ext cx="9144000" cy="3834383"/>
          </a:xfrm>
          <a:prstGeom prst="rect">
            <a:avLst/>
          </a:prstGeom>
          <a:solidFill>
            <a:schemeClr val="tx1">
              <a:alpha val="23000"/>
            </a:schemeClr>
          </a:solidFill>
          <a:ln>
            <a:noFill/>
          </a:ln>
        </p:spPr>
        <p:style>
          <a:lnRef idx="1">
            <a:schemeClr val="accent1"/>
          </a:lnRef>
          <a:fillRef idx="3">
            <a:schemeClr val="accent1"/>
          </a:fillRef>
          <a:effectRef idx="2">
            <a:schemeClr val="accent1"/>
          </a:effectRef>
          <a:fontRef idx="minor">
            <a:schemeClr val="lt1"/>
          </a:fontRef>
        </p:style>
        <p:txBody>
          <a:bodyPr lIns="457200" tIns="91440" rIns="457200" bIns="91440" rtlCol="0" anchor="ctr"/>
          <a:lstStyle/>
          <a:p>
            <a:pPr marL="530352" indent="-256032">
              <a:lnSpc>
                <a:spcPts val="2400"/>
              </a:lnSpc>
              <a:spcBef>
                <a:spcPts val="2400"/>
              </a:spcBef>
              <a:buFont typeface="Arial"/>
              <a:buChar char="•"/>
            </a:pPr>
            <a:r>
              <a:rPr lang="en-US" dirty="0" smtClean="0"/>
              <a:t>Background and Definitions</a:t>
            </a:r>
          </a:p>
          <a:p>
            <a:pPr marL="530352" indent="-256032">
              <a:lnSpc>
                <a:spcPts val="2400"/>
              </a:lnSpc>
              <a:spcBef>
                <a:spcPts val="2400"/>
              </a:spcBef>
              <a:buFont typeface="Arial"/>
              <a:buChar char="•"/>
            </a:pPr>
            <a:r>
              <a:rPr lang="en-US" dirty="0" smtClean="0"/>
              <a:t>Initial Treatment and Retreatment of Prior </a:t>
            </a:r>
            <a:r>
              <a:rPr lang="en-US" dirty="0" err="1" smtClean="0"/>
              <a:t>Relapsers</a:t>
            </a:r>
            <a:endParaRPr lang="en-US" dirty="0" smtClean="0"/>
          </a:p>
          <a:p>
            <a:pPr marL="530352" indent="-256032">
              <a:lnSpc>
                <a:spcPts val="2400"/>
              </a:lnSpc>
              <a:spcBef>
                <a:spcPts val="2400"/>
              </a:spcBef>
              <a:buFont typeface="Arial"/>
              <a:buChar char="•"/>
            </a:pPr>
            <a:r>
              <a:rPr lang="en-US" dirty="0"/>
              <a:t>Retreatment of Prior </a:t>
            </a:r>
            <a:r>
              <a:rPr lang="en-US" dirty="0" err="1" smtClean="0"/>
              <a:t>Nonresponders</a:t>
            </a:r>
            <a:endParaRPr lang="en-US" dirty="0" smtClean="0"/>
          </a:p>
          <a:p>
            <a:pPr marL="530352" indent="-256032">
              <a:lnSpc>
                <a:spcPts val="2400"/>
              </a:lnSpc>
              <a:spcBef>
                <a:spcPts val="2400"/>
              </a:spcBef>
              <a:buFont typeface="Arial"/>
              <a:buChar char="•"/>
            </a:pPr>
            <a:r>
              <a:rPr lang="en-US" dirty="0" smtClean="0"/>
              <a:t>Issues and Controversies</a:t>
            </a:r>
          </a:p>
          <a:p>
            <a:pPr marL="530352" indent="-256032">
              <a:lnSpc>
                <a:spcPts val="2400"/>
              </a:lnSpc>
              <a:spcBef>
                <a:spcPts val="2400"/>
              </a:spcBef>
              <a:buFont typeface="Arial"/>
              <a:buChar char="•"/>
            </a:pPr>
            <a:r>
              <a:rPr lang="en-US" dirty="0" smtClean="0"/>
              <a:t>Future Therapies</a:t>
            </a:r>
          </a:p>
          <a:p>
            <a:pPr marL="530352" indent="-256032">
              <a:lnSpc>
                <a:spcPts val="2400"/>
              </a:lnSpc>
              <a:spcBef>
                <a:spcPts val="2400"/>
              </a:spcBef>
              <a:buFont typeface="Arial"/>
              <a:buChar char="•"/>
            </a:pPr>
            <a:r>
              <a:rPr lang="en-US" dirty="0" smtClean="0"/>
              <a:t>Summary</a:t>
            </a:r>
            <a:endParaRPr lang="en-US" dirty="0"/>
          </a:p>
        </p:txBody>
      </p:sp>
      <p:sp>
        <p:nvSpPr>
          <p:cNvPr id="4" name="Rectangle 25"/>
          <p:cNvSpPr>
            <a:spLocks noChangeArrowheads="1"/>
          </p:cNvSpPr>
          <p:nvPr/>
        </p:nvSpPr>
        <p:spPr bwMode="auto">
          <a:xfrm>
            <a:off x="-1" y="554419"/>
            <a:ext cx="9162288" cy="1042727"/>
          </a:xfrm>
          <a:prstGeom prst="rect">
            <a:avLst/>
          </a:prstGeom>
          <a:solidFill>
            <a:schemeClr val="tx1"/>
          </a:solidFill>
          <a:ln w="12700">
            <a:noFill/>
            <a:miter lim="800000"/>
            <a:headEnd/>
            <a:tailEnd/>
          </a:ln>
        </p:spPr>
        <p:txBody>
          <a:bodyPr lIns="274320" tIns="45431" rIns="92486" bIns="45431" anchor="ctr">
            <a:prstTxWarp prst="textNoShape">
              <a:avLst/>
            </a:prstTxWarp>
          </a:bodyPr>
          <a:lstStyle/>
          <a:p>
            <a:pPr marL="320040" defTabSz="935038">
              <a:spcBef>
                <a:spcPct val="50000"/>
              </a:spcBef>
            </a:pPr>
            <a:r>
              <a:rPr lang="en-US" sz="2800" b="1" dirty="0">
                <a:solidFill>
                  <a:schemeClr val="accent5">
                    <a:lumMod val="40000"/>
                    <a:lumOff val="60000"/>
                  </a:schemeClr>
                </a:solidFill>
                <a:latin typeface="Arial"/>
                <a:cs typeface="Arial"/>
              </a:rPr>
              <a:t>Treatment of Chronic HCV Genotype </a:t>
            </a:r>
            <a:r>
              <a:rPr lang="en-US" sz="2800" b="1" dirty="0" smtClean="0">
                <a:solidFill>
                  <a:schemeClr val="accent5">
                    <a:lumMod val="40000"/>
                    <a:lumOff val="60000"/>
                  </a:schemeClr>
                </a:solidFill>
                <a:latin typeface="Arial"/>
                <a:cs typeface="Arial"/>
              </a:rPr>
              <a:t>4</a:t>
            </a:r>
            <a:endParaRPr lang="en-US" sz="2800" b="1" dirty="0">
              <a:solidFill>
                <a:schemeClr val="accent5">
                  <a:lumMod val="40000"/>
                  <a:lumOff val="60000"/>
                </a:schemeClr>
              </a:solidFill>
              <a:latin typeface="Arial"/>
              <a:cs typeface="Arial"/>
            </a:endParaRPr>
          </a:p>
        </p:txBody>
      </p:sp>
    </p:spTree>
    <p:extLst>
      <p:ext uri="{BB962C8B-B14F-4D97-AF65-F5344CB8AC3E}">
        <p14:creationId xmlns:p14="http://schemas.microsoft.com/office/powerpoint/2010/main" val="670560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Ombitasvir + Paritaprevir + Ritonavir +/- RBV in HCV GT4</a:t>
            </a:r>
            <a:br>
              <a:rPr lang="en-US" sz="2400" dirty="0">
                <a:solidFill>
                  <a:schemeClr val="accent5">
                    <a:lumMod val="20000"/>
                    <a:lumOff val="80000"/>
                  </a:schemeClr>
                </a:solidFill>
              </a:rPr>
            </a:br>
            <a:r>
              <a:rPr lang="en-US" sz="2400" dirty="0" smtClean="0"/>
              <a:t>PEARL</a:t>
            </a:r>
            <a:r>
              <a:rPr lang="en-US" sz="2400" dirty="0"/>
              <a:t>-I: </a:t>
            </a:r>
            <a:r>
              <a:rPr lang="en-US" sz="2400" dirty="0" smtClean="0"/>
              <a:t>Results</a:t>
            </a:r>
            <a:endParaRPr lang="en-US" sz="2800" dirty="0"/>
          </a:p>
        </p:txBody>
      </p:sp>
      <p:sp>
        <p:nvSpPr>
          <p:cNvPr id="4" name="Text Placeholder 3"/>
          <p:cNvSpPr>
            <a:spLocks noGrp="1"/>
          </p:cNvSpPr>
          <p:nvPr>
            <p:ph type="body" idx="10"/>
          </p:nvPr>
        </p:nvSpPr>
        <p:spPr/>
        <p:txBody>
          <a:bodyPr/>
          <a:lstStyle/>
          <a:p>
            <a:r>
              <a:rPr lang="en-US" dirty="0" smtClean="0"/>
              <a:t>PEARL-I</a:t>
            </a:r>
            <a:r>
              <a:rPr lang="en-US" dirty="0"/>
              <a:t>: </a:t>
            </a:r>
            <a:r>
              <a:rPr lang="en-US" dirty="0" smtClean="0"/>
              <a:t>SVR 12 Rates (HCV RNA &lt;25 IU/mL)</a:t>
            </a:r>
            <a:endParaRPr lang="en-US" dirty="0"/>
          </a:p>
        </p:txBody>
      </p:sp>
      <p:sp>
        <p:nvSpPr>
          <p:cNvPr id="6" name="Content Placeholder 5"/>
          <p:cNvSpPr>
            <a:spLocks noGrp="1"/>
          </p:cNvSpPr>
          <p:nvPr>
            <p:ph sz="quarter" idx="13"/>
          </p:nvPr>
        </p:nvSpPr>
        <p:spPr/>
        <p:txBody>
          <a:bodyPr/>
          <a:lstStyle/>
          <a:p>
            <a:r>
              <a:rPr lang="en-US" dirty="0"/>
              <a:t>Source: </a:t>
            </a:r>
            <a:r>
              <a:rPr lang="en-US" dirty="0" err="1"/>
              <a:t>Hézode</a:t>
            </a:r>
            <a:r>
              <a:rPr lang="en-US" dirty="0"/>
              <a:t> C, et al.  Lancet.  2015;385:2502-9.</a:t>
            </a:r>
          </a:p>
        </p:txBody>
      </p:sp>
      <p:graphicFrame>
        <p:nvGraphicFramePr>
          <p:cNvPr id="7" name="Chart 6"/>
          <p:cNvGraphicFramePr>
            <a:graphicFrameLocks/>
          </p:cNvGraphicFramePr>
          <p:nvPr>
            <p:extLst>
              <p:ext uri="{D42A27DB-BD31-4B8C-83A1-F6EECF244321}">
                <p14:modId xmlns:p14="http://schemas.microsoft.com/office/powerpoint/2010/main" val="4169508151"/>
              </p:ext>
            </p:extLst>
          </p:nvPr>
        </p:nvGraphicFramePr>
        <p:xfrm>
          <a:off x="800100" y="1776960"/>
          <a:ext cx="7658100" cy="37094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512380"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40/44</a:t>
            </a:r>
            <a:endParaRPr lang="en-US" sz="1600" dirty="0">
              <a:solidFill>
                <a:schemeClr val="bg1"/>
              </a:solidFill>
            </a:endParaRPr>
          </a:p>
        </p:txBody>
      </p:sp>
      <p:sp>
        <p:nvSpPr>
          <p:cNvPr id="12" name="Rectangle 5"/>
          <p:cNvSpPr>
            <a:spLocks noChangeArrowheads="1"/>
          </p:cNvSpPr>
          <p:nvPr/>
        </p:nvSpPr>
        <p:spPr bwMode="auto">
          <a:xfrm>
            <a:off x="-3193" y="5897921"/>
            <a:ext cx="9162288" cy="348411"/>
          </a:xfrm>
          <a:prstGeom prst="rect">
            <a:avLst/>
          </a:prstGeom>
          <a:solidFill>
            <a:schemeClr val="bg1">
              <a:lumMod val="95000"/>
            </a:schemeClr>
          </a:solidFill>
          <a:ln w="6350" cmpd="sng">
            <a:solidFill>
              <a:srgbClr val="7F7F7F"/>
            </a:solidFill>
            <a:miter lim="800000"/>
            <a:headEnd/>
            <a:tailEnd/>
          </a:ln>
          <a:effectLst/>
          <a:extLst/>
        </p:spPr>
        <p:txBody>
          <a:bodyPr wrap="none" lIns="457200" anchor="ctr"/>
          <a:lstStyle/>
          <a:p>
            <a:pPr>
              <a:lnSpc>
                <a:spcPts val="1800"/>
              </a:lnSpc>
            </a:pPr>
            <a:r>
              <a:rPr lang="en-US" sz="1400" b="1" dirty="0" smtClean="0">
                <a:latin typeface="Arial"/>
                <a:cs typeface="Arial"/>
              </a:rPr>
              <a:t>OBV/PTV/r</a:t>
            </a:r>
            <a:r>
              <a:rPr lang="en-US" sz="1400" dirty="0" smtClean="0">
                <a:latin typeface="Arial"/>
                <a:cs typeface="Arial"/>
              </a:rPr>
              <a:t> = Ombitasvir-Paritaprevir-Ritonavir; </a:t>
            </a:r>
            <a:r>
              <a:rPr lang="en-US" sz="1400" b="1" dirty="0" smtClean="0">
                <a:latin typeface="Arial"/>
                <a:cs typeface="Arial"/>
              </a:rPr>
              <a:t>RBV</a:t>
            </a:r>
            <a:r>
              <a:rPr lang="en-US" sz="1400" dirty="0" smtClean="0">
                <a:latin typeface="Arial"/>
                <a:cs typeface="Arial"/>
              </a:rPr>
              <a:t> = ribavirin</a:t>
            </a:r>
            <a:endParaRPr lang="en-US" sz="1400" dirty="0">
              <a:latin typeface="Arial"/>
              <a:cs typeface="Arial"/>
            </a:endParaRPr>
          </a:p>
        </p:txBody>
      </p:sp>
      <p:sp>
        <p:nvSpPr>
          <p:cNvPr id="11" name="Rectangle 5"/>
          <p:cNvSpPr>
            <a:spLocks noChangeArrowheads="1"/>
          </p:cNvSpPr>
          <p:nvPr/>
        </p:nvSpPr>
        <p:spPr bwMode="auto">
          <a:xfrm>
            <a:off x="1761240" y="5562600"/>
            <a:ext cx="4410960" cy="339267"/>
          </a:xfrm>
          <a:prstGeom prst="rect">
            <a:avLst/>
          </a:prstGeom>
          <a:solidFill>
            <a:schemeClr val="accent2"/>
          </a:solidFill>
          <a:ln w="6350" cmpd="sng">
            <a:noFill/>
            <a:miter lim="800000"/>
            <a:headEnd/>
            <a:tailEnd/>
          </a:ln>
          <a:effectLst/>
          <a:extLst/>
        </p:spPr>
        <p:txBody>
          <a:bodyPr wrap="none" lIns="457200" anchor="ctr"/>
          <a:lstStyle/>
          <a:p>
            <a:pPr algn="ctr">
              <a:lnSpc>
                <a:spcPts val="1800"/>
              </a:lnSpc>
            </a:pPr>
            <a:r>
              <a:rPr lang="en-US" sz="1400" b="1" dirty="0" smtClean="0">
                <a:solidFill>
                  <a:schemeClr val="bg1"/>
                </a:solidFill>
                <a:latin typeface="Arial"/>
                <a:cs typeface="Arial"/>
              </a:rPr>
              <a:t>Treatment-Naive</a:t>
            </a:r>
            <a:endParaRPr lang="en-US" sz="1400" b="1" dirty="0">
              <a:solidFill>
                <a:schemeClr val="bg1"/>
              </a:solidFill>
              <a:latin typeface="Arial"/>
              <a:cs typeface="Arial"/>
            </a:endParaRPr>
          </a:p>
        </p:txBody>
      </p:sp>
      <p:sp>
        <p:nvSpPr>
          <p:cNvPr id="13" name="Rectangle 5"/>
          <p:cNvSpPr>
            <a:spLocks noChangeArrowheads="1"/>
          </p:cNvSpPr>
          <p:nvPr/>
        </p:nvSpPr>
        <p:spPr bwMode="auto">
          <a:xfrm>
            <a:off x="6181758" y="5562600"/>
            <a:ext cx="2240280" cy="339267"/>
          </a:xfrm>
          <a:prstGeom prst="rect">
            <a:avLst/>
          </a:prstGeom>
          <a:solidFill>
            <a:schemeClr val="accent5">
              <a:lumMod val="75000"/>
            </a:schemeClr>
          </a:solidFill>
          <a:ln w="6350" cmpd="sng">
            <a:noFill/>
            <a:miter lim="800000"/>
            <a:headEnd/>
            <a:tailEnd/>
          </a:ln>
          <a:effectLst/>
          <a:extLst/>
        </p:spPr>
        <p:txBody>
          <a:bodyPr wrap="none" lIns="91440" anchor="ctr"/>
          <a:lstStyle/>
          <a:p>
            <a:pPr algn="ctr">
              <a:lnSpc>
                <a:spcPts val="1800"/>
              </a:lnSpc>
            </a:pPr>
            <a:r>
              <a:rPr lang="en-US" sz="1400" b="1" dirty="0" smtClean="0">
                <a:solidFill>
                  <a:schemeClr val="bg1"/>
                </a:solidFill>
                <a:latin typeface="Arial"/>
                <a:cs typeface="Arial"/>
              </a:rPr>
              <a:t>Treatment-Experienced</a:t>
            </a:r>
            <a:endParaRPr lang="en-US" sz="1400" b="1" dirty="0">
              <a:solidFill>
                <a:schemeClr val="bg1"/>
              </a:solidFill>
              <a:latin typeface="Arial"/>
              <a:cs typeface="Arial"/>
            </a:endParaRPr>
          </a:p>
        </p:txBody>
      </p:sp>
      <p:sp>
        <p:nvSpPr>
          <p:cNvPr id="14" name="Rectangle 13"/>
          <p:cNvSpPr/>
          <p:nvPr/>
        </p:nvSpPr>
        <p:spPr>
          <a:xfrm>
            <a:off x="4696888"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bg1"/>
                </a:solidFill>
              </a:rPr>
              <a:t>42/42</a:t>
            </a:r>
            <a:endParaRPr lang="en-US" sz="1600" dirty="0">
              <a:solidFill>
                <a:schemeClr val="bg1"/>
              </a:solidFill>
            </a:endParaRPr>
          </a:p>
        </p:txBody>
      </p:sp>
      <p:sp>
        <p:nvSpPr>
          <p:cNvPr id="15" name="Rectangle 14"/>
          <p:cNvSpPr/>
          <p:nvPr/>
        </p:nvSpPr>
        <p:spPr>
          <a:xfrm>
            <a:off x="6896289" y="4648200"/>
            <a:ext cx="723711" cy="408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rPr>
              <a:t>49/49</a:t>
            </a:r>
            <a:endParaRPr lang="en-US" sz="1600" b="1" dirty="0">
              <a:solidFill>
                <a:schemeClr val="bg1"/>
              </a:solidFill>
            </a:endParaRPr>
          </a:p>
        </p:txBody>
      </p:sp>
      <p:sp>
        <p:nvSpPr>
          <p:cNvPr id="17" name="Rectangle 16"/>
          <p:cNvSpPr/>
          <p:nvPr/>
        </p:nvSpPr>
        <p:spPr>
          <a:xfrm>
            <a:off x="6172200" y="1968121"/>
            <a:ext cx="2240280" cy="3950204"/>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5541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Sofosbuvir and Ribavirin in HCV Genotype 4</a:t>
            </a:r>
            <a:r>
              <a:rPr lang="en-US" sz="2400" dirty="0"/>
              <a:t/>
            </a:r>
            <a:br>
              <a:rPr lang="en-US" sz="2400" dirty="0"/>
            </a:br>
            <a:r>
              <a:rPr lang="en-US" sz="2400" dirty="0"/>
              <a:t>Egyptian Ancestry Trial: R</a:t>
            </a:r>
            <a:r>
              <a:rPr lang="en-US" sz="2400" dirty="0" smtClean="0"/>
              <a:t>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SVR 12 by Regimen Duration and Treatment Experience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Ruane</a:t>
            </a:r>
            <a:r>
              <a:rPr lang="en-US" dirty="0"/>
              <a:t> PJ, et al. </a:t>
            </a:r>
            <a:r>
              <a:rPr lang="en-US" dirty="0">
                <a:latin typeface="Arial" pitchFamily="22" charset="0"/>
              </a:rPr>
              <a:t>J </a:t>
            </a:r>
            <a:r>
              <a:rPr lang="en-US" dirty="0" err="1">
                <a:latin typeface="Arial" pitchFamily="22" charset="0"/>
              </a:rPr>
              <a:t>Hepatol</a:t>
            </a:r>
            <a:r>
              <a:rPr lang="en-US" dirty="0">
                <a:latin typeface="Arial" pitchFamily="22" charset="0"/>
              </a:rPr>
              <a:t>. 2015;62:1040-6.</a:t>
            </a:r>
            <a:endParaRPr lang="en-US" dirty="0"/>
          </a:p>
        </p:txBody>
      </p:sp>
      <p:sp>
        <p:nvSpPr>
          <p:cNvPr id="17" name="Rectangle 25"/>
          <p:cNvSpPr>
            <a:spLocks noChangeArrowheads="1"/>
          </p:cNvSpPr>
          <p:nvPr/>
        </p:nvSpPr>
        <p:spPr bwMode="auto">
          <a:xfrm>
            <a:off x="1320284" y="5937240"/>
            <a:ext cx="3602736" cy="381000"/>
          </a:xfrm>
          <a:prstGeom prst="rect">
            <a:avLst/>
          </a:prstGeom>
          <a:solidFill>
            <a:schemeClr val="tx1">
              <a:lumMod val="65000"/>
              <a:lumOff val="3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b="1" dirty="0" smtClean="0">
                <a:solidFill>
                  <a:srgbClr val="FFFFFF"/>
                </a:solidFill>
                <a:latin typeface="Arial" pitchFamily="22" charset="0"/>
              </a:rPr>
              <a:t>Treatment Naive</a:t>
            </a:r>
            <a:endParaRPr lang="en-US" sz="1600" b="1" dirty="0">
              <a:solidFill>
                <a:srgbClr val="FFFFFF"/>
              </a:solidFill>
              <a:latin typeface="Arial" pitchFamily="22" charset="0"/>
            </a:endParaRPr>
          </a:p>
        </p:txBody>
      </p:sp>
      <p:sp>
        <p:nvSpPr>
          <p:cNvPr id="18" name="Rectangle 25"/>
          <p:cNvSpPr>
            <a:spLocks noChangeArrowheads="1"/>
          </p:cNvSpPr>
          <p:nvPr/>
        </p:nvSpPr>
        <p:spPr bwMode="auto">
          <a:xfrm>
            <a:off x="4939401" y="5937240"/>
            <a:ext cx="3601140" cy="381000"/>
          </a:xfrm>
          <a:prstGeom prst="rect">
            <a:avLst/>
          </a:prstGeom>
          <a:solidFill>
            <a:schemeClr val="tx1">
              <a:lumMod val="75000"/>
              <a:lumOff val="25000"/>
            </a:schemeClr>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b="1" dirty="0" smtClean="0">
                <a:solidFill>
                  <a:schemeClr val="bg1"/>
                </a:solidFill>
                <a:latin typeface="Arial" pitchFamily="22" charset="0"/>
              </a:rPr>
              <a:t>Treatment Experienced </a:t>
            </a:r>
            <a:endParaRPr lang="en-US" sz="1600" b="1" dirty="0">
              <a:solidFill>
                <a:schemeClr val="bg1"/>
              </a:solidFill>
              <a:latin typeface="Arial" pitchFamily="22" charset="0"/>
            </a:endParaRPr>
          </a:p>
        </p:txBody>
      </p:sp>
      <p:graphicFrame>
        <p:nvGraphicFramePr>
          <p:cNvPr id="23" name="Chart 22"/>
          <p:cNvGraphicFramePr>
            <a:graphicFrameLocks/>
          </p:cNvGraphicFramePr>
          <p:nvPr>
            <p:extLst>
              <p:ext uri="{D42A27DB-BD31-4B8C-83A1-F6EECF244321}">
                <p14:modId xmlns:p14="http://schemas.microsoft.com/office/powerpoint/2010/main" val="3302695876"/>
              </p:ext>
            </p:extLst>
          </p:nvPr>
        </p:nvGraphicFramePr>
        <p:xfrm>
          <a:off x="377820" y="1828800"/>
          <a:ext cx="830898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804360"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FFFF"/>
                </a:solidFill>
              </a:rPr>
              <a:t>11/14</a:t>
            </a:r>
            <a:endParaRPr lang="en-US" sz="1600" dirty="0">
              <a:solidFill>
                <a:srgbClr val="FFFFFF"/>
              </a:solidFill>
            </a:endParaRPr>
          </a:p>
        </p:txBody>
      </p:sp>
      <p:sp>
        <p:nvSpPr>
          <p:cNvPr id="25" name="Rectangle 24"/>
          <p:cNvSpPr/>
          <p:nvPr/>
        </p:nvSpPr>
        <p:spPr>
          <a:xfrm>
            <a:off x="5379647"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rgbClr val="FFFFFF"/>
                </a:solidFill>
              </a:rPr>
              <a:t>10/17</a:t>
            </a:r>
            <a:endParaRPr lang="en-US" sz="1600" b="1" dirty="0">
              <a:solidFill>
                <a:srgbClr val="FFFFFF"/>
              </a:solidFill>
            </a:endParaRPr>
          </a:p>
        </p:txBody>
      </p:sp>
      <p:sp>
        <p:nvSpPr>
          <p:cNvPr id="11" name="Rectangle 10"/>
          <p:cNvSpPr/>
          <p:nvPr/>
        </p:nvSpPr>
        <p:spPr>
          <a:xfrm>
            <a:off x="3587513"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FFFFFF"/>
                </a:solidFill>
              </a:rPr>
              <a:t>14/14</a:t>
            </a:r>
            <a:endParaRPr lang="en-US" sz="1600" dirty="0">
              <a:solidFill>
                <a:srgbClr val="FFFFFF"/>
              </a:solidFill>
            </a:endParaRPr>
          </a:p>
        </p:txBody>
      </p:sp>
      <p:sp>
        <p:nvSpPr>
          <p:cNvPr id="12" name="Rectangle 11"/>
          <p:cNvSpPr/>
          <p:nvPr/>
        </p:nvSpPr>
        <p:spPr>
          <a:xfrm>
            <a:off x="7215482" y="4781096"/>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rgbClr val="FFFFFF"/>
                </a:solidFill>
              </a:rPr>
              <a:t>13/15</a:t>
            </a:r>
            <a:endParaRPr lang="en-US" sz="1600" b="1" dirty="0">
              <a:solidFill>
                <a:srgbClr val="FFFFFF"/>
              </a:solidFill>
            </a:endParaRPr>
          </a:p>
        </p:txBody>
      </p:sp>
      <p:sp>
        <p:nvSpPr>
          <p:cNvPr id="15" name="Rectangle 14"/>
          <p:cNvSpPr/>
          <p:nvPr/>
        </p:nvSpPr>
        <p:spPr>
          <a:xfrm>
            <a:off x="4931851" y="1955547"/>
            <a:ext cx="3610743" cy="4352539"/>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5747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Issues and Controversies</a:t>
            </a:r>
            <a:endParaRPr lang="en-US" dirty="0"/>
          </a:p>
        </p:txBody>
      </p:sp>
      <p:sp>
        <p:nvSpPr>
          <p:cNvPr id="8" name="Text Placeholder 7"/>
          <p:cNvSpPr>
            <a:spLocks noGrp="1"/>
          </p:cNvSpPr>
          <p:nvPr>
            <p:ph type="body" idx="1"/>
          </p:nvPr>
        </p:nvSpPr>
        <p:spPr/>
        <p:txBody>
          <a:bodyPr/>
          <a:lstStyle/>
          <a:p>
            <a:r>
              <a:rPr lang="en-US" dirty="0"/>
              <a:t>Treatment of Chronic Hepatitis C: Genotype </a:t>
            </a:r>
            <a:r>
              <a:rPr lang="en-US" dirty="0" smtClean="0"/>
              <a:t>4</a:t>
            </a:r>
            <a:endParaRPr lang="en-US" dirty="0"/>
          </a:p>
        </p:txBody>
      </p:sp>
    </p:spTree>
    <p:extLst>
      <p:ext uri="{BB962C8B-B14F-4D97-AF65-F5344CB8AC3E}">
        <p14:creationId xmlns:p14="http://schemas.microsoft.com/office/powerpoint/2010/main" val="35241475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Issues and Controversies</a:t>
            </a:r>
            <a:endParaRPr lang="en-US" sz="3200" dirty="0"/>
          </a:p>
        </p:txBody>
      </p:sp>
      <p:sp>
        <p:nvSpPr>
          <p:cNvPr id="4" name="Content Placeholder 3"/>
          <p:cNvSpPr>
            <a:spLocks noGrp="1"/>
          </p:cNvSpPr>
          <p:nvPr>
            <p:ph sz="half" idx="2"/>
          </p:nvPr>
        </p:nvSpPr>
        <p:spPr>
          <a:xfrm>
            <a:off x="304801" y="1447800"/>
            <a:ext cx="8515350" cy="5029200"/>
          </a:xfrm>
        </p:spPr>
        <p:txBody>
          <a:bodyPr>
            <a:noAutofit/>
          </a:bodyPr>
          <a:lstStyle/>
          <a:p>
            <a:pPr>
              <a:lnSpc>
                <a:spcPts val="1800"/>
              </a:lnSpc>
              <a:spcBef>
                <a:spcPts val="1600"/>
              </a:spcBef>
            </a:pPr>
            <a:r>
              <a:rPr lang="en-US" dirty="0" smtClean="0"/>
              <a:t>Cost of Therapy</a:t>
            </a:r>
          </a:p>
          <a:p>
            <a:pPr marL="411480">
              <a:lnSpc>
                <a:spcPts val="1800"/>
              </a:lnSpc>
              <a:spcBef>
                <a:spcPts val="1200"/>
              </a:spcBef>
              <a:buSzPct val="50000"/>
              <a:buFont typeface="Wingdings" charset="2"/>
              <a:buChar char="v"/>
            </a:pPr>
            <a:r>
              <a:rPr lang="en-US" dirty="0" smtClean="0"/>
              <a:t>What is real cost? </a:t>
            </a:r>
          </a:p>
          <a:p>
            <a:pPr marL="411480">
              <a:lnSpc>
                <a:spcPts val="1800"/>
              </a:lnSpc>
              <a:spcBef>
                <a:spcPts val="1200"/>
              </a:spcBef>
              <a:buSzPct val="50000"/>
              <a:buFont typeface="Wingdings" charset="2"/>
              <a:buChar char="v"/>
            </a:pPr>
            <a:r>
              <a:rPr lang="en-US" dirty="0" smtClean="0"/>
              <a:t>Cost per cure? </a:t>
            </a:r>
          </a:p>
          <a:p>
            <a:pPr marL="411480">
              <a:lnSpc>
                <a:spcPts val="1800"/>
              </a:lnSpc>
              <a:spcBef>
                <a:spcPts val="1200"/>
              </a:spcBef>
              <a:buSzPct val="50000"/>
              <a:buFont typeface="Wingdings" charset="2"/>
              <a:buChar char="v"/>
            </a:pPr>
            <a:r>
              <a:rPr lang="en-US" dirty="0"/>
              <a:t>D</a:t>
            </a:r>
            <a:r>
              <a:rPr lang="en-US" dirty="0" smtClean="0"/>
              <a:t>iscounts</a:t>
            </a:r>
          </a:p>
          <a:p>
            <a:pPr>
              <a:lnSpc>
                <a:spcPts val="1800"/>
              </a:lnSpc>
              <a:spcBef>
                <a:spcPts val="2600"/>
              </a:spcBef>
            </a:pPr>
            <a:r>
              <a:rPr lang="en-US" dirty="0" smtClean="0"/>
              <a:t>When to Defer  or Decline Therapy</a:t>
            </a:r>
            <a:endParaRPr lang="en-US" dirty="0"/>
          </a:p>
          <a:p>
            <a:pPr marL="411480">
              <a:lnSpc>
                <a:spcPts val="1800"/>
              </a:lnSpc>
              <a:spcBef>
                <a:spcPts val="1200"/>
              </a:spcBef>
              <a:buSzPct val="50000"/>
              <a:buFont typeface="Wingdings" charset="2"/>
              <a:buChar char="v"/>
            </a:pPr>
            <a:r>
              <a:rPr lang="en-US" dirty="0" smtClean="0"/>
              <a:t>Decisions on when to warehouse if any?</a:t>
            </a:r>
          </a:p>
          <a:p>
            <a:pPr marL="411480">
              <a:lnSpc>
                <a:spcPts val="1800"/>
              </a:lnSpc>
              <a:spcBef>
                <a:spcPts val="1200"/>
              </a:spcBef>
              <a:buSzPct val="50000"/>
              <a:buFont typeface="Wingdings" charset="2"/>
              <a:buChar char="v"/>
            </a:pPr>
            <a:r>
              <a:rPr lang="en-US" dirty="0" smtClean="0"/>
              <a:t>Noncompliance</a:t>
            </a:r>
            <a:endParaRPr lang="en-US" dirty="0"/>
          </a:p>
          <a:p>
            <a:pPr marL="411480">
              <a:lnSpc>
                <a:spcPts val="1800"/>
              </a:lnSpc>
              <a:spcBef>
                <a:spcPts val="1200"/>
              </a:spcBef>
              <a:buSzPct val="50000"/>
              <a:buFont typeface="Wingdings" charset="2"/>
              <a:buChar char="v"/>
            </a:pPr>
            <a:r>
              <a:rPr lang="en-US" dirty="0" smtClean="0"/>
              <a:t>Short life span</a:t>
            </a:r>
          </a:p>
          <a:p>
            <a:pPr>
              <a:lnSpc>
                <a:spcPts val="1800"/>
              </a:lnSpc>
              <a:spcBef>
                <a:spcPts val="2600"/>
              </a:spcBef>
            </a:pPr>
            <a:r>
              <a:rPr lang="en-US" dirty="0" smtClean="0"/>
              <a:t>(Non) Role of IL-28b Testing</a:t>
            </a:r>
          </a:p>
          <a:p>
            <a:pPr>
              <a:lnSpc>
                <a:spcPts val="1800"/>
              </a:lnSpc>
              <a:spcBef>
                <a:spcPts val="2600"/>
              </a:spcBef>
            </a:pPr>
            <a:r>
              <a:rPr lang="en-US" dirty="0" smtClean="0"/>
              <a:t>Is the Degree of Liver Fibrosis useful to allocate treatment</a:t>
            </a:r>
            <a:endParaRPr lang="en-US" dirty="0"/>
          </a:p>
          <a:p>
            <a:pPr marL="411480">
              <a:lnSpc>
                <a:spcPts val="1800"/>
              </a:lnSpc>
              <a:spcBef>
                <a:spcPts val="1200"/>
              </a:spcBef>
              <a:buSzPct val="50000"/>
              <a:buFont typeface="Wingdings" charset="2"/>
              <a:buChar char="v"/>
            </a:pPr>
            <a:r>
              <a:rPr lang="en-US" dirty="0" smtClean="0"/>
              <a:t>How to stage?</a:t>
            </a:r>
          </a:p>
        </p:txBody>
      </p:sp>
      <p:sp>
        <p:nvSpPr>
          <p:cNvPr id="5" name="Content Placeholder 4"/>
          <p:cNvSpPr>
            <a:spLocks noGrp="1"/>
          </p:cNvSpPr>
          <p:nvPr>
            <p:ph sz="quarter" idx="13"/>
          </p:nvPr>
        </p:nvSpPr>
        <p:spPr>
          <a:prstGeom prst="rect">
            <a:avLst/>
          </a:prstGeom>
        </p:spPr>
        <p:txBody>
          <a:bodyPr/>
          <a:lstStyle/>
          <a:p>
            <a:endParaRPr lang="en-US" dirty="0"/>
          </a:p>
        </p:txBody>
      </p:sp>
    </p:spTree>
    <p:extLst>
      <p:ext uri="{BB962C8B-B14F-4D97-AF65-F5344CB8AC3E}">
        <p14:creationId xmlns:p14="http://schemas.microsoft.com/office/powerpoint/2010/main" val="587424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0" y="2535936"/>
            <a:ext cx="9162288" cy="1600200"/>
          </a:xfrm>
          <a:prstGeom prst="rect">
            <a:avLst/>
          </a:prstGeom>
          <a:solidFill>
            <a:schemeClr val="tx1">
              <a:alpha val="68000"/>
            </a:schemeClr>
          </a:solidFill>
          <a:ln>
            <a:noFill/>
          </a:ln>
        </p:spPr>
        <p:style>
          <a:lnRef idx="1">
            <a:schemeClr val="accent1"/>
          </a:lnRef>
          <a:fillRef idx="3">
            <a:schemeClr val="accent1"/>
          </a:fillRef>
          <a:effectRef idx="2">
            <a:schemeClr val="accent1"/>
          </a:effectRef>
          <a:fontRef idx="minor">
            <a:schemeClr val="lt1"/>
          </a:fontRef>
        </p:style>
        <p:txBody>
          <a:bodyPr lIns="457200" tIns="91440" rIns="457200" bIns="91440" rtlCol="0" anchor="ctr"/>
          <a:lstStyle/>
          <a:p>
            <a:pPr algn="ctr">
              <a:lnSpc>
                <a:spcPts val="2460"/>
              </a:lnSpc>
            </a:pPr>
            <a:r>
              <a:rPr lang="en-US" b="1" dirty="0" smtClean="0"/>
              <a:t>How is cost of therapy impacting treatment decisions?</a:t>
            </a:r>
            <a:endParaRPr lang="en-US" dirty="0"/>
          </a:p>
        </p:txBody>
      </p:sp>
    </p:spTree>
    <p:extLst>
      <p:ext uri="{BB962C8B-B14F-4D97-AF65-F5344CB8AC3E}">
        <p14:creationId xmlns:p14="http://schemas.microsoft.com/office/powerpoint/2010/main" val="3152982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Hepatitis C Genotype 4</a:t>
            </a:r>
            <a:br>
              <a:rPr lang="en-US" sz="2400" dirty="0" smtClean="0">
                <a:solidFill>
                  <a:schemeClr val="accent5">
                    <a:lumMod val="20000"/>
                    <a:lumOff val="80000"/>
                  </a:schemeClr>
                </a:solidFill>
              </a:rPr>
            </a:br>
            <a:r>
              <a:rPr lang="en-US" sz="2400" dirty="0" smtClean="0">
                <a:ea typeface="ＭＳ Ｐゴシック" pitchFamily="22" charset="-128"/>
                <a:cs typeface="ＭＳ Ｐゴシック" pitchFamily="22" charset="-128"/>
              </a:rPr>
              <a:t>Costs of Different Regimens for Treatment of Genotype 4</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3430026285"/>
              </p:ext>
            </p:extLst>
          </p:nvPr>
        </p:nvGraphicFramePr>
        <p:xfrm>
          <a:off x="394512" y="1447800"/>
          <a:ext cx="8321040" cy="4572002"/>
        </p:xfrm>
        <a:graphic>
          <a:graphicData uri="http://schemas.openxmlformats.org/drawingml/2006/table">
            <a:tbl>
              <a:tblPr firstRow="1" bandRow="1">
                <a:tableStyleId>{5C22544A-7EE6-4342-B048-85BDC9FD1C3A}</a:tableStyleId>
              </a:tblPr>
              <a:tblGrid>
                <a:gridCol w="6011380"/>
                <a:gridCol w="2309660"/>
              </a:tblGrid>
              <a:tr h="572941">
                <a:tc gridSpan="2">
                  <a:txBody>
                    <a:bodyPr/>
                    <a:lstStyle/>
                    <a:p>
                      <a:r>
                        <a:rPr lang="en-US" dirty="0" smtClean="0"/>
                        <a:t>Estimated Medication Cost</a:t>
                      </a:r>
                      <a:r>
                        <a:rPr lang="en-US" baseline="0" dirty="0" smtClean="0"/>
                        <a:t> for Treatment of Genotype 4 Chronic HCV</a:t>
                      </a:r>
                      <a:endParaRPr lang="en-US" dirty="0"/>
                    </a:p>
                  </a:txBody>
                  <a:tcPr anchor="ctr">
                    <a:solidFill>
                      <a:srgbClr val="22466A"/>
                    </a:solidFill>
                  </a:tcPr>
                </a:tc>
                <a:tc hMerge="1">
                  <a:txBody>
                    <a:bodyPr/>
                    <a:lstStyle/>
                    <a:p>
                      <a:pPr algn="ctr"/>
                      <a:endParaRPr lang="en-US" dirty="0"/>
                    </a:p>
                  </a:txBody>
                  <a:tcPr anchor="ctr"/>
                </a:tc>
              </a:tr>
              <a:tr h="654791">
                <a:tc>
                  <a:txBody>
                    <a:bodyPr/>
                    <a:lstStyle/>
                    <a:p>
                      <a:r>
                        <a:rPr lang="en-US" sz="1600" b="1" dirty="0" smtClean="0">
                          <a:solidFill>
                            <a:srgbClr val="FFFFFF"/>
                          </a:solidFill>
                        </a:rPr>
                        <a:t>Regimen</a:t>
                      </a:r>
                      <a:r>
                        <a:rPr lang="en-US" sz="1600" b="1" baseline="0" dirty="0">
                          <a:solidFill>
                            <a:srgbClr val="FFFFFF"/>
                          </a:solidFill>
                        </a:rPr>
                        <a:t> </a:t>
                      </a:r>
                      <a:r>
                        <a:rPr lang="en-US" sz="1600" b="1" baseline="0" dirty="0" smtClean="0">
                          <a:solidFill>
                            <a:srgbClr val="FFFFFF"/>
                          </a:solidFill>
                        </a:rPr>
                        <a:t>and </a:t>
                      </a:r>
                      <a:r>
                        <a:rPr lang="en-US" sz="1600" b="1" dirty="0" smtClean="0">
                          <a:solidFill>
                            <a:srgbClr val="FFFFFF"/>
                          </a:solidFill>
                        </a:rPr>
                        <a:t>Duration</a:t>
                      </a:r>
                      <a:endParaRPr lang="en-US" sz="1600" b="1" dirty="0">
                        <a:solidFill>
                          <a:srgbClr val="FFFFFF"/>
                        </a:solidFill>
                      </a:endParaRPr>
                    </a:p>
                  </a:txBody>
                  <a:tcPr anchor="ctr">
                    <a:solidFill>
                      <a:schemeClr val="accent1"/>
                    </a:solidFill>
                  </a:tcPr>
                </a:tc>
                <a:tc>
                  <a:txBody>
                    <a:bodyPr/>
                    <a:lstStyle/>
                    <a:p>
                      <a:pPr algn="ctr"/>
                      <a:r>
                        <a:rPr lang="en-US" sz="1600" b="1" dirty="0" smtClean="0">
                          <a:solidFill>
                            <a:srgbClr val="FFFFFF"/>
                          </a:solidFill>
                        </a:rPr>
                        <a:t>AWAC Regimen </a:t>
                      </a:r>
                      <a:r>
                        <a:rPr lang="en-US" sz="1600" b="1" baseline="0" dirty="0" smtClean="0">
                          <a:solidFill>
                            <a:srgbClr val="FFFFFF"/>
                          </a:solidFill>
                        </a:rPr>
                        <a:t>Cost</a:t>
                      </a:r>
                      <a:endParaRPr lang="en-US" sz="1600" b="1" dirty="0">
                        <a:solidFill>
                          <a:srgbClr val="FFFFFF"/>
                        </a:solidFill>
                      </a:endParaRPr>
                    </a:p>
                  </a:txBody>
                  <a:tcPr anchor="ctr">
                    <a:solidFill>
                      <a:schemeClr val="accent1"/>
                    </a:solidFill>
                  </a:tcPr>
                </a:tc>
              </a:tr>
              <a:tr h="668854">
                <a:tc>
                  <a:txBody>
                    <a:bodyPr/>
                    <a:lstStyle/>
                    <a:p>
                      <a:r>
                        <a:rPr lang="en-US" sz="1800" dirty="0" smtClean="0"/>
                        <a:t>Ledipasvir-Sofosbuvir x</a:t>
                      </a:r>
                      <a:r>
                        <a:rPr lang="en-US" sz="1800" baseline="0" dirty="0" smtClean="0"/>
                        <a:t> </a:t>
                      </a:r>
                      <a:r>
                        <a:rPr lang="en-US" sz="1800" dirty="0" smtClean="0"/>
                        <a:t>12 weeks</a:t>
                      </a:r>
                      <a:endParaRPr lang="en-US" sz="1800" dirty="0"/>
                    </a:p>
                  </a:txBody>
                  <a:tcPr anchor="ctr"/>
                </a:tc>
                <a:tc>
                  <a:txBody>
                    <a:bodyPr/>
                    <a:lstStyle/>
                    <a:p>
                      <a:pPr algn="ctr"/>
                      <a:r>
                        <a:rPr lang="en-US" sz="1800" dirty="0" smtClean="0"/>
                        <a:t>$94,500</a:t>
                      </a:r>
                      <a:endParaRPr lang="en-US" sz="1800" dirty="0"/>
                    </a:p>
                  </a:txBody>
                  <a:tcPr anchor="ctr"/>
                </a:tc>
              </a:tr>
              <a:tr h="668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Ombitasvir-Paritaprevir-Ritonavir</a:t>
                      </a:r>
                      <a:r>
                        <a:rPr lang="en-US" sz="1800" baseline="0" dirty="0" smtClean="0"/>
                        <a:t> + Ribavirin x 1</a:t>
                      </a:r>
                      <a:r>
                        <a:rPr lang="en-US" sz="1800" dirty="0" smtClean="0"/>
                        <a:t>2 weeks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$77,000</a:t>
                      </a:r>
                    </a:p>
                  </a:txBody>
                  <a:tcPr anchor="ctr"/>
                </a:tc>
              </a:tr>
              <a:tr h="668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Sofosbuvir</a:t>
                      </a:r>
                      <a:r>
                        <a:rPr lang="en-US" sz="1800" dirty="0" smtClean="0"/>
                        <a:t> + Ribavirin </a:t>
                      </a:r>
                      <a:r>
                        <a:rPr lang="en-US" sz="1800" baseline="0" dirty="0" smtClean="0"/>
                        <a:t> x </a:t>
                      </a:r>
                      <a:r>
                        <a:rPr lang="en-US" sz="1800" dirty="0" smtClean="0"/>
                        <a:t>24 weeks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$169,000</a:t>
                      </a:r>
                    </a:p>
                  </a:txBody>
                  <a:tcPr anchor="ctr"/>
                </a:tc>
              </a:tr>
              <a:tr h="668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Sofosbuvir + Ribavirin</a:t>
                      </a:r>
                      <a:r>
                        <a:rPr lang="en-US" sz="1800" baseline="0" dirty="0" smtClean="0"/>
                        <a:t> + Peginterferon x 12</a:t>
                      </a:r>
                      <a:r>
                        <a:rPr lang="en-US" sz="1800" dirty="0" smtClean="0"/>
                        <a:t> weeks</a:t>
                      </a:r>
                    </a:p>
                  </a:txBody>
                  <a:tcPr anchor="ctr"/>
                </a:tc>
                <a:tc>
                  <a:txBody>
                    <a:bodyPr/>
                    <a:lstStyle/>
                    <a:p>
                      <a:pPr marL="0" indent="0" algn="ctr"/>
                      <a:r>
                        <a:rPr lang="en-US" sz="1800" dirty="0" smtClean="0"/>
                        <a:t>$97,000</a:t>
                      </a:r>
                      <a:endParaRPr lang="en-US" sz="1800" dirty="0"/>
                    </a:p>
                  </a:txBody>
                  <a:tcPr anchor="ctr"/>
                </a:tc>
              </a:tr>
              <a:tr h="6688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AWAC</a:t>
                      </a:r>
                      <a:r>
                        <a:rPr lang="en-US" sz="1600" baseline="0" dirty="0" smtClean="0">
                          <a:solidFill>
                            <a:schemeClr val="tx1"/>
                          </a:solidFill>
                        </a:rPr>
                        <a:t> = Average </a:t>
                      </a:r>
                      <a:r>
                        <a:rPr lang="en-US" sz="1600" dirty="0" smtClean="0">
                          <a:solidFill>
                            <a:schemeClr val="tx1"/>
                          </a:solidFill>
                        </a:rPr>
                        <a:t>Wholesale Acquisition Cost</a:t>
                      </a:r>
                      <a:br>
                        <a:rPr lang="en-US" sz="1600" dirty="0" smtClean="0">
                          <a:solidFill>
                            <a:schemeClr val="tx1"/>
                          </a:solidFill>
                        </a:rPr>
                      </a:br>
                      <a:r>
                        <a:rPr lang="en-US" sz="1600" baseline="0" dirty="0" smtClean="0">
                          <a:solidFill>
                            <a:schemeClr val="tx1"/>
                          </a:solidFill>
                        </a:rPr>
                        <a:t>Note:</a:t>
                      </a:r>
                      <a:r>
                        <a:rPr lang="en-US" sz="1600" dirty="0" smtClean="0">
                          <a:solidFill>
                            <a:schemeClr val="tx1"/>
                          </a:solidFill>
                        </a:rPr>
                        <a:t> health care systems may receive substantial discounts</a:t>
                      </a:r>
                    </a:p>
                  </a:txBody>
                  <a:tcPr anchor="ctr">
                    <a:solidFill>
                      <a:schemeClr val="accent5">
                        <a:lumMod val="20000"/>
                        <a:lumOff val="80000"/>
                      </a:schemeClr>
                    </a:solidFill>
                  </a:tcPr>
                </a:tc>
                <a:tc hMerge="1">
                  <a:txBody>
                    <a:bodyPr/>
                    <a:lstStyle/>
                    <a:p>
                      <a:pPr marL="0" indent="0" algn="ctr"/>
                      <a:endParaRPr lang="en-US" sz="1800" dirty="0"/>
                    </a:p>
                  </a:txBody>
                  <a:tcPr anchor="ctr"/>
                </a:tc>
              </a:tr>
            </a:tbl>
          </a:graphicData>
        </a:graphic>
      </p:graphicFrame>
    </p:spTree>
    <p:extLst>
      <p:ext uri="{BB962C8B-B14F-4D97-AF65-F5344CB8AC3E}">
        <p14:creationId xmlns:p14="http://schemas.microsoft.com/office/powerpoint/2010/main" val="26451124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0" y="2535936"/>
            <a:ext cx="9162288" cy="1600200"/>
          </a:xfrm>
          <a:prstGeom prst="rect">
            <a:avLst/>
          </a:prstGeom>
          <a:solidFill>
            <a:schemeClr val="tx1">
              <a:alpha val="68000"/>
            </a:schemeClr>
          </a:solidFill>
          <a:ln>
            <a:noFill/>
          </a:ln>
        </p:spPr>
        <p:style>
          <a:lnRef idx="1">
            <a:schemeClr val="accent1"/>
          </a:lnRef>
          <a:fillRef idx="3">
            <a:schemeClr val="accent1"/>
          </a:fillRef>
          <a:effectRef idx="2">
            <a:schemeClr val="accent1"/>
          </a:effectRef>
          <a:fontRef idx="minor">
            <a:schemeClr val="lt1"/>
          </a:fontRef>
        </p:style>
        <p:txBody>
          <a:bodyPr lIns="457200" tIns="91440" rIns="457200" bIns="91440" rtlCol="0" anchor="ctr"/>
          <a:lstStyle/>
          <a:p>
            <a:pPr algn="ctr">
              <a:lnSpc>
                <a:spcPts val="2460"/>
              </a:lnSpc>
            </a:pPr>
            <a:r>
              <a:rPr lang="en-US" b="1" dirty="0" smtClean="0">
                <a:solidFill>
                  <a:srgbClr val="FFFFFF"/>
                </a:solidFill>
              </a:rPr>
              <a:t>Should one decline or defer therapy</a:t>
            </a:r>
            <a:r>
              <a:rPr lang="en-US" b="1" dirty="0" smtClean="0"/>
              <a:t>? </a:t>
            </a:r>
            <a:endParaRPr lang="en-US" dirty="0"/>
          </a:p>
        </p:txBody>
      </p:sp>
    </p:spTree>
    <p:extLst>
      <p:ext uri="{BB962C8B-B14F-4D97-AF65-F5344CB8AC3E}">
        <p14:creationId xmlns:p14="http://schemas.microsoft.com/office/powerpoint/2010/main" val="21188389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Factors Favoring Treat </a:t>
            </a:r>
            <a:r>
              <a:rPr lang="en-US" sz="3200" dirty="0" smtClean="0">
                <a:solidFill>
                  <a:srgbClr val="FFFFFF"/>
                </a:solidFill>
              </a:rPr>
              <a:t>Now for all GT4</a:t>
            </a:r>
            <a:endParaRPr lang="en-US" sz="3200" dirty="0">
              <a:solidFill>
                <a:srgbClr val="FFFFFF"/>
              </a:solidFill>
            </a:endParaRPr>
          </a:p>
        </p:txBody>
      </p:sp>
      <p:sp>
        <p:nvSpPr>
          <p:cNvPr id="4" name="Content Placeholder 3"/>
          <p:cNvSpPr>
            <a:spLocks noGrp="1"/>
          </p:cNvSpPr>
          <p:nvPr>
            <p:ph sz="half" idx="2"/>
          </p:nvPr>
        </p:nvSpPr>
        <p:spPr>
          <a:xfrm>
            <a:off x="323850" y="1447800"/>
            <a:ext cx="8439150" cy="5029200"/>
          </a:xfrm>
        </p:spPr>
        <p:txBody>
          <a:bodyPr>
            <a:noAutofit/>
          </a:bodyPr>
          <a:lstStyle/>
          <a:p>
            <a:pPr>
              <a:lnSpc>
                <a:spcPct val="100000"/>
              </a:lnSpc>
              <a:spcBef>
                <a:spcPts val="1400"/>
              </a:spcBef>
            </a:pPr>
            <a:r>
              <a:rPr lang="en-US" sz="2000" dirty="0" smtClean="0"/>
              <a:t>Advanced Fibrosis (F3-F4)</a:t>
            </a:r>
            <a:br>
              <a:rPr lang="en-US" sz="2000" dirty="0" smtClean="0"/>
            </a:br>
            <a:r>
              <a:rPr lang="en-US" sz="2000" dirty="0" smtClean="0"/>
              <a:t>- Platelet count &lt; 150,000/</a:t>
            </a:r>
            <a:r>
              <a:rPr lang="en-US" sz="2000" dirty="0" err="1" smtClean="0"/>
              <a:t>uL</a:t>
            </a:r>
            <a:r>
              <a:rPr lang="en-US" sz="2000" dirty="0" smtClean="0"/>
              <a:t/>
            </a:r>
            <a:br>
              <a:rPr lang="en-US" sz="2000" dirty="0" smtClean="0"/>
            </a:br>
            <a:r>
              <a:rPr lang="en-US" sz="2000" dirty="0" smtClean="0"/>
              <a:t>- Large spleen and/or portal vein</a:t>
            </a:r>
            <a:r>
              <a:rPr lang="en-US" sz="1800" dirty="0"/>
              <a:t> </a:t>
            </a:r>
            <a:r>
              <a:rPr lang="en-US" sz="1600" dirty="0" smtClean="0"/>
              <a:t>(</a:t>
            </a:r>
            <a:r>
              <a:rPr lang="en-US" sz="1600" dirty="0"/>
              <a:t>O</a:t>
            </a:r>
            <a:r>
              <a:rPr lang="en-US" sz="1600" dirty="0" smtClean="0"/>
              <a:t>ver 12 rule = Spleen &gt;12 cm</a:t>
            </a:r>
            <a:r>
              <a:rPr lang="en-US" sz="1600" dirty="0"/>
              <a:t> </a:t>
            </a:r>
            <a:r>
              <a:rPr lang="en-US" sz="1600" dirty="0" smtClean="0"/>
              <a:t>or PV &gt; 12 mm)</a:t>
            </a:r>
            <a:r>
              <a:rPr lang="en-US" sz="1600" dirty="0"/>
              <a:t/>
            </a:r>
            <a:br>
              <a:rPr lang="en-US" sz="1600" dirty="0"/>
            </a:br>
            <a:r>
              <a:rPr lang="en-US" sz="2000" dirty="0"/>
              <a:t>- </a:t>
            </a:r>
            <a:r>
              <a:rPr lang="en-US" sz="2000" dirty="0" smtClean="0"/>
              <a:t>Esophageal varices</a:t>
            </a:r>
          </a:p>
          <a:p>
            <a:pPr>
              <a:lnSpc>
                <a:spcPct val="100000"/>
              </a:lnSpc>
              <a:spcBef>
                <a:spcPts val="1400"/>
              </a:spcBef>
            </a:pPr>
            <a:r>
              <a:rPr lang="en-US" sz="2000" dirty="0" smtClean="0"/>
              <a:t>Synthetic dysfunction, low albumin, high INR</a:t>
            </a:r>
          </a:p>
          <a:p>
            <a:pPr>
              <a:lnSpc>
                <a:spcPct val="100000"/>
              </a:lnSpc>
              <a:spcBef>
                <a:spcPts val="1400"/>
              </a:spcBef>
            </a:pPr>
            <a:r>
              <a:rPr lang="en-US" sz="2000" dirty="0" smtClean="0"/>
              <a:t>Systemic disease</a:t>
            </a:r>
            <a:br>
              <a:rPr lang="en-US" sz="2000" dirty="0" smtClean="0"/>
            </a:br>
            <a:r>
              <a:rPr lang="en-US" sz="2000" dirty="0" smtClean="0"/>
              <a:t>- Cryoglobulinemia (+RhF)</a:t>
            </a:r>
          </a:p>
          <a:p>
            <a:pPr>
              <a:lnSpc>
                <a:spcPct val="100000"/>
              </a:lnSpc>
              <a:spcBef>
                <a:spcPts val="1400"/>
              </a:spcBef>
            </a:pPr>
            <a:r>
              <a:rPr lang="en-US" sz="2000" dirty="0" smtClean="0"/>
              <a:t>Highly motivated patients/symptoms</a:t>
            </a:r>
          </a:p>
          <a:p>
            <a:pPr>
              <a:lnSpc>
                <a:spcPct val="100000"/>
              </a:lnSpc>
              <a:spcBef>
                <a:spcPts val="1400"/>
              </a:spcBef>
            </a:pPr>
            <a:r>
              <a:rPr lang="en-US" sz="2000" dirty="0" smtClean="0"/>
              <a:t>Patients with Increased Mortality Risk</a:t>
            </a:r>
            <a:br>
              <a:rPr lang="en-US" sz="2000" dirty="0" smtClean="0"/>
            </a:br>
            <a:r>
              <a:rPr lang="en-US" sz="2000" dirty="0" smtClean="0"/>
              <a:t>- All cause</a:t>
            </a:r>
            <a:br>
              <a:rPr lang="en-US" sz="2000" dirty="0" smtClean="0"/>
            </a:br>
            <a:r>
              <a:rPr lang="en-US" sz="2000" dirty="0" smtClean="0"/>
              <a:t>- HCC risk</a:t>
            </a:r>
            <a:endParaRPr lang="en-US" sz="2000" dirty="0"/>
          </a:p>
        </p:txBody>
      </p:sp>
      <p:sp>
        <p:nvSpPr>
          <p:cNvPr id="5" name="Content Placeholder 4"/>
          <p:cNvSpPr>
            <a:spLocks noGrp="1"/>
          </p:cNvSpPr>
          <p:nvPr>
            <p:ph sz="quarter" idx="13"/>
          </p:nvPr>
        </p:nvSpPr>
        <p:spPr>
          <a:prstGeom prst="rect">
            <a:avLst/>
          </a:prstGeom>
        </p:spPr>
        <p:txBody>
          <a:bodyPr/>
          <a:lstStyle/>
          <a:p>
            <a:endParaRPr lang="en-US" dirty="0"/>
          </a:p>
        </p:txBody>
      </p:sp>
    </p:spTree>
    <p:extLst>
      <p:ext uri="{BB962C8B-B14F-4D97-AF65-F5344CB8AC3E}">
        <p14:creationId xmlns:p14="http://schemas.microsoft.com/office/powerpoint/2010/main" val="17171360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Treatment Options</a:t>
            </a:r>
            <a:endParaRPr lang="en-US" dirty="0"/>
          </a:p>
        </p:txBody>
      </p:sp>
      <p:sp>
        <p:nvSpPr>
          <p:cNvPr id="8" name="Text Placeholder 7"/>
          <p:cNvSpPr>
            <a:spLocks noGrp="1"/>
          </p:cNvSpPr>
          <p:nvPr>
            <p:ph type="body" idx="1"/>
          </p:nvPr>
        </p:nvSpPr>
        <p:spPr/>
        <p:txBody>
          <a:bodyPr/>
          <a:lstStyle/>
          <a:p>
            <a:r>
              <a:rPr lang="en-US" dirty="0" smtClean="0"/>
              <a:t>Hepatitis C: Genotype 4</a:t>
            </a:r>
            <a:endParaRPr lang="en-US" dirty="0"/>
          </a:p>
        </p:txBody>
      </p:sp>
    </p:spTree>
    <p:extLst>
      <p:ext uri="{BB962C8B-B14F-4D97-AF65-F5344CB8AC3E}">
        <p14:creationId xmlns:p14="http://schemas.microsoft.com/office/powerpoint/2010/main" val="41212328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Future Regimens for GT-4</a:t>
            </a:r>
            <a:endParaRPr lang="en-US" sz="3200" dirty="0"/>
          </a:p>
        </p:txBody>
      </p:sp>
      <p:sp>
        <p:nvSpPr>
          <p:cNvPr id="4" name="Content Placeholder 3"/>
          <p:cNvSpPr>
            <a:spLocks noGrp="1"/>
          </p:cNvSpPr>
          <p:nvPr>
            <p:ph sz="half" idx="2"/>
          </p:nvPr>
        </p:nvSpPr>
        <p:spPr>
          <a:xfrm>
            <a:off x="152400" y="1447800"/>
            <a:ext cx="8915400" cy="5029200"/>
          </a:xfrm>
        </p:spPr>
        <p:txBody>
          <a:bodyPr>
            <a:noAutofit/>
          </a:bodyPr>
          <a:lstStyle/>
          <a:p>
            <a:pPr>
              <a:lnSpc>
                <a:spcPts val="2500"/>
              </a:lnSpc>
              <a:spcBef>
                <a:spcPts val="1200"/>
              </a:spcBef>
            </a:pPr>
            <a:r>
              <a:rPr lang="en-US" sz="2000" b="1" dirty="0" smtClean="0"/>
              <a:t>Daclatasvir </a:t>
            </a:r>
            <a:r>
              <a:rPr lang="en-US" sz="2000" b="1" dirty="0"/>
              <a:t>+ </a:t>
            </a:r>
            <a:r>
              <a:rPr lang="en-US" sz="2000" b="1" dirty="0" smtClean="0"/>
              <a:t>Sofosbuvir</a:t>
            </a:r>
            <a:r>
              <a:rPr lang="en-US" sz="2000" b="1" dirty="0"/>
              <a:t/>
            </a:r>
            <a:br>
              <a:rPr lang="en-US" sz="2000" b="1" dirty="0"/>
            </a:br>
            <a:r>
              <a:rPr lang="en-US" sz="2000" dirty="0" smtClean="0"/>
              <a:t>- </a:t>
            </a:r>
            <a:r>
              <a:rPr lang="en-US" sz="2000" dirty="0"/>
              <a:t>Daclatasvir: NS5A replication inhibitor</a:t>
            </a:r>
            <a:br>
              <a:rPr lang="en-US" sz="2000" dirty="0"/>
            </a:br>
            <a:r>
              <a:rPr lang="en-US" sz="2000" dirty="0"/>
              <a:t>- </a:t>
            </a:r>
            <a:r>
              <a:rPr lang="en-US" sz="2000" dirty="0" smtClean="0"/>
              <a:t>Sofosbuvir: NS5B </a:t>
            </a:r>
            <a:r>
              <a:rPr lang="en-US" sz="2000" dirty="0"/>
              <a:t>polymerase </a:t>
            </a:r>
            <a:r>
              <a:rPr lang="en-US" sz="2000" dirty="0" smtClean="0"/>
              <a:t>inhibitor</a:t>
            </a:r>
            <a:endParaRPr lang="en-US" sz="2000" b="1" dirty="0">
              <a:solidFill>
                <a:srgbClr val="FF0000"/>
              </a:solidFill>
            </a:endParaRPr>
          </a:p>
          <a:p>
            <a:pPr>
              <a:lnSpc>
                <a:spcPts val="2500"/>
              </a:lnSpc>
              <a:spcBef>
                <a:spcPts val="2400"/>
              </a:spcBef>
            </a:pPr>
            <a:r>
              <a:rPr lang="en-US" sz="2000" b="1" dirty="0" smtClean="0"/>
              <a:t>Sofosbuvir-</a:t>
            </a:r>
            <a:r>
              <a:rPr lang="en-US" sz="2000" b="1" dirty="0" err="1" smtClean="0"/>
              <a:t>Velpatasvir</a:t>
            </a:r>
            <a:r>
              <a:rPr lang="en-US" sz="2000" b="1" dirty="0" smtClean="0"/>
              <a:t> </a:t>
            </a:r>
            <a:r>
              <a:rPr lang="en-US" sz="2000" b="1" dirty="0"/>
              <a:t>(GS-5816</a:t>
            </a:r>
            <a:r>
              <a:rPr lang="en-US" sz="2000" b="1" dirty="0" smtClean="0"/>
              <a:t>) Once Daily Fixed</a:t>
            </a:r>
            <a:r>
              <a:rPr lang="en-US" sz="2000" b="1" dirty="0"/>
              <a:t>-Dose </a:t>
            </a:r>
            <a:r>
              <a:rPr lang="en-US" sz="2000" b="1" dirty="0" smtClean="0"/>
              <a:t>Combination</a:t>
            </a:r>
            <a:br>
              <a:rPr lang="en-US" sz="2000" b="1" dirty="0" smtClean="0"/>
            </a:br>
            <a:r>
              <a:rPr lang="en-US" sz="2000" dirty="0" smtClean="0"/>
              <a:t>- </a:t>
            </a:r>
            <a:r>
              <a:rPr lang="en-US" sz="2000" dirty="0" err="1" smtClean="0"/>
              <a:t>Velpatasvir</a:t>
            </a:r>
            <a:r>
              <a:rPr lang="en-US" sz="2000" dirty="0" smtClean="0"/>
              <a:t>: </a:t>
            </a:r>
            <a:r>
              <a:rPr lang="en-US" sz="2000" dirty="0"/>
              <a:t>NS5A replication </a:t>
            </a:r>
            <a:r>
              <a:rPr lang="en-US" sz="2000" dirty="0" smtClean="0"/>
              <a:t>inhibitor, second generation, pangenotypic </a:t>
            </a:r>
            <a:r>
              <a:rPr lang="en-US" sz="2000" dirty="0"/>
              <a:t/>
            </a:r>
            <a:br>
              <a:rPr lang="en-US" sz="2000" dirty="0"/>
            </a:br>
            <a:r>
              <a:rPr lang="en-US" sz="2000" dirty="0"/>
              <a:t>- </a:t>
            </a:r>
            <a:r>
              <a:rPr lang="en-US" sz="2000" dirty="0" smtClean="0"/>
              <a:t>Sofosbuvir: NS5B </a:t>
            </a:r>
            <a:r>
              <a:rPr lang="en-US" sz="2000" dirty="0"/>
              <a:t>polymerase </a:t>
            </a:r>
            <a:r>
              <a:rPr lang="en-US" sz="2000" dirty="0" smtClean="0"/>
              <a:t>inhibitor</a:t>
            </a:r>
          </a:p>
          <a:p>
            <a:pPr marL="411480">
              <a:lnSpc>
                <a:spcPts val="2500"/>
              </a:lnSpc>
              <a:spcBef>
                <a:spcPts val="200"/>
              </a:spcBef>
              <a:buClr>
                <a:schemeClr val="accent1"/>
              </a:buClr>
              <a:buSzPct val="80000"/>
              <a:buFont typeface="Wingdings" charset="2"/>
              <a:buChar char="²"/>
            </a:pPr>
            <a:r>
              <a:rPr lang="en-US" sz="2000" dirty="0">
                <a:solidFill>
                  <a:schemeClr val="accent1"/>
                </a:solidFill>
              </a:rPr>
              <a:t>ASTRAL-</a:t>
            </a:r>
            <a:r>
              <a:rPr lang="en-US" sz="2000" dirty="0" smtClean="0">
                <a:solidFill>
                  <a:schemeClr val="accent1"/>
                </a:solidFill>
              </a:rPr>
              <a:t>1 Study</a:t>
            </a:r>
            <a:r>
              <a:rPr lang="en-US" sz="2000" baseline="30000" dirty="0" smtClean="0">
                <a:solidFill>
                  <a:schemeClr val="accent1"/>
                </a:solidFill>
              </a:rPr>
              <a:t>1</a:t>
            </a:r>
            <a:r>
              <a:rPr lang="en-US" sz="2000" dirty="0" smtClean="0">
                <a:solidFill>
                  <a:schemeClr val="accent1"/>
                </a:solidFill>
              </a:rPr>
              <a:t>: 116/116 (100%) with GT4 achieved SVR12</a:t>
            </a:r>
            <a:endParaRPr lang="en-US" sz="2000" b="1" dirty="0" smtClean="0">
              <a:solidFill>
                <a:schemeClr val="accent1"/>
              </a:solidFill>
            </a:endParaRPr>
          </a:p>
          <a:p>
            <a:pPr>
              <a:lnSpc>
                <a:spcPts val="2500"/>
              </a:lnSpc>
              <a:spcBef>
                <a:spcPts val="2400"/>
              </a:spcBef>
            </a:pPr>
            <a:r>
              <a:rPr lang="en-US" sz="2000" b="1" dirty="0" err="1" smtClean="0">
                <a:solidFill>
                  <a:schemeClr val="tx1"/>
                </a:solidFill>
              </a:rPr>
              <a:t>Grazoprevir-Elbasvir</a:t>
            </a:r>
            <a:r>
              <a:rPr lang="en-US" sz="2000" b="1" dirty="0" smtClean="0">
                <a:solidFill>
                  <a:schemeClr val="tx1"/>
                </a:solidFill>
              </a:rPr>
              <a:t> Once Daily </a:t>
            </a:r>
            <a:r>
              <a:rPr lang="en-US" sz="2000" b="1" dirty="0" smtClean="0"/>
              <a:t>Fixed-Dose Combination</a:t>
            </a:r>
            <a:r>
              <a:rPr lang="en-US" sz="2000" b="1" dirty="0" smtClean="0">
                <a:solidFill>
                  <a:schemeClr val="tx1"/>
                </a:solidFill>
              </a:rPr>
              <a:t>: </a:t>
            </a:r>
            <a:br>
              <a:rPr lang="en-US" sz="2000" b="1" dirty="0" smtClean="0">
                <a:solidFill>
                  <a:schemeClr val="tx1"/>
                </a:solidFill>
              </a:rPr>
            </a:br>
            <a:r>
              <a:rPr lang="en-US" sz="2000" dirty="0" smtClean="0">
                <a:solidFill>
                  <a:schemeClr val="tx1"/>
                </a:solidFill>
              </a:rPr>
              <a:t>- </a:t>
            </a:r>
            <a:r>
              <a:rPr lang="en-US" sz="2000" dirty="0" err="1" smtClean="0">
                <a:solidFill>
                  <a:schemeClr val="tx1"/>
                </a:solidFill>
              </a:rPr>
              <a:t>Grazoprevir</a:t>
            </a:r>
            <a:r>
              <a:rPr lang="en-US" sz="2000" dirty="0" smtClean="0">
                <a:solidFill>
                  <a:schemeClr val="tx1"/>
                </a:solidFill>
              </a:rPr>
              <a:t>: NS3/4A protease inhibitor</a:t>
            </a:r>
            <a:br>
              <a:rPr lang="en-US" sz="2000" dirty="0" smtClean="0">
                <a:solidFill>
                  <a:schemeClr val="tx1"/>
                </a:solidFill>
              </a:rPr>
            </a:br>
            <a:r>
              <a:rPr lang="en-US" sz="2000" dirty="0" smtClean="0">
                <a:solidFill>
                  <a:schemeClr val="tx1"/>
                </a:solidFill>
              </a:rPr>
              <a:t>- </a:t>
            </a:r>
            <a:r>
              <a:rPr lang="en-US" sz="2000" dirty="0" err="1" smtClean="0">
                <a:solidFill>
                  <a:schemeClr val="tx1"/>
                </a:solidFill>
              </a:rPr>
              <a:t>Elbasvir</a:t>
            </a:r>
            <a:r>
              <a:rPr lang="en-US" sz="2000" dirty="0" smtClean="0">
                <a:solidFill>
                  <a:schemeClr val="tx1"/>
                </a:solidFill>
              </a:rPr>
              <a:t>: NS5A replication inhibitor</a:t>
            </a:r>
          </a:p>
          <a:p>
            <a:pPr marL="411480">
              <a:lnSpc>
                <a:spcPts val="2500"/>
              </a:lnSpc>
              <a:spcBef>
                <a:spcPts val="200"/>
              </a:spcBef>
              <a:buClr>
                <a:schemeClr val="accent1"/>
              </a:buClr>
              <a:buSzPct val="80000"/>
              <a:buFont typeface="Wingdings" charset="2"/>
              <a:buChar char="²"/>
            </a:pPr>
            <a:r>
              <a:rPr lang="en-US" sz="2000" dirty="0" smtClean="0">
                <a:solidFill>
                  <a:srgbClr val="326496"/>
                </a:solidFill>
              </a:rPr>
              <a:t>C-EDGE Study</a:t>
            </a:r>
            <a:r>
              <a:rPr lang="en-US" sz="2000" baseline="30000" dirty="0" smtClean="0">
                <a:solidFill>
                  <a:srgbClr val="326496"/>
                </a:solidFill>
              </a:rPr>
              <a:t>2</a:t>
            </a:r>
            <a:r>
              <a:rPr lang="en-US" sz="2000" dirty="0" smtClean="0">
                <a:solidFill>
                  <a:srgbClr val="326496"/>
                </a:solidFill>
              </a:rPr>
              <a:t>: 16/16 (100%) with GT4 </a:t>
            </a:r>
            <a:r>
              <a:rPr lang="en-US" sz="2000" dirty="0">
                <a:solidFill>
                  <a:schemeClr val="accent1"/>
                </a:solidFill>
              </a:rPr>
              <a:t>achieved SVR12</a:t>
            </a:r>
            <a:endParaRPr lang="en-US" sz="2000" dirty="0">
              <a:solidFill>
                <a:srgbClr val="326496"/>
              </a:solidFill>
            </a:endParaRPr>
          </a:p>
        </p:txBody>
      </p:sp>
      <p:sp>
        <p:nvSpPr>
          <p:cNvPr id="5" name="Content Placeholder 4"/>
          <p:cNvSpPr>
            <a:spLocks noGrp="1"/>
          </p:cNvSpPr>
          <p:nvPr>
            <p:ph sz="quarter" idx="13"/>
          </p:nvPr>
        </p:nvSpPr>
        <p:spPr>
          <a:xfrm>
            <a:off x="304801" y="6324600"/>
            <a:ext cx="7382254" cy="457200"/>
          </a:xfrm>
          <a:prstGeom prst="rect">
            <a:avLst/>
          </a:prstGeom>
        </p:spPr>
        <p:txBody>
          <a:bodyPr/>
          <a:lstStyle/>
          <a:p>
            <a:r>
              <a:rPr lang="en-US" baseline="30000" dirty="0" smtClean="0"/>
              <a:t>1</a:t>
            </a:r>
            <a:r>
              <a:rPr lang="en-US" dirty="0" smtClean="0"/>
              <a:t>Gilead Sciences</a:t>
            </a:r>
            <a:br>
              <a:rPr lang="en-US" dirty="0" smtClean="0"/>
            </a:br>
            <a:r>
              <a:rPr lang="en-US" baseline="30000" dirty="0" smtClean="0"/>
              <a:t>2</a:t>
            </a:r>
            <a:r>
              <a:rPr lang="en-US" dirty="0" smtClean="0"/>
              <a:t>Zeuzem S, et al. Ann Intern Med. 2015;163:1-13.</a:t>
            </a:r>
            <a:endParaRPr lang="en-US" dirty="0"/>
          </a:p>
        </p:txBody>
      </p:sp>
    </p:spTree>
    <p:extLst>
      <p:ext uri="{BB962C8B-B14F-4D97-AF65-F5344CB8AC3E}">
        <p14:creationId xmlns:p14="http://schemas.microsoft.com/office/powerpoint/2010/main" val="35483673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and Definitions</a:t>
            </a:r>
            <a:endParaRPr lang="en-US" dirty="0"/>
          </a:p>
        </p:txBody>
      </p:sp>
      <p:sp>
        <p:nvSpPr>
          <p:cNvPr id="8" name="Text Placeholder 7"/>
          <p:cNvSpPr>
            <a:spLocks noGrp="1"/>
          </p:cNvSpPr>
          <p:nvPr>
            <p:ph type="body" idx="1"/>
          </p:nvPr>
        </p:nvSpPr>
        <p:spPr/>
        <p:txBody>
          <a:bodyPr/>
          <a:lstStyle/>
          <a:p>
            <a:r>
              <a:rPr lang="en-US" dirty="0" smtClean="0"/>
              <a:t>Treatment of Chronic Hepatitis C: Genotype 4</a:t>
            </a:r>
            <a:endParaRPr lang="en-US" dirty="0"/>
          </a:p>
        </p:txBody>
      </p:sp>
    </p:spTree>
    <p:extLst>
      <p:ext uri="{BB962C8B-B14F-4D97-AF65-F5344CB8AC3E}">
        <p14:creationId xmlns:p14="http://schemas.microsoft.com/office/powerpoint/2010/main" val="40347611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Points for Treatment of Chronic HCV GT-4</a:t>
            </a:r>
            <a:endParaRPr lang="en-US" dirty="0"/>
          </a:p>
        </p:txBody>
      </p:sp>
      <p:sp>
        <p:nvSpPr>
          <p:cNvPr id="4" name="Content Placeholder 3"/>
          <p:cNvSpPr>
            <a:spLocks noGrp="1"/>
          </p:cNvSpPr>
          <p:nvPr>
            <p:ph sz="half" idx="2"/>
          </p:nvPr>
        </p:nvSpPr>
        <p:spPr/>
        <p:txBody>
          <a:bodyPr>
            <a:noAutofit/>
          </a:bodyPr>
          <a:lstStyle/>
          <a:p>
            <a:pPr>
              <a:lnSpc>
                <a:spcPts val="2400"/>
              </a:lnSpc>
              <a:spcBef>
                <a:spcPts val="2000"/>
              </a:spcBef>
            </a:pPr>
            <a:r>
              <a:rPr lang="en-US" sz="2000" dirty="0" smtClean="0"/>
              <a:t>HCV GT4 uncommon in US, but prevalent in Egypt, Saudi Arabia, North African, and southern Europe as well as immigrants from these regions to the US including Coptic population and horn of Africa (Sudan, Ethiopia, Somalia and Eritrea)</a:t>
            </a:r>
          </a:p>
          <a:p>
            <a:pPr>
              <a:lnSpc>
                <a:spcPts val="2400"/>
              </a:lnSpc>
              <a:spcBef>
                <a:spcPts val="2000"/>
              </a:spcBef>
            </a:pPr>
            <a:r>
              <a:rPr lang="en-US" sz="2000" dirty="0" smtClean="0"/>
              <a:t>For initial treatment of GT4</a:t>
            </a:r>
            <a:r>
              <a:rPr lang="en-US" sz="2000" dirty="0"/>
              <a:t> </a:t>
            </a:r>
            <a:r>
              <a:rPr lang="en-US" sz="2000" dirty="0" smtClean="0"/>
              <a:t>the recommended regimens are: </a:t>
            </a:r>
            <a:br>
              <a:rPr lang="en-US" sz="2000" dirty="0" smtClean="0"/>
            </a:br>
            <a:r>
              <a:rPr lang="en-US" sz="2000" dirty="0" smtClean="0"/>
              <a:t>- </a:t>
            </a:r>
            <a:r>
              <a:rPr lang="en-US" sz="2000" dirty="0" err="1" smtClean="0"/>
              <a:t>Ledipasvir-sofosbuvir</a:t>
            </a:r>
            <a:r>
              <a:rPr lang="en-US" sz="2000" dirty="0" smtClean="0"/>
              <a:t> x </a:t>
            </a:r>
            <a:r>
              <a:rPr lang="en-US" sz="2000" dirty="0"/>
              <a:t>12 weeks</a:t>
            </a:r>
            <a:br>
              <a:rPr lang="en-US" sz="2000" dirty="0"/>
            </a:br>
            <a:r>
              <a:rPr lang="en-US" sz="2000" dirty="0"/>
              <a:t>- </a:t>
            </a:r>
            <a:r>
              <a:rPr lang="en-US" sz="2000" dirty="0" err="1" smtClean="0"/>
              <a:t>Ombitasvir</a:t>
            </a:r>
            <a:r>
              <a:rPr lang="en-US" sz="2000" dirty="0" smtClean="0"/>
              <a:t>-</a:t>
            </a:r>
            <a:r>
              <a:rPr lang="en-US" sz="2000" dirty="0" err="1" smtClean="0"/>
              <a:t>paritaprevir</a:t>
            </a:r>
            <a:r>
              <a:rPr lang="en-US" sz="2000" dirty="0" smtClean="0"/>
              <a:t>-ritonavir + Ribavirin x 12 weeks</a:t>
            </a:r>
            <a:br>
              <a:rPr lang="en-US" sz="2000" dirty="0" smtClean="0"/>
            </a:br>
            <a:r>
              <a:rPr lang="en-US" sz="2000" dirty="0" smtClean="0"/>
              <a:t>- </a:t>
            </a:r>
            <a:r>
              <a:rPr lang="en-US" sz="2000" dirty="0" err="1" smtClean="0"/>
              <a:t>Sofosbuvir</a:t>
            </a:r>
            <a:r>
              <a:rPr lang="en-US" sz="2000" dirty="0" smtClean="0"/>
              <a:t> + Ribavirin  x 24  weeks </a:t>
            </a:r>
          </a:p>
          <a:p>
            <a:pPr>
              <a:lnSpc>
                <a:spcPts val="2400"/>
              </a:lnSpc>
              <a:spcBef>
                <a:spcPts val="2000"/>
              </a:spcBef>
            </a:pPr>
            <a:r>
              <a:rPr lang="en-US" sz="2000" dirty="0"/>
              <a:t>For </a:t>
            </a:r>
            <a:r>
              <a:rPr lang="en-US" sz="2000" dirty="0" smtClean="0"/>
              <a:t>retreatment of patients with GT4, </a:t>
            </a:r>
            <a:br>
              <a:rPr lang="en-US" sz="2000" dirty="0" smtClean="0"/>
            </a:br>
            <a:r>
              <a:rPr lang="en-US" sz="2000" dirty="0" smtClean="0"/>
              <a:t>the recommended regimens are the same as initial treatment with one additional regimen included:</a:t>
            </a:r>
            <a:r>
              <a:rPr lang="en-US" sz="2000" dirty="0"/>
              <a:t/>
            </a:r>
            <a:br>
              <a:rPr lang="en-US" sz="2000" dirty="0"/>
            </a:br>
            <a:r>
              <a:rPr lang="en-US" sz="2000" dirty="0" smtClean="0"/>
              <a:t>- </a:t>
            </a:r>
            <a:r>
              <a:rPr lang="en-US" sz="2000" dirty="0" err="1"/>
              <a:t>Sofosbuvir</a:t>
            </a:r>
            <a:r>
              <a:rPr lang="en-US" sz="2000" dirty="0"/>
              <a:t> + Ribavirin </a:t>
            </a:r>
            <a:r>
              <a:rPr lang="en-US" sz="2000" dirty="0" smtClean="0"/>
              <a:t>+ </a:t>
            </a:r>
            <a:r>
              <a:rPr lang="en-US" sz="2000" dirty="0" err="1" smtClean="0"/>
              <a:t>Peginterferon</a:t>
            </a:r>
            <a:r>
              <a:rPr lang="en-US" sz="2000" dirty="0" smtClean="0"/>
              <a:t> </a:t>
            </a:r>
            <a:r>
              <a:rPr lang="en-US" sz="2000" dirty="0"/>
              <a:t>x </a:t>
            </a:r>
            <a:r>
              <a:rPr lang="en-US" sz="2000" dirty="0" smtClean="0"/>
              <a:t>12  </a:t>
            </a:r>
            <a:r>
              <a:rPr lang="en-US" sz="2000" dirty="0"/>
              <a:t>weeks </a:t>
            </a:r>
          </a:p>
          <a:p>
            <a:pPr>
              <a:lnSpc>
                <a:spcPts val="2400"/>
              </a:lnSpc>
              <a:spcBef>
                <a:spcPts val="2000"/>
              </a:spcBef>
            </a:pPr>
            <a:endParaRPr lang="en-US" sz="2000" dirty="0" smtClean="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8990382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13554543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chemeClr val="accent5">
                    <a:lumMod val="20000"/>
                    <a:lumOff val="80000"/>
                  </a:schemeClr>
                </a:solidFill>
              </a:rPr>
              <a:t>Treatment of Chronic HCV Genotype </a:t>
            </a:r>
            <a:r>
              <a:rPr lang="en-US" sz="2700" dirty="0" smtClean="0">
                <a:solidFill>
                  <a:schemeClr val="accent5">
                    <a:lumMod val="20000"/>
                    <a:lumOff val="80000"/>
                  </a:schemeClr>
                </a:solidFill>
              </a:rPr>
              <a:t>4</a:t>
            </a:r>
            <a:r>
              <a:rPr lang="en-US" sz="3200" dirty="0" smtClean="0">
                <a:solidFill>
                  <a:schemeClr val="accent5">
                    <a:lumMod val="20000"/>
                    <a:lumOff val="80000"/>
                  </a:schemeClr>
                </a:solidFill>
              </a:rPr>
              <a:t/>
            </a:r>
            <a:br>
              <a:rPr lang="en-US" sz="3200" dirty="0" smtClean="0">
                <a:solidFill>
                  <a:schemeClr val="accent5">
                    <a:lumMod val="20000"/>
                    <a:lumOff val="80000"/>
                  </a:schemeClr>
                </a:solidFill>
              </a:rPr>
            </a:br>
            <a:r>
              <a:rPr lang="en-US" sz="3200" dirty="0" smtClean="0"/>
              <a:t>Background</a:t>
            </a:r>
            <a:endParaRPr lang="en-US" sz="3200" dirty="0"/>
          </a:p>
        </p:txBody>
      </p:sp>
      <p:sp>
        <p:nvSpPr>
          <p:cNvPr id="5" name="Content Placeholder 4"/>
          <p:cNvSpPr>
            <a:spLocks noGrp="1"/>
          </p:cNvSpPr>
          <p:nvPr>
            <p:ph sz="quarter" idx="13"/>
          </p:nvPr>
        </p:nvSpPr>
        <p:spPr>
          <a:prstGeom prst="rect">
            <a:avLst/>
          </a:prstGeom>
        </p:spPr>
        <p:txBody>
          <a:bodyPr/>
          <a:lstStyle/>
          <a:p>
            <a:endParaRPr lang="en-US" dirty="0"/>
          </a:p>
        </p:txBody>
      </p:sp>
      <p:sp>
        <p:nvSpPr>
          <p:cNvPr id="3" name="Content Placeholder 2"/>
          <p:cNvSpPr>
            <a:spLocks noGrp="1"/>
          </p:cNvSpPr>
          <p:nvPr>
            <p:ph sz="half" idx="2"/>
          </p:nvPr>
        </p:nvSpPr>
        <p:spPr>
          <a:xfrm>
            <a:off x="271477" y="1587500"/>
            <a:ext cx="8625080" cy="4800600"/>
          </a:xfrm>
        </p:spPr>
        <p:txBody>
          <a:bodyPr>
            <a:noAutofit/>
          </a:bodyPr>
          <a:lstStyle/>
          <a:p>
            <a:pPr indent="-182880">
              <a:lnSpc>
                <a:spcPts val="2400"/>
              </a:lnSpc>
              <a:spcBef>
                <a:spcPts val="2600"/>
              </a:spcBef>
            </a:pPr>
            <a:r>
              <a:rPr lang="en-US" sz="2000" dirty="0" smtClean="0"/>
              <a:t>HCV infects ~ 5 million people in the US today</a:t>
            </a:r>
          </a:p>
          <a:p>
            <a:pPr indent="-182880">
              <a:lnSpc>
                <a:spcPts val="2400"/>
              </a:lnSpc>
              <a:spcBef>
                <a:spcPts val="2600"/>
              </a:spcBef>
            </a:pPr>
            <a:r>
              <a:rPr lang="en-US" sz="2000" dirty="0" smtClean="0"/>
              <a:t>Genotype 4 accounts for about 1-2% of HCV infections in US</a:t>
            </a:r>
          </a:p>
          <a:p>
            <a:pPr indent="-182880">
              <a:lnSpc>
                <a:spcPts val="2400"/>
              </a:lnSpc>
              <a:spcBef>
                <a:spcPts val="2600"/>
              </a:spcBef>
            </a:pPr>
            <a:r>
              <a:rPr lang="en-US" sz="2000" dirty="0" smtClean="0"/>
              <a:t>Genotype 4 very important in Egypt, Saudi Arabia, North Africa, and Southern </a:t>
            </a:r>
            <a:r>
              <a:rPr lang="en-US" sz="2000" dirty="0" smtClean="0">
                <a:solidFill>
                  <a:schemeClr val="tx1"/>
                </a:solidFill>
              </a:rPr>
              <a:t>Europe and immigrants from these regions </a:t>
            </a:r>
          </a:p>
          <a:p>
            <a:pPr indent="-182880">
              <a:lnSpc>
                <a:spcPts val="2400"/>
              </a:lnSpc>
              <a:spcBef>
                <a:spcPts val="2600"/>
              </a:spcBef>
            </a:pPr>
            <a:r>
              <a:rPr lang="en-US" sz="2000" dirty="0" smtClean="0"/>
              <a:t>Approximately </a:t>
            </a:r>
            <a:r>
              <a:rPr lang="en-US" sz="2000" dirty="0"/>
              <a:t>70% of patients with genotype 4 HCV have moderate to severe steatosis with or without sinusoidal </a:t>
            </a:r>
            <a:r>
              <a:rPr lang="en-US" sz="2000" dirty="0" smtClean="0"/>
              <a:t>fibrosis (similar to GT3)</a:t>
            </a:r>
          </a:p>
          <a:p>
            <a:pPr indent="-182880">
              <a:lnSpc>
                <a:spcPts val="2400"/>
              </a:lnSpc>
              <a:spcBef>
                <a:spcPts val="2600"/>
              </a:spcBef>
            </a:pPr>
            <a:r>
              <a:rPr lang="en-US" sz="2000" dirty="0" smtClean="0"/>
              <a:t>Historic SVR rates with IFN-based therapy between GT1 and GT 2,3</a:t>
            </a:r>
          </a:p>
        </p:txBody>
      </p:sp>
    </p:spTree>
    <p:extLst>
      <p:ext uri="{BB962C8B-B14F-4D97-AF65-F5344CB8AC3E}">
        <p14:creationId xmlns:p14="http://schemas.microsoft.com/office/powerpoint/2010/main" val="20177089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Initial Treatment</a:t>
            </a:r>
            <a:endParaRPr lang="en-US" dirty="0"/>
          </a:p>
        </p:txBody>
      </p:sp>
      <p:sp>
        <p:nvSpPr>
          <p:cNvPr id="8" name="Text Placeholder 7"/>
          <p:cNvSpPr>
            <a:spLocks noGrp="1"/>
          </p:cNvSpPr>
          <p:nvPr>
            <p:ph type="body" idx="1"/>
          </p:nvPr>
        </p:nvSpPr>
        <p:spPr/>
        <p:txBody>
          <a:bodyPr/>
          <a:lstStyle/>
          <a:p>
            <a:r>
              <a:rPr lang="en-US" dirty="0"/>
              <a:t>Treatment of Chronic Hepatitis C: Genotype </a:t>
            </a:r>
            <a:r>
              <a:rPr lang="en-US" dirty="0" smtClean="0"/>
              <a:t>4</a:t>
            </a:r>
            <a:endParaRPr lang="en-US" dirty="0"/>
          </a:p>
        </p:txBody>
      </p:sp>
    </p:spTree>
    <p:extLst>
      <p:ext uri="{BB962C8B-B14F-4D97-AF65-F5344CB8AC3E}">
        <p14:creationId xmlns:p14="http://schemas.microsoft.com/office/powerpoint/2010/main" val="13980764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AASLD/</a:t>
            </a:r>
            <a:r>
              <a:rPr lang="en-US" dirty="0" smtClean="0"/>
              <a:t>IDSA/IAS-USA </a:t>
            </a:r>
            <a:r>
              <a:rPr lang="en-US" dirty="0"/>
              <a:t>(</a:t>
            </a:r>
            <a:r>
              <a:rPr lang="en-US" dirty="0">
                <a:hlinkClick r:id="rId2"/>
              </a:rPr>
              <a:t>www.hcvguidelines.org</a:t>
            </a:r>
            <a:r>
              <a:rPr lang="en-US" dirty="0"/>
              <a:t>). </a:t>
            </a:r>
          </a:p>
        </p:txBody>
      </p:sp>
      <p:sp>
        <p:nvSpPr>
          <p:cNvPr id="49" name="Title 1"/>
          <p:cNvSpPr>
            <a:spLocks noGrp="1"/>
          </p:cNvSpPr>
          <p:nvPr>
            <p:ph type="title"/>
          </p:nvPr>
        </p:nvSpPr>
        <p:spPr>
          <a:xfrm>
            <a:off x="323850" y="304800"/>
            <a:ext cx="8515350" cy="990600"/>
          </a:xfrm>
        </p:spPr>
        <p:txBody>
          <a:bodyPr>
            <a:normAutofit/>
          </a:bodyPr>
          <a:lstStyle/>
          <a:p>
            <a:r>
              <a:rPr lang="en-US" sz="2000" dirty="0" smtClean="0">
                <a:solidFill>
                  <a:srgbClr val="F0EADC"/>
                </a:solidFill>
              </a:rPr>
              <a:t>AASLD/IDSA/IAS-USA 2015 HCV Treatment Recommendations</a:t>
            </a:r>
            <a:r>
              <a:rPr lang="en-US" sz="2400" dirty="0">
                <a:solidFill>
                  <a:srgbClr val="F0EADC"/>
                </a:solidFill>
              </a:rPr>
              <a:t/>
            </a:r>
            <a:br>
              <a:rPr lang="en-US" sz="2400" dirty="0">
                <a:solidFill>
                  <a:srgbClr val="F0EADC"/>
                </a:solidFill>
              </a:rPr>
            </a:br>
            <a:r>
              <a:rPr lang="en-US" sz="2400" dirty="0"/>
              <a:t>Genotype 4 Chronic </a:t>
            </a:r>
            <a:r>
              <a:rPr lang="en-US" sz="2400" dirty="0" smtClean="0"/>
              <a:t>HCV: Initial Treatment</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294078382"/>
              </p:ext>
            </p:extLst>
          </p:nvPr>
        </p:nvGraphicFramePr>
        <p:xfrm>
          <a:off x="382588" y="1567251"/>
          <a:ext cx="8229600" cy="4165953"/>
        </p:xfrm>
        <a:graphic>
          <a:graphicData uri="http://schemas.openxmlformats.org/drawingml/2006/table">
            <a:tbl>
              <a:tblPr firstRow="1" bandRow="1">
                <a:tableStyleId>{5C22544A-7EE6-4342-B048-85BDC9FD1C3A}</a:tableStyleId>
              </a:tblPr>
              <a:tblGrid>
                <a:gridCol w="8229600"/>
              </a:tblGrid>
              <a:tr h="566349">
                <a:tc>
                  <a:txBody>
                    <a:bodyPr/>
                    <a:lstStyle/>
                    <a:p>
                      <a:pPr>
                        <a:lnSpc>
                          <a:spcPts val="1800"/>
                        </a:lnSpc>
                      </a:pPr>
                      <a:r>
                        <a:rPr lang="en-US" sz="1800" baseline="0" dirty="0" smtClean="0"/>
                        <a:t>Genotype 4 HCV: Initial Treatment</a:t>
                      </a:r>
                      <a:endParaRPr lang="en-US" sz="1800" dirty="0"/>
                    </a:p>
                  </a:txBody>
                  <a:tcPr marL="182880" marT="91440" marB="9144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r>
              <a:tr h="599934">
                <a:tc>
                  <a:txBody>
                    <a:bodyPr/>
                    <a:lstStyle/>
                    <a:p>
                      <a:r>
                        <a:rPr lang="en-US" sz="2000" b="1" dirty="0" smtClean="0">
                          <a:solidFill>
                            <a:srgbClr val="FFFFFF"/>
                          </a:solidFill>
                        </a:rPr>
                        <a:t>Recommended Regimens</a:t>
                      </a:r>
                      <a:endParaRPr lang="en-US" sz="2000" b="1" dirty="0">
                        <a:solidFill>
                          <a:srgbClr val="FFFFFF"/>
                        </a:solidFill>
                      </a:endParaRPr>
                    </a:p>
                  </a:txBody>
                  <a:tcPr marL="18288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2A5580"/>
                    </a:solidFill>
                  </a:tcPr>
                </a:tc>
              </a:tr>
              <a:tr h="59993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Ledipasvir-Sofosbuvir</a:t>
                      </a:r>
                      <a:r>
                        <a:rPr lang="en-US" sz="2000" baseline="0" dirty="0" smtClean="0"/>
                        <a:t> x 12 weeks</a:t>
                      </a:r>
                      <a:endParaRPr lang="en-US" sz="2000" dirty="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tcPr>
                </a:tc>
              </a:tr>
              <a:tr h="59993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Ombitasvir</a:t>
                      </a:r>
                      <a:r>
                        <a:rPr lang="en-US" sz="2000" dirty="0" smtClean="0"/>
                        <a:t>-</a:t>
                      </a:r>
                      <a:r>
                        <a:rPr lang="en-US" sz="2000" dirty="0" err="1" smtClean="0"/>
                        <a:t>Paritaprevir</a:t>
                      </a:r>
                      <a:r>
                        <a:rPr lang="en-US" sz="2000" dirty="0" smtClean="0"/>
                        <a:t>-Ritonavir</a:t>
                      </a:r>
                      <a:r>
                        <a:rPr lang="en-US" sz="2000" baseline="0" dirty="0" smtClean="0"/>
                        <a:t> + Ribavirin x 12 weeks</a:t>
                      </a:r>
                      <a:endParaRPr lang="en-US" sz="2000" dirty="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tcPr>
                </a:tc>
              </a:tr>
              <a:tr h="59993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Sofosbuvir</a:t>
                      </a:r>
                      <a:r>
                        <a:rPr lang="en-US" sz="2000" baseline="0" dirty="0" smtClean="0"/>
                        <a:t> + Ribavirin x 24 weeks</a:t>
                      </a:r>
                      <a:endParaRPr lang="en-US" sz="2000" dirty="0" smtClean="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57150" cap="flat" cmpd="sng" algn="ctr">
                      <a:solidFill>
                        <a:srgbClr val="FFFFFF"/>
                      </a:solidFill>
                      <a:prstDash val="solid"/>
                      <a:round/>
                      <a:headEnd type="none" w="med" len="med"/>
                      <a:tailEnd type="none" w="med" len="med"/>
                    </a:lnB>
                  </a:tcPr>
                </a:tc>
              </a:tr>
              <a:tr h="599934">
                <a:tc>
                  <a:txBody>
                    <a:bodyPr/>
                    <a:lstStyle/>
                    <a:p>
                      <a:r>
                        <a:rPr lang="en-US" sz="2000" b="1" dirty="0" smtClean="0">
                          <a:solidFill>
                            <a:srgbClr val="FFFFFF"/>
                          </a:solidFill>
                        </a:rPr>
                        <a:t>Alternative Regimen, Patients Eligible</a:t>
                      </a:r>
                      <a:r>
                        <a:rPr lang="en-US" sz="2000" b="1" baseline="0" dirty="0" smtClean="0">
                          <a:solidFill>
                            <a:srgbClr val="FFFFFF"/>
                          </a:solidFill>
                        </a:rPr>
                        <a:t> to Receive Interferon</a:t>
                      </a:r>
                      <a:endParaRPr lang="en-US" sz="2000" b="1" dirty="0">
                        <a:solidFill>
                          <a:srgbClr val="FFFFFF"/>
                        </a:solidFill>
                      </a:endParaRPr>
                    </a:p>
                  </a:txBody>
                  <a:tcPr marL="18288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806839"/>
                    </a:solidFill>
                  </a:tcPr>
                </a:tc>
              </a:tr>
              <a:tr h="59993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000" dirty="0" err="1" smtClean="0"/>
                        <a:t>Sofosbuvir</a:t>
                      </a:r>
                      <a:r>
                        <a:rPr lang="en-US" sz="2000" baseline="0" dirty="0" smtClean="0"/>
                        <a:t> + Ribavirin + </a:t>
                      </a:r>
                      <a:r>
                        <a:rPr lang="en-US" sz="2000" baseline="0" dirty="0" err="1" smtClean="0"/>
                        <a:t>Peginterferon</a:t>
                      </a:r>
                      <a:r>
                        <a:rPr lang="en-US" sz="2000" baseline="0" dirty="0" smtClean="0"/>
                        <a:t> x 12 weeks</a:t>
                      </a:r>
                      <a:endParaRPr lang="en-US" sz="2000" dirty="0" smtClean="0"/>
                    </a:p>
                  </a:txBody>
                  <a:tcPr marL="182880" marT="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solidFill>
                      <a:srgbClr val="E8EAEF"/>
                    </a:solidFill>
                  </a:tcPr>
                </a:tc>
              </a:tr>
            </a:tbl>
          </a:graphicData>
        </a:graphic>
      </p:graphicFrame>
    </p:spTree>
    <p:extLst>
      <p:ext uri="{BB962C8B-B14F-4D97-AF65-F5344CB8AC3E}">
        <p14:creationId xmlns:p14="http://schemas.microsoft.com/office/powerpoint/2010/main" val="37143565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20000"/>
                    <a:lumOff val="80000"/>
                  </a:schemeClr>
                </a:solidFill>
              </a:rPr>
              <a:t>Treatment-Naïve &amp; Prior Relapsers with GT4 Chronic HCV</a:t>
            </a:r>
            <a:r>
              <a:rPr lang="en-US" sz="2400" dirty="0"/>
              <a:t/>
            </a:r>
            <a:br>
              <a:rPr lang="en-US" sz="2400" dirty="0"/>
            </a:br>
            <a:r>
              <a:rPr lang="en-US" sz="2400" dirty="0"/>
              <a:t>Key Studies that Support </a:t>
            </a:r>
            <a:r>
              <a:rPr lang="en-US" sz="2400" dirty="0" smtClean="0"/>
              <a:t>Treatment Recommendations</a:t>
            </a:r>
            <a:endParaRPr lang="en-US" sz="2400" dirty="0"/>
          </a:p>
        </p:txBody>
      </p:sp>
      <p:sp>
        <p:nvSpPr>
          <p:cNvPr id="3" name="Content Placeholder 2"/>
          <p:cNvSpPr>
            <a:spLocks noGrp="1"/>
          </p:cNvSpPr>
          <p:nvPr>
            <p:ph sz="half" idx="2"/>
          </p:nvPr>
        </p:nvSpPr>
        <p:spPr/>
        <p:txBody>
          <a:bodyPr>
            <a:noAutofit/>
          </a:bodyPr>
          <a:lstStyle/>
          <a:p>
            <a:pPr>
              <a:spcBef>
                <a:spcPts val="1800"/>
              </a:spcBef>
            </a:pPr>
            <a:r>
              <a:rPr lang="en-US" b="1" dirty="0" err="1" smtClean="0">
                <a:solidFill>
                  <a:schemeClr val="tx2"/>
                </a:solidFill>
              </a:rPr>
              <a:t>Ledipasvir-Sofosbuvir</a:t>
            </a:r>
            <a:r>
              <a:rPr lang="en-US" b="1" dirty="0" smtClean="0">
                <a:solidFill>
                  <a:schemeClr val="tx2"/>
                </a:solidFill>
              </a:rPr>
              <a:t/>
            </a:r>
            <a:br>
              <a:rPr lang="en-US" b="1" dirty="0" smtClean="0">
                <a:solidFill>
                  <a:schemeClr val="tx2"/>
                </a:solidFill>
              </a:rPr>
            </a:br>
            <a:r>
              <a:rPr lang="en-US" dirty="0" smtClean="0">
                <a:solidFill>
                  <a:schemeClr val="tx2"/>
                </a:solidFill>
              </a:rPr>
              <a:t>- NIAID Synergy (Genotype 4)</a:t>
            </a:r>
          </a:p>
          <a:p>
            <a:pPr>
              <a:spcBef>
                <a:spcPts val="1800"/>
              </a:spcBef>
            </a:pPr>
            <a:r>
              <a:rPr lang="en-US" b="1" dirty="0" err="1" smtClean="0">
                <a:solidFill>
                  <a:schemeClr val="tx2"/>
                </a:solidFill>
              </a:rPr>
              <a:t>Ombitasvir</a:t>
            </a:r>
            <a:r>
              <a:rPr lang="en-US" b="1" dirty="0" smtClean="0">
                <a:solidFill>
                  <a:schemeClr val="tx2"/>
                </a:solidFill>
              </a:rPr>
              <a:t>-</a:t>
            </a:r>
            <a:r>
              <a:rPr lang="en-US" b="1" dirty="0" err="1" smtClean="0">
                <a:solidFill>
                  <a:schemeClr val="tx2"/>
                </a:solidFill>
              </a:rPr>
              <a:t>Paritaprevir</a:t>
            </a:r>
            <a:r>
              <a:rPr lang="en-US" b="1" dirty="0" smtClean="0">
                <a:solidFill>
                  <a:schemeClr val="tx2"/>
                </a:solidFill>
              </a:rPr>
              <a:t>-Ritonavir</a:t>
            </a:r>
            <a:br>
              <a:rPr lang="en-US" b="1" dirty="0" smtClean="0">
                <a:solidFill>
                  <a:schemeClr val="tx2"/>
                </a:solidFill>
              </a:rPr>
            </a:br>
            <a:r>
              <a:rPr lang="en-US" dirty="0" smtClean="0">
                <a:solidFill>
                  <a:schemeClr val="tx2"/>
                </a:solidFill>
              </a:rPr>
              <a:t>- PEARL-I</a:t>
            </a:r>
          </a:p>
          <a:p>
            <a:pPr>
              <a:spcBef>
                <a:spcPts val="1800"/>
              </a:spcBef>
            </a:pPr>
            <a:r>
              <a:rPr lang="en-US" b="1" dirty="0" err="1">
                <a:solidFill>
                  <a:schemeClr val="tx2"/>
                </a:solidFill>
              </a:rPr>
              <a:t>Sofosbuvir</a:t>
            </a:r>
            <a:r>
              <a:rPr lang="en-US" b="1" dirty="0">
                <a:solidFill>
                  <a:schemeClr val="tx2"/>
                </a:solidFill>
              </a:rPr>
              <a:t> + Ribavirin</a:t>
            </a:r>
            <a:r>
              <a:rPr lang="en-US" dirty="0">
                <a:solidFill>
                  <a:schemeClr val="tx2"/>
                </a:solidFill>
              </a:rPr>
              <a:t/>
            </a:r>
            <a:br>
              <a:rPr lang="en-US" dirty="0">
                <a:solidFill>
                  <a:schemeClr val="tx2"/>
                </a:solidFill>
              </a:rPr>
            </a:br>
            <a:r>
              <a:rPr lang="en-US" dirty="0"/>
              <a:t>- Egyptian Ancestry</a:t>
            </a:r>
          </a:p>
          <a:p>
            <a:pPr>
              <a:spcBef>
                <a:spcPts val="1800"/>
              </a:spcBef>
            </a:pPr>
            <a:r>
              <a:rPr lang="en-US" b="1" dirty="0" err="1" smtClean="0">
                <a:solidFill>
                  <a:schemeClr val="tx2"/>
                </a:solidFill>
              </a:rPr>
              <a:t>Sofosbuvir</a:t>
            </a:r>
            <a:r>
              <a:rPr lang="en-US" b="1" dirty="0" smtClean="0">
                <a:solidFill>
                  <a:schemeClr val="tx2"/>
                </a:solidFill>
              </a:rPr>
              <a:t> + Ribavirin + </a:t>
            </a:r>
            <a:r>
              <a:rPr lang="en-US" b="1" dirty="0" err="1" smtClean="0">
                <a:solidFill>
                  <a:schemeClr val="tx2"/>
                </a:solidFill>
              </a:rPr>
              <a:t>Peginterferon</a:t>
            </a:r>
            <a:r>
              <a:rPr lang="en-US" b="1" dirty="0" smtClean="0">
                <a:solidFill>
                  <a:schemeClr val="tx2"/>
                </a:solidFill>
              </a:rPr>
              <a:t/>
            </a:r>
            <a:br>
              <a:rPr lang="en-US" b="1" dirty="0" smtClean="0">
                <a:solidFill>
                  <a:schemeClr val="tx2"/>
                </a:solidFill>
              </a:rPr>
            </a:br>
            <a:r>
              <a:rPr lang="en-US" dirty="0" smtClean="0"/>
              <a:t>- NEUTRINO</a:t>
            </a:r>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8763933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Kohli</a:t>
            </a:r>
            <a:r>
              <a:rPr lang="en-US" dirty="0"/>
              <a:t> A, et al.  Lancet Infect Dis. 2015:15:1049-54.</a:t>
            </a:r>
          </a:p>
        </p:txBody>
      </p:sp>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Ledipasvir-Sofosbuvir</a:t>
            </a:r>
            <a:r>
              <a:rPr lang="en-US" sz="2400" dirty="0">
                <a:solidFill>
                  <a:schemeClr val="accent5">
                    <a:lumMod val="20000"/>
                    <a:lumOff val="80000"/>
                  </a:schemeClr>
                </a:solidFill>
              </a:rPr>
              <a:t> in Genotype 4</a:t>
            </a:r>
            <a:r>
              <a:rPr lang="en-US" dirty="0">
                <a:solidFill>
                  <a:schemeClr val="accent5">
                    <a:lumMod val="20000"/>
                    <a:lumOff val="80000"/>
                  </a:schemeClr>
                </a:solidFill>
              </a:rPr>
              <a:t/>
            </a:r>
            <a:br>
              <a:rPr lang="en-US" dirty="0">
                <a:solidFill>
                  <a:schemeClr val="accent5">
                    <a:lumMod val="20000"/>
                    <a:lumOff val="80000"/>
                  </a:schemeClr>
                </a:solidFill>
              </a:rPr>
            </a:br>
            <a:r>
              <a:rPr lang="en-US" sz="2700" dirty="0" smtClean="0"/>
              <a:t>NIAID </a:t>
            </a:r>
            <a:r>
              <a:rPr lang="en-US" sz="2700" dirty="0"/>
              <a:t>SYNERGY (GT4) </a:t>
            </a:r>
            <a:r>
              <a:rPr lang="en-US" sz="2700" dirty="0" smtClean="0"/>
              <a:t>Trial</a:t>
            </a:r>
            <a:r>
              <a:rPr lang="en-US" sz="2400" dirty="0" smtClean="0"/>
              <a:t>: </a:t>
            </a:r>
            <a:r>
              <a:rPr lang="en-US" sz="2400" dirty="0"/>
              <a:t>Features</a:t>
            </a: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7" name="Rectangle 36"/>
          <p:cNvSpPr/>
          <p:nvPr/>
        </p:nvSpPr>
        <p:spPr>
          <a:xfrm>
            <a:off x="0" y="2756472"/>
            <a:ext cx="3084576" cy="1126816"/>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2100"/>
              </a:lnSpc>
              <a:spcBef>
                <a:spcPts val="400"/>
              </a:spcBef>
            </a:pPr>
            <a:r>
              <a:rPr lang="en-US" sz="1600" b="1" u="sng" dirty="0" smtClean="0">
                <a:solidFill>
                  <a:srgbClr val="FFFFFF"/>
                </a:solidFill>
                <a:latin typeface="Arial"/>
                <a:cs typeface="Arial"/>
              </a:rPr>
              <a:t>Genotype 4</a:t>
            </a:r>
          </a:p>
          <a:p>
            <a:pPr>
              <a:lnSpc>
                <a:spcPts val="2100"/>
              </a:lnSpc>
              <a:spcBef>
                <a:spcPts val="400"/>
              </a:spcBef>
            </a:pPr>
            <a:r>
              <a:rPr lang="en-US" sz="1600" dirty="0" smtClean="0">
                <a:solidFill>
                  <a:srgbClr val="FFFFFF"/>
                </a:solidFill>
                <a:latin typeface="Arial"/>
                <a:cs typeface="Arial"/>
              </a:rPr>
              <a:t>Treatment Naïve (n = 13)</a:t>
            </a:r>
            <a:br>
              <a:rPr lang="en-US" sz="1600" dirty="0" smtClean="0">
                <a:solidFill>
                  <a:srgbClr val="FFFFFF"/>
                </a:solidFill>
                <a:latin typeface="Arial"/>
                <a:cs typeface="Arial"/>
              </a:rPr>
            </a:br>
            <a:r>
              <a:rPr lang="en-US" sz="1600" dirty="0" smtClean="0">
                <a:solidFill>
                  <a:srgbClr val="FFFFFF"/>
                </a:solidFill>
                <a:latin typeface="Arial"/>
                <a:cs typeface="Arial"/>
              </a:rPr>
              <a:t>Treatment Experienced (n = 8)</a:t>
            </a:r>
            <a:endParaRPr lang="en-US" sz="1600" dirty="0">
              <a:solidFill>
                <a:srgbClr val="FFFFFF"/>
              </a:solidFill>
              <a:latin typeface="Arial"/>
              <a:cs typeface="Arial"/>
            </a:endParaRPr>
          </a:p>
        </p:txBody>
      </p:sp>
      <p:sp>
        <p:nvSpPr>
          <p:cNvPr id="39" name="Rectangle 38"/>
          <p:cNvSpPr/>
          <p:nvPr/>
        </p:nvSpPr>
        <p:spPr>
          <a:xfrm>
            <a:off x="3075310" y="3104836"/>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21</a:t>
            </a:r>
            <a:endParaRPr lang="en-US" sz="1400" dirty="0">
              <a:solidFill>
                <a:srgbClr val="000000"/>
              </a:solidFill>
            </a:endParaRPr>
          </a:p>
        </p:txBody>
      </p:sp>
      <p:sp>
        <p:nvSpPr>
          <p:cNvPr id="43" name="Rectangle 5"/>
          <p:cNvSpPr>
            <a:spLocks noChangeArrowheads="1"/>
          </p:cNvSpPr>
          <p:nvPr/>
        </p:nvSpPr>
        <p:spPr bwMode="auto">
          <a:xfrm>
            <a:off x="3808060" y="2934282"/>
            <a:ext cx="2279906" cy="723318"/>
          </a:xfrm>
          <a:prstGeom prst="rect">
            <a:avLst/>
          </a:prstGeom>
          <a:solidFill>
            <a:srgbClr val="B1C7DE"/>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600" b="1" dirty="0" err="1" smtClean="0">
                <a:latin typeface="Arial"/>
                <a:cs typeface="Arial"/>
              </a:rPr>
              <a:t>Ledipasvir-Sofosbuvir</a:t>
            </a:r>
            <a:endParaRPr lang="en-US" sz="1600" b="1" dirty="0">
              <a:latin typeface="Arial"/>
              <a:cs typeface="Arial"/>
            </a:endParaRPr>
          </a:p>
        </p:txBody>
      </p:sp>
      <p:cxnSp>
        <p:nvCxnSpPr>
          <p:cNvPr id="64" name="Straight Connector 63"/>
          <p:cNvCxnSpPr/>
          <p:nvPr/>
        </p:nvCxnSpPr>
        <p:spPr>
          <a:xfrm>
            <a:off x="6137024" y="3313903"/>
            <a:ext cx="2286000" cy="0"/>
          </a:xfrm>
          <a:prstGeom prst="line">
            <a:avLst/>
          </a:prstGeom>
          <a:ln w="19050" cmpd="sng">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2" name="Rectangle 25"/>
          <p:cNvSpPr>
            <a:spLocks noChangeArrowheads="1"/>
          </p:cNvSpPr>
          <p:nvPr/>
        </p:nvSpPr>
        <p:spPr bwMode="auto">
          <a:xfrm>
            <a:off x="-6949" y="4953000"/>
            <a:ext cx="9162288" cy="73149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smtClean="0">
                <a:solidFill>
                  <a:srgbClr val="000000"/>
                </a:solidFill>
                <a:latin typeface="Arial" pitchFamily="22" charset="0"/>
              </a:rPr>
              <a:t>Drug Dosing</a:t>
            </a:r>
            <a:r>
              <a:rPr lang="en-US" sz="1400" dirty="0" smtClean="0">
                <a:solidFill>
                  <a:srgbClr val="000000"/>
                </a:solidFill>
                <a:latin typeface="Arial" pitchFamily="22" charset="0"/>
              </a:rPr>
              <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Ledipasvir-sofosbuvir</a:t>
            </a:r>
            <a:r>
              <a:rPr lang="en-US" sz="1400" dirty="0" smtClean="0">
                <a:solidFill>
                  <a:srgbClr val="000000"/>
                </a:solidFill>
                <a:latin typeface="Arial" pitchFamily="22" charset="0"/>
              </a:rPr>
              <a:t> (90/400 mg): fixed dose combination; one pill once daily</a:t>
            </a:r>
            <a:endParaRPr lang="en-US" sz="1400" dirty="0">
              <a:solidFill>
                <a:srgbClr val="000000"/>
              </a:solidFill>
              <a:latin typeface="Arial" pitchFamily="22" charset="0"/>
            </a:endParaRPr>
          </a:p>
        </p:txBody>
      </p:sp>
      <p:sp>
        <p:nvSpPr>
          <p:cNvPr id="34" name="Rectangle 33"/>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6" name="Rectangle 35"/>
          <p:cNvSpPr/>
          <p:nvPr/>
        </p:nvSpPr>
        <p:spPr>
          <a:xfrm>
            <a:off x="171858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4" name="Rectangle 43"/>
          <p:cNvSpPr/>
          <p:nvPr/>
        </p:nvSpPr>
        <p:spPr>
          <a:xfrm>
            <a:off x="3555492"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5" name="Rectangle 44"/>
          <p:cNvSpPr/>
          <p:nvPr/>
        </p:nvSpPr>
        <p:spPr>
          <a:xfrm>
            <a:off x="806348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826753"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33628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77748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8" name="Straight Connector 57"/>
          <p:cNvCxnSpPr/>
          <p:nvPr/>
        </p:nvCxnSpPr>
        <p:spPr>
          <a:xfrm flipV="1">
            <a:off x="605950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63484" y="3111296"/>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Tree>
    <p:extLst>
      <p:ext uri="{BB962C8B-B14F-4D97-AF65-F5344CB8AC3E}">
        <p14:creationId xmlns:p14="http://schemas.microsoft.com/office/powerpoint/2010/main" val="26348154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Ledipasvir-Sofosbuvir</a:t>
            </a:r>
            <a:r>
              <a:rPr lang="en-US" sz="2400" dirty="0">
                <a:solidFill>
                  <a:schemeClr val="accent5">
                    <a:lumMod val="20000"/>
                    <a:lumOff val="80000"/>
                  </a:schemeClr>
                </a:solidFill>
              </a:rPr>
              <a:t> in Genotype </a:t>
            </a:r>
            <a:r>
              <a:rPr lang="en-US" sz="2400" dirty="0" smtClean="0">
                <a:solidFill>
                  <a:schemeClr val="accent5">
                    <a:lumMod val="20000"/>
                    <a:lumOff val="80000"/>
                  </a:schemeClr>
                </a:solidFill>
              </a:rPr>
              <a:t>4</a:t>
            </a:r>
            <a:r>
              <a:rPr lang="en-US" dirty="0">
                <a:solidFill>
                  <a:schemeClr val="accent5">
                    <a:lumMod val="20000"/>
                    <a:lumOff val="80000"/>
                  </a:schemeClr>
                </a:solidFill>
              </a:rPr>
              <a:t/>
            </a:r>
            <a:br>
              <a:rPr lang="en-US" dirty="0">
                <a:solidFill>
                  <a:schemeClr val="accent5">
                    <a:lumMod val="20000"/>
                    <a:lumOff val="80000"/>
                  </a:schemeClr>
                </a:solidFill>
              </a:rPr>
            </a:br>
            <a:r>
              <a:rPr lang="en-US" dirty="0"/>
              <a:t>NIAID SYNERGY (GT4) </a:t>
            </a:r>
            <a:r>
              <a:rPr lang="en-US" dirty="0" smtClean="0"/>
              <a:t>Trial: Results</a:t>
            </a:r>
            <a:endParaRPr lang="en-US" dirty="0"/>
          </a:p>
        </p:txBody>
      </p:sp>
      <p:sp>
        <p:nvSpPr>
          <p:cNvPr id="2" name="Text Placeholder 1"/>
          <p:cNvSpPr>
            <a:spLocks noGrp="1"/>
          </p:cNvSpPr>
          <p:nvPr>
            <p:ph type="body" idx="10"/>
          </p:nvPr>
        </p:nvSpPr>
        <p:spPr/>
        <p:txBody>
          <a:bodyPr/>
          <a:lstStyle/>
          <a:p>
            <a:r>
              <a:rPr lang="en-US" dirty="0" smtClean="0"/>
              <a:t>NIH SYNERGY: </a:t>
            </a:r>
            <a:r>
              <a:rPr lang="en-US" dirty="0" smtClean="0">
                <a:solidFill>
                  <a:schemeClr val="bg1"/>
                </a:solidFill>
                <a:latin typeface="Arial" pitchFamily="-110" charset="0"/>
                <a:ea typeface="ＭＳ Ｐゴシック" pitchFamily="-110" charset="-128"/>
                <a:cs typeface="ＭＳ Ｐゴシック" pitchFamily="-110" charset="-128"/>
              </a:rPr>
              <a:t>SVR 12, Intent to Treat 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Kohli</a:t>
            </a:r>
            <a:r>
              <a:rPr lang="en-US" dirty="0"/>
              <a:t> A, et al.  Lancet Infect Dis. 2015:15:1049-54.</a:t>
            </a:r>
          </a:p>
        </p:txBody>
      </p:sp>
      <p:graphicFrame>
        <p:nvGraphicFramePr>
          <p:cNvPr id="30" name="Chart 29"/>
          <p:cNvGraphicFramePr>
            <a:graphicFrameLocks/>
          </p:cNvGraphicFramePr>
          <p:nvPr>
            <p:extLst>
              <p:ext uri="{D42A27DB-BD31-4B8C-83A1-F6EECF244321}">
                <p14:modId xmlns:p14="http://schemas.microsoft.com/office/powerpoint/2010/main" val="3545181977"/>
              </p:ext>
            </p:extLst>
          </p:nvPr>
        </p:nvGraphicFramePr>
        <p:xfrm>
          <a:off x="723900" y="1828800"/>
          <a:ext cx="7696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322990"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bg1"/>
                </a:solidFill>
              </a:rPr>
              <a:t>20/21*</a:t>
            </a:r>
            <a:endParaRPr lang="en-US" sz="1800" dirty="0">
              <a:solidFill>
                <a:schemeClr val="bg1"/>
              </a:solidFill>
            </a:endParaRPr>
          </a:p>
        </p:txBody>
      </p:sp>
      <p:sp>
        <p:nvSpPr>
          <p:cNvPr id="10" name="Rectangle 25"/>
          <p:cNvSpPr>
            <a:spLocks noChangeArrowheads="1"/>
          </p:cNvSpPr>
          <p:nvPr/>
        </p:nvSpPr>
        <p:spPr bwMode="auto">
          <a:xfrm>
            <a:off x="-6950" y="6019800"/>
            <a:ext cx="9157047" cy="361949"/>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800"/>
              </a:spcBef>
            </a:pPr>
            <a:r>
              <a:rPr lang="en-US" sz="1300" dirty="0" smtClean="0">
                <a:solidFill>
                  <a:srgbClr val="000000"/>
                </a:solidFill>
                <a:latin typeface="Arial" pitchFamily="22" charset="0"/>
              </a:rPr>
              <a:t>*1 patient did not complete 12 weeks of treatment due to drug non-adherence</a:t>
            </a:r>
            <a:endParaRPr lang="en-US" sz="1300" dirty="0">
              <a:solidFill>
                <a:srgbClr val="000000"/>
              </a:solidFill>
              <a:latin typeface="Arial" pitchFamily="22" charset="0"/>
            </a:endParaRPr>
          </a:p>
        </p:txBody>
      </p:sp>
      <p:sp>
        <p:nvSpPr>
          <p:cNvPr id="8" name="Rectangle 7"/>
          <p:cNvSpPr/>
          <p:nvPr/>
        </p:nvSpPr>
        <p:spPr>
          <a:xfrm>
            <a:off x="4493051"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rPr>
              <a:t>12/13*</a:t>
            </a:r>
            <a:endParaRPr lang="en-US" sz="1800" b="1" dirty="0">
              <a:solidFill>
                <a:schemeClr val="bg1"/>
              </a:solidFill>
            </a:endParaRPr>
          </a:p>
        </p:txBody>
      </p:sp>
      <p:sp>
        <p:nvSpPr>
          <p:cNvPr id="11" name="Rectangle 10"/>
          <p:cNvSpPr/>
          <p:nvPr/>
        </p:nvSpPr>
        <p:spPr>
          <a:xfrm>
            <a:off x="6675971" y="4623542"/>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a:solidFill>
                  <a:schemeClr val="bg1"/>
                </a:solidFill>
              </a:rPr>
              <a:t>8</a:t>
            </a:r>
            <a:r>
              <a:rPr lang="en-US" sz="1800" dirty="0" smtClean="0">
                <a:solidFill>
                  <a:schemeClr val="bg1"/>
                </a:solidFill>
              </a:rPr>
              <a:t>/8</a:t>
            </a:r>
            <a:endParaRPr lang="en-US" sz="1800" dirty="0">
              <a:solidFill>
                <a:schemeClr val="bg1"/>
              </a:solidFill>
            </a:endParaRPr>
          </a:p>
        </p:txBody>
      </p:sp>
      <p:sp>
        <p:nvSpPr>
          <p:cNvPr id="12" name="Rectangle 11"/>
          <p:cNvSpPr/>
          <p:nvPr/>
        </p:nvSpPr>
        <p:spPr>
          <a:xfrm>
            <a:off x="3970014" y="1955572"/>
            <a:ext cx="1937390" cy="352952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528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60817</TotalTime>
  <Words>1362</Words>
  <Application>Microsoft Macintosh PowerPoint</Application>
  <PresentationFormat>On-screen Show (4:3)</PresentationFormat>
  <Paragraphs>239</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AETC_Master_Template_061510</vt:lpstr>
      <vt:lpstr>Treatment of Chronic HCV Genotype 4</vt:lpstr>
      <vt:lpstr>PowerPoint Presentation</vt:lpstr>
      <vt:lpstr>Background and Definitions</vt:lpstr>
      <vt:lpstr>Treatment of Chronic HCV Genotype 4 Background</vt:lpstr>
      <vt:lpstr>Initial Treatment</vt:lpstr>
      <vt:lpstr>AASLD/IDSA/IAS-USA 2015 HCV Treatment Recommendations Genotype 4 Chronic HCV: Initial Treatment</vt:lpstr>
      <vt:lpstr>Treatment-Naïve &amp; Prior Relapsers with GT4 Chronic HCV Key Studies that Support Treatment Recommendations</vt:lpstr>
      <vt:lpstr>Ledipasvir-Sofosbuvir in Genotype 4 NIAID SYNERGY (GT4) Trial: Features</vt:lpstr>
      <vt:lpstr>Ledipasvir-Sofosbuvir in Genotype 4 NIAID SYNERGY (GT4) Trial: Results</vt:lpstr>
      <vt:lpstr>Ombitasvir + Paritaprevir + Ritonavir +/- RBV in HCV GT4 PEARL-I: Regimens</vt:lpstr>
      <vt:lpstr>Ombitasvir + Paritaprevir + Ritonavir +/- RBV in HCV GT4 PEARL-I: Results</vt:lpstr>
      <vt:lpstr>Sofosbuvir and Ribavirin in HCV Genotype 4 Egyptian Ancestry Trial: Design</vt:lpstr>
      <vt:lpstr>Sofosbuvir and Ribavirin in HCV Genotype 4 Egyptian Ancestry Trial: Results</vt:lpstr>
      <vt:lpstr>Sofosbuvir + PEG + RBV: Treatment-Naive HCV GT 1,4,5,6  NEUTRINO Trial: Design</vt:lpstr>
      <vt:lpstr>Sofosbuvir + PEG + RBV: Treatment-Naive HCV GT 1,4,5,6  NEUTRINO Trial: Results</vt:lpstr>
      <vt:lpstr>Retreatment of Persons in Whom Prior Therapy Failed</vt:lpstr>
      <vt:lpstr>AASLD/IDSA/IAS-USA 2015 HCV Treatment Recommendations Genotype 4 Chronic HCV: Retreatment, Prior Failure with PR</vt:lpstr>
      <vt:lpstr>Retreatment of GT4 Chronic HCV Key Studies that Support Treatment Recommendations</vt:lpstr>
      <vt:lpstr>Ledipasvir-Sofosbuvir in Genotype 4 NIAID SYNERGY (GT4) Trial: Results</vt:lpstr>
      <vt:lpstr>Ombitasvir + Paritaprevir + Ritonavir +/- RBV in HCV GT4 PEARL-I: Results</vt:lpstr>
      <vt:lpstr>Sofosbuvir and Ribavirin in HCV Genotype 4 Egyptian Ancestry Trial: Results</vt:lpstr>
      <vt:lpstr>Issues and Controversies</vt:lpstr>
      <vt:lpstr>Issues and Controversies</vt:lpstr>
      <vt:lpstr>PowerPoint Presentation</vt:lpstr>
      <vt:lpstr>Hepatitis C Genotype 4 Costs of Different Regimens for Treatment of Genotype 4</vt:lpstr>
      <vt:lpstr>PowerPoint Presentation</vt:lpstr>
      <vt:lpstr>Factors Favoring Treat Now for all GT4</vt:lpstr>
      <vt:lpstr>Future Treatment Options</vt:lpstr>
      <vt:lpstr>Future Regimens for GT-4</vt:lpstr>
      <vt:lpstr>Summary Points for Treatment of Chronic HCV GT-4</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3275</cp:revision>
  <cp:lastPrinted>2011-04-18T21:48:04Z</cp:lastPrinted>
  <dcterms:created xsi:type="dcterms:W3CDTF">2010-11-28T05:36:22Z</dcterms:created>
  <dcterms:modified xsi:type="dcterms:W3CDTF">2015-10-19T14:38:37Z</dcterms:modified>
</cp:coreProperties>
</file>