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640" r:id="rId2"/>
    <p:sldId id="677" r:id="rId3"/>
    <p:sldId id="537" r:id="rId4"/>
    <p:sldId id="641" r:id="rId5"/>
    <p:sldId id="624" r:id="rId6"/>
    <p:sldId id="623" r:id="rId7"/>
    <p:sldId id="630" r:id="rId8"/>
    <p:sldId id="471" r:id="rId9"/>
    <p:sldId id="678" r:id="rId10"/>
    <p:sldId id="702" r:id="rId11"/>
    <p:sldId id="703" r:id="rId12"/>
    <p:sldId id="706" r:id="rId13"/>
    <p:sldId id="698" r:id="rId14"/>
    <p:sldId id="699" r:id="rId15"/>
    <p:sldId id="700" r:id="rId16"/>
    <p:sldId id="701" r:id="rId17"/>
    <p:sldId id="611" r:id="rId18"/>
    <p:sldId id="612" r:id="rId19"/>
    <p:sldId id="687" r:id="rId20"/>
    <p:sldId id="676" r:id="rId21"/>
    <p:sldId id="636" r:id="rId22"/>
    <p:sldId id="625" r:id="rId23"/>
    <p:sldId id="619" r:id="rId24"/>
    <p:sldId id="688" r:id="rId25"/>
    <p:sldId id="670" r:id="rId26"/>
    <p:sldId id="711" r:id="rId27"/>
    <p:sldId id="616" r:id="rId28"/>
    <p:sldId id="605" r:id="rId29"/>
    <p:sldId id="707" r:id="rId30"/>
    <p:sldId id="709" r:id="rId31"/>
    <p:sldId id="708" r:id="rId32"/>
    <p:sldId id="710" r:id="rId33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0">
          <p15:clr>
            <a:srgbClr val="A4A3A4"/>
          </p15:clr>
        </p15:guide>
        <p15:guide id="2" pos="2881">
          <p15:clr>
            <a:srgbClr val="A4A3A4"/>
          </p15:clr>
        </p15:guide>
        <p15:guide id="3" pos="2870">
          <p15:clr>
            <a:srgbClr val="A4A3A4"/>
          </p15:clr>
        </p15:guide>
        <p15:guide id="4" pos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EF"/>
    <a:srgbClr val="CDD3DD"/>
    <a:srgbClr val="E8EAEF"/>
    <a:srgbClr val="9D8149"/>
    <a:srgbClr val="8F8266"/>
    <a:srgbClr val="A79877"/>
    <a:srgbClr val="918956"/>
    <a:srgbClr val="D4D4D4"/>
    <a:srgbClr val="DFE3B1"/>
    <a:srgbClr val="C8C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4636" autoAdjust="0"/>
  </p:normalViewPr>
  <p:slideViewPr>
    <p:cSldViewPr showGuides="1">
      <p:cViewPr varScale="1">
        <p:scale>
          <a:sx n="139" d="100"/>
          <a:sy n="139" d="100"/>
        </p:scale>
        <p:origin x="-120" y="-424"/>
      </p:cViewPr>
      <p:guideLst>
        <p:guide orient="horz" pos="4240"/>
        <p:guide pos="2881"/>
        <p:guide pos="2870"/>
        <p:guide pos="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6"/>
          <c:y val="0.0266667483233763"/>
          <c:w val="0.807642777291727"/>
          <c:h val="0.805586675024814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-8.0</c:v>
                </c:pt>
                <c:pt idx="2" formatCode="0">
                  <c:v>0.0</c:v>
                </c:pt>
                <c:pt idx="3" formatCode="0">
                  <c:v>4.0</c:v>
                </c:pt>
                <c:pt idx="4" formatCode="0">
                  <c:v>8.0</c:v>
                </c:pt>
                <c:pt idx="5" formatCode="0">
                  <c:v>12.0</c:v>
                </c:pt>
                <c:pt idx="6" formatCode="0">
                  <c:v>16.0</c:v>
                </c:pt>
                <c:pt idx="7" formatCode="0">
                  <c:v>20.0</c:v>
                </c:pt>
                <c:pt idx="8" formatCode="0">
                  <c:v>24.0</c:v>
                </c:pt>
                <c:pt idx="9" formatCode="0">
                  <c:v>28.0</c:v>
                </c:pt>
                <c:pt idx="10" formatCode="0">
                  <c:v>32.0</c:v>
                </c:pt>
                <c:pt idx="11" formatCode="0">
                  <c:v>36.0</c:v>
                </c:pt>
                <c:pt idx="12" formatCode="0">
                  <c:v>40.0</c:v>
                </c:pt>
                <c:pt idx="13" formatCode="0">
                  <c:v>44.0</c:v>
                </c:pt>
                <c:pt idx="14" formatCode="0">
                  <c:v>48.0</c:v>
                </c:pt>
                <c:pt idx="15" formatCode="0">
                  <c:v>52.0</c:v>
                </c:pt>
                <c:pt idx="16" formatCode="0">
                  <c:v>56.0</c:v>
                </c:pt>
                <c:pt idx="17" formatCode="0">
                  <c:v>60.0</c:v>
                </c:pt>
                <c:pt idx="18" formatCode="0">
                  <c:v>64.0</c:v>
                </c:pt>
                <c:pt idx="19" formatCode="0">
                  <c:v>68.0</c:v>
                </c:pt>
                <c:pt idx="20" formatCode="0">
                  <c:v>72.0</c:v>
                </c:pt>
                <c:pt idx="21" formatCode="0">
                  <c:v>76.0</c:v>
                </c:pt>
                <c:pt idx="22" formatCode="0">
                  <c:v>80.0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 formatCode="0">
                  <c:v>15.0</c:v>
                </c:pt>
                <c:pt idx="2" formatCode="0">
                  <c:v>15.0</c:v>
                </c:pt>
                <c:pt idx="3" formatCode="0">
                  <c:v>15.0</c:v>
                </c:pt>
                <c:pt idx="5" formatCode="0">
                  <c:v>15.0</c:v>
                </c:pt>
                <c:pt idx="6" formatCode="0">
                  <c:v>15.0</c:v>
                </c:pt>
                <c:pt idx="7" formatCode="0">
                  <c:v>15.0</c:v>
                </c:pt>
                <c:pt idx="8" formatCode="0">
                  <c:v>15.0</c:v>
                </c:pt>
                <c:pt idx="9" formatCode="0">
                  <c:v>15.0</c:v>
                </c:pt>
                <c:pt idx="10" formatCode="0">
                  <c:v>15.0</c:v>
                </c:pt>
                <c:pt idx="11" formatCode="0">
                  <c:v>15.0</c:v>
                </c:pt>
                <c:pt idx="12">
                  <c:v>15.0</c:v>
                </c:pt>
                <c:pt idx="13">
                  <c:v>15.0</c:v>
                </c:pt>
                <c:pt idx="14">
                  <c:v>15.0</c:v>
                </c:pt>
                <c:pt idx="15">
                  <c:v>15.0</c:v>
                </c:pt>
                <c:pt idx="16">
                  <c:v>15.0</c:v>
                </c:pt>
                <c:pt idx="17">
                  <c:v>15.0</c:v>
                </c:pt>
                <c:pt idx="18">
                  <c:v>15.0</c:v>
                </c:pt>
                <c:pt idx="19">
                  <c:v>15.0</c:v>
                </c:pt>
                <c:pt idx="20">
                  <c:v>15.0</c:v>
                </c:pt>
                <c:pt idx="21">
                  <c:v>15.0</c:v>
                </c:pt>
                <c:pt idx="22">
                  <c:v>15.0</c:v>
                </c:pt>
              </c:numCache>
            </c:numRef>
          </c:val>
          <c:smooth val="0"/>
        </c:ser>
        <c:ser>
          <c:idx val="1"/>
          <c:order val="1"/>
          <c:tx>
            <c:v>Responder</c:v>
          </c:tx>
          <c:spPr>
            <a:ln w="25400">
              <a:solidFill>
                <a:srgbClr val="326496"/>
              </a:solidFill>
            </a:ln>
          </c:spPr>
          <c:marker>
            <c:symbol val="square"/>
            <c:size val="6"/>
            <c:spPr>
              <a:solidFill>
                <a:srgbClr val="001D48"/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-8.0</c:v>
                </c:pt>
                <c:pt idx="2" formatCode="0">
                  <c:v>0.0</c:v>
                </c:pt>
                <c:pt idx="3" formatCode="0">
                  <c:v>4.0</c:v>
                </c:pt>
                <c:pt idx="4" formatCode="0">
                  <c:v>8.0</c:v>
                </c:pt>
                <c:pt idx="5" formatCode="0">
                  <c:v>12.0</c:v>
                </c:pt>
                <c:pt idx="6" formatCode="0">
                  <c:v>16.0</c:v>
                </c:pt>
                <c:pt idx="7" formatCode="0">
                  <c:v>20.0</c:v>
                </c:pt>
                <c:pt idx="8" formatCode="0">
                  <c:v>24.0</c:v>
                </c:pt>
                <c:pt idx="9" formatCode="0">
                  <c:v>28.0</c:v>
                </c:pt>
                <c:pt idx="10" formatCode="0">
                  <c:v>32.0</c:v>
                </c:pt>
                <c:pt idx="11" formatCode="0">
                  <c:v>36.0</c:v>
                </c:pt>
                <c:pt idx="12" formatCode="0">
                  <c:v>40.0</c:v>
                </c:pt>
                <c:pt idx="13" formatCode="0">
                  <c:v>44.0</c:v>
                </c:pt>
                <c:pt idx="14" formatCode="0">
                  <c:v>48.0</c:v>
                </c:pt>
                <c:pt idx="15" formatCode="0">
                  <c:v>52.0</c:v>
                </c:pt>
                <c:pt idx="16" formatCode="0">
                  <c:v>56.0</c:v>
                </c:pt>
                <c:pt idx="17" formatCode="0">
                  <c:v>60.0</c:v>
                </c:pt>
                <c:pt idx="18" formatCode="0">
                  <c:v>64.0</c:v>
                </c:pt>
                <c:pt idx="19" formatCode="0">
                  <c:v>68.0</c:v>
                </c:pt>
                <c:pt idx="20" formatCode="0">
                  <c:v>72.0</c:v>
                </c:pt>
                <c:pt idx="21" formatCode="0">
                  <c:v>76.0</c:v>
                </c:pt>
                <c:pt idx="22" formatCode="0">
                  <c:v>80.0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</c:numCache>
            </c:numRef>
          </c:val>
          <c:smooth val="0"/>
        </c:ser>
        <c:ser>
          <c:idx val="2"/>
          <c:order val="2"/>
          <c:tx>
            <c:v>Responder Relapser</c:v>
          </c:tx>
          <c:spPr>
            <a:ln w="25400">
              <a:solidFill>
                <a:srgbClr val="326496"/>
              </a:solidFill>
            </a:ln>
            <a:effectLst/>
          </c:spPr>
          <c:marker>
            <c:symbol val="circle"/>
            <c:size val="7"/>
            <c:spPr>
              <a:solidFill>
                <a:srgbClr val="003A78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-8.0</c:v>
                </c:pt>
                <c:pt idx="2" formatCode="0">
                  <c:v>0.0</c:v>
                </c:pt>
                <c:pt idx="3" formatCode="0">
                  <c:v>4.0</c:v>
                </c:pt>
                <c:pt idx="4" formatCode="0">
                  <c:v>8.0</c:v>
                </c:pt>
                <c:pt idx="5" formatCode="0">
                  <c:v>12.0</c:v>
                </c:pt>
                <c:pt idx="6" formatCode="0">
                  <c:v>16.0</c:v>
                </c:pt>
                <c:pt idx="7" formatCode="0">
                  <c:v>20.0</c:v>
                </c:pt>
                <c:pt idx="8" formatCode="0">
                  <c:v>24.0</c:v>
                </c:pt>
                <c:pt idx="9" formatCode="0">
                  <c:v>28.0</c:v>
                </c:pt>
                <c:pt idx="10" formatCode="0">
                  <c:v>32.0</c:v>
                </c:pt>
                <c:pt idx="11" formatCode="0">
                  <c:v>36.0</c:v>
                </c:pt>
                <c:pt idx="12" formatCode="0">
                  <c:v>40.0</c:v>
                </c:pt>
                <c:pt idx="13" formatCode="0">
                  <c:v>44.0</c:v>
                </c:pt>
                <c:pt idx="14" formatCode="0">
                  <c:v>48.0</c:v>
                </c:pt>
                <c:pt idx="15" formatCode="0">
                  <c:v>52.0</c:v>
                </c:pt>
                <c:pt idx="16" formatCode="0">
                  <c:v>56.0</c:v>
                </c:pt>
                <c:pt idx="17" formatCode="0">
                  <c:v>60.0</c:v>
                </c:pt>
                <c:pt idx="18" formatCode="0">
                  <c:v>64.0</c:v>
                </c:pt>
                <c:pt idx="19" formatCode="0">
                  <c:v>68.0</c:v>
                </c:pt>
                <c:pt idx="20" formatCode="0">
                  <c:v>72.0</c:v>
                </c:pt>
                <c:pt idx="21" formatCode="0">
                  <c:v>76.0</c:v>
                </c:pt>
                <c:pt idx="22" formatCode="0">
                  <c:v>80.0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 formatCode="0">
                  <c:v>300000.0</c:v>
                </c:pt>
                <c:pt idx="2" formatCode="0">
                  <c:v>300000.0</c:v>
                </c:pt>
                <c:pt idx="3">
                  <c:v>8000.0</c:v>
                </c:pt>
                <c:pt idx="5" formatCode="0">
                  <c:v>7.0</c:v>
                </c:pt>
                <c:pt idx="8" formatCode="0">
                  <c:v>6.0</c:v>
                </c:pt>
                <c:pt idx="14">
                  <c:v>6.0</c:v>
                </c:pt>
                <c:pt idx="20">
                  <c:v>300000.0</c:v>
                </c:pt>
              </c:numCache>
            </c:numRef>
          </c:val>
          <c:smooth val="0"/>
        </c:ser>
        <c:ser>
          <c:idx val="3"/>
          <c:order val="3"/>
          <c:tx>
            <c:v>Partial Responder</c:v>
          </c:tx>
          <c:spPr>
            <a:ln w="25400">
              <a:solidFill>
                <a:srgbClr val="6E4B7D"/>
              </a:solidFill>
            </a:ln>
          </c:spPr>
          <c:marker>
            <c:symbol val="circle"/>
            <c:size val="7"/>
            <c:spPr>
              <a:solidFill>
                <a:srgbClr val="6E4B7D">
                  <a:lumMod val="75000"/>
                </a:srgbClr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-8.0</c:v>
                </c:pt>
                <c:pt idx="2" formatCode="0">
                  <c:v>0.0</c:v>
                </c:pt>
                <c:pt idx="3" formatCode="0">
                  <c:v>4.0</c:v>
                </c:pt>
                <c:pt idx="4" formatCode="0">
                  <c:v>8.0</c:v>
                </c:pt>
                <c:pt idx="5" formatCode="0">
                  <c:v>12.0</c:v>
                </c:pt>
                <c:pt idx="6" formatCode="0">
                  <c:v>16.0</c:v>
                </c:pt>
                <c:pt idx="7" formatCode="0">
                  <c:v>20.0</c:v>
                </c:pt>
                <c:pt idx="8" formatCode="0">
                  <c:v>24.0</c:v>
                </c:pt>
                <c:pt idx="9" formatCode="0">
                  <c:v>28.0</c:v>
                </c:pt>
                <c:pt idx="10" formatCode="0">
                  <c:v>32.0</c:v>
                </c:pt>
                <c:pt idx="11" formatCode="0">
                  <c:v>36.0</c:v>
                </c:pt>
                <c:pt idx="12" formatCode="0">
                  <c:v>40.0</c:v>
                </c:pt>
                <c:pt idx="13" formatCode="0">
                  <c:v>44.0</c:v>
                </c:pt>
                <c:pt idx="14" formatCode="0">
                  <c:v>48.0</c:v>
                </c:pt>
                <c:pt idx="15" formatCode="0">
                  <c:v>52.0</c:v>
                </c:pt>
                <c:pt idx="16" formatCode="0">
                  <c:v>56.0</c:v>
                </c:pt>
                <c:pt idx="17" formatCode="0">
                  <c:v>60.0</c:v>
                </c:pt>
                <c:pt idx="18" formatCode="0">
                  <c:v>64.0</c:v>
                </c:pt>
                <c:pt idx="19" formatCode="0">
                  <c:v>68.0</c:v>
                </c:pt>
                <c:pt idx="20" formatCode="0">
                  <c:v>72.0</c:v>
                </c:pt>
                <c:pt idx="21" formatCode="0">
                  <c:v>76.0</c:v>
                </c:pt>
                <c:pt idx="22" formatCode="0">
                  <c:v>80.0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 formatCode="0">
                  <c:v>700000.0</c:v>
                </c:pt>
                <c:pt idx="2" formatCode="0">
                  <c:v>700000.0</c:v>
                </c:pt>
                <c:pt idx="3">
                  <c:v>48000.0</c:v>
                </c:pt>
                <c:pt idx="5">
                  <c:v>120.0</c:v>
                </c:pt>
                <c:pt idx="8" formatCode="0">
                  <c:v>90.0</c:v>
                </c:pt>
              </c:numCache>
            </c:numRef>
          </c:val>
          <c:smooth val="0"/>
        </c:ser>
        <c:ser>
          <c:idx val="4"/>
          <c:order val="4"/>
          <c:tx>
            <c:v>Null Responder</c:v>
          </c:tx>
          <c:spPr>
            <a:ln w="25400"/>
          </c:spPr>
          <c:marker>
            <c:symbol val="circle"/>
            <c:size val="7"/>
            <c:spPr>
              <a:solidFill>
                <a:srgbClr val="B59452">
                  <a:lumMod val="50000"/>
                </a:srgbClr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-8.0</c:v>
                </c:pt>
                <c:pt idx="2" formatCode="0">
                  <c:v>0.0</c:v>
                </c:pt>
                <c:pt idx="3" formatCode="0">
                  <c:v>4.0</c:v>
                </c:pt>
                <c:pt idx="4" formatCode="0">
                  <c:v>8.0</c:v>
                </c:pt>
                <c:pt idx="5" formatCode="0">
                  <c:v>12.0</c:v>
                </c:pt>
                <c:pt idx="6" formatCode="0">
                  <c:v>16.0</c:v>
                </c:pt>
                <c:pt idx="7" formatCode="0">
                  <c:v>20.0</c:v>
                </c:pt>
                <c:pt idx="8" formatCode="0">
                  <c:v>24.0</c:v>
                </c:pt>
                <c:pt idx="9" formatCode="0">
                  <c:v>28.0</c:v>
                </c:pt>
                <c:pt idx="10" formatCode="0">
                  <c:v>32.0</c:v>
                </c:pt>
                <c:pt idx="11" formatCode="0">
                  <c:v>36.0</c:v>
                </c:pt>
                <c:pt idx="12" formatCode="0">
                  <c:v>40.0</c:v>
                </c:pt>
                <c:pt idx="13" formatCode="0">
                  <c:v>44.0</c:v>
                </c:pt>
                <c:pt idx="14" formatCode="0">
                  <c:v>48.0</c:v>
                </c:pt>
                <c:pt idx="15" formatCode="0">
                  <c:v>52.0</c:v>
                </c:pt>
                <c:pt idx="16" formatCode="0">
                  <c:v>56.0</c:v>
                </c:pt>
                <c:pt idx="17" formatCode="0">
                  <c:v>60.0</c:v>
                </c:pt>
                <c:pt idx="18" formatCode="0">
                  <c:v>64.0</c:v>
                </c:pt>
                <c:pt idx="19" formatCode="0">
                  <c:v>68.0</c:v>
                </c:pt>
                <c:pt idx="20" formatCode="0">
                  <c:v>72.0</c:v>
                </c:pt>
                <c:pt idx="21" formatCode="0">
                  <c:v>76.0</c:v>
                </c:pt>
                <c:pt idx="22" formatCode="0">
                  <c:v>80.0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 formatCode="0">
                  <c:v>1.8E6</c:v>
                </c:pt>
                <c:pt idx="2" formatCode="0">
                  <c:v>1.8E6</c:v>
                </c:pt>
                <c:pt idx="3">
                  <c:v>300000.0</c:v>
                </c:pt>
                <c:pt idx="5" formatCode="0">
                  <c:v>200000.0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9097160"/>
        <c:axId val="1849089448"/>
      </c:lineChart>
      <c:catAx>
        <c:axId val="1849097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Week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3980144843006"/>
              <c:y val="0.89433257232196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8490894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49089448"/>
        <c:scaling>
          <c:logBase val="10.0"/>
          <c:orientation val="minMax"/>
          <c:max val="1.0E7"/>
          <c:min val="1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HCV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RNA IU/ml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113964226693885"/>
              <c:y val="0.2014468110794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849097160"/>
        <c:crosses val="autoZero"/>
        <c:crossBetween val="midCat"/>
        <c:majorUnit val="10.0"/>
        <c:minorUnit val="1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76364829396325"/>
          <c:h val="0.772253164995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F8247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4 </c:v>
                </c:pt>
                <c:pt idx="2">
                  <c:v>GT 5,6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89.4</c:v>
                </c:pt>
                <c:pt idx="1">
                  <c:v>96.4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848696984"/>
        <c:axId val="1848677800"/>
      </c:barChart>
      <c:catAx>
        <c:axId val="1848696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18486778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4867780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831000291630213"/>
              <c:y val="0.104224185973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4869698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367895490336435"/>
          <c:w val="0.861612134648217"/>
          <c:h val="0.763281555714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0668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515F6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E74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Cohort A</c:v>
                </c:pt>
                <c:pt idx="1">
                  <c:v>Cohort B</c:v>
                </c:pt>
                <c:pt idx="2">
                  <c:v>Cohort C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88.5</c:v>
                </c:pt>
                <c:pt idx="1">
                  <c:v>89.0</c:v>
                </c:pt>
                <c:pt idx="2">
                  <c:v>87.1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4018824"/>
        <c:axId val="-1984034056"/>
      </c:barChart>
      <c:catAx>
        <c:axId val="-1984018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19840340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403405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SVR24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13696754951085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840188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367895490336435"/>
          <c:w val="0.861612134648217"/>
          <c:h val="0.763281555714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0668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515F6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E74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4</c:v>
                </c:pt>
                <c:pt idx="2">
                  <c:v>GT 6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88.0</c:v>
                </c:pt>
                <c:pt idx="1">
                  <c:v>81.8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1984162856"/>
        <c:axId val="-1984180184"/>
      </c:barChart>
      <c:catAx>
        <c:axId val="-1984162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19841801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841801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SVR24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13696754951085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8416285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2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7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5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9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274320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4038600"/>
            <a:ext cx="8314944" cy="1094221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  <p:sp>
        <p:nvSpPr>
          <p:cNvPr id="29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0890" y="5257800"/>
            <a:ext cx="8314944" cy="545580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Last Updated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cvguidelines.or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hcvguidelines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hcvguidelines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Chronic HCV </a:t>
            </a:r>
            <a:r>
              <a:rPr lang="en-US" dirty="0"/>
              <a:t>Genotype </a:t>
            </a:r>
            <a:r>
              <a:rPr lang="en-US" dirty="0" smtClean="0"/>
              <a:t>5 or 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0890" y="3754812"/>
            <a:ext cx="8314944" cy="142340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Robert G. Gish </a:t>
            </a:r>
            <a:r>
              <a:rPr lang="en-US" dirty="0" smtClean="0">
                <a:solidFill>
                  <a:schemeClr val="bg1"/>
                </a:solidFill>
              </a:rPr>
              <a:t>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Staff Physician, Stanford University Medical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Senior </a:t>
            </a:r>
            <a:r>
              <a:rPr lang="en-US" dirty="0">
                <a:solidFill>
                  <a:schemeClr val="bg1"/>
                </a:solidFill>
              </a:rPr>
              <a:t>Medical Director, St Josephs Hospital and Medical Center, Liver Program</a:t>
            </a:r>
          </a:p>
          <a:p>
            <a:r>
              <a:rPr lang="en-US" dirty="0">
                <a:solidFill>
                  <a:schemeClr val="bg1"/>
                </a:solidFill>
              </a:rPr>
              <a:t>Phoenix, Arizona</a:t>
            </a:r>
          </a:p>
          <a:p>
            <a:r>
              <a:rPr lang="en-US" dirty="0">
                <a:solidFill>
                  <a:schemeClr val="bg1"/>
                </a:solidFill>
              </a:rPr>
              <a:t>Clinical Professor of Medicine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Nevada, Las </a:t>
            </a:r>
            <a:r>
              <a:rPr lang="en-US" dirty="0" smtClean="0">
                <a:solidFill>
                  <a:schemeClr val="bg1"/>
                </a:solidFill>
              </a:rPr>
              <a:t>Vegas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Updated: </a:t>
            </a:r>
            <a:r>
              <a:rPr lang="en-US" dirty="0" smtClean="0">
                <a:cs typeface="Arial"/>
              </a:rPr>
              <a:t>May 21,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843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Lawitz</a:t>
            </a:r>
            <a:r>
              <a:rPr lang="en-US" dirty="0" smtClean="0"/>
              <a:t> E</a:t>
            </a:r>
            <a:r>
              <a:rPr lang="en-US" dirty="0" smtClean="0">
                <a:latin typeface="Arial" pitchFamily="22" charset="0"/>
              </a:rPr>
              <a:t>,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N </a:t>
            </a:r>
            <a:r>
              <a:rPr lang="en-US" dirty="0" err="1" smtClean="0">
                <a:latin typeface="Arial" pitchFamily="22" charset="0"/>
              </a:rPr>
              <a:t>Engl</a:t>
            </a:r>
            <a:r>
              <a:rPr lang="en-US" dirty="0" smtClean="0">
                <a:latin typeface="Arial" pitchFamily="22" charset="0"/>
              </a:rPr>
              <a:t> J Med.  2013;368:1878-87.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PEG + RBV: Treatment-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Naive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1,4,5,6 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NEUTRINO Trial: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12236"/>
              </p:ext>
            </p:extLst>
          </p:nvPr>
        </p:nvGraphicFramePr>
        <p:xfrm>
          <a:off x="685800" y="1682860"/>
          <a:ext cx="7772400" cy="387974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772400"/>
              </a:tblGrid>
              <a:tr h="60314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NEUTRINO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27660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Single-arm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open-label, phase 3 trial of triple therapy with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peginterferon + ribavirin in HCV genotypes 1, 4, 5, or 6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56 sites in United States, enrolled June-August 2012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Treatment-naïve, chronic HCV monoinfection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Genotypes 1, 4, 5, or 6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749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83204" y="1826515"/>
            <a:ext cx="7924800" cy="547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PEG + RBV: Treatment-Naive HCV GT 1,4,5,6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NEUTRINO Trial: Design</a:t>
            </a:r>
            <a:endParaRPr lang="en-US" sz="2700" dirty="0"/>
          </a:p>
        </p:txBody>
      </p:sp>
      <p:sp>
        <p:nvSpPr>
          <p:cNvPr id="53" name="Rectangle 52"/>
          <p:cNvSpPr/>
          <p:nvPr/>
        </p:nvSpPr>
        <p:spPr>
          <a:xfrm>
            <a:off x="7887209" y="1840991"/>
            <a:ext cx="545591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860" y="1892813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11808" y="1840991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14599" y="1840991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3100" y="3117151"/>
            <a:ext cx="4142756" cy="769049"/>
            <a:chOff x="1010663" y="5021262"/>
            <a:chExt cx="4116007" cy="769049"/>
          </a:xfrm>
        </p:grpSpPr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2114392" y="5021262"/>
              <a:ext cx="3012278" cy="7690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Sofosbuvir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+ PEG + RBV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10663" y="5181600"/>
              <a:ext cx="1097280" cy="405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N =327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734300" y="329814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18869" y="3513028"/>
            <a:ext cx="299618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0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2a: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(weight-based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 divided doses)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1000 mg/day if &lt; 75 kg or 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if ≥ 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133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PEG + RBV: Treatment-Naive HCV GT 1,4,5,6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NEUTRINO Trial: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NEUTRINO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SVR 12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558342"/>
              </p:ext>
            </p:extLst>
          </p:nvPr>
        </p:nvGraphicFramePr>
        <p:xfrm>
          <a:off x="457200" y="1828800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14679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GT = genotype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43181" y="4953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261/292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613" y="4953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27/28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9058" y="4953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110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 K, et al.  Lancet. 2013;381:2100-7.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Peginterferon + Ribavirin in Genotypes 1,4,5,6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ATOMIC </a:t>
            </a:r>
            <a:r>
              <a:rPr lang="en-US" sz="2400" dirty="0" smtClean="0"/>
              <a:t>Trial</a:t>
            </a:r>
            <a:r>
              <a:rPr lang="en-US" sz="2400" dirty="0"/>
              <a:t>: </a:t>
            </a:r>
            <a:r>
              <a:rPr lang="en-US" sz="2400" dirty="0" smtClean="0"/>
              <a:t>Study Overview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40603"/>
              </p:ext>
            </p:extLst>
          </p:nvPr>
        </p:nvGraphicFramePr>
        <p:xfrm>
          <a:off x="512763" y="1447800"/>
          <a:ext cx="8224086" cy="479357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ATOMIC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 trial investigating effectiveness and required duration of sofosbuvir, peginterferon, and ribavirin in treatment-naïve patients with GT 1, 4, 5, or 6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42 centers in United States and Puerto Rico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HCV genotype 1,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 or older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 50,000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BMI ≤ 18 kg/m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SVR24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6375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 K, et al.  Lancet. 2013;381:2100-7.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Peginterferon + Ribavirin in Genotypes 1,4,5,6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ATOMIC </a:t>
            </a:r>
            <a:r>
              <a:rPr lang="en-US" sz="2400" dirty="0" smtClean="0"/>
              <a:t>Trial</a:t>
            </a:r>
            <a:r>
              <a:rPr lang="en-US" sz="2400" dirty="0"/>
              <a:t>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11340" y="1337581"/>
            <a:ext cx="9162288" cy="319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4052" y="127913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99018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4953000"/>
            <a:ext cx="9180577" cy="987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274320" tIns="45720" rIns="92486" bIns="45720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 (SOF):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alfa-2a (PEG)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180 µg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65757" y="1905000"/>
            <a:ext cx="1183798" cy="5425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Cohort A</a:t>
            </a:r>
            <a:br>
              <a:rPr lang="en-US" sz="1400" b="1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n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52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40141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622854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9" y="1919269"/>
            <a:ext cx="990609" cy="2671019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3200"/>
              </a:lnSpc>
            </a:pPr>
            <a:r>
              <a:rPr lang="en-US" sz="1600" b="1" dirty="0" smtClean="0">
                <a:latin typeface="Arial"/>
                <a:cs typeface="Arial"/>
              </a:rPr>
              <a:t>GT 1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GT4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GT5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GT6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980359" y="1919269"/>
            <a:ext cx="1639062" cy="540957"/>
          </a:xfrm>
          <a:prstGeom prst="rect">
            <a:avLst/>
          </a:prstGeom>
          <a:solidFill>
            <a:srgbClr val="A9B4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 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76085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980359" y="4041939"/>
            <a:ext cx="1639062" cy="540957"/>
          </a:xfrm>
          <a:prstGeom prst="rect">
            <a:avLst/>
          </a:prstGeom>
          <a:solidFill>
            <a:srgbClr val="729FC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 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1980379" y="2960042"/>
            <a:ext cx="3291840" cy="540439"/>
          </a:xfrm>
          <a:prstGeom prst="rect">
            <a:avLst/>
          </a:prstGeom>
          <a:solidFill>
            <a:srgbClr val="B2C8C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PEG + RBV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269126" y="3229568"/>
            <a:ext cx="32887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64877" y="122731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80023" y="303624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269126" y="4306993"/>
            <a:ext cx="32887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080023" y="4113667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628003" y="2198042"/>
            <a:ext cx="3288792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438900" y="200471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5757" y="2962668"/>
            <a:ext cx="1188720" cy="5425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Cohort B</a:t>
            </a:r>
            <a:br>
              <a:rPr lang="en-US" sz="1400" b="1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n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125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5757" y="4038600"/>
            <a:ext cx="1188720" cy="5425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Cohort C</a:t>
            </a:r>
            <a:br>
              <a:rPr lang="en-US" sz="1400" b="1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n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155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3621423" y="4041939"/>
            <a:ext cx="1645920" cy="274320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621423" y="4308576"/>
            <a:ext cx="1645920" cy="274320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2466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Peginterferon + Ribavirin in Genotypes 1,4,5,6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ATOMIC </a:t>
            </a:r>
            <a:r>
              <a:rPr lang="en-US" sz="2400" dirty="0" smtClean="0"/>
              <a:t>Trial: Results, by Cohort (Regimen)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ATOMIC: SVR 24 by Cohort (Regimen)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 K, et al.  Lancet. 2013;381:2100-7.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377496"/>
              </p:ext>
            </p:extLst>
          </p:nvPr>
        </p:nvGraphicFramePr>
        <p:xfrm>
          <a:off x="458460" y="1828800"/>
          <a:ext cx="8230255" cy="416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161842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46/52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6351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97/109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9760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135/155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623942" y="5715000"/>
            <a:ext cx="6605658" cy="3810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22" charset="0"/>
              </a:rPr>
              <a:t>Patients with Genotype 1, 4, or  6</a:t>
            </a:r>
            <a:endParaRPr lang="en-US" sz="1600" dirty="0">
              <a:solidFill>
                <a:srgbClr val="FFFFFF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257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Peginterferon + Ribavirin in Genotypes 1,4,5,6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ATOMIC </a:t>
            </a:r>
            <a:r>
              <a:rPr lang="en-US" sz="2400" dirty="0" smtClean="0"/>
              <a:t>Trial: Results, by Cohort (Regimen)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ATOMIC: SVR 24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 K, et al.  Lancet. 2013;381:2100-7.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906319"/>
              </p:ext>
            </p:extLst>
          </p:nvPr>
        </p:nvGraphicFramePr>
        <p:xfrm>
          <a:off x="458460" y="1752600"/>
          <a:ext cx="8230255" cy="416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161842" y="47203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264/300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6351" y="47203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09760" y="47203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5/5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5620935"/>
            <a:ext cx="9144000" cy="7558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0" bIns="45431" anchor="ctr">
            <a:prstTxWarp prst="textNoShape">
              <a:avLst/>
            </a:prstTxWarp>
          </a:bodyPr>
          <a:lstStyle/>
          <a:p>
            <a:pPr marL="548640" indent="-54864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Notes: (1) No patients with Genotype 5 enrolled in study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(2) All patients with Genotype 4 or 6 received 24 weeks of SOF + PEG + RBV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(3) The 2 patients with Genotype 4 and failure resulted from lost to follow-up at end of treatment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1737" y="1905015"/>
            <a:ext cx="1904999" cy="3712434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53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Retreatment of Prior </a:t>
            </a:r>
            <a:r>
              <a:rPr lang="en-US" dirty="0" err="1" smtClean="0"/>
              <a:t>Nonresponders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</a:t>
            </a:r>
            <a:r>
              <a:rPr lang="en-US" dirty="0" smtClean="0"/>
              <a:t>5 or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876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8,2014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Retreatment of Patients with Genotype 5 or 6 Chronic HCV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02049"/>
              </p:ext>
            </p:extLst>
          </p:nvPr>
        </p:nvGraphicFramePr>
        <p:xfrm>
          <a:off x="441325" y="1393498"/>
          <a:ext cx="8229600" cy="495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990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5 or 6 HCV: Retreatment of Prior </a:t>
                      </a:r>
                      <a:r>
                        <a:rPr lang="en-US" sz="1800" baseline="0" dirty="0" err="1" smtClean="0"/>
                        <a:t>Nonresponders</a:t>
                      </a:r>
                      <a:r>
                        <a:rPr lang="en-US" sz="1800" baseline="0" dirty="0" smtClean="0"/>
                        <a:t>*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Therapy^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800" dirty="0" smtClean="0"/>
                        <a:t>Sofosbuvir</a:t>
                      </a:r>
                      <a:r>
                        <a:rPr lang="en-US" sz="1800" baseline="0" dirty="0" smtClean="0"/>
                        <a:t> + Peginterferon + Ribavirin x 12 weeks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Alternative Therapy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None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Not Recommended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8106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 Peginterferon + Ribavirin +/- [</a:t>
                      </a:r>
                      <a:r>
                        <a:rPr lang="en-US" sz="1800" dirty="0" smtClean="0"/>
                        <a:t>Boceprevir or Simeprevir or Telaprevir</a:t>
                      </a:r>
                      <a:r>
                        <a:rPr lang="en-US" sz="1800" baseline="0" dirty="0" smtClean="0"/>
                        <a:t>]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Monotherapy</a:t>
                      </a:r>
                      <a:r>
                        <a:rPr lang="en-US" sz="1800" baseline="0" dirty="0" smtClean="0"/>
                        <a:t> with Peginterferon, Ribavirin, or a Direct-Acting Antiviral Agent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Treatment of Decompensated Cirrhosis</a:t>
                      </a:r>
                      <a:r>
                        <a:rPr lang="en-US" sz="1800" baseline="0" dirty="0" smtClean="0"/>
                        <a:t> with Peginterferon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^Expert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consultation is recommended to determine the optimal duration of therapy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/>
                      </a:r>
                      <a:br>
                        <a:rPr lang="en-US" sz="1400" dirty="0" smtClean="0">
                          <a:latin typeface="Arial"/>
                          <a:cs typeface="Arial"/>
                        </a:rPr>
                      </a:br>
                      <a:r>
                        <a:rPr lang="en-US" sz="1400" dirty="0" smtClean="0">
                          <a:latin typeface="Arial"/>
                          <a:cs typeface="Arial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Patients who experienced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nonresponse (partial or null)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Peginterferon plus Ribavirin therapy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31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Experienced 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Nonresponders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GT5 or 6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Chronic HCV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 smtClean="0"/>
              <a:t>Lack of Retreatment Studies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Sparse retreatment data for patients with genotypes 5 and 6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EMEA has approved SOF for Genotype 5 and 6 from this limited treatment data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US FDA has not included Genotype 5 and 6 in the PI for SOF 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High response rates (SVR = Cure) are inferred from this limited data 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0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3834383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Background and Definitions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Initial Treatment and Retreatment of Prior </a:t>
            </a:r>
            <a:r>
              <a:rPr lang="en-US" dirty="0" err="1" smtClean="0"/>
              <a:t>Relapsers</a:t>
            </a:r>
            <a:endParaRPr lang="en-US" dirty="0" smtClean="0"/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/>
              <a:t>Retreatment of Prior </a:t>
            </a:r>
            <a:r>
              <a:rPr lang="en-US" dirty="0" err="1" smtClean="0"/>
              <a:t>Nonresponders</a:t>
            </a:r>
            <a:endParaRPr lang="en-US" dirty="0" smtClean="0"/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Issues and Controversies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Future Therapies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-1" y="554419"/>
            <a:ext cx="9162288" cy="1042727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274320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Treatment of Chronic HCV Genotype 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5 or 6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5724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Controversies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</a:t>
            </a:r>
            <a:r>
              <a:rPr lang="en-US" dirty="0" smtClean="0"/>
              <a:t>Genotypes 5 or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912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Issues and Controversies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3400"/>
              </a:spcBef>
            </a:pPr>
            <a:r>
              <a:rPr lang="en-US" sz="2800" dirty="0" smtClean="0"/>
              <a:t>Cost of Therapy</a:t>
            </a:r>
          </a:p>
          <a:p>
            <a:pPr>
              <a:lnSpc>
                <a:spcPts val="3000"/>
              </a:lnSpc>
              <a:spcBef>
                <a:spcPts val="3400"/>
              </a:spcBef>
            </a:pPr>
            <a:r>
              <a:rPr lang="en-US" sz="2800" dirty="0" smtClean="0"/>
              <a:t>When to Defer </a:t>
            </a:r>
            <a:r>
              <a:rPr lang="en-US" sz="2800" dirty="0" smtClean="0"/>
              <a:t>Therapy</a:t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smtClean="0"/>
              <a:t>Decisions on when to warehouse?</a:t>
            </a:r>
          </a:p>
          <a:p>
            <a:pPr>
              <a:lnSpc>
                <a:spcPts val="3000"/>
              </a:lnSpc>
              <a:spcBef>
                <a:spcPts val="3400"/>
              </a:spcBef>
            </a:pPr>
            <a:r>
              <a:rPr lang="en-US" sz="2800" dirty="0" smtClean="0"/>
              <a:t>Degree of Liver Fibrosis</a:t>
            </a:r>
            <a:br>
              <a:rPr lang="en-US" sz="2800" dirty="0" smtClean="0"/>
            </a:br>
            <a:r>
              <a:rPr lang="en-US" sz="2800" dirty="0" smtClean="0"/>
              <a:t>- How to stage?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914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How is cost of therapy impacting treatment decisions?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29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Genotype 5 or 6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Estimated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/>
              <a:t>Medication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Costs for Treatment-Naïve &amp; Prior Relapsers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602895"/>
              </p:ext>
            </p:extLst>
          </p:nvPr>
        </p:nvGraphicFramePr>
        <p:xfrm>
          <a:off x="458788" y="1691375"/>
          <a:ext cx="8229600" cy="385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94"/>
                <a:gridCol w="1512206"/>
              </a:tblGrid>
              <a:tr h="660633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5 or 6 HCV: Initial Treatment &amp; Retreatment of Relapsers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6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66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Regimen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and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Regimen 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Cost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22617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Sofosbuvir + Peginterferon + Ribavirin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12 weeks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$97,000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62261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Alternative Therapy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Peginterferon + Ribavirin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48 weeks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$48,000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3330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5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Estimated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/>
              <a:t>Medication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Costs for Retreatment of </a:t>
            </a:r>
            <a:r>
              <a:rPr lang="en-US" sz="2400" dirty="0" err="1">
                <a:ea typeface="ＭＳ Ｐゴシック" pitchFamily="22" charset="-128"/>
                <a:cs typeface="ＭＳ Ｐゴシック" pitchFamily="22" charset="-128"/>
              </a:rPr>
              <a:t>Nonresponders</a:t>
            </a:r>
            <a:endParaRPr lang="en-US" sz="24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517109"/>
              </p:ext>
            </p:extLst>
          </p:nvPr>
        </p:nvGraphicFramePr>
        <p:xfrm>
          <a:off x="458788" y="1697855"/>
          <a:ext cx="8229600" cy="363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94"/>
                <a:gridCol w="1512206"/>
              </a:tblGrid>
              <a:tr h="677207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5 or 6 HCV: Retreatment of </a:t>
                      </a:r>
                      <a:r>
                        <a:rPr lang="en-US" sz="1800" baseline="0" dirty="0" err="1" smtClean="0"/>
                        <a:t>Nonresponders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6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42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Regimen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and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Regimen 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Cost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38239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2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Sofosbuvir + Peginterferon + Ribavirin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12 weeks*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$97,000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957035">
                <a:tc gridSpan="2">
                  <a:txBody>
                    <a:bodyPr/>
                    <a:lstStyle/>
                    <a:p>
                      <a:pPr marL="18288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*Note:</a:t>
                      </a:r>
                      <a:r>
                        <a:rPr lang="en-US" sz="1400" baseline="0" dirty="0" smtClean="0"/>
                        <a:t> expert consultation recommended to determine the optimal duration of retreatment of </a:t>
                      </a:r>
                      <a:r>
                        <a:rPr lang="en-US" sz="1400" baseline="0" dirty="0" err="1" smtClean="0"/>
                        <a:t>nonresponders</a:t>
                      </a:r>
                      <a:r>
                        <a:rPr lang="en-US" sz="1400" baseline="0" dirty="0" smtClean="0"/>
                        <a:t> in patients with genotypes 5 or 6 and thus treatment duration may extend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past 12 weeks and cost may exceed $97,000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281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When to defer therapy?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74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Factors Favoring Treat Now for GT 5 or 6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439150" cy="502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 smtClean="0"/>
              <a:t>Advanced Fibrosis (F3-F4)</a:t>
            </a:r>
            <a:br>
              <a:rPr lang="en-US" sz="2000" dirty="0" smtClean="0"/>
            </a:br>
            <a:r>
              <a:rPr lang="en-US" sz="2000" dirty="0" smtClean="0"/>
              <a:t>- Platelet count &lt; 150,000/</a:t>
            </a:r>
            <a:r>
              <a:rPr lang="en-US" sz="2000" dirty="0" err="1" smtClean="0"/>
              <a:t>uL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Large spleen and/or portal vein</a:t>
            </a:r>
            <a:r>
              <a:rPr lang="en-US" sz="1800" dirty="0"/>
              <a:t> </a:t>
            </a:r>
            <a:r>
              <a:rPr lang="en-US" sz="1600" dirty="0" smtClean="0"/>
              <a:t>(</a:t>
            </a:r>
            <a:r>
              <a:rPr lang="en-US" sz="1600" dirty="0"/>
              <a:t>O</a:t>
            </a:r>
            <a:r>
              <a:rPr lang="en-US" sz="1600" dirty="0" smtClean="0"/>
              <a:t>ver 12 rule = Spleen &gt;12 cm</a:t>
            </a:r>
            <a:r>
              <a:rPr lang="en-US" sz="1600" dirty="0"/>
              <a:t> </a:t>
            </a:r>
            <a:r>
              <a:rPr lang="en-US" sz="1600" dirty="0" smtClean="0"/>
              <a:t>or PV &gt; 12 mm)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2000" dirty="0"/>
              <a:t>- </a:t>
            </a:r>
            <a:r>
              <a:rPr lang="en-US" sz="2000" dirty="0" smtClean="0"/>
              <a:t>Esophageal varices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 smtClean="0"/>
              <a:t>Synthetic dysfunction, low albumin, high INR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 smtClean="0"/>
              <a:t>Systemic disease</a:t>
            </a:r>
            <a:br>
              <a:rPr lang="en-US" sz="2000" dirty="0" smtClean="0"/>
            </a:br>
            <a:r>
              <a:rPr lang="en-US" sz="2000" dirty="0" smtClean="0"/>
              <a:t>- Cryoglobulinemia (+RhF)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 smtClean="0"/>
              <a:t>Highly motivated patients/symptoms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000" dirty="0" smtClean="0"/>
              <a:t>Patients with Increased Mortality Risk</a:t>
            </a:r>
            <a:br>
              <a:rPr lang="en-US" sz="2000" dirty="0" smtClean="0"/>
            </a:br>
            <a:r>
              <a:rPr lang="en-US" sz="2000" dirty="0" smtClean="0"/>
              <a:t>- All cause</a:t>
            </a:r>
            <a:br>
              <a:rPr lang="en-US" sz="2000" dirty="0" smtClean="0"/>
            </a:br>
            <a:r>
              <a:rPr lang="en-US" sz="2000" dirty="0" smtClean="0"/>
              <a:t>- HCC risk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55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Treatment Options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Hepatitis C: Genotypes 5 or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12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Future Regimens for GT</a:t>
            </a:r>
            <a:r>
              <a:rPr lang="en-US" sz="3200" dirty="0"/>
              <a:t> </a:t>
            </a:r>
            <a:r>
              <a:rPr lang="en-US" sz="3200" dirty="0" smtClean="0"/>
              <a:t>5 or 6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000" b="1" dirty="0" smtClean="0"/>
              <a:t>Ledipasvir</a:t>
            </a:r>
            <a:r>
              <a:rPr lang="en-US" sz="2000" b="1" dirty="0"/>
              <a:t>-</a:t>
            </a:r>
            <a:r>
              <a:rPr lang="en-US" sz="2000" b="1" dirty="0" smtClean="0"/>
              <a:t>Sofosbuvir (fixed dose combination)</a:t>
            </a:r>
            <a:br>
              <a:rPr lang="en-US" sz="2000" b="1" dirty="0" smtClean="0"/>
            </a:br>
            <a:r>
              <a:rPr lang="en-US" sz="2000" dirty="0" smtClean="0"/>
              <a:t>- </a:t>
            </a:r>
            <a:r>
              <a:rPr lang="en-US" sz="2000" dirty="0"/>
              <a:t>Ledipasvir: NS5A replication inhibitor</a:t>
            </a:r>
            <a:br>
              <a:rPr lang="en-US" sz="2000" dirty="0"/>
            </a:br>
            <a:r>
              <a:rPr lang="en-US" sz="2000" dirty="0"/>
              <a:t>- Sofosbuvir: NS5b polymerase </a:t>
            </a:r>
            <a:r>
              <a:rPr lang="en-US" sz="2000" dirty="0" smtClean="0"/>
              <a:t>inhibitor</a:t>
            </a:r>
            <a:endParaRPr lang="en-US" sz="2000" b="1" dirty="0"/>
          </a:p>
          <a:p>
            <a:pPr>
              <a:spcBef>
                <a:spcPts val="2400"/>
              </a:spcBef>
            </a:pP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MK-5172 + MK-8742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/>
              <a:t>fixed dose </a:t>
            </a:r>
            <a:r>
              <a:rPr lang="en-US" sz="2000" b="1" dirty="0" smtClean="0"/>
              <a:t>combination in development)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smtClean="0"/>
              <a:t>-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MK-5172: NS3/4A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protease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inhibitor</a:t>
            </a:r>
            <a:br>
              <a:rPr lang="en-US" sz="2000" dirty="0" smtClean="0">
                <a:solidFill>
                  <a:schemeClr val="tx1"/>
                </a:solidFill>
                <a:cs typeface="Arial"/>
              </a:rPr>
            </a:br>
            <a:r>
              <a:rPr lang="en-US" sz="2000" dirty="0" smtClean="0">
                <a:solidFill>
                  <a:schemeClr val="tx1"/>
                </a:solidFill>
                <a:cs typeface="Arial"/>
              </a:rPr>
              <a:t>- MK-8742: </a:t>
            </a:r>
            <a:r>
              <a:rPr lang="en-US" sz="2000" dirty="0"/>
              <a:t>NS5A replication </a:t>
            </a:r>
            <a:r>
              <a:rPr lang="en-US" sz="2000" dirty="0" smtClean="0"/>
              <a:t>inhibitor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239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Future Regimens for GT</a:t>
            </a:r>
            <a:r>
              <a:rPr lang="en-US" sz="3200" dirty="0"/>
              <a:t> </a:t>
            </a:r>
            <a:r>
              <a:rPr lang="en-US" sz="3200" dirty="0" smtClean="0"/>
              <a:t>5 or 6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000" b="1" dirty="0" smtClean="0"/>
              <a:t>Ledipasvir</a:t>
            </a:r>
            <a:r>
              <a:rPr lang="en-US" sz="2000" b="1" dirty="0"/>
              <a:t>-</a:t>
            </a:r>
            <a:r>
              <a:rPr lang="en-US" sz="2000" b="1" dirty="0" smtClean="0"/>
              <a:t>Sofosbuvir (with or without ribavirin)</a:t>
            </a:r>
            <a:br>
              <a:rPr lang="en-US" sz="2000" b="1" dirty="0" smtClean="0"/>
            </a:br>
            <a:r>
              <a:rPr lang="en-US" sz="2000" dirty="0" smtClean="0"/>
              <a:t>- Phase 2 trial with GT 4 or 5 in treatment naïve and experien</a:t>
            </a:r>
            <a:r>
              <a:rPr lang="en-US" sz="2000" dirty="0"/>
              <a:t>c</a:t>
            </a:r>
            <a:r>
              <a:rPr lang="en-US" sz="2000" dirty="0" smtClean="0"/>
              <a:t>ed</a:t>
            </a:r>
            <a:br>
              <a:rPr lang="en-US" sz="2000" dirty="0" smtClean="0"/>
            </a:br>
            <a:r>
              <a:rPr lang="en-US" sz="2000" dirty="0" smtClean="0"/>
              <a:t>- Phase </a:t>
            </a:r>
            <a:r>
              <a:rPr lang="en-US" sz="2000" dirty="0"/>
              <a:t>2 trial </a:t>
            </a:r>
            <a:r>
              <a:rPr lang="en-US" sz="2000" dirty="0" smtClean="0"/>
              <a:t>includes GT 6 in treatment </a:t>
            </a:r>
            <a:r>
              <a:rPr lang="en-US" sz="2000" dirty="0"/>
              <a:t>naïve and experienced</a:t>
            </a:r>
            <a:endParaRPr lang="en-US" sz="2000" b="1" dirty="0"/>
          </a:p>
          <a:p>
            <a:pPr>
              <a:spcBef>
                <a:spcPts val="2400"/>
              </a:spcBef>
            </a:pPr>
            <a:r>
              <a:rPr lang="en-US" sz="2000" b="1" dirty="0">
                <a:solidFill>
                  <a:schemeClr val="tx1"/>
                </a:solidFill>
                <a:cs typeface="Arial"/>
              </a:rPr>
              <a:t>MK-5172 + MK-8742</a:t>
            </a:r>
            <a:r>
              <a:rPr lang="en-US" sz="2000" b="1" dirty="0"/>
              <a:t> (fixed dose combination in development)</a:t>
            </a:r>
            <a:br>
              <a:rPr lang="en-US" sz="2000" b="1" dirty="0"/>
            </a:br>
            <a:r>
              <a:rPr lang="en-US" sz="2000" dirty="0"/>
              <a:t>-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C-EDGE Program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486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Definitions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of Chronic Hepatitis C: Genotype 5 or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Points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Hepatitis C: Genotypes 5 or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760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Summary Points for Treatment of Chronic HCV GT 5 or 6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Infection with GT 5 and 6 accounts for &lt;2% of HCV infections in US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GT5 highly prevalent in South Africa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GT6 important in Southeast Asia and especially in the Vietnamese population in the US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SOF + PEG + RBV recommended for treatment-naïve and </a:t>
            </a:r>
            <a:r>
              <a:rPr lang="en-US" sz="2000" dirty="0" err="1" smtClean="0"/>
              <a:t>relapsers</a:t>
            </a:r>
            <a:endParaRPr lang="en-US" sz="2000" dirty="0" smtClean="0"/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Consider SOF + RBV for 24 weeks in interferon ineligible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Expert consultation recommended for retreatment of </a:t>
            </a:r>
            <a:r>
              <a:rPr lang="en-US" sz="2000" dirty="0" err="1" smtClean="0"/>
              <a:t>nonresponders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871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376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Genotype 5 or 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6</a:t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Background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8985" y="1478280"/>
            <a:ext cx="8625080" cy="4800600"/>
          </a:xfrm>
        </p:spPr>
        <p:txBody>
          <a:bodyPr>
            <a:noAutofit/>
          </a:bodyPr>
          <a:lstStyle/>
          <a:p>
            <a:pPr indent="-182880">
              <a:spcBef>
                <a:spcPts val="2000"/>
              </a:spcBef>
            </a:pPr>
            <a:r>
              <a:rPr lang="en-US" dirty="0" smtClean="0"/>
              <a:t>HCV infects ~ 5 million people in the US today</a:t>
            </a:r>
          </a:p>
          <a:p>
            <a:pPr indent="-182880">
              <a:spcBef>
                <a:spcPts val="2000"/>
              </a:spcBef>
            </a:pPr>
            <a:r>
              <a:rPr lang="en-US" dirty="0" smtClean="0"/>
              <a:t>Fewer than 2% of HCV infections in US caused by GT 5 or 6</a:t>
            </a:r>
          </a:p>
          <a:p>
            <a:pPr indent="-182880">
              <a:spcBef>
                <a:spcPts val="2000"/>
              </a:spcBef>
            </a:pPr>
            <a:r>
              <a:rPr lang="en-US" dirty="0" smtClean="0"/>
              <a:t>GT5 infection endemic in South Africa and very rare in US </a:t>
            </a:r>
          </a:p>
          <a:p>
            <a:pPr indent="-182880">
              <a:spcBef>
                <a:spcPts val="2000"/>
              </a:spcBef>
            </a:pPr>
            <a:r>
              <a:rPr lang="en-US" dirty="0" smtClean="0"/>
              <a:t>GT6 important in Vietnam, SE China, and other countries in Southeast Asia</a:t>
            </a:r>
          </a:p>
          <a:p>
            <a:pPr indent="-182880">
              <a:spcBef>
                <a:spcPts val="2000"/>
              </a:spcBef>
            </a:pPr>
            <a:r>
              <a:rPr lang="en-US" dirty="0" smtClean="0"/>
              <a:t>Historically </a:t>
            </a:r>
            <a:r>
              <a:rPr lang="en-US" dirty="0"/>
              <a:t>SVR rates </a:t>
            </a:r>
            <a:r>
              <a:rPr lang="en-US" dirty="0" smtClean="0"/>
              <a:t>for GT 5,6 with PEG-</a:t>
            </a:r>
            <a:r>
              <a:rPr lang="en-US" dirty="0"/>
              <a:t>based therapy between GT1 and GT 2,3</a:t>
            </a:r>
          </a:p>
          <a:p>
            <a:pPr indent="-182880">
              <a:spcBef>
                <a:spcPts val="2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5765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Virologic Responses with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Therapy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err="1" smtClean="0"/>
              <a:t>Relapser</a:t>
            </a:r>
            <a:r>
              <a:rPr lang="en-US" dirty="0" smtClean="0"/>
              <a:t> and </a:t>
            </a:r>
            <a:r>
              <a:rPr lang="en-US" dirty="0" err="1" smtClean="0"/>
              <a:t>Nonresponder</a:t>
            </a:r>
            <a:r>
              <a:rPr lang="en-US" dirty="0" smtClean="0"/>
              <a:t> (Null and Partial)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24000"/>
            <a:ext cx="915314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Different Types of Virologic Failure with HCV Therapy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627206"/>
              </p:ext>
            </p:extLst>
          </p:nvPr>
        </p:nvGraphicFramePr>
        <p:xfrm>
          <a:off x="461963" y="2094401"/>
          <a:ext cx="8229600" cy="45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28706" y="5285324"/>
            <a:ext cx="6644640" cy="6156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6498" y="1914352"/>
            <a:ext cx="13424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Treatment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2294112" y="2324344"/>
            <a:ext cx="294133" cy="89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22069" y="2576988"/>
            <a:ext cx="1303865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2"/>
                </a:solidFill>
                <a:latin typeface="Arial"/>
                <a:cs typeface="Arial"/>
              </a:rPr>
              <a:t>Relapser</a:t>
            </a:r>
            <a:endParaRPr lang="en-US" sz="14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21665" y="4646564"/>
            <a:ext cx="2142065" cy="4156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Partial Responder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6600" y="2895600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Null Responder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540" y="5277166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4101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8,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dirty="0" smtClean="0">
                <a:solidFill>
                  <a:srgbClr val="F0EADC"/>
                </a:solidFill>
              </a:rPr>
              <a:t/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dirty="0" smtClean="0"/>
              <a:t>Criteria for Interferon Ineligible</a:t>
            </a:r>
            <a:endParaRPr lang="en-US" dirty="0"/>
          </a:p>
        </p:txBody>
      </p:sp>
      <p:graphicFrame>
        <p:nvGraphicFramePr>
          <p:cNvPr id="4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8316"/>
              </p:ext>
            </p:extLst>
          </p:nvPr>
        </p:nvGraphicFramePr>
        <p:xfrm>
          <a:off x="457200" y="1491142"/>
          <a:ext cx="8229600" cy="42644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/>
              </a:tblGrid>
              <a:tr h="413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Interferon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Ineligible </a:t>
                      </a:r>
                      <a:r>
                        <a:rPr lang="en-US" sz="1800" b="1" i="0" kern="1200" spc="-3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is defined as one or more of the following: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274320" marR="182880" marT="137160" marB="13716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 algn="l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Intolerance to interferon</a:t>
                      </a:r>
                      <a:endParaRPr lang="en-US" sz="1800" b="0" i="0" kern="1200" spc="-30" baseline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Autoimmune hepatitis and other autoimmune disorders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Hypersensitivity to peginterferon or any of its components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2720">
                <a:tc>
                  <a:txBody>
                    <a:bodyPr/>
                    <a:lstStyle/>
                    <a:p>
                      <a:pPr marL="285750" indent="-192024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Decompensated hepatic disease</a:t>
                      </a: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542720">
                <a:tc>
                  <a:txBody>
                    <a:bodyPr/>
                    <a:lstStyle/>
                    <a:p>
                      <a:pPr marL="285750" marR="0" indent="-19202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Major uncontrolled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depressive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illness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8354">
                <a:tc>
                  <a:txBody>
                    <a:bodyPr/>
                    <a:lstStyle/>
                    <a:p>
                      <a:pPr marL="285750" marR="0" indent="-19202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baseline neutrophil count below 1500/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μL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a baseline platelet count below 90,000/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μL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or baseline hemoglobin below 10 g/dL</a:t>
                      </a: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marR="0" lvl="1" indent="-192024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history of preexisting cardiac disease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472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Treatment-Naïve and Prior </a:t>
            </a:r>
            <a:r>
              <a:rPr lang="en-US" dirty="0" err="1" smtClean="0"/>
              <a:t>Relapsers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</a:t>
            </a:r>
            <a:r>
              <a:rPr lang="en-US" dirty="0" smtClean="0"/>
              <a:t>5 or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598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8, 2014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Initial Therapy for Patients with Genotype 5 or 6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93613"/>
              </p:ext>
            </p:extLst>
          </p:nvPr>
        </p:nvGraphicFramePr>
        <p:xfrm>
          <a:off x="304800" y="1583944"/>
          <a:ext cx="8489020" cy="420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9020"/>
              </a:tblGrid>
              <a:tr h="4612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5 or 6  HCV: Initial Treatment &amp; Retreatment of Relapsers*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6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Therapy,</a:t>
                      </a:r>
                      <a:r>
                        <a:rPr lang="en-US" sz="1800" b="1" baseline="0" dirty="0" smtClean="0"/>
                        <a:t> Interferon Eligible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Peginterferon + Ribavirin x 12 weeks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Alternative Therapy,</a:t>
                      </a:r>
                      <a:r>
                        <a:rPr lang="en-US" sz="1800" b="1" baseline="0" dirty="0" smtClean="0"/>
                        <a:t> Interferon Eligible</a:t>
                      </a:r>
                      <a:endParaRPr lang="en-US" sz="1800" b="1" dirty="0" smtClean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baseline="0" dirty="0" smtClean="0"/>
                        <a:t>Peginterferon + Ribavirin x 48 weeks</a:t>
                      </a:r>
                      <a:endParaRPr lang="en-US" sz="1800" dirty="0" smtClean="0"/>
                    </a:p>
                  </a:txBody>
                  <a:tcPr marL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</a:tr>
              <a:tr h="46126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Not Recommended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</a:t>
                      </a:r>
                      <a:r>
                        <a:rPr lang="en-US" sz="1800" dirty="0" smtClean="0"/>
                        <a:t>Monotherapy</a:t>
                      </a:r>
                      <a:r>
                        <a:rPr lang="en-US" sz="1800" baseline="0" dirty="0" smtClean="0"/>
                        <a:t> with Peginterferon, Ribavirin, or a Direct Acting Antiviral Agent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Telaprevir-</a:t>
                      </a:r>
                      <a:r>
                        <a:rPr lang="en-US" sz="1800" baseline="0" dirty="0" smtClean="0"/>
                        <a:t> or Boceprevir-based Regimens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*Patients previously treated with peginterferon plus ribavirin and had relapse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4965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&amp; Prior Relapsers with GT 5 or 6 Chronic HCV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Key Studies that Support </a:t>
            </a:r>
            <a:r>
              <a:rPr lang="en-US" sz="2400" dirty="0" smtClean="0"/>
              <a:t>Treatment Recommendations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Sofosbuvir </a:t>
            </a:r>
            <a:r>
              <a:rPr lang="en-US" b="1" dirty="0">
                <a:solidFill>
                  <a:schemeClr val="tx2"/>
                </a:solidFill>
              </a:rPr>
              <a:t>+ </a:t>
            </a:r>
            <a:r>
              <a:rPr lang="en-US" b="1" dirty="0" smtClean="0">
                <a:solidFill>
                  <a:schemeClr val="tx2"/>
                </a:solidFill>
              </a:rPr>
              <a:t>Peginterferon + Ribavirin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- NEUTRINO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ATOMIC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3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58614</TotalTime>
  <Words>1339</Words>
  <Application>Microsoft Macintosh PowerPoint</Application>
  <PresentationFormat>On-screen Show (4:3)</PresentationFormat>
  <Paragraphs>207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AETC_Master_Template_061510</vt:lpstr>
      <vt:lpstr>Treatment of Chronic HCV Genotype 5 or 6</vt:lpstr>
      <vt:lpstr>PowerPoint Presentation</vt:lpstr>
      <vt:lpstr>Background and Definitions</vt:lpstr>
      <vt:lpstr>Hepatitis C Genotype 5 or 6 Background</vt:lpstr>
      <vt:lpstr>Virologic Responses with HCV Therapy Relapser and Nonresponder (Null and Partial)</vt:lpstr>
      <vt:lpstr>AASLD/IDSA/IAS-USA 2014 HCV Treatment Recommendations Criteria for Interferon Ineligible</vt:lpstr>
      <vt:lpstr>Treatment-Naïve and Prior Relapsers</vt:lpstr>
      <vt:lpstr>AASLD/IDSA/IAS-USA 2014 HCV Treatment Recommendations Initial Therapy for Patients with Genotype 5 or 6 Chronic HCV</vt:lpstr>
      <vt:lpstr>Treatment-Naïve &amp; Prior Relapsers with GT 5 or 6 Chronic HCV Key Studies that Support Treatment Recommendations</vt:lpstr>
      <vt:lpstr>Sofosbuvir + PEG + RBV: Treatment-Naive HCV GT 1,4,5,6  NEUTRINO Trial: Features</vt:lpstr>
      <vt:lpstr>Sofosbuvir + PEG + RBV: Treatment-Naive HCV GT 1,4,5,6  NEUTRINO Trial: Design</vt:lpstr>
      <vt:lpstr>Sofosbuvir + PEG + RBV: Treatment-Naive HCV GT 1,4,5,6  NEUTRINO Trial: Results</vt:lpstr>
      <vt:lpstr>Sofosbuvir + Peginterferon + Ribavirin in Genotypes 1,4,5,6 ATOMIC Trial: Study Overview</vt:lpstr>
      <vt:lpstr>Sofosbuvir + Peginterferon + Ribavirin in Genotypes 1,4,5,6 ATOMIC Trial: Design</vt:lpstr>
      <vt:lpstr>Sofosbuvir + Peginterferon + Ribavirin in Genotypes 1,4,5,6 ATOMIC Trial: Results, by Cohort (Regimen)</vt:lpstr>
      <vt:lpstr>Sofosbuvir + Peginterferon + Ribavirin in Genotypes 1,4,5,6 ATOMIC Trial: Results, by Cohort (Regimen)</vt:lpstr>
      <vt:lpstr>Retreatment of Prior Nonresponders</vt:lpstr>
      <vt:lpstr>AASLD/IDSA/IAS-USA 2014 HCV Treatment Recommendations Retreatment of Patients with Genotype 5 or 6 Chronic HCV</vt:lpstr>
      <vt:lpstr>Treatment Experienced Nonresponders with GT5 or 6 Chronic HCV Lack of Retreatment Studies</vt:lpstr>
      <vt:lpstr>Issues and Controversies</vt:lpstr>
      <vt:lpstr>Issues and Controversies</vt:lpstr>
      <vt:lpstr>PowerPoint Presentation</vt:lpstr>
      <vt:lpstr>Hepatitis C Genotype 5 or 6 Estimated Medication Costs for Treatment-Naïve &amp; Prior Relapsers</vt:lpstr>
      <vt:lpstr>Hepatitis C Genotype 5 or 6 Estimated Medication Costs for Retreatment of Nonresponders</vt:lpstr>
      <vt:lpstr>PowerPoint Presentation</vt:lpstr>
      <vt:lpstr>Factors Favoring Treat Now for GT 5 or 6</vt:lpstr>
      <vt:lpstr>Future Treatment Options</vt:lpstr>
      <vt:lpstr>Future Regimens for GT 5 or 6</vt:lpstr>
      <vt:lpstr>Future Regimens for GT 5 or 6</vt:lpstr>
      <vt:lpstr>Summary Points</vt:lpstr>
      <vt:lpstr>Summary Points for Treatment of Chronic HCV GT 5 or 6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3042</cp:revision>
  <cp:lastPrinted>2011-04-18T21:48:04Z</cp:lastPrinted>
  <dcterms:created xsi:type="dcterms:W3CDTF">2010-11-28T05:36:22Z</dcterms:created>
  <dcterms:modified xsi:type="dcterms:W3CDTF">2014-05-21T16:44:57Z</dcterms:modified>
</cp:coreProperties>
</file>