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635" r:id="rId2"/>
    <p:sldId id="636" r:id="rId3"/>
    <p:sldId id="638" r:id="rId4"/>
    <p:sldId id="639" r:id="rId5"/>
    <p:sldId id="641" r:id="rId6"/>
    <p:sldId id="688" r:id="rId7"/>
    <p:sldId id="546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65B"/>
    <a:srgbClr val="594F3B"/>
    <a:srgbClr val="41595D"/>
    <a:srgbClr val="52554F"/>
    <a:srgbClr val="363636"/>
    <a:srgbClr val="D1D1D1"/>
    <a:srgbClr val="343434"/>
    <a:srgbClr val="052B3E"/>
    <a:srgbClr val="4A5278"/>
    <a:srgbClr val="4A5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1" autoAdjust="0"/>
    <p:restoredTop sz="94636" autoAdjust="0"/>
  </p:normalViewPr>
  <p:slideViewPr>
    <p:cSldViewPr showGuides="1">
      <p:cViewPr varScale="1">
        <p:scale>
          <a:sx n="84" d="100"/>
          <a:sy n="84" d="100"/>
        </p:scale>
        <p:origin x="1554" y="54"/>
      </p:cViewPr>
      <p:guideLst>
        <p:guide orient="horz" pos="38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3.6789549033643502E-2"/>
          <c:w val="0.87636482939632498"/>
          <c:h val="0.76328155571462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8C734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8C734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GT 1</c:v>
                </c:pt>
                <c:pt idx="1">
                  <c:v>GT 2</c:v>
                </c:pt>
                <c:pt idx="2">
                  <c:v>GT 3</c:v>
                </c:pt>
                <c:pt idx="3">
                  <c:v>GT 4</c:v>
                </c:pt>
                <c:pt idx="4">
                  <c:v>GT 2</c:v>
                </c:pt>
                <c:pt idx="5">
                  <c:v>GT 3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84.8</c:v>
                </c:pt>
                <c:pt idx="1">
                  <c:v>89.47</c:v>
                </c:pt>
                <c:pt idx="2">
                  <c:v>91.2</c:v>
                </c:pt>
                <c:pt idx="3">
                  <c:v>83.8</c:v>
                </c:pt>
                <c:pt idx="4">
                  <c:v>83.3</c:v>
                </c:pt>
                <c:pt idx="5">
                  <c:v>85.7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6604224"/>
        <c:axId val="326605904"/>
      </c:barChart>
      <c:catAx>
        <c:axId val="326604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2660590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2660590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 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9.151300405631110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2660422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80697549797156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GT 1</c:v>
                </c:pt>
                <c:pt idx="1">
                  <c:v>GT 2</c:v>
                </c:pt>
                <c:pt idx="2">
                  <c:v>GT 3</c:v>
                </c:pt>
                <c:pt idx="3">
                  <c:v>GT 4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85</c:v>
                </c:pt>
                <c:pt idx="1">
                  <c:v>88</c:v>
                </c:pt>
                <c:pt idx="2">
                  <c:v>89</c:v>
                </c:pt>
                <c:pt idx="3">
                  <c:v>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27333904"/>
        <c:axId val="327340064"/>
      </c:barChart>
      <c:catAx>
        <c:axId val="32733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2734006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2734006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0422418597318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2733390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92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6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b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Sofosbuvir + Ribavirin in HCV-</a:t>
            </a:r>
            <a:r>
              <a:rPr lang="en-US" sz="2200" dirty="0" smtClean="0">
                <a:solidFill>
                  <a:srgbClr val="001D48"/>
                </a:solidFill>
              </a:rPr>
              <a:t>HIV Coinfection: HCV </a:t>
            </a:r>
            <a:r>
              <a:rPr lang="en-US" sz="2200" dirty="0" smtClean="0"/>
              <a:t>GT 1,2,3,4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smtClean="0"/>
              <a:t>PHOTON-2 Trial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/>
              <a:t>Molina </a:t>
            </a:r>
            <a:r>
              <a:rPr lang="en-US" sz="1400" dirty="0"/>
              <a:t>JM, et al.  Lancet. 2015;385:1098-106.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43800" y="1828800"/>
            <a:ext cx="1615438" cy="3627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HIV Coinfection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79224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Molina JM, et al.  Lancet. 2015;385:1098-106.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plus Ribavirin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PHOTON-2 Trial: 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603665"/>
              </p:ext>
            </p:extLst>
          </p:nvPr>
        </p:nvGraphicFramePr>
        <p:xfrm>
          <a:off x="478632" y="1447800"/>
          <a:ext cx="8189912" cy="48006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89912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PHOTON-2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41960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Open-label,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nonr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uncontrolled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3 trial using sofosbuvir + ribavirin for HCV GT 1, 2, 3, or 4 in persons coinfected with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45 clinics in Europe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coinfection; HCV Genotype 1, 2, 3, or 4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 or older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treatment naïve (GT 1-4) or treatment experienced (GT 2 or 3)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On HIV ARV Rx with HIV RNA ≤ 50 copies/ml and CD4 &gt;200 cells/mm</a:t>
                      </a:r>
                      <a:r>
                        <a:rPr lang="en-US" sz="18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Not on HIV ARV Rx and CD4 &gt; 500 cells/mm</a:t>
                      </a:r>
                      <a:r>
                        <a:rPr lang="en-US" sz="18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ARV regimen allowed: tenofovir-emtricitabine plus either ritonavir boosted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atazanavir or darunavir, efavirenz, rilpivirine, or raltegravir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Compensated cirrhosis permitted (up to 20% of subjects); no platelet cutoff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End-Points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Efficacy (SVR12), safety, and impact on HIV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8011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Molina JM, et al.  Lancet. 2015;385:1098-106.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plus Ribavirin for HCV-HIV Coinfection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PHOTON-2 Trial: Treatment Arms</a:t>
            </a:r>
            <a:endParaRPr lang="en-US" sz="2400" dirty="0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838937" y="2209800"/>
            <a:ext cx="4499166" cy="640067"/>
          </a:xfrm>
          <a:prstGeom prst="rect">
            <a:avLst/>
          </a:prstGeom>
          <a:solidFill>
            <a:srgbClr val="CEE496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Sofosbuvir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(n = 200)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093281" y="3576996"/>
            <a:ext cx="2249424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838937" y="3251696"/>
            <a:ext cx="2249614" cy="640067"/>
          </a:xfrm>
          <a:prstGeom prst="rect">
            <a:avLst/>
          </a:prstGeom>
          <a:solidFill>
            <a:srgbClr val="CEE496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Sofosbuvir +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n = 19)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184" y="2209800"/>
            <a:ext cx="1511808" cy="633981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1,3,4 </a:t>
            </a:r>
            <a:r>
              <a:rPr lang="en-US" sz="1600" b="1" dirty="0" smtClean="0">
                <a:latin typeface="Arial"/>
                <a:cs typeface="Arial"/>
              </a:rPr>
              <a:t/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600" b="1" dirty="0" smtClean="0">
                <a:latin typeface="Arial"/>
                <a:cs typeface="Arial"/>
              </a:rPr>
              <a:t>Naïve 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838937" y="4304556"/>
            <a:ext cx="4499166" cy="6400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Sofosbuvir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(n = 55)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184" y="3251696"/>
            <a:ext cx="1511808" cy="633981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2 </a:t>
            </a:r>
            <a:r>
              <a:rPr lang="en-US" sz="1600" b="1" dirty="0" smtClean="0">
                <a:latin typeface="Arial"/>
                <a:cs typeface="Arial"/>
              </a:rPr>
              <a:t/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600" b="1" dirty="0" smtClean="0">
                <a:latin typeface="Arial"/>
                <a:cs typeface="Arial"/>
              </a:rPr>
              <a:t>Naïve 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6184" y="4304556"/>
            <a:ext cx="1511808" cy="633981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2,3 </a:t>
            </a:r>
            <a:r>
              <a:rPr lang="en-US" sz="1600" b="1" dirty="0" smtClean="0">
                <a:latin typeface="Arial"/>
                <a:cs typeface="Arial"/>
              </a:rPr>
              <a:t>Experienced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-12330" y="5410199"/>
            <a:ext cx="9180577" cy="8229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6343194" y="4624684"/>
            <a:ext cx="2249424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343194" y="2520252"/>
            <a:ext cx="2249424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-6113" y="1371600"/>
            <a:ext cx="9162291" cy="515104"/>
            <a:chOff x="-6113" y="1371600"/>
            <a:chExt cx="9162291" cy="515104"/>
          </a:xfrm>
        </p:grpSpPr>
        <p:sp>
          <p:nvSpPr>
            <p:cNvPr id="26" name="Rectangle 25"/>
            <p:cNvSpPr/>
            <p:nvPr/>
          </p:nvSpPr>
          <p:spPr>
            <a:xfrm>
              <a:off x="-6113" y="14569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591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-6113" y="18592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830459" y="17800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56798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60549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633702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8274276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10000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4092022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5912777" y="3374038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43734" y="442172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143734" y="2317294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630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plus Ribavirin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PHOTON</a:t>
            </a:r>
            <a:r>
              <a:rPr lang="en-US" sz="2400" dirty="0" smtClean="0"/>
              <a:t>-2 Trial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PHOTON-2: SVR12 with Sofosbuvir + RBV x 12-24 weeks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Molina JM, et al.  Lancet. 2015;385:1098-106.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958774"/>
              </p:ext>
            </p:extLst>
          </p:nvPr>
        </p:nvGraphicFramePr>
        <p:xfrm>
          <a:off x="647700" y="18288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1717322" y="4820100"/>
            <a:ext cx="81691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95/112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72082" y="4820100"/>
            <a:ext cx="81691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17/19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58081" y="4820100"/>
            <a:ext cx="81691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26/31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4960" y="4820100"/>
            <a:ext cx="81691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5</a:t>
            </a:r>
            <a:r>
              <a:rPr lang="en-US" sz="1400" dirty="0" smtClean="0">
                <a:solidFill>
                  <a:srgbClr val="FFFFFF"/>
                </a:solidFill>
              </a:rPr>
              <a:t>/</a:t>
            </a:r>
            <a:r>
              <a:rPr lang="en-US" sz="140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59719" y="4820100"/>
            <a:ext cx="81691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42/49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1547742" y="5562600"/>
            <a:ext cx="4581140" cy="362712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FFFFFF"/>
                </a:solidFill>
                <a:latin typeface="Arial" pitchFamily="22" charset="0"/>
              </a:rPr>
              <a:t>Treatment Naive</a:t>
            </a:r>
            <a:endParaRPr lang="en-US" sz="1400" dirty="0">
              <a:solidFill>
                <a:srgbClr val="FFFFFF"/>
              </a:solidFill>
              <a:latin typeface="Arial" pitchFamily="22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6172200" y="5562600"/>
            <a:ext cx="2247836" cy="362712"/>
          </a:xfrm>
          <a:prstGeom prst="rect">
            <a:avLst/>
          </a:prstGeom>
          <a:solidFill>
            <a:srgbClr val="8A703B"/>
          </a:solidFill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Arial" pitchFamily="22" charset="0"/>
              </a:rPr>
              <a:t>Treatment Experienced </a:t>
            </a:r>
            <a:endParaRPr lang="en-US" sz="1400" dirty="0">
              <a:solidFill>
                <a:schemeClr val="bg1"/>
              </a:solidFill>
              <a:latin typeface="Arial" pitchFamily="22" charset="0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1547742" y="5999764"/>
            <a:ext cx="6883026" cy="36270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All received 24-week Rx except 12 week Rx with GT-2 Treatment Naive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09436" y="4820100"/>
            <a:ext cx="81691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52/57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4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plus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PHOTON</a:t>
            </a:r>
            <a:r>
              <a:rPr lang="en-US" sz="2400" dirty="0" smtClean="0"/>
              <a:t>-2 Trial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PHOTON-2: SVR12 with Sofosbuvir + RBV, by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Molina JM, et al.  Lancet. 2015;385:1098-106.</a:t>
            </a: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814304"/>
              </p:ext>
            </p:extLst>
          </p:nvPr>
        </p:nvGraphicFramePr>
        <p:xfrm>
          <a:off x="382588" y="19050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1817041" y="5152428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95/112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40394" y="5152428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22/25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62882" y="5152428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94/106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80390" y="5152428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26/31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738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smtClean="0"/>
              <a:t>Molina JM, </a:t>
            </a:r>
            <a:r>
              <a:rPr lang="en-US" dirty="0"/>
              <a:t>et al.  </a:t>
            </a:r>
            <a:r>
              <a:rPr lang="en-US" dirty="0" smtClean="0"/>
              <a:t>Lancet. 2015;385:1098-106.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PHOTON</a:t>
            </a:r>
            <a:r>
              <a:rPr lang="en-US" sz="2400" dirty="0" smtClean="0"/>
              <a:t>-2 </a:t>
            </a:r>
            <a:r>
              <a:rPr lang="en-US" sz="2400" dirty="0"/>
              <a:t>Trial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: </a:t>
            </a:r>
            <a:r>
              <a:rPr lang="en-US" sz="2400" dirty="0" smtClean="0"/>
              <a:t>Interpretation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699717"/>
              </p:ext>
            </p:extLst>
          </p:nvPr>
        </p:nvGraphicFramePr>
        <p:xfrm>
          <a:off x="0" y="2590800"/>
          <a:ext cx="9144000" cy="214375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8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Sofosbuvir and ribavirin provided high rates of sustained virological response after 12 weeks of treatment in treatment-naive and treatment-experienced patients co-infected with HIV and HCV genotypes 1–4. The characteristics of this interferon-free combination regimen make sofosbuvir plus ribavirin a useful treatment option for this patient population.”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34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61825</TotalTime>
  <Words>315</Words>
  <Application>Microsoft Office PowerPoint</Application>
  <PresentationFormat>On-screen Show (4:3)</PresentationFormat>
  <Paragraphs>61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Sofosbuvir + Ribavirin in HCV-HIV Coinfection: HCV GT 1,2,3,4 PHOTON-2 Trial</vt:lpstr>
      <vt:lpstr>Sofosbuvir plus Ribavirin for HCV-HIV Coinfection PHOTON-2 Trial: Study Features</vt:lpstr>
      <vt:lpstr>Sofosbuvir plus Ribavirin for HCV-HIV Coinfection PHOTON-2 Trial: Treatment Arms</vt:lpstr>
      <vt:lpstr>Sofosbuvir plus Ribavirin for HCV-HIV Coinfection PHOTON-2 Trial: Results</vt:lpstr>
      <vt:lpstr>Sofosbuvir plus Ribavirin for HCV-HIV Coinfection PHOTON-2 Trial: Results</vt:lpstr>
      <vt:lpstr>Sofosbuvir and Ribavirin for HCV-HIV Coinfection PHOTON-2 Trial: Interpretation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</cp:lastModifiedBy>
  <cp:revision>3353</cp:revision>
  <cp:lastPrinted>2011-04-18T21:48:04Z</cp:lastPrinted>
  <dcterms:created xsi:type="dcterms:W3CDTF">2010-11-28T05:36:22Z</dcterms:created>
  <dcterms:modified xsi:type="dcterms:W3CDTF">2015-06-17T22:19:28Z</dcterms:modified>
</cp:coreProperties>
</file>