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95" r:id="rId2"/>
    <p:sldId id="596" r:id="rId3"/>
    <p:sldId id="598" r:id="rId4"/>
    <p:sldId id="597" r:id="rId5"/>
    <p:sldId id="599" r:id="rId6"/>
    <p:sldId id="546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CE1"/>
    <a:srgbClr val="CADCE1"/>
    <a:srgbClr val="7D9E29"/>
    <a:srgbClr val="381313"/>
    <a:srgbClr val="746650"/>
    <a:srgbClr val="5A6F74"/>
    <a:srgbClr val="72744E"/>
    <a:srgbClr val="D9DACE"/>
    <a:srgbClr val="CDD3DD"/>
    <a:srgbClr val="5A5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3" autoAdjust="0"/>
    <p:restoredTop sz="96398" autoAdjust="0"/>
  </p:normalViewPr>
  <p:slideViewPr>
    <p:cSldViewPr showGuides="1">
      <p:cViewPr varScale="1">
        <p:scale>
          <a:sx n="132" d="100"/>
          <a:sy n="132" d="100"/>
        </p:scale>
        <p:origin x="1080" y="102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2288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7F683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47F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475A17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GT1_x000d_LDV-SOF + RBV</c:v>
                </c:pt>
                <c:pt idx="1">
                  <c:v>GT1_x000d_LDV-SOF </c:v>
                </c:pt>
                <c:pt idx="2">
                  <c:v>GT3_x000d_LDV-SOF </c:v>
                </c:pt>
                <c:pt idx="3">
                  <c:v>GT3_x000d_LDV-SOF + RBV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100</c:v>
                </c:pt>
                <c:pt idx="1">
                  <c:v>65</c:v>
                </c:pt>
                <c:pt idx="2">
                  <c:v>64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0213616"/>
        <c:axId val="390214176"/>
      </c:barChart>
      <c:catAx>
        <c:axId val="39021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902141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02141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02136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1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5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1D48"/>
                </a:solidFill>
              </a:rPr>
              <a:t>Ledipasvir + Sofosbuvir +/- Ribavirin in GT</a:t>
            </a:r>
            <a:r>
              <a:rPr lang="en-US" sz="2400" dirty="0">
                <a:solidFill>
                  <a:srgbClr val="001D48"/>
                </a:solidFill>
              </a:rPr>
              <a:t> </a:t>
            </a:r>
            <a:r>
              <a:rPr lang="en-US" sz="2400" dirty="0" smtClean="0">
                <a:solidFill>
                  <a:srgbClr val="001D48"/>
                </a:solidFill>
              </a:rPr>
              <a:t>1-3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ELECTRON 2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err="1" smtClean="0">
                <a:latin typeface="Arial"/>
                <a:cs typeface="Arial"/>
              </a:rPr>
              <a:t>Gane</a:t>
            </a:r>
            <a:r>
              <a:rPr lang="en-US" sz="1400" dirty="0" smtClean="0">
                <a:latin typeface="Arial"/>
                <a:cs typeface="Arial"/>
              </a:rPr>
              <a:t> EJ,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49</a:t>
            </a:r>
            <a:r>
              <a:rPr lang="en-US" sz="1400" baseline="30000" dirty="0" smtClean="0">
                <a:latin typeface="Arial"/>
                <a:cs typeface="Arial"/>
              </a:rPr>
              <a:t>th</a:t>
            </a:r>
            <a:r>
              <a:rPr lang="en-US" sz="1400" dirty="0" smtClean="0">
                <a:latin typeface="Arial"/>
                <a:cs typeface="Arial"/>
              </a:rPr>
              <a:t> EASL. </a:t>
            </a:r>
            <a:r>
              <a:rPr lang="en-US" sz="1400" dirty="0">
                <a:latin typeface="Arial"/>
                <a:cs typeface="Arial"/>
              </a:rPr>
              <a:t>2014</a:t>
            </a:r>
            <a:r>
              <a:rPr lang="en-US" sz="1400" dirty="0" smtClean="0">
                <a:latin typeface="Arial"/>
                <a:cs typeface="Arial"/>
              </a:rPr>
              <a:t>: Abstract O6.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11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49</a:t>
            </a:r>
            <a:r>
              <a:rPr lang="en-US" baseline="30000" dirty="0"/>
              <a:t>th</a:t>
            </a:r>
            <a:r>
              <a:rPr lang="en-US" dirty="0"/>
              <a:t> EASL. 2014: Abstract O6.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 +/-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 &amp; 3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ELECTRON 2 Trial</a:t>
            </a:r>
            <a:r>
              <a:rPr lang="en-US" sz="2700" dirty="0"/>
              <a:t>: </a:t>
            </a:r>
            <a:r>
              <a:rPr lang="en-US" sz="2700" dirty="0" smtClean="0"/>
              <a:t>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81349"/>
              </p:ext>
            </p:extLst>
          </p:nvPr>
        </p:nvGraphicFramePr>
        <p:xfrm>
          <a:off x="514350" y="1600200"/>
          <a:ext cx="8115300" cy="380297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ELECTRON 2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4286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2, using fixed-dose combination of ledipasvir-sofosbuvir +/- ribavirin in treatment-naïve and treatment-experienced genotype 1 and in treatment-naïve genotype 3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Hepatitis treatment centers in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(n=90)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Group 1: GT1, prior failure with sofosbuvir-based regimen (all relapse)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Group 2: GT1, decompensated cirrhosis (Child-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Turcotte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-Pugh class B)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Group 3: GT3, treatment naïve</a:t>
                      </a:r>
                      <a:endParaRPr lang="en-US" sz="1800" b="1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764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406905" y="2298904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49</a:t>
            </a:r>
            <a:r>
              <a:rPr lang="en-US" baseline="30000" dirty="0"/>
              <a:t>th</a:t>
            </a:r>
            <a:r>
              <a:rPr lang="en-US" dirty="0"/>
              <a:t> EASL. 2014: Abstract O6.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 +/- Ribavirin in GT 1 &amp;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ELECTRON 2: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286000" y="2123824"/>
            <a:ext cx="3108960" cy="357567"/>
          </a:xfrm>
          <a:prstGeom prst="rect">
            <a:avLst/>
          </a:prstGeom>
          <a:solidFill>
            <a:srgbClr val="B2C9E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44664" y="211897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1935840"/>
            <a:ext cx="1612903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Prior </a:t>
            </a:r>
            <a:r>
              <a:rPr lang="en-US" sz="1400" b="1" dirty="0" err="1" smtClean="0">
                <a:solidFill>
                  <a:srgbClr val="FFFFFF"/>
                </a:solidFill>
                <a:cs typeface="Arial"/>
              </a:rPr>
              <a:t>Sofobuvir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78301" y="302496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78301" y="210114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4543" y="2849880"/>
            <a:ext cx="1612903" cy="731520"/>
          </a:xfrm>
          <a:prstGeom prst="rect">
            <a:avLst/>
          </a:prstGeom>
          <a:solidFill>
            <a:srgbClr val="6955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/>
              </a:rPr>
              <a:t>GT1</a:t>
            </a:r>
            <a:br>
              <a:rPr lang="en-US" sz="1400" b="1" dirty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Class B</a:t>
            </a:r>
            <a:endParaRPr lang="en-US" sz="1400" i="1" dirty="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22901" y="4106607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578301" y="379060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286000" y="3923367"/>
            <a:ext cx="3109469" cy="357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160660" y="39040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422901" y="4706874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578301" y="458980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286000" y="4523634"/>
            <a:ext cx="3109469" cy="3575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160660" y="450426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422901" y="3217448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286000" y="3034208"/>
            <a:ext cx="3109469" cy="3575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60660" y="3003501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6113" y="1295400"/>
            <a:ext cx="9162291" cy="515104"/>
            <a:chOff x="-6113" y="1362488"/>
            <a:chExt cx="9162291" cy="515104"/>
          </a:xfrm>
        </p:grpSpPr>
        <p:sp>
          <p:nvSpPr>
            <p:cNvPr id="33" name="Rectangle 32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668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347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8544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305981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55824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514354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542557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-6949" y="5215643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LDV-SOF = ledipasvir-sofosbuvir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 kg or 1200 mg/day if ≥ 75 kg</a:t>
            </a:r>
          </a:p>
        </p:txBody>
      </p:sp>
      <p:cxnSp>
        <p:nvCxnSpPr>
          <p:cNvPr id="4" name="Straight Arrow Connector 3"/>
          <p:cNvCxnSpPr>
            <a:stCxn id="54" idx="3"/>
            <a:endCxn id="68" idx="1"/>
          </p:cNvCxnSpPr>
          <p:nvPr/>
        </p:nvCxnSpPr>
        <p:spPr>
          <a:xfrm flipV="1">
            <a:off x="1608360" y="4102151"/>
            <a:ext cx="677640" cy="256489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4" idx="3"/>
            <a:endCxn id="72" idx="1"/>
          </p:cNvCxnSpPr>
          <p:nvPr/>
        </p:nvCxnSpPr>
        <p:spPr>
          <a:xfrm>
            <a:off x="1608360" y="4358640"/>
            <a:ext cx="677640" cy="34377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-4543" y="3764280"/>
            <a:ext cx="1612903" cy="1188720"/>
          </a:xfrm>
          <a:prstGeom prst="rect">
            <a:avLst/>
          </a:prstGeom>
          <a:solidFill>
            <a:srgbClr val="7D9E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GT3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Treatment Naïve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381313"/>
                </a:solidFill>
                <a:cs typeface="Arial"/>
              </a:rPr>
              <a:t>Randomized</a:t>
            </a:r>
            <a:endParaRPr lang="en-US" sz="1400" b="1" i="1" dirty="0">
              <a:solidFill>
                <a:srgbClr val="38131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666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 +/- Ribavirin in GT 1 &amp;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ELECTRON-2: Baseline Characteristics</a:t>
            </a:r>
            <a:endParaRPr lang="en-US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260485"/>
              </p:ext>
            </p:extLst>
          </p:nvPr>
        </p:nvGraphicFramePr>
        <p:xfrm>
          <a:off x="228600" y="1524000"/>
          <a:ext cx="8686801" cy="47244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52600"/>
                <a:gridCol w="1752600"/>
                <a:gridCol w="1752600"/>
                <a:gridCol w="1676400"/>
                <a:gridCol w="1752601"/>
              </a:tblGrid>
              <a:tr h="53473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GT 1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Prior SOF</a:t>
                      </a:r>
                    </a:p>
                  </a:txBody>
                  <a:tcPr marL="73152" marR="45720" anchor="b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GT 1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CPT Class B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GT 3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Treatment Naïve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47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LDV-SOF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+ RBV </a:t>
                      </a:r>
                      <a:b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n=19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n=20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n=25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7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age, years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(68)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(85)</a:t>
                      </a:r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(52)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(42)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(95)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(85)</a:t>
                      </a:r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(88)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(88)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BMI,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Cirrhosis,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 (100)</a:t>
                      </a:r>
                      <a:endParaRPr lang="en-US" sz="1600" dirty="0"/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(12)</a:t>
                      </a:r>
                      <a:endParaRPr lang="en-US" sz="1600" dirty="0"/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(19)</a:t>
                      </a:r>
                      <a:endParaRPr lang="en-US" sz="1600" dirty="0"/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IL28B CC,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(21)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 (35)</a:t>
                      </a:r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</a:t>
                      </a:r>
                      <a:r>
                        <a:rPr lang="en-US" sz="1600" baseline="0" dirty="0" smtClean="0"/>
                        <a:t> (36)</a:t>
                      </a:r>
                      <a:endParaRPr lang="en-US" sz="1600" dirty="0" smtClean="0"/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15 (58)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1a,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(89)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 (90)</a:t>
                      </a:r>
                      <a:endParaRPr lang="en-US" sz="1600" dirty="0"/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GT 1b,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(11)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(10)</a:t>
                      </a:r>
                      <a:endParaRPr lang="en-US" sz="1600" dirty="0"/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GT 3a,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 (100)</a:t>
                      </a:r>
                      <a:endParaRPr lang="en-US" sz="1600" dirty="0"/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26</a:t>
                      </a:r>
                      <a:r>
                        <a:rPr lang="en-US" sz="1600" baseline="0" dirty="0" smtClean="0"/>
                        <a:t> (100)</a:t>
                      </a:r>
                      <a:endParaRPr lang="en-US" sz="1600" dirty="0"/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347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</a:t>
                      </a:r>
                      <a:r>
                        <a:rPr lang="en-US" sz="1600" baseline="0" dirty="0" smtClean="0"/>
                        <a:t> HCV RNA,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baseline="0" dirty="0" smtClean="0"/>
                        <a:t> IU/mL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6.3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6.0</a:t>
                      </a:r>
                      <a:endParaRPr lang="en-US" sz="1600" dirty="0"/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6.3</a:t>
                      </a:r>
                      <a:endParaRPr lang="en-US" sz="1600" dirty="0"/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6.3</a:t>
                      </a:r>
                      <a:endParaRPr lang="en-US" sz="1600" dirty="0"/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49</a:t>
            </a:r>
            <a:r>
              <a:rPr lang="en-US" baseline="30000" dirty="0"/>
              <a:t>th</a:t>
            </a:r>
            <a:r>
              <a:rPr lang="en-US" dirty="0"/>
              <a:t> EASL. 2014: Abstract O6.</a:t>
            </a:r>
          </a:p>
        </p:txBody>
      </p:sp>
    </p:spTree>
    <p:extLst>
      <p:ext uri="{BB962C8B-B14F-4D97-AF65-F5344CB8AC3E}">
        <p14:creationId xmlns:p14="http://schemas.microsoft.com/office/powerpoint/2010/main" val="3283505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 +/- Ribavirin in GT 1 &amp;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2: Study Design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12, by GT and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49</a:t>
            </a:r>
            <a:r>
              <a:rPr lang="en-US" baseline="30000" dirty="0"/>
              <a:t>th</a:t>
            </a:r>
            <a:r>
              <a:rPr lang="en-US" dirty="0"/>
              <a:t> EASL. 2014: Abstract O6.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067602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8344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303920" y="552858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SOF-Experienced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68446" y="5539920"/>
            <a:ext cx="170073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5181600" y="5528580"/>
            <a:ext cx="3276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 Naive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0883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13/20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26/26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276600" y="5528580"/>
            <a:ext cx="16678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CTP Class B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76600" y="5539920"/>
            <a:ext cx="170073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81600" y="5539920"/>
            <a:ext cx="3300931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5104" y="604473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LDV-SOF = 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88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56990</TotalTime>
  <Words>420</Words>
  <Application>Microsoft Office PowerPoint</Application>
  <PresentationFormat>On-screen Show (4:3)</PresentationFormat>
  <Paragraphs>116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ヒラギノ角ゴ Pro W3</vt:lpstr>
      <vt:lpstr>AETC_Master_Template_061510</vt:lpstr>
      <vt:lpstr>Ledipasvir + Sofosbuvir +/- Ribavirin in GT 1-3 ELECTRON 2</vt:lpstr>
      <vt:lpstr>Sofosbuvir-Ledipasvir +/- Ribavirin in GT 1 &amp; 3 ELECTRON 2 Trial: Features</vt:lpstr>
      <vt:lpstr>Sofosbuvir-Ledipasvir +/- Ribavirin in GT 1 &amp; 3 ELECTRON 2: Study Design</vt:lpstr>
      <vt:lpstr>Sofosbuvir-Ledipasvir +/- Ribavirin in GT 1 &amp; 3 ELECTRON-2: Baseline Characteristics</vt:lpstr>
      <vt:lpstr>Sofosbuvir-Ledipasvir +/- Ribavirin in GT 1 &amp; 3 ELECTRON 2: Study Design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2946</cp:revision>
  <cp:lastPrinted>2011-04-18T21:48:04Z</cp:lastPrinted>
  <dcterms:created xsi:type="dcterms:W3CDTF">2010-11-28T05:36:22Z</dcterms:created>
  <dcterms:modified xsi:type="dcterms:W3CDTF">2014-09-29T23:43:06Z</dcterms:modified>
</cp:coreProperties>
</file>