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53" r:id="rId2"/>
    <p:sldId id="591" r:id="rId3"/>
    <p:sldId id="580" r:id="rId4"/>
    <p:sldId id="623" r:id="rId5"/>
    <p:sldId id="624" r:id="rId6"/>
    <p:sldId id="625" r:id="rId7"/>
    <p:sldId id="661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D"/>
    <a:srgbClr val="D9DACE"/>
    <a:srgbClr val="BCBCD7"/>
    <a:srgbClr val="ABC8D0"/>
    <a:srgbClr val="ABAAC3"/>
    <a:srgbClr val="92ABB2"/>
    <a:srgbClr val="85ADB2"/>
    <a:srgbClr val="3A6977"/>
    <a:srgbClr val="6D6D7D"/>
    <a:srgbClr val="357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>
        <p:scale>
          <a:sx n="147" d="100"/>
          <a:sy n="147" d="100"/>
        </p:scale>
        <p:origin x="-312" y="-80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5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Ledipasvir-Sofosbuvir in GT-1</a:t>
            </a:r>
            <a:r>
              <a:rPr lang="en-US" sz="2800" dirty="0">
                <a:solidFill>
                  <a:srgbClr val="001D48"/>
                </a:solidFill>
              </a:rPr>
              <a:t> </a:t>
            </a:r>
            <a:r>
              <a:rPr lang="en-US" sz="2800" dirty="0" smtClean="0">
                <a:solidFill>
                  <a:srgbClr val="001D48"/>
                </a:solidFill>
              </a:rPr>
              <a:t>and HIV Coinfection</a:t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NIAID ERADICATE Trial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Osinusi</a:t>
            </a:r>
            <a:r>
              <a:rPr lang="en-US" sz="1400" dirty="0" smtClean="0"/>
              <a:t> </a:t>
            </a:r>
            <a:r>
              <a:rPr lang="en-US" sz="1400" dirty="0"/>
              <a:t>A, et al. JAMA. 2015;313:1232-9.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2452358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Osinusi</a:t>
            </a:r>
            <a:r>
              <a:rPr lang="en-US" dirty="0"/>
              <a:t> A, et al. </a:t>
            </a:r>
            <a:r>
              <a:rPr lang="en-US" dirty="0" smtClean="0"/>
              <a:t>JAMA. 2015;313:1232-9.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GT1 with HIV Coinfection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ERADICATE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61290"/>
              </p:ext>
            </p:extLst>
          </p:nvPr>
        </p:nvGraphicFramePr>
        <p:xfrm>
          <a:off x="495300" y="1462446"/>
          <a:ext cx="8115300" cy="47097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ERADICATE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3176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 dose combination of ledipasvir-sofosbuvir for 12 or weeks in treatment-naïve GT 1 and HIV coinfection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one center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Treatment Naïve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50 adult patients 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A: Antiretroviral Untreated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B: Antiretroviral Treated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Fibrosis stage 0-3 (patients with cirrhosis excluded)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safety and tolerability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269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>
            <a:off x="4734036" y="2190300"/>
            <a:ext cx="358444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NIAID ERADICATE </a:t>
            </a:r>
            <a:r>
              <a:rPr lang="en-US" dirty="0"/>
              <a:t>Trial: </a:t>
            </a:r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838199" y="2000567"/>
            <a:ext cx="3886201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Ledipasvir- Sofosbuvir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09516" y="19812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837896" y="3676967"/>
            <a:ext cx="3890062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Ledipasvir- Sofosbuvir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838201" y="2350860"/>
            <a:ext cx="3886200" cy="967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Antiretroviral Untreated (n = 13)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CD4 count stable &amp; HIV RNA &lt; 500 copies/ml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 or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CD4 &gt; 500 cells/mm</a:t>
            </a:r>
            <a:r>
              <a:rPr lang="en-US" sz="1400" baseline="30000" dirty="0" smtClean="0">
                <a:latin typeface="Arial"/>
                <a:cs typeface="Arial"/>
              </a:rPr>
              <a:t>3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838201" y="4024080"/>
            <a:ext cx="3886200" cy="967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latin typeface="Arial"/>
                <a:cs typeface="Arial"/>
              </a:rPr>
              <a:t>*</a:t>
            </a:r>
            <a:r>
              <a:rPr lang="en-US" sz="1400" b="1" dirty="0" smtClean="0">
                <a:latin typeface="Arial"/>
                <a:cs typeface="Arial"/>
              </a:rPr>
              <a:t>Antiretroviral </a:t>
            </a:r>
            <a:r>
              <a:rPr lang="en-US" sz="1400" b="1" dirty="0">
                <a:latin typeface="Arial"/>
                <a:cs typeface="Arial"/>
              </a:rPr>
              <a:t>T</a:t>
            </a:r>
            <a:r>
              <a:rPr lang="en-US" sz="1400" b="1" dirty="0" smtClean="0">
                <a:latin typeface="Arial"/>
                <a:cs typeface="Arial"/>
              </a:rPr>
              <a:t>reated (n = 37)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CD4 </a:t>
            </a:r>
            <a:r>
              <a:rPr lang="en-US" sz="1400" dirty="0">
                <a:latin typeface="Arial"/>
                <a:cs typeface="Arial"/>
              </a:rPr>
              <a:t>&gt; </a:t>
            </a:r>
            <a:r>
              <a:rPr lang="en-US" sz="1400" dirty="0" smtClean="0">
                <a:latin typeface="Arial"/>
                <a:cs typeface="Arial"/>
              </a:rPr>
              <a:t>100 </a:t>
            </a:r>
            <a:r>
              <a:rPr lang="en-US" sz="1400" dirty="0">
                <a:latin typeface="Arial"/>
                <a:cs typeface="Arial"/>
              </a:rPr>
              <a:t>cells/mm</a:t>
            </a:r>
            <a:r>
              <a:rPr lang="en-US" sz="1400" baseline="30000" dirty="0">
                <a:latin typeface="Arial"/>
                <a:cs typeface="Arial"/>
              </a:rPr>
              <a:t>3</a:t>
            </a:r>
          </a:p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HIV RNA &lt; 40 copies/ml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Current ARVs ≥ 8 weeks</a:t>
            </a:r>
            <a:endParaRPr lang="en-US" sz="1400" baseline="30000" dirty="0">
              <a:latin typeface="Arial"/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42180" y="1313696"/>
            <a:ext cx="9198358" cy="515104"/>
            <a:chOff x="-42180" y="1362488"/>
            <a:chExt cx="9198358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4218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87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287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8000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50154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4082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6902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-6949" y="5394984"/>
            <a:ext cx="9162288" cy="7772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b="1" dirty="0" err="1" smtClean="0">
                <a:latin typeface="Arial"/>
                <a:cs typeface="Arial"/>
              </a:rPr>
              <a:t>Antiretrovirals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tenofovir-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emtricitabine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with one or more of following: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efavirenz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, rilpivirine,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raltegravir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 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34036" y="3865208"/>
            <a:ext cx="358444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09516" y="36576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471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NIAID ERADICATE </a:t>
            </a:r>
            <a:r>
              <a:rPr lang="en-US" sz="2400" dirty="0"/>
              <a:t>Trial: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44589"/>
              </p:ext>
            </p:extLst>
          </p:nvPr>
        </p:nvGraphicFramePr>
        <p:xfrm>
          <a:off x="457199" y="1524000"/>
          <a:ext cx="8229601" cy="45720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65231"/>
                <a:gridCol w="2532185"/>
                <a:gridCol w="2532185"/>
              </a:tblGrid>
              <a:tr h="60123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Characteristic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Ledipasvir-Sofosbuvir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001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Untreated 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13)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Treated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37)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age, years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(54)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(81)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African American,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(77)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(88)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BMI,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1a,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(75)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 (81)</a:t>
                      </a:r>
                      <a:endParaRPr lang="en-US" sz="1600" dirty="0"/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HAI Fibrosis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Stage 3,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(38)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 (22)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6.07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5.97</a:t>
                      </a:r>
                      <a:endParaRPr lang="en-US" sz="1600" dirty="0"/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</a:t>
                      </a:r>
                      <a:r>
                        <a:rPr lang="en-US" sz="1600" baseline="0" dirty="0" smtClean="0"/>
                        <a:t> CD4 Count (cells/mm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687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576</a:t>
                      </a:r>
                      <a:endParaRPr lang="en-US" sz="1600" dirty="0"/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</p:spTree>
    <p:extLst>
      <p:ext uri="{BB962C8B-B14F-4D97-AF65-F5344CB8AC3E}">
        <p14:creationId xmlns:p14="http://schemas.microsoft.com/office/powerpoint/2010/main" val="3978063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ERADICATE Trial: </a:t>
            </a:r>
            <a:r>
              <a:rPr lang="en-US" sz="2400" dirty="0" smtClean="0"/>
              <a:t>Antiretroviral Regimens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52892"/>
              </p:ext>
            </p:extLst>
          </p:nvPr>
        </p:nvGraphicFramePr>
        <p:xfrm>
          <a:off x="739902" y="1676400"/>
          <a:ext cx="7664196" cy="38833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08298"/>
                <a:gridCol w="3755898"/>
              </a:tblGrid>
              <a:tr h="1122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Antiretroviral Agent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39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Antiretroviral Received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37)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Tenofovir-emtricitabine</a:t>
                      </a:r>
                      <a:endParaRPr lang="en-US" sz="18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(100)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CE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Efavirenz</a:t>
                      </a:r>
                      <a:endParaRPr lang="en-US" sz="1800" dirty="0"/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(41)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(27)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Rilpivirine</a:t>
                      </a:r>
                      <a:endParaRPr lang="en-US" sz="1800" dirty="0"/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 (21)</a:t>
                      </a:r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Rilpivirine + 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 (8)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Efavirenz + 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1 (3)</a:t>
                      </a:r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</p:spTree>
    <p:extLst>
      <p:ext uri="{BB962C8B-B14F-4D97-AF65-F5344CB8AC3E}">
        <p14:creationId xmlns:p14="http://schemas.microsoft.com/office/powerpoint/2010/main" val="320672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in 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ERADICATE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61223"/>
              </p:ext>
            </p:extLst>
          </p:nvPr>
        </p:nvGraphicFramePr>
        <p:xfrm>
          <a:off x="457199" y="1676400"/>
          <a:ext cx="8229601" cy="44077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65231"/>
                <a:gridCol w="2532185"/>
                <a:gridCol w="253218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HCV RNA &lt; LLOQ, %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39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Untreated 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(n=13)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Treated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(n=37)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</a:t>
                      </a:r>
                      <a:r>
                        <a:rPr lang="en-US" sz="1800" baseline="0" dirty="0" smtClean="0"/>
                        <a:t> 4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(n=37)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 8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(n=37))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</a:t>
                      </a:r>
                      <a:r>
                        <a:rPr lang="en-US" sz="1800" baseline="0" dirty="0" smtClean="0"/>
                        <a:t> 12 (EOT)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(n=37)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97 (n=36)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 (n=36)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 (n=36)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</p:spTree>
    <p:extLst>
      <p:ext uri="{BB962C8B-B14F-4D97-AF65-F5344CB8AC3E}">
        <p14:creationId xmlns:p14="http://schemas.microsoft.com/office/powerpoint/2010/main" val="1247241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ERADICATE </a:t>
            </a:r>
            <a:r>
              <a:rPr lang="en-US" sz="2400" dirty="0" smtClean="0"/>
              <a:t>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95154"/>
              </p:ext>
            </p:extLst>
          </p:nvPr>
        </p:nvGraphicFramePr>
        <p:xfrm>
          <a:off x="0" y="2209800"/>
          <a:ext cx="9144000" cy="3032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 and Relevance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this open-label, uncontrolled, pilot study enrolling patients co-infected with HCV genotype 1 and HIV, administration of an oral combination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12 weeks was associated with high rates of SVR after treatment completion. Larger studies that also include patients with cirrhosis and lower CD4 T-cell counts are required to understand if the results of this study generalize to all patients co-infected with HCV and HIV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3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60480</TotalTime>
  <Words>523</Words>
  <Application>Microsoft Office PowerPoint</Application>
  <PresentationFormat>On-screen Show (4:3)</PresentationFormat>
  <Paragraphs>106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Ledipasvir-Sofosbuvir in GT-1 and HIV Coinfection NIAID ERADICATE Trial</vt:lpstr>
      <vt:lpstr>Ledipasvir-Sofosbuvir in GT1 with HIV Coinfection NIAID ERADICATE Trial: Features</vt:lpstr>
      <vt:lpstr>Ledipasvir-Sofosbuvir in GT1 with HIV Coinfection NIAID ERADICATE Trial: Study Design</vt:lpstr>
      <vt:lpstr>Ledipasvir-Sofosbuvir in GT1 with HIV Coinfection NIAID ERADICATE Trial: Baseline Characteristics</vt:lpstr>
      <vt:lpstr>Ledipasvir-Sofosbuvir in GT1 with HIV Coinfection NIAID ERADICATE Trial: Antiretroviral Regimens</vt:lpstr>
      <vt:lpstr>Sofosbuvir-Ledipasvir in GT1 with HIV Coinfection NIAID ERADICATE Trial: Results</vt:lpstr>
      <vt:lpstr>Sofosbuvir-Ledipasvir in GT1 with HIV Coinfection NIAID ERADICATE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3254</cp:revision>
  <cp:lastPrinted>2011-04-18T21:48:04Z</cp:lastPrinted>
  <dcterms:created xsi:type="dcterms:W3CDTF">2010-11-28T05:36:22Z</dcterms:created>
  <dcterms:modified xsi:type="dcterms:W3CDTF">2015-06-10T22:29:45Z</dcterms:modified>
</cp:coreProperties>
</file>