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536" r:id="rId2"/>
    <p:sldId id="641" r:id="rId3"/>
    <p:sldId id="642" r:id="rId4"/>
    <p:sldId id="492" r:id="rId5"/>
    <p:sldId id="640" r:id="rId6"/>
    <p:sldId id="583" r:id="rId7"/>
    <p:sldId id="589" r:id="rId8"/>
    <p:sldId id="588" r:id="rId9"/>
    <p:sldId id="591" r:id="rId10"/>
    <p:sldId id="590" r:id="rId11"/>
    <p:sldId id="592" r:id="rId12"/>
    <p:sldId id="584" r:id="rId13"/>
    <p:sldId id="579" r:id="rId14"/>
    <p:sldId id="585" r:id="rId15"/>
    <p:sldId id="586" r:id="rId16"/>
    <p:sldId id="593" r:id="rId17"/>
    <p:sldId id="587" r:id="rId18"/>
    <p:sldId id="625" r:id="rId19"/>
    <p:sldId id="580" r:id="rId20"/>
    <p:sldId id="605" r:id="rId21"/>
    <p:sldId id="606" r:id="rId22"/>
    <p:sldId id="607" r:id="rId23"/>
    <p:sldId id="608" r:id="rId24"/>
    <p:sldId id="609" r:id="rId25"/>
    <p:sldId id="610" r:id="rId26"/>
    <p:sldId id="623" r:id="rId27"/>
    <p:sldId id="611" r:id="rId28"/>
    <p:sldId id="581" r:id="rId29"/>
    <p:sldId id="600" r:id="rId30"/>
    <p:sldId id="597" r:id="rId31"/>
    <p:sldId id="603" r:id="rId32"/>
    <p:sldId id="602" r:id="rId33"/>
    <p:sldId id="604" r:id="rId34"/>
    <p:sldId id="626" r:id="rId35"/>
    <p:sldId id="582" r:id="rId36"/>
    <p:sldId id="572" r:id="rId37"/>
    <p:sldId id="595" r:id="rId38"/>
    <p:sldId id="596" r:id="rId39"/>
    <p:sldId id="570" r:id="rId40"/>
    <p:sldId id="576" r:id="rId41"/>
    <p:sldId id="643" r:id="rId42"/>
    <p:sldId id="644" r:id="rId43"/>
    <p:sldId id="621" r:id="rId44"/>
    <p:sldId id="645" r:id="rId45"/>
    <p:sldId id="638" r:id="rId46"/>
    <p:sldId id="612" r:id="rId47"/>
    <p:sldId id="613" r:id="rId48"/>
    <p:sldId id="614" r:id="rId49"/>
    <p:sldId id="619" r:id="rId50"/>
    <p:sldId id="617" r:id="rId51"/>
    <p:sldId id="646" r:id="rId52"/>
    <p:sldId id="627" r:id="rId53"/>
    <p:sldId id="628" r:id="rId54"/>
    <p:sldId id="629" r:id="rId55"/>
    <p:sldId id="630" r:id="rId56"/>
    <p:sldId id="631" r:id="rId57"/>
    <p:sldId id="632" r:id="rId58"/>
    <p:sldId id="637" r:id="rId59"/>
    <p:sldId id="546" r:id="rId6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17D"/>
    <a:srgbClr val="715C49"/>
    <a:srgbClr val="6C6630"/>
    <a:srgbClr val="B6AB51"/>
    <a:srgbClr val="A19747"/>
    <a:srgbClr val="C29B80"/>
    <a:srgbClr val="1378A0"/>
    <a:srgbClr val="444C6A"/>
    <a:srgbClr val="835C62"/>
    <a:srgbClr val="828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7264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3.3924141482615099E-2"/>
          <c:w val="0.9018446522309709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E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56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D817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95.3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4951904"/>
        <c:axId val="374952464"/>
      </c:barChart>
      <c:catAx>
        <c:axId val="3749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49524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9524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9519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85.7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8522512"/>
        <c:axId val="378523072"/>
      </c:barChart>
      <c:catAx>
        <c:axId val="37852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8523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85230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5225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0016155322794"/>
          <c:w val="0.87505893794525702"/>
          <c:h val="0.8125629582432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93.5</c:v>
                </c:pt>
                <c:pt idx="1">
                  <c:v>93.5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90.6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526432"/>
        <c:axId val="379910816"/>
      </c:barChart>
      <c:catAx>
        <c:axId val="37852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9910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99108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5264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755917892338899"/>
          <c:y val="1.14942632765529E-2"/>
          <c:w val="0.65186005051255402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39898E-2"/>
          <c:y val="3.3924141482615099E-2"/>
          <c:w val="0.891842074428195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 formatCode="0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9913616"/>
        <c:axId val="379914176"/>
      </c:barChart>
      <c:catAx>
        <c:axId val="37991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9914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9914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9761904761904799E-3"/>
              <c:y val="0.1845356453395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9913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</c:v>
                </c:pt>
                <c:pt idx="1">
                  <c:v>90.2</c:v>
                </c:pt>
                <c:pt idx="3">
                  <c:v>99.5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4955824"/>
        <c:axId val="374956384"/>
      </c:barChart>
      <c:catAx>
        <c:axId val="37495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956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9563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6.0821269752883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9558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3.3924141482615099E-2"/>
          <c:w val="0.9018446522309709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66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A643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665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4959184"/>
        <c:axId val="376757120"/>
      </c:barChart>
      <c:catAx>
        <c:axId val="37495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67571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67571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9591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39898E-2"/>
          <c:y val="3.3924141482615099E-2"/>
          <c:w val="0.891842074428195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A65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6A8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Prior Relapse</c:v>
                </c:pt>
                <c:pt idx="2">
                  <c:v>Prior Partial Response</c:v>
                </c:pt>
                <c:pt idx="3">
                  <c:v>Prior Null Response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95.3</c:v>
                </c:pt>
                <c:pt idx="2">
                  <c:v>100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6759360"/>
        <c:axId val="376759920"/>
      </c:barChart>
      <c:catAx>
        <c:axId val="37675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6759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6759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67593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099"/>
          <c:y val="5.5936710741345999E-2"/>
          <c:w val="0.84139346218086397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1797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3D + RBV</c:v>
                </c:pt>
                <c:pt idx="1">
                  <c:v>3D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6762720"/>
        <c:axId val="376763280"/>
      </c:barChart>
      <c:catAx>
        <c:axId val="37676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6763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6763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67627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7214128"/>
        <c:axId val="377214688"/>
      </c:barChart>
      <c:catAx>
        <c:axId val="37721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7214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72146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72141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8667193944506899"/>
          <c:y val="1.7241394914829299E-2"/>
          <c:w val="0.304235447131608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0016155322794"/>
          <c:w val="0.87505893794525702"/>
          <c:h val="0.8125629582432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6218096"/>
        <c:axId val="376218656"/>
      </c:barChart>
      <c:catAx>
        <c:axId val="37621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6218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6218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62180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988622515935502"/>
          <c:y val="1.14942632765529E-2"/>
          <c:w val="0.57953306617922795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</c:v>
                </c:pt>
                <c:pt idx="2">
                  <c:v>100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6221456"/>
        <c:axId val="376222016"/>
      </c:barChart>
      <c:catAx>
        <c:axId val="37622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62220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62220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622145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</c:v>
                </c:pt>
                <c:pt idx="2">
                  <c:v>100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8519152"/>
        <c:axId val="378519712"/>
      </c:barChart>
      <c:catAx>
        <c:axId val="37851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8519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8519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5191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7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5968" y="3592830"/>
            <a:ext cx="8378189" cy="11315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Paritaprevir-Ritonavir-Ombitasvir + Dasabuvir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Sophie </a:t>
            </a:r>
            <a:r>
              <a:rPr lang="en-US" dirty="0" err="1" smtClean="0"/>
              <a:t>Woolston</a:t>
            </a:r>
            <a:r>
              <a:rPr lang="en-US" dirty="0" smtClean="0"/>
              <a:t>, MD and David H. Spach,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November 18, 2014</a:t>
            </a:r>
            <a:endParaRPr lang="en-US" dirty="0"/>
          </a:p>
        </p:txBody>
      </p:sp>
      <p:sp>
        <p:nvSpPr>
          <p:cNvPr id="2" name="Cube 1"/>
          <p:cNvSpPr/>
          <p:nvPr/>
        </p:nvSpPr>
        <p:spPr>
          <a:xfrm flipH="1">
            <a:off x="533400" y="2743200"/>
            <a:ext cx="1219200" cy="1066800"/>
          </a:xfrm>
          <a:prstGeom prst="cube">
            <a:avLst>
              <a:gd name="adj" fmla="val 17284"/>
            </a:avLst>
          </a:prstGeom>
          <a:gradFill flip="none" rotWithShape="1">
            <a:gsLst>
              <a:gs pos="0">
                <a:srgbClr val="03141B"/>
              </a:gs>
              <a:gs pos="73000">
                <a:srgbClr val="1378A0"/>
              </a:gs>
              <a:gs pos="26000">
                <a:srgbClr val="0B3F53"/>
              </a:gs>
              <a:gs pos="100000">
                <a:srgbClr val="0B3F53"/>
              </a:gs>
              <a:gs pos="86000">
                <a:schemeClr val="tx2">
                  <a:lumMod val="50000"/>
                  <a:lumOff val="50000"/>
                  <a:alpha val="5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cmpd="sng">
            <a:solidFill>
              <a:srgbClr val="1892C1"/>
            </a:solidFill>
          </a:ln>
          <a:scene3d>
            <a:camera prst="orthographicFront">
              <a:rot lat="0" lon="132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 (3D + Ribavirin)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576414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455/473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42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307/322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1121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</a:t>
            </a: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dirty="0" smtClean="0">
                <a:solidFill>
                  <a:schemeClr val="bg1"/>
                </a:solidFill>
              </a:rPr>
              <a:t>/151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1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</a:t>
            </a:r>
            <a:r>
              <a:rPr lang="en-US" sz="2400" dirty="0" smtClean="0"/>
              <a:t>Adverse Events During Double-Blind Phase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68204"/>
              </p:ext>
            </p:extLst>
          </p:nvPr>
        </p:nvGraphicFramePr>
        <p:xfrm>
          <a:off x="533400" y="1447800"/>
          <a:ext cx="8229600" cy="470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476500"/>
                <a:gridCol w="2476500"/>
              </a:tblGrid>
              <a:tr h="686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= 3D + RBV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(n=473)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Placebo</a:t>
                      </a:r>
                      <a:br>
                        <a:rPr lang="en-US" sz="1600" dirty="0" smtClean="0"/>
                      </a:br>
                      <a:r>
                        <a:rPr lang="en-US" sz="1400" b="0" baseline="0" dirty="0" smtClean="0"/>
                        <a:t>(n=158)</a:t>
                      </a:r>
                      <a:endParaRPr lang="en-US" sz="1400" b="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87.5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leading to discontinuation of study drug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3 or 4 lab abnormality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Alanine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Aspartate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Alkaline phosphatase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Total</a:t>
                      </a:r>
                      <a:r>
                        <a:rPr lang="en-US" sz="1600" baseline="0" dirty="0" smtClean="0"/>
                        <a:t> bilirubin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43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290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previously untreated patients with HCV genotype 1 infection and no cirrhosis, a 12-week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regimen of ABT-450/r–ombitasvir and dasabuvir with ribavirin was highly effective and was associated with a low rate of treatment discontinuation.”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    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1D48"/>
                </a:solidFill>
              </a:rPr>
              <a:t>3D (</a:t>
            </a:r>
            <a:r>
              <a:rPr lang="en-US" sz="2000" dirty="0">
                <a:solidFill>
                  <a:srgbClr val="001D48"/>
                </a:solidFill>
              </a:rPr>
              <a:t>Paritaprevir-Ritonavir</a:t>
            </a:r>
            <a:r>
              <a:rPr lang="en-US" sz="2000" dirty="0" smtClean="0">
                <a:solidFill>
                  <a:srgbClr val="001D48"/>
                </a:solidFill>
              </a:rPr>
              <a:t>-</a:t>
            </a:r>
            <a:r>
              <a:rPr lang="en-US" sz="2000" dirty="0" smtClean="0"/>
              <a:t>Ombitasvir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1D48"/>
                </a:solidFill>
              </a:rPr>
              <a:t>Dasabuvir</a:t>
            </a:r>
            <a:r>
              <a:rPr lang="en-US" sz="2000" dirty="0" smtClean="0"/>
              <a:t>) +/- RBV in GT1</a:t>
            </a:r>
            <a:br>
              <a:rPr lang="en-US" sz="2000" dirty="0" smtClean="0"/>
            </a:br>
            <a:r>
              <a:rPr lang="en-US" sz="2800" dirty="0" smtClean="0"/>
              <a:t>PEARL-III and PEARL-IV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Ferenci</a:t>
            </a:r>
            <a:r>
              <a:rPr lang="en-US" sz="1400" dirty="0" smtClean="0">
                <a:latin typeface="Arial"/>
                <a:cs typeface="Arial"/>
              </a:rPr>
              <a:t> P,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2014;370:1983-92.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GT1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55357"/>
              </p:ext>
            </p:extLst>
          </p:nvPr>
        </p:nvGraphicFramePr>
        <p:xfrm>
          <a:off x="304800" y="1524000"/>
          <a:ext cx="8531644" cy="47263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531644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PEARL-III and PEARL-IV: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trials evaluating safety and efficacy of 3D (paritaprevir-ritonavir-ombitasvir + dasabuvir) +/- ribavirin for 12 weeks in treatment-naïve patients with chronic HCV GT 1b (PEARL-III) or 1a (PEARL-IV)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(PEARL-III at 53 sites and PEARL-IV at 50 sites)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74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Study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1a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-18288" y="52273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45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Baseline Characteristics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30025"/>
              </p:ext>
            </p:extLst>
          </p:nvPr>
        </p:nvGraphicFramePr>
        <p:xfrm>
          <a:off x="323850" y="1396258"/>
          <a:ext cx="8515354" cy="491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371601"/>
                <a:gridCol w="1371601"/>
                <a:gridCol w="1371601"/>
                <a:gridCol w="1371601"/>
              </a:tblGrid>
              <a:tr h="369660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1b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(n=210)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51.6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</a:t>
                      </a:r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48.4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70.0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50.5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25.8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26.1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Black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Other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83.4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3.9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30.7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21.1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Metavir</a:t>
                      </a:r>
                      <a:r>
                        <a:rPr lang="en-US" sz="1600" dirty="0" smtClean="0"/>
                        <a:t> F3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16.0%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9.6%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6.64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6.53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6.29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6.33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37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</a:t>
            </a:r>
            <a:r>
              <a:rPr lang="en-US"/>
              <a:t>92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00106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1a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1b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6005280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itonavir-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mbitasvir +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Dasabuvir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185/205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209/210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207/209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2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64843"/>
              </p:ext>
            </p:extLst>
          </p:nvPr>
        </p:nvGraphicFramePr>
        <p:xfrm>
          <a:off x="339610" y="1389010"/>
          <a:ext cx="8458198" cy="491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3611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5000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3D+RBV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Laboratory abnormalities: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15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74339"/>
              </p:ext>
            </p:extLst>
          </p:nvPr>
        </p:nvGraphicFramePr>
        <p:xfrm>
          <a:off x="0" y="24384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Twelve weeks of treatment with ABT-450/r–ombitasvir and dasabuvir without ribavirin was associated with high rates of sustained virologic response among previously untreated patients with HCV genotype 1 infection. Rates of virologic failure were higher without ribavirin than with ribavirin among patients with genotype 1a infection but not among those with genotype 1b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(</a:t>
            </a:r>
            <a:r>
              <a:rPr lang="en-US" dirty="0" err="1"/>
              <a:t>Paritaprevir</a:t>
            </a:r>
            <a:r>
              <a:rPr lang="en-US" dirty="0"/>
              <a:t>-Ritonavir-</a:t>
            </a:r>
            <a:r>
              <a:rPr lang="en-US" dirty="0" err="1"/>
              <a:t>Ombitasvir</a:t>
            </a:r>
            <a:r>
              <a:rPr lang="en-US" dirty="0"/>
              <a:t> + </a:t>
            </a:r>
            <a:r>
              <a:rPr lang="en-US" dirty="0" err="1"/>
              <a:t>Dasabuvir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8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1D48"/>
                </a:solidFill>
              </a:rPr>
              <a:t>3</a:t>
            </a:r>
            <a:r>
              <a:rPr lang="en-US" sz="2000" dirty="0" smtClean="0">
                <a:solidFill>
                  <a:srgbClr val="001D48"/>
                </a:solidFill>
              </a:rPr>
              <a:t>D (Paritaprevir</a:t>
            </a:r>
            <a:r>
              <a:rPr lang="en-US" sz="2000" dirty="0">
                <a:solidFill>
                  <a:srgbClr val="001D48"/>
                </a:solidFill>
              </a:rPr>
              <a:t>-Ritonavir</a:t>
            </a:r>
            <a:r>
              <a:rPr lang="en-US" sz="2000" smtClean="0">
                <a:solidFill>
                  <a:srgbClr val="001D48"/>
                </a:solidFill>
              </a:rPr>
              <a:t>-Ombitasvir </a:t>
            </a:r>
            <a:r>
              <a:rPr lang="en-US" sz="2000" smtClean="0"/>
              <a:t>+ Dasabuvir) </a:t>
            </a:r>
            <a:r>
              <a:rPr lang="en-US" sz="2000" dirty="0"/>
              <a:t>+ RBV in </a:t>
            </a:r>
            <a:r>
              <a:rPr lang="en-US" sz="2000" dirty="0" smtClean="0"/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SAPPHIRE-II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</a:t>
            </a:r>
            <a:r>
              <a:rPr lang="en-US" sz="1400" dirty="0" smtClean="0">
                <a:latin typeface="Arial"/>
                <a:cs typeface="Arial"/>
              </a:rPr>
              <a:t>2014;370:1604-14.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026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</a:t>
            </a:r>
            <a:r>
              <a:rPr lang="en-US" sz="2400" dirty="0" smtClean="0"/>
              <a:t>-II: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1561"/>
              </p:ext>
            </p:extLst>
          </p:nvPr>
        </p:nvGraphicFramePr>
        <p:xfrm>
          <a:off x="459957" y="1600200"/>
          <a:ext cx="8224086" cy="4495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weeks in treatment-experienced patients with chronic HCV GT-1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Australia, North America,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09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</a:t>
            </a:r>
            <a:r>
              <a:rPr lang="en-US" sz="2400" dirty="0" smtClean="0"/>
              <a:t>-II: Regimens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Active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297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27127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Placebo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97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4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</a:t>
            </a:r>
            <a:r>
              <a:rPr lang="en-US" sz="2400" dirty="0" smtClean="0"/>
              <a:t>II </a:t>
            </a:r>
            <a:r>
              <a:rPr lang="en-US" sz="2400" dirty="0"/>
              <a:t>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0937"/>
              </p:ext>
            </p:extLst>
          </p:nvPr>
        </p:nvGraphicFramePr>
        <p:xfrm>
          <a:off x="268288" y="1390901"/>
          <a:ext cx="8610600" cy="498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48061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200" b="0" dirty="0" smtClean="0"/>
                        <a:t>(n=297)</a:t>
                      </a:r>
                      <a:endParaRPr lang="en-US" sz="1200" dirty="0" smtClean="0"/>
                    </a:p>
                  </a:txBody>
                  <a:tcPr marT="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Arm </a:t>
                      </a:r>
                      <a:br>
                        <a:rPr lang="en-US" sz="1400" baseline="0" dirty="0" smtClean="0"/>
                      </a:br>
                      <a:r>
                        <a:rPr lang="en-US" sz="1200" b="0" dirty="0" smtClean="0"/>
                        <a:t>(n=97)</a:t>
                      </a:r>
                      <a:endParaRPr lang="en-US" sz="1200" dirty="0"/>
                    </a:p>
                  </a:txBody>
                  <a:tcPr marT="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51.7</a:t>
                      </a:r>
                      <a:endParaRPr lang="en-US" sz="14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54.9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608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 (%)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A</a:t>
                      </a:r>
                      <a:r>
                        <a:rPr lang="en-US" sz="1400" dirty="0" smtClean="0"/>
                        <a:t>sian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90.6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88.7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10.3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</a:t>
                      </a:r>
                      <a:r>
                        <a:rPr lang="en-US" sz="1400" dirty="0" smtClean="0"/>
                        <a:t>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4019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(%)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 CC genotype,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608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Type of</a:t>
                      </a:r>
                      <a:r>
                        <a:rPr lang="en-US" sz="1400" baseline="0" dirty="0" smtClean="0"/>
                        <a:t> Prior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Relapse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Partial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Null Response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48.5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score</a:t>
                      </a:r>
                      <a:r>
                        <a:rPr lang="en-US" sz="1400" baseline="0" dirty="0" smtClean="0"/>
                        <a:t>  F2 or F3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32.0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33.0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2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</a:t>
            </a:r>
            <a:r>
              <a:rPr lang="en-US" sz="2400" dirty="0" smtClean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Genotype 1 Subtype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35085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286/297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42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166/173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121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119/123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</a:t>
            </a:r>
            <a:r>
              <a:rPr lang="en-US" sz="2400" dirty="0" smtClean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1499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286/297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5722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65/65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139/146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9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SAPPHIRE</a:t>
            </a:r>
            <a:r>
              <a:rPr lang="en-US" sz="2400" dirty="0"/>
              <a:t>-II </a:t>
            </a:r>
            <a:r>
              <a:rPr lang="en-US" sz="2400" dirty="0" smtClean="0"/>
              <a:t>Study:  Key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02946"/>
              </p:ext>
            </p:extLst>
          </p:nvPr>
        </p:nvGraphicFramePr>
        <p:xfrm>
          <a:off x="342900" y="1386247"/>
          <a:ext cx="8458200" cy="498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1962150"/>
                <a:gridCol w="196215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3D + RBV</a:t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(n=297)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(n=97)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82.5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36.4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35.1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Pruritus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Dyspnea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Cough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Myalgia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Abnormalities in laboratory values of grade 3 or 4 %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Alanine aminotransferase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Total bilirubin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6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SAPPHIRE-II: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9250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Rates of response to a 12-week interferon-free combination regimen were more than 95% among previously treated patients with HCV genotype 1 infection, including patients with a prior null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3D (Paritaprevir-Ritonavir-</a:t>
            </a:r>
            <a:r>
              <a:rPr lang="en-US" sz="2000" dirty="0"/>
              <a:t>Ombitasvir + </a:t>
            </a:r>
            <a:r>
              <a:rPr lang="en-US" sz="2000" dirty="0" smtClean="0"/>
              <a:t>Dasabuvir) +/- </a:t>
            </a:r>
            <a:r>
              <a:rPr lang="en-US" sz="2000" dirty="0"/>
              <a:t>RBV in </a:t>
            </a:r>
            <a:r>
              <a:rPr lang="en-US" sz="2000" dirty="0" smtClean="0"/>
              <a:t>GT1b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Andreone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>
                <a:latin typeface="Arial"/>
                <a:cs typeface="Arial"/>
              </a:rPr>
              <a:t>Gastroenterology.  2014;147:359-65.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696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GT1b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53227"/>
              </p:ext>
            </p:extLst>
          </p:nvPr>
        </p:nvGraphicFramePr>
        <p:xfrm>
          <a:off x="459957" y="1600200"/>
          <a:ext cx="8224086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with or without ribavirin for 12 weeks in treatment-experienced patients with chronic HCV GT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43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05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(</a:t>
            </a:r>
            <a:r>
              <a:rPr lang="en-US" dirty="0" err="1" smtClean="0"/>
              <a:t>Paritaprevir</a:t>
            </a:r>
            <a:r>
              <a:rPr lang="en-US" dirty="0"/>
              <a:t>-Ritonavir-</a:t>
            </a:r>
            <a:r>
              <a:rPr lang="en-US" dirty="0" err="1"/>
              <a:t>Ombitasvir</a:t>
            </a:r>
            <a:r>
              <a:rPr lang="en-US" dirty="0"/>
              <a:t> + </a:t>
            </a:r>
            <a:r>
              <a:rPr lang="en-US" dirty="0" err="1" smtClean="0"/>
              <a:t>Dasabuvir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Approval Status</a:t>
            </a:r>
            <a:r>
              <a:rPr lang="en-US" sz="1800" dirty="0" smtClean="0">
                <a:latin typeface="Arial"/>
                <a:cs typeface="Arial"/>
              </a:rPr>
              <a:t>: submitted for FDA approval on April 21, 2014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Proposed Indication for Chronic HCV Monoinfection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- GT </a:t>
            </a:r>
            <a:r>
              <a:rPr lang="en-US" sz="1800" dirty="0" smtClean="0">
                <a:latin typeface="Arial"/>
                <a:cs typeface="Arial"/>
              </a:rPr>
              <a:t>1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Duration 12 to 24 weeks (with or without ribavirin) 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Class &amp; Mechanism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</a:t>
            </a:r>
            <a:r>
              <a:rPr lang="en-US" sz="1800" dirty="0" err="1" smtClean="0">
                <a:latin typeface="Arial"/>
                <a:cs typeface="Arial"/>
              </a:rPr>
              <a:t>Paritaprevir</a:t>
            </a:r>
            <a:r>
              <a:rPr lang="en-US" sz="1800" dirty="0" smtClean="0">
                <a:latin typeface="Arial"/>
                <a:cs typeface="Arial"/>
              </a:rPr>
              <a:t> (ABT-450): NS3/4A serine protease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Ritonavir: HIV protease inhibitor used as pharmacologic booster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</a:t>
            </a:r>
            <a:r>
              <a:rPr lang="en-US" sz="1800" dirty="0" err="1" smtClean="0">
                <a:latin typeface="Arial"/>
                <a:cs typeface="Arial"/>
              </a:rPr>
              <a:t>Ombitasvir</a:t>
            </a:r>
            <a:r>
              <a:rPr lang="en-US" sz="1800" dirty="0" smtClean="0">
                <a:latin typeface="Arial"/>
                <a:cs typeface="Arial"/>
              </a:rPr>
              <a:t> (ABT-267): NS5A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</a:t>
            </a:r>
            <a:r>
              <a:rPr lang="en-US" sz="1800" dirty="0" err="1" smtClean="0">
                <a:latin typeface="Arial"/>
                <a:cs typeface="Arial"/>
              </a:rPr>
              <a:t>Dasabuvir</a:t>
            </a:r>
            <a:r>
              <a:rPr lang="en-US" sz="1800" dirty="0" smtClean="0">
                <a:latin typeface="Arial"/>
                <a:cs typeface="Arial"/>
              </a:rPr>
              <a:t> (ABT-333): </a:t>
            </a:r>
            <a:r>
              <a:rPr lang="en-US" sz="1800" dirty="0" err="1">
                <a:latin typeface="Arial"/>
                <a:cs typeface="Arial"/>
              </a:rPr>
              <a:t>N</a:t>
            </a:r>
            <a:r>
              <a:rPr lang="en-US" sz="1800" dirty="0" err="1" smtClean="0">
                <a:latin typeface="Arial"/>
                <a:cs typeface="Arial"/>
              </a:rPr>
              <a:t>onnucleoside</a:t>
            </a:r>
            <a:r>
              <a:rPr lang="en-US" sz="1800" dirty="0" smtClean="0">
                <a:latin typeface="Arial"/>
                <a:cs typeface="Arial"/>
              </a:rPr>
              <a:t> NS5B polymerase inhibitor 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Dose: </a:t>
            </a:r>
            <a:r>
              <a:rPr lang="en-US" sz="1800" dirty="0" err="1">
                <a:latin typeface="Arial"/>
                <a:cs typeface="Arial"/>
              </a:rPr>
              <a:t>Paritaprevir</a:t>
            </a:r>
            <a:r>
              <a:rPr lang="en-US" sz="1800" dirty="0">
                <a:latin typeface="Arial"/>
                <a:cs typeface="Arial"/>
              </a:rPr>
              <a:t>-Ritonavir-</a:t>
            </a:r>
            <a:r>
              <a:rPr lang="en-US" sz="1800" dirty="0" err="1" smtClean="0">
                <a:latin typeface="Arial"/>
                <a:cs typeface="Arial"/>
              </a:rPr>
              <a:t>Ombitasvir</a:t>
            </a:r>
            <a:r>
              <a:rPr lang="en-US" sz="1800" dirty="0" smtClean="0">
                <a:latin typeface="Arial"/>
                <a:cs typeface="Arial"/>
              </a:rPr>
              <a:t> (fixed dose 150</a:t>
            </a:r>
            <a:r>
              <a:rPr lang="en-US" sz="1800" dirty="0">
                <a:latin typeface="Arial"/>
                <a:cs typeface="Arial"/>
              </a:rPr>
              <a:t>/100/25 mg once daily)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     </a:t>
            </a:r>
            <a:r>
              <a:rPr lang="en-US" sz="1800" smtClean="0">
                <a:latin typeface="Arial"/>
                <a:cs typeface="Arial"/>
              </a:rPr>
              <a:t>   </a:t>
            </a:r>
            <a:r>
              <a:rPr lang="en-US" sz="1800" i="1" smtClean="0">
                <a:latin typeface="Arial"/>
                <a:cs typeface="Arial"/>
              </a:rPr>
              <a:t>plus</a:t>
            </a:r>
            <a:r>
              <a:rPr lang="en-US" sz="180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    </a:t>
            </a:r>
            <a:r>
              <a:rPr lang="en-US" sz="1800" dirty="0" err="1" smtClean="0">
                <a:latin typeface="Arial"/>
                <a:cs typeface="Arial"/>
              </a:rPr>
              <a:t>Dasabuvir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250 mg twice </a:t>
            </a:r>
            <a:r>
              <a:rPr lang="en-US" sz="1800" dirty="0" smtClean="0">
                <a:latin typeface="Arial"/>
                <a:cs typeface="Arial"/>
              </a:rPr>
              <a:t>daily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Adverse Effects (AE)</a:t>
            </a:r>
            <a:r>
              <a:rPr lang="en-US" sz="1800" dirty="0" smtClean="0">
                <a:latin typeface="Arial"/>
                <a:cs typeface="Arial"/>
              </a:rPr>
              <a:t>: 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atigue, insomnia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Wholesaler Acquisition Cost in United States: </a:t>
            </a:r>
            <a:r>
              <a:rPr lang="en-US" sz="1800" dirty="0" smtClean="0">
                <a:latin typeface="Arial"/>
                <a:cs typeface="Arial"/>
              </a:rPr>
              <a:t>NA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17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Regimens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0" y="534949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3D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89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78714"/>
              </p:ext>
            </p:extLst>
          </p:nvPr>
        </p:nvGraphicFramePr>
        <p:xfrm>
          <a:off x="268288" y="1423142"/>
          <a:ext cx="8610600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535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3D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RBV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(n=91)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(n=95)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60.0</a:t>
                      </a:r>
                      <a:endParaRPr lang="en-US" sz="1600" dirty="0"/>
                    </a:p>
                  </a:txBody>
                  <a:tcPr/>
                </a:tc>
              </a:tr>
              <a:tr h="7223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92.3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</a:t>
                      </a:r>
                      <a:r>
                        <a:rPr lang="en-US" sz="1600" dirty="0" smtClean="0"/>
                        <a:t>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/>
                </a:tc>
              </a:tr>
              <a:tr h="9363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Null</a:t>
                      </a:r>
                      <a:r>
                        <a:rPr lang="en-US" sz="1600" baseline="0" dirty="0" smtClean="0"/>
                        <a:t> responder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Partial</a:t>
                      </a:r>
                      <a:r>
                        <a:rPr lang="en-US" sz="1600" baseline="0" dirty="0" smtClean="0"/>
                        <a:t> responder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Relapser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35.2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34.7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36.8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89.0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92.6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6.48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 F3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83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46817"/>
              </p:ext>
            </p:extLst>
          </p:nvPr>
        </p:nvGraphicFramePr>
        <p:xfrm>
          <a:off x="800100" y="177696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71433" cy="4947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endpoint by intention-to-treat analysis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3D = Paritaprevir-Ritonavir-Ombitasvir + </a:t>
            </a:r>
            <a:r>
              <a:rPr lang="en-US" sz="1400" dirty="0" err="1" smtClean="0">
                <a:latin typeface="Arial"/>
                <a:cs typeface="Arial"/>
              </a:rPr>
              <a:t>Dasabuvir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55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Results by Prior Treatment Response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2441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60042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447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91/91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96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5001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95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PEARL</a:t>
            </a:r>
            <a:r>
              <a:rPr lang="en-US" dirty="0"/>
              <a:t>-II: </a:t>
            </a:r>
            <a:r>
              <a:rPr lang="en-US" dirty="0" smtClean="0"/>
              <a:t>Treatment-Emergent Adverse Effects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168910"/>
              </p:ext>
            </p:extLst>
          </p:nvPr>
        </p:nvGraphicFramePr>
        <p:xfrm>
          <a:off x="344453" y="1386147"/>
          <a:ext cx="8458201" cy="498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47"/>
                <a:gridCol w="1924827"/>
                <a:gridCol w="1924827"/>
              </a:tblGrid>
              <a:tr h="46805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3D + RBV </a:t>
                      </a:r>
                      <a:br>
                        <a:rPr lang="en-US" sz="1400" baseline="0" dirty="0" smtClean="0"/>
                      </a:br>
                      <a:r>
                        <a:rPr lang="en-US" sz="1200" b="0" i="0" baseline="0" dirty="0" smtClean="0"/>
                        <a:t>(n=91)</a:t>
                      </a:r>
                      <a:endParaRPr lang="en-US" sz="1200" b="0" i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</a:t>
                      </a:r>
                      <a:br>
                        <a:rPr lang="en-US" sz="1400" dirty="0" smtClean="0"/>
                      </a:br>
                      <a:r>
                        <a:rPr lang="en-US" sz="1200" baseline="0" dirty="0" smtClean="0"/>
                        <a:t> </a:t>
                      </a:r>
                      <a:r>
                        <a:rPr lang="en-US" sz="1200" b="0" dirty="0" smtClean="0"/>
                        <a:t>(n=95)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Treatment Emergent Adverse Effect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77.9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Treatment Emergent Adverse Effect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Fatigue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24.2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23.2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Insomnia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Pruritus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Anemia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Blood bilirubin</a:t>
                      </a:r>
                      <a:r>
                        <a:rPr lang="en-US" sz="1400" baseline="0" dirty="0" smtClean="0"/>
                        <a:t> level increased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Rash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Laboratory abnormalities: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Hemoglobin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(&lt; lower limit of normal </a:t>
                      </a:r>
                      <a:r>
                        <a:rPr lang="en-US" sz="1200" dirty="0" smtClean="0"/>
                        <a:t>at end of treatment)</a:t>
                      </a:r>
                      <a:r>
                        <a:rPr lang="en-US" sz="1400" dirty="0" smtClean="0"/>
                        <a:t>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Total bilirubin &gt; 3x ULN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27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err="1"/>
              <a:t>Gastroenteroly</a:t>
            </a:r>
            <a:r>
              <a:rPr lang="en-US" dirty="0"/>
              <a:t>.  2014;147:359-65.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PEARL-II: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39272"/>
              </p:ext>
            </p:extLst>
          </p:nvPr>
        </p:nvGraphicFramePr>
        <p:xfrm>
          <a:off x="0" y="22860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 interferon-free regimen of ABT-450, ritonavir, ombitasvir, and dasabuvir, with or without ribavirin, produces a high rate of SVR12 in treatment-experienced patients with HCV genotype 1b infection. Both regimens are well tolerated, as shown by the low rate of discontinuations and generally mild adverse events.”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3D (Paritaprevir-Ritonavir-Ombitasvir + Dasabuvir)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87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73754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01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>
                <a:latin typeface="Arial"/>
                <a:cs typeface="Arial"/>
              </a:rPr>
              <a:t>-ritonavir-Ombitasvir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065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826065"/>
              </p:ext>
            </p:extLst>
          </p:nvPr>
        </p:nvGraphicFramePr>
        <p:xfrm>
          <a:off x="304800" y="184852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6714" y="2231136"/>
            <a:ext cx="8230086" cy="3026664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Naive</a:t>
            </a:r>
            <a:r>
              <a:rPr lang="en-US" sz="2000" dirty="0" smtClean="0">
                <a:solidFill>
                  <a:schemeClr val="accent5"/>
                </a:solidFill>
              </a:rPr>
              <a:t/>
            </a:r>
            <a:br>
              <a:rPr lang="en-US" sz="2000" dirty="0" smtClean="0">
                <a:solidFill>
                  <a:schemeClr val="accent5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SAPPHIRE-I</a:t>
            </a:r>
            <a:r>
              <a:rPr lang="en-US" sz="2000" dirty="0" smtClean="0">
                <a:solidFill>
                  <a:schemeClr val="bg1"/>
                </a:solidFill>
              </a:rPr>
              <a:t>: 3D + RBV </a:t>
            </a:r>
            <a:r>
              <a:rPr lang="en-US" sz="2000" dirty="0">
                <a:solidFill>
                  <a:schemeClr val="bg1"/>
                </a:solidFill>
              </a:rPr>
              <a:t>for 12 weeks in GT1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PEARL-III and PEARL-IV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3D </a:t>
            </a:r>
            <a:r>
              <a:rPr lang="en-US" sz="2000" dirty="0" smtClean="0">
                <a:solidFill>
                  <a:schemeClr val="bg1"/>
                </a:solidFill>
              </a:rPr>
              <a:t>+/- </a:t>
            </a:r>
            <a:r>
              <a:rPr lang="en-US" sz="2000" dirty="0">
                <a:solidFill>
                  <a:schemeClr val="bg1"/>
                </a:solidFill>
              </a:rPr>
              <a:t>RBV for 12 weeks in GT1  </a:t>
            </a:r>
          </a:p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Experienced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SAPPHIRE-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3D + RBV </a:t>
            </a:r>
            <a:r>
              <a:rPr lang="en-US" sz="2000" dirty="0" smtClean="0">
                <a:solidFill>
                  <a:schemeClr val="bg1"/>
                </a:solidFill>
              </a:rPr>
              <a:t>for 12 weeks in GT1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PEARL-</a:t>
            </a:r>
            <a:r>
              <a:rPr lang="en-US" sz="2000" b="1" dirty="0">
                <a:solidFill>
                  <a:schemeClr val="bg1"/>
                </a:solidFill>
              </a:rPr>
              <a:t>II</a:t>
            </a:r>
            <a:r>
              <a:rPr lang="en-US" sz="2000" dirty="0">
                <a:solidFill>
                  <a:schemeClr val="bg1"/>
                </a:solidFill>
              </a:rPr>
              <a:t>: 3D </a:t>
            </a:r>
            <a:r>
              <a:rPr lang="en-US" sz="2000" dirty="0" smtClean="0">
                <a:solidFill>
                  <a:schemeClr val="bg1"/>
                </a:solidFill>
              </a:rPr>
              <a:t>+/- </a:t>
            </a:r>
            <a:r>
              <a:rPr lang="en-US" sz="2000" dirty="0">
                <a:solidFill>
                  <a:schemeClr val="bg1"/>
                </a:solidFill>
              </a:rPr>
              <a:t>RBV </a:t>
            </a:r>
            <a:r>
              <a:rPr lang="en-US" sz="2000" dirty="0" smtClean="0">
                <a:solidFill>
                  <a:schemeClr val="bg1"/>
                </a:solidFill>
              </a:rPr>
              <a:t>for 12 weeks in GT1b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Key Phase 3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3D </a:t>
            </a:r>
            <a:r>
              <a:rPr lang="en-US" sz="2000" dirty="0"/>
              <a:t>(Paritaprevir-Ritonavir-Ombitasvir + Dasabuvir) </a:t>
            </a:r>
            <a:r>
              <a:rPr lang="en-US" sz="2000" dirty="0" smtClean="0"/>
              <a:t>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53748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908789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77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918471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3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492875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88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21141"/>
              </p:ext>
            </p:extLst>
          </p:nvPr>
        </p:nvGraphicFramePr>
        <p:xfrm>
          <a:off x="342900" y="1417688"/>
          <a:ext cx="84582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8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067210"/>
              </p:ext>
            </p:extLst>
          </p:nvPr>
        </p:nvGraphicFramePr>
        <p:xfrm>
          <a:off x="342900" y="1676400"/>
          <a:ext cx="8458200" cy="417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71700"/>
                <a:gridCol w="2171700"/>
              </a:tblGrid>
              <a:tr h="6332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 Abnormalities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Alanine aminotransferase,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6 (2.9)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Aspartate</a:t>
                      </a:r>
                      <a:r>
                        <a:rPr lang="en-US" sz="1400" baseline="0" dirty="0" smtClean="0"/>
                        <a:t> aminotransferase,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1 (0.5)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Alkaline phosphatase,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Total bilirubin,</a:t>
                      </a:r>
                      <a:r>
                        <a:rPr lang="en-US" sz="1400" baseline="0" dirty="0" smtClean="0"/>
                        <a:t>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28 (13.5)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9 (5.2)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8250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Hemoglobin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1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2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3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2 (1)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 (0.5)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9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1669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D (Paritaprevir-Ritonavir-Ombitasvir</a:t>
            </a:r>
            <a:r>
              <a:rPr lang="en-US" sz="2000" dirty="0"/>
              <a:t> </a:t>
            </a:r>
            <a:r>
              <a:rPr lang="en-US" sz="2000" dirty="0" smtClean="0"/>
              <a:t>+ Dasabuvir) + RBV in GT1 </a:t>
            </a:r>
            <a:br>
              <a:rPr lang="en-US" sz="2000" dirty="0" smtClean="0"/>
            </a:br>
            <a:r>
              <a:rPr lang="en-US" sz="2800" dirty="0" smtClean="0"/>
              <a:t>TURQUOISE-I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Wyles</a:t>
            </a:r>
            <a:r>
              <a:rPr lang="en-US" sz="1400" dirty="0"/>
              <a:t> D, et al. 65</a:t>
            </a:r>
            <a:r>
              <a:rPr lang="en-US" sz="1400" baseline="30000" dirty="0"/>
              <a:t>th</a:t>
            </a:r>
            <a:r>
              <a:rPr lang="en-US" sz="1400" dirty="0"/>
              <a:t> AASLD. 2014: Abstract </a:t>
            </a:r>
            <a:r>
              <a:rPr lang="en-US" sz="1400" dirty="0" smtClean="0"/>
              <a:t>1939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2014: Abstract 1939.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</a:t>
            </a:r>
            <a:r>
              <a:rPr lang="en-US" sz="2400" dirty="0" smtClean="0"/>
              <a:t>-I: Part 1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84452"/>
              </p:ext>
            </p:extLst>
          </p:nvPr>
        </p:nvGraphicFramePr>
        <p:xfrm>
          <a:off x="349620" y="1437755"/>
          <a:ext cx="8444760" cy="48737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857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8517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Multipart, phase 2/3,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plus ribavirin for 12 or 24 weeks in treatment-naïve and experienced patients with chronic HCV GT 1 and HIV coinfection, including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Multicenter study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 and HIV coinfection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 A cirrhosis permitted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≥200 cells/mm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(or CD4% ≥14) and HIV RNA level &lt;40 copies/ml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atazanavir- or raltegravir-based regimen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98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7247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</a:t>
            </a:r>
            <a:r>
              <a:rPr lang="en-US" dirty="0" smtClean="0"/>
              <a:t>2014: Abstract </a:t>
            </a:r>
            <a:r>
              <a:rPr lang="en-US" dirty="0"/>
              <a:t>1939.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Part 1 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86752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63392"/>
            <a:ext cx="2560320" cy="540440"/>
          </a:xfrm>
          <a:prstGeom prst="rect">
            <a:avLst/>
          </a:prstGeom>
          <a:solidFill>
            <a:srgbClr val="A2C2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3D + 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9151" y="48768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705458"/>
            <a:ext cx="5120640" cy="540440"/>
          </a:xfrm>
          <a:prstGeom prst="rect">
            <a:avLst/>
          </a:prstGeom>
          <a:solidFill>
            <a:srgbClr val="CDB8D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3D + </a:t>
            </a:r>
            <a:r>
              <a:rPr lang="en-US" sz="1600" b="1" dirty="0" smtClean="0">
                <a:latin typeface="Arial"/>
                <a:cs typeface="Arial"/>
              </a:rPr>
              <a:t>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7140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84066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6395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72766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</a:t>
            </a: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730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</a:t>
            </a:r>
            <a:r>
              <a:rPr lang="en-US" dirty="0" smtClean="0"/>
              <a:t>. </a:t>
            </a:r>
            <a:r>
              <a:rPr lang="en-US" dirty="0"/>
              <a:t>2014: Abstract 1939.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Patient Population</a:t>
            </a:r>
            <a:endParaRPr lang="en-US" sz="2400" dirty="0"/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75049"/>
              </p:ext>
            </p:extLst>
          </p:nvPr>
        </p:nvGraphicFramePr>
        <p:xfrm>
          <a:off x="268288" y="1423142"/>
          <a:ext cx="8610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12"/>
                <a:gridCol w="2572544"/>
                <a:gridCol w="2572544"/>
              </a:tblGrid>
              <a:tr h="6139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(n=31)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(n=32)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Race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6.60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11841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Naïve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Relapse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Partial</a:t>
                      </a:r>
                      <a:r>
                        <a:rPr lang="en-US" sz="1600" baseline="0" dirty="0" smtClean="0"/>
                        <a:t> response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9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Key Studies in Special Populations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3D </a:t>
            </a:r>
            <a:r>
              <a:rPr lang="en-US" sz="2000" dirty="0"/>
              <a:t>(Paritaprevir-Ritonavir-Ombitasvir + Dasabuvir) </a:t>
            </a:r>
            <a:r>
              <a:rPr lang="en-US" sz="2000" dirty="0" smtClean="0"/>
              <a:t>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53748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2226801"/>
            <a:ext cx="8229600" cy="3072384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Compensated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Cirrhosis: Treatment Naïve/Experienced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TURQUOISE-II</a:t>
            </a:r>
            <a:r>
              <a:rPr lang="en-US" sz="2000" dirty="0">
                <a:solidFill>
                  <a:schemeClr val="bg1"/>
                </a:solidFill>
              </a:rPr>
              <a:t>: 3D + RBV for 12 or 24 weeks in </a:t>
            </a:r>
            <a:r>
              <a:rPr lang="en-US" sz="2000" dirty="0" smtClean="0">
                <a:solidFill>
                  <a:schemeClr val="bg1"/>
                </a:solidFill>
              </a:rPr>
              <a:t>GT1</a:t>
            </a:r>
          </a:p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Coinfection: Treatment Naïve/Experienced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TURQUOISE-I</a:t>
            </a:r>
            <a:r>
              <a:rPr lang="en-US" sz="2000" dirty="0">
                <a:solidFill>
                  <a:schemeClr val="bg1"/>
                </a:solidFill>
              </a:rPr>
              <a:t>: 3D + RBV for 12 or 24 weeks in </a:t>
            </a:r>
            <a:r>
              <a:rPr lang="en-US" sz="2000" dirty="0" smtClean="0">
                <a:solidFill>
                  <a:schemeClr val="bg1"/>
                </a:solidFill>
              </a:rPr>
              <a:t>GT1</a:t>
            </a:r>
          </a:p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Post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Liver Transplantation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Recipients</a:t>
            </a:r>
            <a:b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CORAL-I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3D + RBV for 24 </a:t>
            </a:r>
            <a:r>
              <a:rPr lang="en-US" sz="2000" dirty="0" smtClean="0">
                <a:solidFill>
                  <a:schemeClr val="bg1"/>
                </a:solidFill>
              </a:rPr>
              <a:t>weeks in GT1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1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TURQUOISE</a:t>
            </a:r>
            <a:r>
              <a:rPr lang="en-US" dirty="0" smtClean="0"/>
              <a:t>-I</a:t>
            </a:r>
            <a:r>
              <a:rPr lang="en-US" dirty="0"/>
              <a:t>: </a:t>
            </a:r>
            <a:r>
              <a:rPr lang="en-US" dirty="0" smtClean="0"/>
              <a:t>SVR Rates (to date)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2014: Abstract 1939.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2330" y="5967042"/>
            <a:ext cx="9171433" cy="3575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r>
              <a:rPr lang="en-US" sz="1400" b="1" dirty="0" smtClean="0">
                <a:latin typeface="Arial"/>
                <a:cs typeface="Arial"/>
              </a:rPr>
              <a:t>3D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-Ritonavir</a:t>
            </a:r>
            <a:r>
              <a:rPr lang="en-US" sz="1400" dirty="0" smtClean="0">
                <a:latin typeface="Arial"/>
                <a:cs typeface="Arial"/>
              </a:rPr>
              <a:t>-Ombitasvir + Dasabuvir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37372"/>
              </p:ext>
            </p:extLst>
          </p:nvPr>
        </p:nvGraphicFramePr>
        <p:xfrm>
          <a:off x="533400" y="1828800"/>
          <a:ext cx="8077200" cy="386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Details of Five Patients NOT Achieving SVR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</a:t>
            </a:r>
            <a:r>
              <a:rPr lang="en-US"/>
              <a:t>2014: Abstract 1939.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6714" y="1929364"/>
            <a:ext cx="8230086" cy="44256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One patient in 12-week arm withdrew consent prior to finishing treatment; had undetectable HCV RNA at week 10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12-week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relapse at week 4 post treatment; had new resistant HCV variants at 3 viral targets (D168V in NS3/4A, M28T in NS5A, and S556G in NS5B)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</a:t>
            </a:r>
            <a:r>
              <a:rPr lang="en-US" sz="2000" dirty="0" smtClean="0"/>
              <a:t>24-</a:t>
            </a:r>
            <a:r>
              <a:rPr lang="en-US" sz="2000" dirty="0"/>
              <a:t>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breakthrough during treatment; had new </a:t>
            </a:r>
            <a:r>
              <a:rPr lang="en-US" sz="2000" dirty="0"/>
              <a:t>resistant HCV variants at 3 viral targets </a:t>
            </a:r>
            <a:r>
              <a:rPr lang="en-US" sz="2000" dirty="0" smtClean="0"/>
              <a:t> (R155K </a:t>
            </a:r>
            <a:r>
              <a:rPr lang="en-US" sz="2000" dirty="0"/>
              <a:t>in NS3/4A, </a:t>
            </a:r>
            <a:r>
              <a:rPr lang="en-US" sz="2000" dirty="0" smtClean="0"/>
              <a:t>Q30R </a:t>
            </a:r>
            <a:r>
              <a:rPr lang="en-US" sz="2000" dirty="0"/>
              <a:t>in NS5A, and S556G in NS5B</a:t>
            </a:r>
            <a:r>
              <a:rPr lang="en-US" sz="2000" dirty="0" smtClean="0"/>
              <a:t>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Two patients in 24-week arm achieved early SVR but appeared to be </a:t>
            </a:r>
            <a:r>
              <a:rPr lang="en-US" sz="2000" dirty="0" err="1" smtClean="0"/>
              <a:t>reinfected</a:t>
            </a:r>
            <a:r>
              <a:rPr lang="en-US" sz="2000" dirty="0" smtClean="0"/>
              <a:t> with GT1a isolate distinct from baseline HCV isolate; both patients had engaged in high-risk sexual activity post treatment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35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3D + RBV in Liver Transplant Recipients with Recurrent HCV GT1</a:t>
            </a:r>
            <a:br>
              <a:rPr lang="en-US" sz="2200" dirty="0" smtClean="0"/>
            </a:br>
            <a:r>
              <a:rPr lang="en-US" sz="2800" dirty="0" smtClean="0"/>
              <a:t>CORAL-I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 November 11. [</a:t>
            </a:r>
            <a:r>
              <a:rPr lang="en-US" sz="1400" dirty="0" err="1" smtClean="0">
                <a:latin typeface="Arial"/>
                <a:cs typeface="Arial"/>
              </a:rPr>
              <a:t>Epub</a:t>
            </a:r>
            <a:r>
              <a:rPr lang="en-US" sz="1400" dirty="0" smtClean="0">
                <a:latin typeface="Arial"/>
                <a:cs typeface="Arial"/>
              </a:rPr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599" y="1828800"/>
            <a:ext cx="2061649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264303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PY,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</a:t>
            </a:r>
            <a:r>
              <a:rPr lang="en-US" dirty="0"/>
              <a:t> </a:t>
            </a:r>
            <a:r>
              <a:rPr lang="en-US" dirty="0" smtClean="0"/>
              <a:t>November </a:t>
            </a:r>
            <a:r>
              <a:rPr lang="en-US" dirty="0"/>
              <a:t>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0195"/>
              </p:ext>
            </p:extLst>
          </p:nvPr>
        </p:nvGraphicFramePr>
        <p:xfrm>
          <a:off x="459957" y="1399008"/>
          <a:ext cx="8224086" cy="492559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92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</a:t>
            </a:r>
            <a:r>
              <a:rPr lang="en-US" sz="1400" dirty="0" smtClean="0">
                <a:latin typeface="Arial"/>
                <a:cs typeface="Arial"/>
              </a:rPr>
              <a:t>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2160499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055223"/>
              </p:ext>
            </p:extLst>
          </p:nvPr>
        </p:nvGraphicFramePr>
        <p:xfrm>
          <a:off x="897732" y="1421880"/>
          <a:ext cx="7351712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34132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860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087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860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4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69281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144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16743"/>
              </p:ext>
            </p:extLst>
          </p:nvPr>
        </p:nvGraphicFramePr>
        <p:xfrm>
          <a:off x="914400" y="1386110"/>
          <a:ext cx="7315200" cy="500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52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524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8524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Fatigue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Headache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15 (44)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(18)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Dizziness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edema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9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6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the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regimen of ombitasvir-ABT-450/r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was associated with a low rate of serious adverse events and a high rate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 among liver-transplant recipients with recurrent HCV genotype 1 infection, a historically difficult-to-treat population.”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Note: </a:t>
            </a:r>
            <a:r>
              <a:rPr lang="en-US" sz="1400" dirty="0">
                <a:latin typeface="Arial"/>
                <a:cs typeface="Arial"/>
              </a:rPr>
              <a:t>ABT-450/r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</a:p>
        </p:txBody>
      </p:sp>
    </p:spTree>
    <p:extLst>
      <p:ext uri="{BB962C8B-B14F-4D97-AF65-F5344CB8AC3E}">
        <p14:creationId xmlns:p14="http://schemas.microsoft.com/office/powerpoint/2010/main" val="3452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3D (Paritaprevir-Ritonavir-Ombitasvir + Dasabuvir) + RBV in GT1</a:t>
            </a:r>
            <a:br>
              <a:rPr lang="en-US" sz="2200" dirty="0" smtClean="0"/>
            </a:br>
            <a:r>
              <a:rPr lang="en-US" sz="2800" dirty="0" smtClean="0"/>
              <a:t>SAPPHIRE-I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2014;370:1594-1603.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0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</a:t>
            </a:r>
            <a:r>
              <a:rPr lang="en-US" sz="2200" dirty="0" smtClean="0">
                <a:solidFill>
                  <a:srgbClr val="F0EADC"/>
                </a:solidFill>
              </a:rPr>
              <a:t>(Paritaprevir-Ritonavir-</a:t>
            </a:r>
            <a:r>
              <a:rPr lang="en-US" sz="2200" dirty="0">
                <a:solidFill>
                  <a:srgbClr val="F0EADC"/>
                </a:solidFill>
              </a:rPr>
              <a:t>Ombitasvir + Dasabuvir) + 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</a:t>
            </a:r>
            <a:r>
              <a:rPr lang="en-US" sz="2400" dirty="0" smtClean="0"/>
              <a:t>: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68521"/>
              </p:ext>
            </p:extLst>
          </p:nvPr>
        </p:nvGraphicFramePr>
        <p:xfrm>
          <a:off x="459957" y="1600200"/>
          <a:ext cx="8224086" cy="4572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97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weeks in treatment-naïve patients with chronic hepatitis C virus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79 sites in North America, Europe, and Australia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09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</a:t>
            </a:r>
            <a:r>
              <a:rPr lang="en-US" sz="2200" dirty="0" smtClean="0">
                <a:solidFill>
                  <a:srgbClr val="F0EADC"/>
                </a:solidFill>
              </a:rPr>
              <a:t>(Paritaprevir-Ritonavir</a:t>
            </a:r>
            <a:r>
              <a:rPr lang="en-US" sz="2200" dirty="0">
                <a:solidFill>
                  <a:srgbClr val="F0EADC"/>
                </a:solidFill>
              </a:rPr>
              <a:t>-Ombitasvir + Dasabuvir)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SAPPHIRE-I Study: </a:t>
            </a:r>
            <a:r>
              <a:rPr lang="en-US" sz="2400" dirty="0" smtClean="0"/>
              <a:t>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473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9920" y="205740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3243862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158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4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3D (Paritaprevir</a:t>
            </a:r>
            <a:r>
              <a:rPr lang="en-US" sz="2000" dirty="0" smtClean="0">
                <a:solidFill>
                  <a:srgbClr val="F0EADC"/>
                </a:solidFill>
              </a:rPr>
              <a:t>-Ritonavir</a:t>
            </a:r>
            <a:r>
              <a:rPr lang="en-US" sz="2000" dirty="0">
                <a:solidFill>
                  <a:srgbClr val="F0EADC"/>
                </a:solidFill>
              </a:rPr>
              <a:t>-Ombitasvir + </a:t>
            </a:r>
            <a:r>
              <a:rPr lang="en-US" sz="2000" dirty="0" err="1">
                <a:solidFill>
                  <a:srgbClr val="F0EADC"/>
                </a:solidFill>
              </a:rPr>
              <a:t>Dasabuvir</a:t>
            </a:r>
            <a:r>
              <a:rPr lang="en-US" sz="2000" dirty="0" smtClean="0">
                <a:solidFill>
                  <a:srgbClr val="F0EADC"/>
                </a:solidFill>
              </a:rPr>
              <a:t>) + </a:t>
            </a:r>
            <a:r>
              <a:rPr lang="en-US" sz="2000" dirty="0">
                <a:solidFill>
                  <a:srgbClr val="F0EADC"/>
                </a:solidFill>
              </a:rPr>
              <a:t>Ribavirin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SAPPHIRE-I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920770"/>
              </p:ext>
            </p:extLst>
          </p:nvPr>
        </p:nvGraphicFramePr>
        <p:xfrm>
          <a:off x="323110" y="1432278"/>
          <a:ext cx="845819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135"/>
                <a:gridCol w="2265032"/>
                <a:gridCol w="2265032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(n=473)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(n=158)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49.4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51.2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149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(Mean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88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68.1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≥ F2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23.3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2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59058</TotalTime>
  <Words>3674</Words>
  <Application>Microsoft Office PowerPoint</Application>
  <PresentationFormat>On-screen Show (4:3)</PresentationFormat>
  <Paragraphs>874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Geneva</vt:lpstr>
      <vt:lpstr>Myriad Pro</vt:lpstr>
      <vt:lpstr>Times New Roman</vt:lpstr>
      <vt:lpstr>Wingdings</vt:lpstr>
      <vt:lpstr>AETC_Master_Template_061510</vt:lpstr>
      <vt:lpstr>Paritaprevir-Ritonavir-Ombitasvir + Dasabuvir</vt:lpstr>
      <vt:lpstr>Background and Dosing</vt:lpstr>
      <vt:lpstr>3D (Paritaprevir-Ritonavir-Ombitasvir + Dasabuvir)</vt:lpstr>
      <vt:lpstr>PowerPoint Presentation</vt:lpstr>
      <vt:lpstr>PowerPoint Presentation</vt:lpstr>
      <vt:lpstr>3D (Paritaprevir-Ritonavir-Ombitasvir + Dasabuvir) + RBV in GT1 SAPPHIRE-I</vt:lpstr>
      <vt:lpstr>3D (Paritaprevir-Ritonavir-Ombitasvir + Dasabuvir) + Ribavirin in GT1 SAPPHIRE-I Study: Design</vt:lpstr>
      <vt:lpstr>3D (Paritaprevir-Ritonavir-Ombitasvir + Dasabuvir) + Ribavirin in GT1 SAPPHIRE-I Study: Study Regimens</vt:lpstr>
      <vt:lpstr>3D (Paritaprevir-Ritonavir-Ombitasvir + Dasabuvir) + Ribavirin in GT1 SAPPHIRE-I Study: Baseline Characteristics</vt:lpstr>
      <vt:lpstr>3D (Paritaprevir-Ritonavir-Ombitasvir + Dasabuvir) + Ribavirin in GT1 SAPPHIRE-I Study: Results</vt:lpstr>
      <vt:lpstr>3D (Paritaprevir-Ritonavir-Ombitasvir + Dasabuvir) + Ribavirin in GT1 SAPPHIRE-I Study: Adverse Events During Double-Blind Phase</vt:lpstr>
      <vt:lpstr>3D (Paritaprevir-Ritonavir-Ombitasvir + Dasabuvir) + Ribavirin in GT1 SAPPHIRE-I Study: Conclusions</vt:lpstr>
      <vt:lpstr>3D (Paritaprevir-Ritonavir-Ombitasvir + Dasabuvir) +/- RBV in GT1 PEARL-III and PEARL-IV</vt:lpstr>
      <vt:lpstr>3D (Paritaprevir-Ritonavir-Ombitasvir + Dasabuvir) +/- RBV in GT1 PEARL-III and PEARL-IV: Study Design</vt:lpstr>
      <vt:lpstr>3D (Paritaprevir-Ritonavir-Ombitasvir + Dasabuvir) +/- RBV in GT1 PEARL-III and PEARL-IV: Study Regimens</vt:lpstr>
      <vt:lpstr>3D (Paritaprevir-Ritonavir-Ombitasvir + Dasabuvir) +/- RBV in GT1 PEARL-III and PEARL-IV: Baseline Characteristics</vt:lpstr>
      <vt:lpstr>3D (Paritaprevir-Ritonavir-Ombitasvir + Dasabuvir) +/- RBV in GT1 PEARL-III and PEARL-IV: Results</vt:lpstr>
      <vt:lpstr>3D (Paritaprevir-Ritonavir-Ombitasvir + Dasabuvir) +/- RBV in GT1 PEARL-III and PEARL-IV: Adverse Events </vt:lpstr>
      <vt:lpstr>3D (Paritaprevir-Ritonavir-Ombitasvir + Dasabuvir) +/- RBV in GT1 PEARL-III and PEARL-IV: Conclusions</vt:lpstr>
      <vt:lpstr>3D (Paritaprevir-Ritonavir-Ombitasvir + Dasabuvir) + RBV in GT1 SAPPHIRE-II</vt:lpstr>
      <vt:lpstr>3D (Paritaprevir-Ritonavir-Ombitasvir) + Dasabuvir + RBV in GT1 SAPPHIRE-II: Study Design</vt:lpstr>
      <vt:lpstr>3D (Paritaprevir-Ritonavir-Ombitasvir) + Dasabuvir + RBV in GT1 SAPPHIRE-II: Regimens</vt:lpstr>
      <vt:lpstr>3D (Paritaprevir-Ritonavir-Ombitasvir) + Dasabuvir + RBV in GT1 SAPPHIRE-II Study: Baseline Characteristics</vt:lpstr>
      <vt:lpstr>3D (Paritaprevir-Ritonavir-Ombitasvir) + Dasabuvir + RBV in GT1 SAPPHIRE-II: Results</vt:lpstr>
      <vt:lpstr>3D (Paritaprevir-Ritonavir-Ombitasvir) + Dasabuvir + RBV in GT1 SAPPHIRE-II: Results</vt:lpstr>
      <vt:lpstr>3D (Paritaprevir-Ritonavir-Ombitasvir) + Dasabuvir + RBV in GT1 SAPPHIRE-II Study:  Key Adverse Events</vt:lpstr>
      <vt:lpstr>3D (Paritaprevir-Ritonavir-Ombitasvir) + Dasabuvir + RBV in GT1 SAPPHIRE-II: Conclusions</vt:lpstr>
      <vt:lpstr>3D (Paritaprevir-Ritonavir-Ombitasvir + Dasabuvir) +/- RBV in GT1b PEARL-II</vt:lpstr>
      <vt:lpstr>3D (Paritaprevir-Ritonavir-Ombitasvir + Dasabuvir) +/- RBV in GT1b PEARL-II: Study Design</vt:lpstr>
      <vt:lpstr>3D (Paritaprevir-Ritonavir-Ombitasvir + Dasabuvir) +/- RBV in GT1b PEARL-II: Regimens</vt:lpstr>
      <vt:lpstr>3D (Paritaprevir-Ritonavir-Ombitasvir + Dasabuvir) +/- RBV in GT1b PEARL-II: Baseline Characteristics</vt:lpstr>
      <vt:lpstr>3D (Paritaprevir-Ritonavir-Ombitasvir + Dasabuvir) +/- RBV in GT1b PEARL-II: Results</vt:lpstr>
      <vt:lpstr>3D (Paritaprevir-Ritonavir-Ombitasvir + Dasabuvir) +/- RBV in GT1b PEARL-II: Results by Prior Treatment Response</vt:lpstr>
      <vt:lpstr>3D (Paritaprevir-Ritonavir-Ombitasvir + Dasabuvir) +/- RBV in GT1b PEARL-II: Treatment-Emergent Adverse Effects</vt:lpstr>
      <vt:lpstr>3D (Paritaprevir-Ritonavir-Ombitasvir + Dasabuvir) +/- RBV in GT1b PEARL-II: Conclusions</vt:lpstr>
      <vt:lpstr>3D (Paritaprevir-Ritonavir-Ombitasvir + Dasabuvir)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3D (Paritaprevir-Ritonavir-Ombitasvir + Dasabuvir) + RBV in GT1  TURQUOISE-I</vt:lpstr>
      <vt:lpstr>3D + Ribavirin for HCV-HIV Coinfection and GT1 TURQUOISE-I: Part 1 Study Design</vt:lpstr>
      <vt:lpstr>3D + Ribavirin for HCV-HIV Coinfection and GT1 TURQUOISE-I: Part 1 Study Regimens</vt:lpstr>
      <vt:lpstr>3D + Ribavirin for HCV-HIV Coinfection and GT 1 TURQUOISE-I: Patient Population</vt:lpstr>
      <vt:lpstr>3D + Ribavirin for HCV-HIV Coinfection and GT 1 TURQUOISE-I: Part 1 Results</vt:lpstr>
      <vt:lpstr>3D + Ribavirin for HCV-HIV Coinfection and GT 1 TURQUOISE-I: Part 1 Results</vt:lpstr>
      <vt:lpstr>3D + RBV in Liver Transplant Recipients with Recurrent HCV GT1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3D + RBV in Liver Transplant Recipients with Recurrent HCV GT1 CORAL-I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3043</cp:revision>
  <cp:lastPrinted>2011-04-18T21:48:04Z</cp:lastPrinted>
  <dcterms:created xsi:type="dcterms:W3CDTF">2010-11-28T05:36:22Z</dcterms:created>
  <dcterms:modified xsi:type="dcterms:W3CDTF">2014-11-18T18:09:41Z</dcterms:modified>
</cp:coreProperties>
</file>