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536" r:id="rId2"/>
    <p:sldId id="641" r:id="rId3"/>
    <p:sldId id="642" r:id="rId4"/>
    <p:sldId id="647" r:id="rId5"/>
    <p:sldId id="649" r:id="rId6"/>
    <p:sldId id="648" r:id="rId7"/>
    <p:sldId id="651" r:id="rId8"/>
    <p:sldId id="650" r:id="rId9"/>
    <p:sldId id="492" r:id="rId10"/>
    <p:sldId id="640" r:id="rId11"/>
    <p:sldId id="669" r:id="rId12"/>
    <p:sldId id="583" r:id="rId13"/>
    <p:sldId id="589" r:id="rId14"/>
    <p:sldId id="588" r:id="rId15"/>
    <p:sldId id="591" r:id="rId16"/>
    <p:sldId id="590" r:id="rId17"/>
    <p:sldId id="652" r:id="rId18"/>
    <p:sldId id="592" r:id="rId19"/>
    <p:sldId id="584" r:id="rId20"/>
    <p:sldId id="579" r:id="rId21"/>
    <p:sldId id="585" r:id="rId22"/>
    <p:sldId id="586" r:id="rId23"/>
    <p:sldId id="593" r:id="rId24"/>
    <p:sldId id="587" r:id="rId25"/>
    <p:sldId id="625" r:id="rId26"/>
    <p:sldId id="653" r:id="rId27"/>
    <p:sldId id="580" r:id="rId28"/>
    <p:sldId id="670" r:id="rId29"/>
    <p:sldId id="605" r:id="rId30"/>
    <p:sldId id="606" r:id="rId31"/>
    <p:sldId id="607" r:id="rId32"/>
    <p:sldId id="608" r:id="rId33"/>
    <p:sldId id="609" r:id="rId34"/>
    <p:sldId id="610" r:id="rId35"/>
    <p:sldId id="623" r:id="rId36"/>
    <p:sldId id="611" r:id="rId37"/>
    <p:sldId id="581" r:id="rId38"/>
    <p:sldId id="600" r:id="rId39"/>
    <p:sldId id="597" r:id="rId40"/>
    <p:sldId id="603" r:id="rId41"/>
    <p:sldId id="602" r:id="rId42"/>
    <p:sldId id="604" r:id="rId43"/>
    <p:sldId id="626" r:id="rId44"/>
    <p:sldId id="582" r:id="rId45"/>
    <p:sldId id="671" r:id="rId46"/>
    <p:sldId id="612" r:id="rId47"/>
    <p:sldId id="613" r:id="rId48"/>
    <p:sldId id="614" r:id="rId49"/>
    <p:sldId id="619" r:id="rId50"/>
    <p:sldId id="617" r:id="rId51"/>
    <p:sldId id="646" r:id="rId52"/>
    <p:sldId id="654" r:id="rId53"/>
    <p:sldId id="572" r:id="rId54"/>
    <p:sldId id="595" r:id="rId55"/>
    <p:sldId id="596" r:id="rId56"/>
    <p:sldId id="570" r:id="rId57"/>
    <p:sldId id="576" r:id="rId58"/>
    <p:sldId id="643" r:id="rId59"/>
    <p:sldId id="644" r:id="rId60"/>
    <p:sldId id="621" r:id="rId61"/>
    <p:sldId id="645" r:id="rId62"/>
    <p:sldId id="638" r:id="rId63"/>
    <p:sldId id="677" r:id="rId64"/>
    <p:sldId id="688" r:id="rId65"/>
    <p:sldId id="679" r:id="rId66"/>
    <p:sldId id="680" r:id="rId67"/>
    <p:sldId id="684" r:id="rId68"/>
    <p:sldId id="687" r:id="rId69"/>
    <p:sldId id="686" r:id="rId70"/>
    <p:sldId id="673" r:id="rId71"/>
    <p:sldId id="674" r:id="rId72"/>
    <p:sldId id="627" r:id="rId73"/>
    <p:sldId id="628" r:id="rId74"/>
    <p:sldId id="629" r:id="rId75"/>
    <p:sldId id="630" r:id="rId76"/>
    <p:sldId id="631" r:id="rId77"/>
    <p:sldId id="632" r:id="rId78"/>
    <p:sldId id="637" r:id="rId79"/>
    <p:sldId id="675" r:id="rId80"/>
    <p:sldId id="664" r:id="rId81"/>
    <p:sldId id="665" r:id="rId82"/>
    <p:sldId id="666" r:id="rId83"/>
    <p:sldId id="667" r:id="rId84"/>
    <p:sldId id="668" r:id="rId85"/>
    <p:sldId id="676" r:id="rId86"/>
    <p:sldId id="546" r:id="rId8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37F"/>
    <a:srgbClr val="E6EBF2"/>
    <a:srgbClr val="3B3019"/>
    <a:srgbClr val="74A2D0"/>
    <a:srgbClr val="8D60A1"/>
    <a:srgbClr val="8B8E5E"/>
    <a:srgbClr val="405496"/>
    <a:srgbClr val="718E25"/>
    <a:srgbClr val="7F6738"/>
    <a:srgbClr val="967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81" autoAdjust="0"/>
    <p:restoredTop sz="95679" autoAdjust="0"/>
  </p:normalViewPr>
  <p:slideViewPr>
    <p:cSldViewPr showGuides="1">
      <p:cViewPr>
        <p:scale>
          <a:sx n="103" d="100"/>
          <a:sy n="103" d="100"/>
        </p:scale>
        <p:origin x="-592" y="-156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commentAuthors" Target="commentAuthors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0339241414826151"/>
          <c:w val="0.901844652230971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57E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4756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4758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95.3</c:v>
                </c:pt>
                <c:pt idx="2">
                  <c:v>98.0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891192"/>
        <c:axId val="2069924392"/>
      </c:barChart>
      <c:catAx>
        <c:axId val="-20688911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069924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6992439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88911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68899962802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94.2</c:v>
                </c:pt>
                <c:pt idx="1">
                  <c:v>96.6</c:v>
                </c:pt>
                <c:pt idx="2">
                  <c:v>94.4</c:v>
                </c:pt>
                <c:pt idx="3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94.6</c:v>
                </c:pt>
                <c:pt idx="1">
                  <c:v>100.0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9173576"/>
        <c:axId val="-2079197416"/>
      </c:barChart>
      <c:catAx>
        <c:axId val="-20791735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791974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919741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91735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911458875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100.0</c:v>
                </c:pt>
                <c:pt idx="3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5A7164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100.0</c:v>
                </c:pt>
                <c:pt idx="2">
                  <c:v>100.0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3758568"/>
        <c:axId val="-2103706904"/>
      </c:barChart>
      <c:catAx>
        <c:axId val="-21037585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037069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37069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37585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6241022935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444C6A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85.7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835C62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7678296"/>
        <c:axId val="-2037682008"/>
      </c:barChart>
      <c:catAx>
        <c:axId val="-2037678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376820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76820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76782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Week 4</c:v>
                </c:pt>
                <c:pt idx="1">
                  <c:v>EOT</c:v>
                </c:pt>
                <c:pt idx="2">
                  <c:v>SVR4</c:v>
                </c:pt>
                <c:pt idx="3">
                  <c:v>SVR12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6726888"/>
        <c:axId val="-2076466440"/>
      </c:barChart>
      <c:catAx>
        <c:axId val="-20767268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764664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646644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 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97619047619048"/>
              <c:y val="0.1845356453395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67268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24</c:v>
                </c:pt>
                <c:pt idx="2">
                  <c:v>SVR4</c:v>
                </c:pt>
                <c:pt idx="3">
                  <c:v>SVR12</c:v>
                </c:pt>
                <c:pt idx="4">
                  <c:v>SVR24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100.0</c:v>
                </c:pt>
                <c:pt idx="1">
                  <c:v>100.0</c:v>
                </c:pt>
                <c:pt idx="2">
                  <c:v>97.0</c:v>
                </c:pt>
                <c:pt idx="3">
                  <c:v>97.0</c:v>
                </c:pt>
                <c:pt idx="4" formatCode="0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7008344"/>
        <c:axId val="2136999912"/>
      </c:barChart>
      <c:catAx>
        <c:axId val="21370083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136999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369999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97619047619048"/>
              <c:y val="0.1845356453395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370083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20131116056762"/>
          <c:w val="0.875058937945257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GT1a: OBV/PTV/r + DSV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100.0</c:v>
                </c:pt>
                <c:pt idx="1">
                  <c:v>84.6</c:v>
                </c:pt>
                <c:pt idx="2">
                  <c:v>84.6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GT1b: OBV/PTV/r + DSV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5915384"/>
        <c:axId val="2135574440"/>
      </c:barChart>
      <c:catAx>
        <c:axId val="2135915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1355744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3557444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Virologic Response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359153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92326701349831"/>
          <c:y val="0.019331185874493"/>
          <c:w val="0.68816401856018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440757405324"/>
          <c:y val="0.0339241414826151"/>
          <c:w val="0.875058937945257"/>
          <c:h val="0.792447997509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3864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9633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34E3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F0-F1</c:v>
                </c:pt>
                <c:pt idx="1">
                  <c:v>F2</c:v>
                </c:pt>
                <c:pt idx="2">
                  <c:v>F3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97.0</c:v>
                </c:pt>
                <c:pt idx="1">
                  <c:v>94.3</c:v>
                </c:pt>
                <c:pt idx="2">
                  <c:v>92.5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19080648"/>
        <c:axId val="2118393672"/>
      </c:barChart>
      <c:catAx>
        <c:axId val="2119080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Fibrosis</a:t>
                </a:r>
                <a:r>
                  <a:rPr lang="en-US" baseline="0" dirty="0" smtClean="0"/>
                  <a:t> Score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118393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183936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0593949193850769"/>
              <c:y val="0.1586735529672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1908064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3D + RBV</c:v>
                </c:pt>
                <c:pt idx="1">
                  <c:v>3D</c:v>
                </c:pt>
                <c:pt idx="3">
                  <c:v>3D + RBV</c:v>
                </c:pt>
                <c:pt idx="4">
                  <c:v>3D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97.0</c:v>
                </c:pt>
                <c:pt idx="1">
                  <c:v>90.2</c:v>
                </c:pt>
                <c:pt idx="3">
                  <c:v>99.5</c:v>
                </c:pt>
                <c:pt idx="4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78314808"/>
        <c:axId val="-2078347112"/>
      </c:barChart>
      <c:catAx>
        <c:axId val="-20783148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83471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83471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6082126975288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831480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0339241414826151"/>
          <c:w val="0.901844652230971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66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A643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665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96.3</c:v>
                </c:pt>
                <c:pt idx="1">
                  <c:v>96.0</c:v>
                </c:pt>
                <c:pt idx="2">
                  <c:v>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9052264"/>
        <c:axId val="2139043672"/>
      </c:barChart>
      <c:catAx>
        <c:axId val="21390522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139043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390436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3905226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A658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6A8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Prior Relapse</c:v>
                </c:pt>
                <c:pt idx="2">
                  <c:v>Prior Partial Response</c:v>
                </c:pt>
                <c:pt idx="3">
                  <c:v>Prior Null Response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95.3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8930280"/>
        <c:axId val="2138899736"/>
      </c:barChart>
      <c:catAx>
        <c:axId val="21389302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138899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388997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389302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1"/>
          <c:y val="0.055936710741346"/>
          <c:w val="0.841393462180864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1797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3D + RBV</c:v>
                </c:pt>
                <c:pt idx="1">
                  <c:v>3D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96.6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8481528"/>
        <c:axId val="-2098698824"/>
      </c:barChart>
      <c:catAx>
        <c:axId val="-20984815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9869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986988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9848152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</c:v>
                </c:pt>
              </c:strCache>
            </c:strRef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96.6</c:v>
                </c:pt>
                <c:pt idx="1">
                  <c:v>93.5</c:v>
                </c:pt>
                <c:pt idx="2">
                  <c:v>96.0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76382296"/>
        <c:axId val="-2076639000"/>
      </c:barChart>
      <c:catAx>
        <c:axId val="-2076382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766390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66390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63822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86671939445069"/>
          <c:y val="0.0172413949148293"/>
          <c:w val="0.304235447131609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00016155322794"/>
          <c:w val="0.875058937945257"/>
          <c:h val="0.812562958243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93.5</c:v>
                </c:pt>
                <c:pt idx="1">
                  <c:v>93.5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93.8</c:v>
                </c:pt>
                <c:pt idx="1">
                  <c:v>90.6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6657464"/>
        <c:axId val="-2036566744"/>
      </c:barChart>
      <c:catAx>
        <c:axId val="-2036657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365667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656674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665746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7559178923389"/>
          <c:y val="0.0114942632765529"/>
          <c:w val="0.651860050512554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20131116056762"/>
          <c:w val="0.875058937945257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6592424"/>
        <c:axId val="-2036599304"/>
      </c:barChart>
      <c:catAx>
        <c:axId val="-2036592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365993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65993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65924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9886225159355"/>
          <c:y val="0.0344827898296586"/>
          <c:w val="0.579533066179228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954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95400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87" r:id="rId12"/>
    <p:sldLayoutId id="2147483690" r:id="rId13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2168" y="3200400"/>
            <a:ext cx="8529432" cy="11315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Ombitasvir-</a:t>
            </a:r>
            <a:r>
              <a:rPr lang="en-US" sz="2800" dirty="0"/>
              <a:t>Paritaprevir-</a:t>
            </a:r>
            <a:r>
              <a:rPr lang="en-US" sz="2800" dirty="0" smtClean="0"/>
              <a:t>Ritonavir + Dasabuvir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i="1" dirty="0" err="1" smtClean="0"/>
              <a:t>Viekira</a:t>
            </a:r>
            <a:r>
              <a:rPr lang="en-US" sz="2800" i="1" dirty="0" smtClean="0"/>
              <a:t> Pak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smtClean="0"/>
              <a:t>Sophie </a:t>
            </a:r>
            <a:r>
              <a:rPr lang="en-US" dirty="0" err="1" smtClean="0"/>
              <a:t>Woolston</a:t>
            </a:r>
            <a:r>
              <a:rPr lang="en-US" dirty="0" smtClean="0"/>
              <a:t>, MD and David H. Spach, MD</a:t>
            </a:r>
            <a:br>
              <a:rPr lang="en-US" dirty="0" smtClean="0"/>
            </a:br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August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Key Studies in Special Populations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</a:t>
            </a:r>
            <a:r>
              <a:rPr lang="en-US" sz="2000" dirty="0"/>
              <a:t>Ombitasvir-Paritaprevir-Ritonavir + Dasabuvir (</a:t>
            </a:r>
            <a:r>
              <a:rPr lang="en-US" sz="2000" i="1" dirty="0" err="1"/>
              <a:t>Viekira</a:t>
            </a:r>
            <a:r>
              <a:rPr lang="en-US" sz="2000" i="1" dirty="0"/>
              <a:t> Pak</a:t>
            </a:r>
            <a:r>
              <a:rPr lang="en-US" sz="2000" dirty="0"/>
              <a:t>) +/- RBV 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53748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76200" y="2179483"/>
            <a:ext cx="9000745" cy="214882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TURQUOISE-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I: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 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),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 Coinfection, Treatment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Naïve/Experienced 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+ dasabuvir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or 24 weeks</a:t>
            </a:r>
          </a:p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CORAL-I: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 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Post-Liver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Transplantation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Recipients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+ dasabuvir + RBV x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24 weeks</a:t>
            </a:r>
          </a:p>
          <a:p>
            <a:pPr marL="0" indent="0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20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1016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Treatment</a:t>
            </a:r>
            <a:r>
              <a:rPr lang="en-US" sz="2800" dirty="0"/>
              <a:t>-</a:t>
            </a:r>
            <a:r>
              <a:rPr lang="en-US" sz="2800" dirty="0" smtClean="0"/>
              <a:t>Naïve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6680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Ombitasvir-Paritaprevir-Ritonavir</a:t>
            </a:r>
            <a:r>
              <a:rPr lang="en-US" sz="2200" dirty="0"/>
              <a:t> </a:t>
            </a:r>
            <a:r>
              <a:rPr lang="en-US" sz="2200" dirty="0" smtClean="0"/>
              <a:t>and Dasabuvir + RBV in GT1</a:t>
            </a:r>
            <a:br>
              <a:rPr lang="en-US" sz="2200" dirty="0" smtClean="0"/>
            </a:br>
            <a:r>
              <a:rPr lang="en-US" sz="2800" dirty="0" smtClean="0"/>
              <a:t>SAPPHIRE-I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2014;370:1594-1603.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4095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</a:t>
            </a:r>
            <a:r>
              <a:rPr lang="en-US" sz="2200" dirty="0" smtClean="0">
                <a:solidFill>
                  <a:srgbClr val="F0EADC"/>
                </a:solidFill>
              </a:rPr>
              <a:t>and </a:t>
            </a:r>
            <a:r>
              <a:rPr lang="en-US" sz="2200" dirty="0">
                <a:solidFill>
                  <a:srgbClr val="F0EADC"/>
                </a:solidFill>
              </a:rPr>
              <a:t>Dasabuvir </a:t>
            </a:r>
            <a:r>
              <a:rPr lang="en-US" sz="2200" dirty="0" smtClean="0">
                <a:solidFill>
                  <a:srgbClr val="F0EADC"/>
                </a:solidFill>
              </a:rPr>
              <a:t>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</a:t>
            </a:r>
            <a:r>
              <a:rPr lang="en-US" sz="2400" dirty="0" smtClean="0"/>
              <a:t>: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7728"/>
              </p:ext>
            </p:extLst>
          </p:nvPr>
        </p:nvGraphicFramePr>
        <p:xfrm>
          <a:off x="459957" y="1600200"/>
          <a:ext cx="8224086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97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 and dasabuvir + ribavirin for 12 weeks in treatment-naïve patients with chronic hepatitis C virus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79 sites in North America, Europe, and Australia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09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473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Ombitasvir-Paritaprevir-RTV + Dasabuvir</a:t>
            </a:r>
            <a:r>
              <a:rPr lang="en-US" sz="1400" b="1" dirty="0" smtClean="0">
                <a:latin typeface="Arial"/>
                <a:cs typeface="Arial"/>
              </a:rPr>
              <a:t>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Ombitasvir-Paritaprevir-RTV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+ Dasabuvir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+ Ribavirin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9920" y="205740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3243862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158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RTV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Ritonavir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46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G</a:t>
            </a:r>
            <a:r>
              <a:rPr lang="en-US" sz="2000" dirty="0">
                <a:solidFill>
                  <a:srgbClr val="F0EADC"/>
                </a:solidFill>
              </a:rPr>
              <a:t>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SAPPHIRE-I 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956279"/>
              </p:ext>
            </p:extLst>
          </p:nvPr>
        </p:nvGraphicFramePr>
        <p:xfrm>
          <a:off x="323110" y="1432278"/>
          <a:ext cx="8458199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135"/>
                <a:gridCol w="2265032"/>
                <a:gridCol w="2265032"/>
              </a:tblGrid>
              <a:tr h="5489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(N=473)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(N=158)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49.4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51.2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149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(Mean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888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genotype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68.1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66.5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33.5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≥ F2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23.3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2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A,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99773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455/473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42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307/322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1121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14</a:t>
            </a:r>
            <a:r>
              <a:rPr lang="en-US" sz="1600" dirty="0">
                <a:solidFill>
                  <a:schemeClr val="bg1"/>
                </a:solidFill>
              </a:rPr>
              <a:t>8</a:t>
            </a:r>
            <a:r>
              <a:rPr lang="en-US" sz="1600" dirty="0" smtClean="0">
                <a:solidFill>
                  <a:schemeClr val="bg1"/>
                </a:solidFill>
              </a:rPr>
              <a:t>/151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214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</a:t>
            </a:r>
            <a:r>
              <a:rPr lang="en-US" sz="2200" dirty="0" smtClean="0">
                <a:solidFill>
                  <a:srgbClr val="F0EADC"/>
                </a:solidFill>
              </a:rPr>
              <a:t>GT1</a:t>
            </a:r>
            <a:br>
              <a:rPr lang="en-US" sz="22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A, Fibrosis Score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325557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352/363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483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66/70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2661" y="5029200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37/40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46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Ombitasvir-Paritaprevir-Ritonavir</a:t>
            </a:r>
            <a:r>
              <a:rPr lang="en-US" sz="2000" dirty="0">
                <a:solidFill>
                  <a:srgbClr val="F0EADC"/>
                </a:solidFill>
              </a:rPr>
              <a:t> </a:t>
            </a:r>
            <a:r>
              <a:rPr lang="en-US" sz="2000" dirty="0" smtClean="0">
                <a:solidFill>
                  <a:srgbClr val="F0EADC"/>
                </a:solidFill>
              </a:rPr>
              <a:t>and Dasabuvir + </a:t>
            </a:r>
            <a:r>
              <a:rPr lang="en-US" sz="2000" dirty="0">
                <a:solidFill>
                  <a:srgbClr val="F0EADC"/>
                </a:solidFill>
              </a:rPr>
              <a:t>Ribavirin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/>
              <a:t>SAPPHIRE-I Study: </a:t>
            </a:r>
            <a:r>
              <a:rPr lang="en-US" sz="2200" dirty="0" smtClean="0"/>
              <a:t>Adverse Events During Double-Blind Phase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02451"/>
              </p:ext>
            </p:extLst>
          </p:nvPr>
        </p:nvGraphicFramePr>
        <p:xfrm>
          <a:off x="533400" y="1447800"/>
          <a:ext cx="8229600" cy="483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476500"/>
                <a:gridCol w="2476500"/>
              </a:tblGrid>
              <a:tr h="649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= 3D + RBV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(N=473)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Placebo</a:t>
                      </a:r>
                      <a:br>
                        <a:rPr lang="en-US" sz="1600" dirty="0" smtClean="0"/>
                      </a:br>
                      <a:r>
                        <a:rPr lang="en-US" sz="1400" b="0" baseline="0" dirty="0" smtClean="0"/>
                        <a:t>(N=158)</a:t>
                      </a:r>
                      <a:endParaRPr lang="en-US" sz="1400" b="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87.5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1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leading to discontinuation of study drug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3 or 4 lab abnormality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Alanine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Aspartate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Alkaline phosphatase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Total</a:t>
                      </a:r>
                      <a:r>
                        <a:rPr lang="en-US" sz="1600" baseline="0" dirty="0" smtClean="0"/>
                        <a:t> bilirubin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95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435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+ Ribavirin in GT1</a:t>
            </a:r>
            <a:br>
              <a:rPr lang="en-US" sz="2200" dirty="0">
                <a:solidFill>
                  <a:srgbClr val="F0EADC"/>
                </a:solidFill>
              </a:rPr>
            </a:br>
            <a:r>
              <a:rPr lang="en-US" sz="2400" dirty="0" smtClean="0"/>
              <a:t>SAPPHIRE</a:t>
            </a:r>
            <a:r>
              <a:rPr lang="en-US" sz="2400" dirty="0"/>
              <a:t>-I Study: Conclusions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5290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previously untreated patients with HCV genotype 1 infection and no cirrhosis, a 12-week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regimen of ABT-450/r–ombitasvir and dasabuvir with ribavirin was highly effective and was associated with a low rate of treatment discontinuation.”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    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Ombitasvir-Paritaprevir</a:t>
            </a:r>
            <a:r>
              <a:rPr lang="en-US" dirty="0"/>
              <a:t>-</a:t>
            </a:r>
            <a:r>
              <a:rPr lang="en-US" dirty="0" smtClean="0"/>
              <a:t>Ritonavir</a:t>
            </a:r>
            <a:r>
              <a:rPr lang="en-US" dirty="0"/>
              <a:t> </a:t>
            </a:r>
            <a:r>
              <a:rPr lang="en-US" dirty="0" smtClean="0"/>
              <a:t>+ Dasabuvir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89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Ombitasvir-</a:t>
            </a:r>
            <a:r>
              <a:rPr lang="en-US" sz="2000" dirty="0" smtClean="0">
                <a:solidFill>
                  <a:srgbClr val="001D48"/>
                </a:solidFill>
              </a:rPr>
              <a:t>Paritaprevir</a:t>
            </a:r>
            <a:r>
              <a:rPr lang="en-US" sz="2000" dirty="0">
                <a:solidFill>
                  <a:srgbClr val="001D48"/>
                </a:solidFill>
              </a:rPr>
              <a:t>-</a:t>
            </a:r>
            <a:r>
              <a:rPr lang="en-US" sz="2000" dirty="0" smtClean="0">
                <a:solidFill>
                  <a:srgbClr val="001D48"/>
                </a:solidFill>
              </a:rPr>
              <a:t>Ritonavir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1D48"/>
                </a:solidFill>
              </a:rPr>
              <a:t>Dasabuvir</a:t>
            </a:r>
            <a:r>
              <a:rPr lang="en-US" sz="2000" dirty="0" smtClean="0"/>
              <a:t> +/- RBV in GT1</a:t>
            </a:r>
            <a:br>
              <a:rPr lang="en-US" sz="2000" dirty="0" smtClean="0"/>
            </a:br>
            <a:r>
              <a:rPr lang="en-US" sz="2800" dirty="0" smtClean="0"/>
              <a:t>PEARL-III and PEARL-IV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Ferenci</a:t>
            </a:r>
            <a:r>
              <a:rPr lang="en-US" sz="1400" dirty="0" smtClean="0">
                <a:latin typeface="Arial"/>
                <a:cs typeface="Arial"/>
              </a:rPr>
              <a:t> P,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2014;370:1983-92.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46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+/- RBV in GT1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6726"/>
              </p:ext>
            </p:extLst>
          </p:nvPr>
        </p:nvGraphicFramePr>
        <p:xfrm>
          <a:off x="304800" y="1524000"/>
          <a:ext cx="8531644" cy="47263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31644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PEARL-III and PEARL-IV: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Two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trials evaluating safety and efficacy of ombitasvir-paritaprevir-ritonavir + dasabuvir +/- ribavirin for 12 weeks in treatment-naïve patients with chronic HCV GT 1b (PEARL-III) or 1a (PEARL-IV)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(PEARL-III at 53 sites and PEARL-IV at 50 sites)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747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860656" y="2572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656" y="309463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656" y="4227977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656" y="4749696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Dasabuvir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Study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-6033" y="2026833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1a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26" y="237604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25556" y="2378333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0119" y="237030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126" y="289776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25556" y="2900052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80119" y="28920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3" y="3681896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4126" y="4031107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25556" y="4033396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80119" y="402537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4126" y="4552826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25556" y="4555115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280119" y="454708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4" name="Rectangle 4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37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7647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4667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657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46701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-18288" y="52273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 +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</a:t>
            </a:r>
            <a:r>
              <a:rPr lang="en-US" sz="1400" dirty="0">
                <a:latin typeface="Arial"/>
                <a:cs typeface="Arial"/>
              </a:rPr>
              <a:t>Ombitasvir-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>
                <a:latin typeface="Arial"/>
                <a:cs typeface="Arial"/>
              </a:rPr>
              <a:t>-Ritonavir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45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Dasabuvir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Baseline Characteristics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95961"/>
              </p:ext>
            </p:extLst>
          </p:nvPr>
        </p:nvGraphicFramePr>
        <p:xfrm>
          <a:off x="323850" y="1359271"/>
          <a:ext cx="8515354" cy="499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/>
                <a:gridCol w="1371601"/>
                <a:gridCol w="1371601"/>
                <a:gridCol w="1371601"/>
                <a:gridCol w="1371601"/>
              </a:tblGrid>
              <a:tr h="405243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1a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1b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1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(n=210)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51.6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51.4</a:t>
                      </a:r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48.4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49.2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70.0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50.5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41.2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25.8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26.1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20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Race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White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Black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Other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83.4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3.9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CC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30.7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21.1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err="1" smtClean="0"/>
                        <a:t>Metavir</a:t>
                      </a:r>
                      <a:r>
                        <a:rPr lang="en-US" sz="1600" dirty="0" smtClean="0"/>
                        <a:t> F3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16.0%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9.6%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6.64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6.53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6.29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6.33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and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37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</a:t>
            </a:r>
            <a:r>
              <a:rPr lang="en-US"/>
              <a:t>92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00106"/>
              </p:ext>
            </p:extLst>
          </p:nvPr>
        </p:nvGraphicFramePr>
        <p:xfrm>
          <a:off x="381000" y="16764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600" y="5297013"/>
            <a:ext cx="2895599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1a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79760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715000" y="5297013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1b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5828187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3D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= Ombitasvir-Paritaprevir-Ritonavir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Dasabuvir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RBV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56570" y="3310676"/>
            <a:ext cx="30175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1952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25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8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185/205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4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209/210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207/209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22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48152"/>
              </p:ext>
            </p:extLst>
          </p:nvPr>
        </p:nvGraphicFramePr>
        <p:xfrm>
          <a:off x="339610" y="1339694"/>
          <a:ext cx="8458198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25151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3206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Laboratory abnormalities (%):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7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157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35505"/>
              </p:ext>
            </p:extLst>
          </p:nvPr>
        </p:nvGraphicFramePr>
        <p:xfrm>
          <a:off x="339610" y="1352023"/>
          <a:ext cx="84581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09666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0672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Laboratory abnormalities (%):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42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729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74339"/>
              </p:ext>
            </p:extLst>
          </p:nvPr>
        </p:nvGraphicFramePr>
        <p:xfrm>
          <a:off x="0" y="24384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Twelve weeks of treatment with ABT-450/r–ombitasvir and dasabuvir without ribavirin was associated with high rates of sustained virologic response among previously untreated patients with HCV genotype 1 infection. Rates of virologic failure were higher without ribavirin than with ribavirin among patients with genotype 1a infection but not among those with genotype 1b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Treatment</a:t>
            </a:r>
            <a:r>
              <a:rPr lang="en-US" sz="2800" dirty="0"/>
              <a:t>-</a:t>
            </a:r>
            <a:r>
              <a:rPr lang="en-US" sz="2800" dirty="0" smtClean="0"/>
              <a:t>Experienced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658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1D48"/>
                </a:solidFill>
              </a:rPr>
              <a:t>Ombitasvir-Paritaprevir</a:t>
            </a:r>
            <a:r>
              <a:rPr lang="en-US" sz="2000" dirty="0">
                <a:solidFill>
                  <a:srgbClr val="001D48"/>
                </a:solidFill>
              </a:rPr>
              <a:t>-</a:t>
            </a:r>
            <a:r>
              <a:rPr lang="en-US" sz="2000" dirty="0" smtClean="0">
                <a:solidFill>
                  <a:srgbClr val="001D48"/>
                </a:solidFill>
              </a:rPr>
              <a:t>Ritonavir </a:t>
            </a:r>
            <a:r>
              <a:rPr lang="en-US" sz="2000" dirty="0" smtClean="0"/>
              <a:t>and Dasabuvir </a:t>
            </a:r>
            <a:r>
              <a:rPr lang="en-US" sz="2000" dirty="0"/>
              <a:t>+ RBV in </a:t>
            </a:r>
            <a:r>
              <a:rPr lang="en-US" sz="2000" dirty="0" smtClean="0"/>
              <a:t>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SAPPHIRE-II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Zeuzem</a:t>
            </a:r>
            <a:r>
              <a:rPr lang="en-US" sz="1400" dirty="0" smtClean="0">
                <a:latin typeface="Arial"/>
                <a:cs typeface="Arial"/>
              </a:rPr>
              <a:t> S, </a:t>
            </a:r>
            <a:r>
              <a:rPr lang="en-US" sz="1400" dirty="0">
                <a:latin typeface="Arial"/>
                <a:cs typeface="Arial"/>
              </a:rPr>
              <a:t>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</a:t>
            </a:r>
            <a:r>
              <a:rPr lang="en-US" sz="1400" dirty="0" smtClean="0">
                <a:latin typeface="Arial"/>
                <a:cs typeface="Arial"/>
              </a:rPr>
              <a:t>2014;370:1604-14.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0266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Dasabuvir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Viekira</a:t>
            </a:r>
            <a:r>
              <a:rPr lang="en-US" sz="2400" i="1" dirty="0" smtClean="0">
                <a:solidFill>
                  <a:srgbClr val="F0EADC"/>
                </a:solidFill>
              </a:rPr>
              <a:t> Pak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endParaRPr lang="en-US" sz="2400" dirty="0">
              <a:solidFill>
                <a:srgbClr val="F0EAD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Approval Status</a:t>
            </a:r>
            <a:r>
              <a:rPr lang="en-US" sz="1800" dirty="0" smtClean="0">
                <a:latin typeface="Arial"/>
                <a:cs typeface="Arial"/>
              </a:rPr>
              <a:t>: FDA approval on December 19, 2014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Indication:</a:t>
            </a:r>
            <a:r>
              <a:rPr lang="en-US" sz="1800" dirty="0" smtClean="0">
                <a:latin typeface="Arial"/>
                <a:cs typeface="Arial"/>
              </a:rPr>
              <a:t> Genotype 1 chronic HCV infection, including compensated cirrhosis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Class &amp; Mechanism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cs typeface="Arial"/>
              </a:rPr>
              <a:t>- Ombitasvir (ABT-267): NS5A </a:t>
            </a:r>
            <a:r>
              <a:rPr lang="en-US" sz="1800" dirty="0" smtClean="0">
                <a:cs typeface="Arial"/>
              </a:rPr>
              <a:t>inhibitor</a:t>
            </a:r>
            <a:br>
              <a:rPr lang="en-US" sz="1800" dirty="0" smtClean="0">
                <a:cs typeface="Arial"/>
              </a:rPr>
            </a:br>
            <a:r>
              <a:rPr lang="en-US" sz="1800" dirty="0" smtClean="0">
                <a:cs typeface="Arial"/>
              </a:rPr>
              <a:t>- </a:t>
            </a:r>
            <a:r>
              <a:rPr lang="en-US" sz="1800" dirty="0" smtClean="0">
                <a:latin typeface="Arial"/>
                <a:cs typeface="Arial"/>
              </a:rPr>
              <a:t>Paritaprevir (ABT-450): NS3/4A serine protease inhibitor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Ritonavir: HIV protease inhibitor used as pharmacologic booster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Dasabuvir (ABT-333): Non-nucleoside NS5B polymerase inhibitor 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Tablets: </a:t>
            </a:r>
            <a:r>
              <a:rPr lang="en-US" sz="1800" dirty="0" smtClean="0">
                <a:cs typeface="Arial"/>
              </a:rPr>
              <a:t>Ombitasvir-Paritaprevir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Ritonavir (fixed dose 12.5/75/50 mg)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               Dasabuvir: 250 mg 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Dose</a:t>
            </a:r>
            <a:r>
              <a:rPr lang="en-US" sz="1800" dirty="0" smtClean="0">
                <a:latin typeface="Arial"/>
                <a:cs typeface="Arial"/>
              </a:rPr>
              <a:t>: 2 tablets </a:t>
            </a:r>
            <a:r>
              <a:rPr lang="en-US" sz="1800" dirty="0">
                <a:cs typeface="Arial"/>
              </a:rPr>
              <a:t>Ombitasvir-Paritaprevir-Ritonavir once </a:t>
            </a:r>
            <a:r>
              <a:rPr lang="en-US" sz="1800" dirty="0" smtClean="0">
                <a:latin typeface="Arial"/>
                <a:cs typeface="Arial"/>
              </a:rPr>
              <a:t>daily (am) with food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plus Dasabuvir 1 tablet twice daily with food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Adverse Effects (AE)</a:t>
            </a:r>
            <a:r>
              <a:rPr lang="en-US" sz="1800" dirty="0" smtClean="0">
                <a:latin typeface="Arial"/>
                <a:cs typeface="Arial"/>
              </a:rPr>
              <a:t>: </a:t>
            </a: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dirty="0" smtClean="0">
                <a:latin typeface="Arial"/>
                <a:cs typeface="Arial"/>
              </a:rPr>
              <a:t>atigue, pruritus, and insomnia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Cost: $</a:t>
            </a:r>
            <a:r>
              <a:rPr lang="en-US" sz="1800" dirty="0" smtClean="0">
                <a:latin typeface="Arial"/>
                <a:cs typeface="Arial"/>
              </a:rPr>
              <a:t>83,319 for 12-week course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Viekira</a:t>
            </a:r>
            <a:r>
              <a:rPr lang="en-US" i="1" dirty="0"/>
              <a:t> Pak </a:t>
            </a:r>
            <a:r>
              <a:rPr lang="en-US" dirty="0"/>
              <a:t>Prescribing Information. AbbVie Inc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175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 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RBV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</a:t>
            </a:r>
            <a:r>
              <a:rPr lang="en-US" sz="2400" dirty="0" smtClean="0"/>
              <a:t>-II: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27439"/>
              </p:ext>
            </p:extLst>
          </p:nvPr>
        </p:nvGraphicFramePr>
        <p:xfrm>
          <a:off x="459957" y="1600200"/>
          <a:ext cx="8224086" cy="4495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 and dasabuvir + ribavirin for 12 weeks in treatment-experienced patients with chronic HCV genotype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Australia, North America,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091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Regimens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Active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297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>
                <a:latin typeface="Arial"/>
                <a:cs typeface="Arial"/>
              </a:rPr>
              <a:t>Ombitasvir-</a:t>
            </a:r>
            <a:r>
              <a:rPr lang="en-US" sz="13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300" b="1" dirty="0">
                <a:latin typeface="Arial"/>
                <a:cs typeface="Arial"/>
              </a:rPr>
              <a:t>-</a:t>
            </a:r>
            <a:r>
              <a:rPr lang="en-US" sz="1300" b="1" dirty="0" smtClean="0">
                <a:latin typeface="Arial"/>
                <a:cs typeface="Arial"/>
              </a:rPr>
              <a:t>RTV </a:t>
            </a:r>
            <a:r>
              <a:rPr lang="en-US" sz="1300" b="1" dirty="0">
                <a:latin typeface="Arial"/>
                <a:cs typeface="Arial"/>
              </a:rPr>
              <a:t>and </a:t>
            </a:r>
            <a:r>
              <a:rPr lang="en-US" sz="1300" b="1" dirty="0" smtClean="0">
                <a:latin typeface="Arial"/>
                <a:cs typeface="Arial"/>
              </a:rPr>
              <a:t>Dasabuvir + Ribavirin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rgbClr val="D5C9B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300" b="1" dirty="0">
                <a:latin typeface="Arial"/>
                <a:cs typeface="Arial"/>
              </a:rPr>
              <a:t>Ombitasvir-</a:t>
            </a:r>
            <a:r>
              <a:rPr lang="en-US" sz="13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300" b="1" dirty="0">
                <a:latin typeface="Arial"/>
                <a:cs typeface="Arial"/>
              </a:rPr>
              <a:t>-RTV and Dasabuvir + </a:t>
            </a:r>
            <a:r>
              <a:rPr lang="en-US" sz="1300" b="1" dirty="0" smtClean="0">
                <a:latin typeface="Arial"/>
                <a:cs typeface="Arial"/>
              </a:rPr>
              <a:t>Ribavirin</a:t>
            </a:r>
            <a:endParaRPr lang="en-US" sz="1300" b="1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20" y="2088779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327127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Placebo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97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RTV</a:t>
            </a:r>
            <a:r>
              <a:rPr lang="en-US" sz="1400" dirty="0" smtClean="0">
                <a:latin typeface="Arial"/>
                <a:cs typeface="Arial"/>
              </a:rPr>
              <a:t> = Ritonavir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548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</a:t>
            </a:r>
            <a:r>
              <a:rPr lang="en-US" sz="2400" dirty="0"/>
              <a:t>-</a:t>
            </a:r>
            <a:r>
              <a:rPr lang="en-US" sz="2400" dirty="0" smtClean="0"/>
              <a:t>II </a:t>
            </a:r>
            <a:r>
              <a:rPr lang="en-US" sz="2400" dirty="0"/>
              <a:t>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88890"/>
              </p:ext>
            </p:extLst>
          </p:nvPr>
        </p:nvGraphicFramePr>
        <p:xfrm>
          <a:off x="268288" y="1378572"/>
          <a:ext cx="8610600" cy="500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36169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="0" dirty="0" smtClean="0"/>
                        <a:t>(n=297)</a:t>
                      </a:r>
                      <a:endParaRPr lang="en-US" sz="1200" dirty="0" smtClean="0"/>
                    </a:p>
                  </a:txBody>
                  <a:tcPr marT="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4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Arm  </a:t>
                      </a:r>
                      <a:r>
                        <a:rPr lang="en-US" sz="1200" b="0" dirty="0" smtClean="0"/>
                        <a:t>(n=97)</a:t>
                      </a:r>
                      <a:endParaRPr lang="en-US" sz="1200" dirty="0"/>
                    </a:p>
                  </a:txBody>
                  <a:tcPr marT="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51.7</a:t>
                      </a:r>
                      <a:endParaRPr lang="en-US" sz="14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54.9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61.9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304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 (%)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A</a:t>
                      </a:r>
                      <a:r>
                        <a:rPr lang="en-US" sz="1400" dirty="0" smtClean="0"/>
                        <a:t>sian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90.6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7.4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88.7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10.3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</a:t>
                      </a:r>
                      <a:r>
                        <a:rPr lang="en-US" sz="1400" dirty="0" smtClean="0"/>
                        <a:t>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26.4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461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(%)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58.2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58.8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41.2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IL28B CC genotype,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304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Type of</a:t>
                      </a:r>
                      <a:r>
                        <a:rPr lang="en-US" sz="1400" baseline="0" dirty="0" smtClean="0"/>
                        <a:t> Prior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Relapse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Partial Response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Null Response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49.2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29.9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21.6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48.5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(mean)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6.52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75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Fibrosis score</a:t>
                      </a:r>
                      <a:r>
                        <a:rPr lang="en-US" sz="1400" baseline="0" dirty="0" smtClean="0"/>
                        <a:t>  F2 or F3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32.0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33.0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3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28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Genotype 1 Subtype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35085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286/297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9420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166/173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1121" y="521206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119/123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91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SAPPHIRE-II: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81499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286/297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5722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65/65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346" y="5295049"/>
            <a:ext cx="9936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139/146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98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SAPPHIRE</a:t>
            </a:r>
            <a:r>
              <a:rPr lang="en-US" sz="2400" dirty="0"/>
              <a:t>-II </a:t>
            </a:r>
            <a:r>
              <a:rPr lang="en-US" sz="2400" dirty="0" smtClean="0"/>
              <a:t>Study:  Key Adverse Events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60295"/>
              </p:ext>
            </p:extLst>
          </p:nvPr>
        </p:nvGraphicFramePr>
        <p:xfrm>
          <a:off x="342900" y="1386247"/>
          <a:ext cx="8458200" cy="495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1962150"/>
                <a:gridCol w="1962150"/>
              </a:tblGrid>
              <a:tr h="36635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3D + RBV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="0" baseline="0" dirty="0" smtClean="0"/>
                        <a:t>(n=297)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Placebo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200" b="0" baseline="0" dirty="0" smtClean="0"/>
                        <a:t>(n=97)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82.5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36.4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35.1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33.3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20.2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11.3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Pruritus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Dyspnea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Cough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Myalgia </a:t>
                      </a:r>
                      <a:r>
                        <a:rPr lang="en-US" sz="1400" baseline="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Abnormalities in laboratory values of grade 3 or 4 %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Alanine aminotransferase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13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Total bilirubin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9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677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2014;370:1604-14.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 RBV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 smtClean="0"/>
              <a:t>SAPPHIRE</a:t>
            </a:r>
            <a:r>
              <a:rPr lang="en-US" sz="2700" dirty="0"/>
              <a:t>-II: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9250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Rates of response to a 12-week interferon-free combination regimen were more than 95% among previously treated patients with HCV genotype 1 infection, including patients with a prior null response.”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+/- </a:t>
            </a:r>
            <a:r>
              <a:rPr lang="en-US" sz="2000" dirty="0"/>
              <a:t>RBV in </a:t>
            </a:r>
            <a:r>
              <a:rPr lang="en-US" sz="2000" dirty="0" smtClean="0"/>
              <a:t>GT1b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PEARL-II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Andreone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>
                <a:latin typeface="Arial"/>
                <a:cs typeface="Arial"/>
              </a:rPr>
              <a:t>et al.  </a:t>
            </a:r>
            <a:r>
              <a:rPr lang="en-US" sz="1400" dirty="0" smtClean="0">
                <a:latin typeface="Arial"/>
                <a:cs typeface="Arial"/>
              </a:rPr>
              <a:t>Gastroenterology.  2014;147:359-65.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6961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GT1b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90198"/>
              </p:ext>
            </p:extLst>
          </p:nvPr>
        </p:nvGraphicFramePr>
        <p:xfrm>
          <a:off x="459957" y="1600200"/>
          <a:ext cx="8224086" cy="4343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with or without ribavirin for 12 weeks in treatment-experienced patients with chronic HCV GT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43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050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54791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</a:t>
            </a:r>
            <a:r>
              <a:rPr lang="en-US" sz="1800" b="1" dirty="0" smtClean="0">
                <a:latin typeface="Arial"/>
                <a:cs typeface="Arial"/>
              </a:rPr>
              <a:t>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663709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898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</a:t>
            </a:r>
            <a:r>
              <a:rPr lang="en-US" dirty="0">
                <a:solidFill>
                  <a:srgbClr val="F0EADC"/>
                </a:solidFill>
              </a:rPr>
              <a:t>(</a:t>
            </a:r>
            <a:r>
              <a:rPr lang="en-US" i="1" dirty="0" err="1">
                <a:solidFill>
                  <a:srgbClr val="F0EADC"/>
                </a:solidFill>
              </a:rPr>
              <a:t>Viekira</a:t>
            </a:r>
            <a:r>
              <a:rPr lang="en-US" i="1" dirty="0">
                <a:solidFill>
                  <a:srgbClr val="F0EADC"/>
                </a:solidFill>
              </a:rPr>
              <a:t> Pak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sz="3200" dirty="0" smtClean="0"/>
              <a:t>Indications and Usage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61945"/>
              </p:ext>
            </p:extLst>
          </p:nvPr>
        </p:nvGraphicFramePr>
        <p:xfrm>
          <a:off x="457200" y="1476839"/>
          <a:ext cx="8229600" cy="4800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43200"/>
                <a:gridCol w="4038600"/>
                <a:gridCol w="1447800"/>
              </a:tblGrid>
              <a:tr h="633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Populations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Treatment*</a:t>
                      </a:r>
                    </a:p>
                  </a:txBody>
                  <a:tcPr marL="182880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Duration</a:t>
                      </a:r>
                      <a:endParaRPr lang="en-US" sz="18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GT1a, without 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 + Ribavirin</a:t>
                      </a:r>
                      <a:endParaRPr lang="en-US" sz="1800" dirty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GT1a, with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 + Ribavirin</a:t>
                      </a:r>
                      <a:endParaRPr lang="en-US" sz="1800" dirty="0" smtClean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weeks**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GT1b, without cirrhosis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</a:t>
                      </a:r>
                      <a:endParaRPr lang="en-US" sz="1800" dirty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6722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GT1b, with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Dasabuvir + Ribavirin</a:t>
                      </a:r>
                      <a:endParaRPr lang="en-US" sz="1800" dirty="0" smtClean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1098143">
                <a:tc gridSpan="3"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*Follow the genotype 1a dosing</a:t>
                      </a:r>
                      <a:r>
                        <a:rPr lang="en-US" sz="1400" baseline="0" dirty="0" smtClean="0"/>
                        <a:t> recommendations in patients with an unknown genotype 1 subtype or with mixed genotype 1 infection. 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**</a:t>
                      </a:r>
                      <a:r>
                        <a:rPr lang="en-US" sz="1400" dirty="0" smtClean="0"/>
                        <a:t>Ombitasvir-Paritaprevir-Ritonavir</a:t>
                      </a:r>
                      <a:r>
                        <a:rPr lang="en-US" sz="1400" baseline="0" dirty="0" smtClean="0"/>
                        <a:t> + Dasabuvir + ribavirin for 12 weeks may be considered for some patients based on prior treatment history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Viekira</a:t>
            </a:r>
            <a:r>
              <a:rPr lang="en-US" i="1" dirty="0" smtClean="0"/>
              <a:t> Pak </a:t>
            </a:r>
            <a:r>
              <a:rPr lang="en-US" dirty="0" smtClean="0"/>
              <a:t>Prescribing Information. AbbVie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9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44099"/>
              </p:ext>
            </p:extLst>
          </p:nvPr>
        </p:nvGraphicFramePr>
        <p:xfrm>
          <a:off x="268288" y="1398484"/>
          <a:ext cx="8610600" cy="491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4056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3D +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RBV </a:t>
                      </a:r>
                      <a:r>
                        <a:rPr lang="en-US" sz="1400" b="0" dirty="0" smtClean="0"/>
                        <a:t>(n=91)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="0" dirty="0" smtClean="0"/>
                        <a:t>(n=95)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60.0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231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92.3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</a:t>
                      </a:r>
                      <a:r>
                        <a:rPr lang="en-US" sz="1600" dirty="0" smtClean="0"/>
                        <a:t>Mean)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27.5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3633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Null</a:t>
                      </a:r>
                      <a:r>
                        <a:rPr lang="en-US" sz="1600" baseline="0" dirty="0" smtClean="0"/>
                        <a:t> responder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Partial</a:t>
                      </a:r>
                      <a:r>
                        <a:rPr lang="en-US" sz="1600" baseline="0" dirty="0" smtClean="0"/>
                        <a:t> responder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Relapser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35.2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34.7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89.0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92.6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 F3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835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246817"/>
              </p:ext>
            </p:extLst>
          </p:nvPr>
        </p:nvGraphicFramePr>
        <p:xfrm>
          <a:off x="800100" y="177696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71433" cy="4947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endpoint by intention-to-treat analysis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552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Results by Prior Treatment Response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27366"/>
              </p:ext>
            </p:extLst>
          </p:nvPr>
        </p:nvGraphicFramePr>
        <p:xfrm>
          <a:off x="304800" y="179181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60042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85/88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447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91/91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9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805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2210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5596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5001" y="5214136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3959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PEARL</a:t>
            </a:r>
            <a:r>
              <a:rPr lang="en-US" dirty="0"/>
              <a:t>-II: </a:t>
            </a:r>
            <a:r>
              <a:rPr lang="en-US" dirty="0" smtClean="0"/>
              <a:t>Treatment-Emergent Adverse Effects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39387"/>
              </p:ext>
            </p:extLst>
          </p:nvPr>
        </p:nvGraphicFramePr>
        <p:xfrm>
          <a:off x="344453" y="1386147"/>
          <a:ext cx="8458201" cy="495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47"/>
                <a:gridCol w="1924827"/>
                <a:gridCol w="1924827"/>
              </a:tblGrid>
              <a:tr h="36645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3D + RBV  </a:t>
                      </a:r>
                      <a:r>
                        <a:rPr lang="en-US" sz="1200" b="0" i="0" baseline="0" dirty="0" smtClean="0"/>
                        <a:t>(n=91)</a:t>
                      </a:r>
                      <a:endParaRPr lang="en-US" sz="1200" b="0" i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0" dirty="0" smtClean="0"/>
                        <a:t>(n=95)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Treatment Emergent Adverse Effect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77.9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Treatment Emergent Adverse Effect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Common Treatment Emergent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Fatigue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24.2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23.2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Insomnia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Pruritus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13.2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12.1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7.4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Anemia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Blood bilirubin</a:t>
                      </a:r>
                      <a:r>
                        <a:rPr lang="en-US" sz="1400" baseline="0" dirty="0" smtClean="0"/>
                        <a:t> level increased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   Rash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Laboratory abnormalities (%):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Hemoglobin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(&lt; lower limit of normal </a:t>
                      </a:r>
                      <a:r>
                        <a:rPr lang="en-US" sz="1200" dirty="0" smtClean="0"/>
                        <a:t>at end of treatment)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42.0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Total bilirubin &gt; 3x ULN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279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GT1b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PEARL-II: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39272"/>
              </p:ext>
            </p:extLst>
          </p:nvPr>
        </p:nvGraphicFramePr>
        <p:xfrm>
          <a:off x="0" y="22860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 interferon-free regimen of ABT-450, ritonavir, ombitasvir, and dasabuvir, with or without ribavirin, produces a high rate of SVR12 in treatment-experienced patients with HCV genotype 1b infection. Both regimens are well tolerated, as shown by the low rate of discontinuations and generally mild adverse events.”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Treatment-Naïve and Treatment-Experienced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0751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D </a:t>
            </a:r>
            <a:r>
              <a:rPr lang="en-US" sz="2000" dirty="0"/>
              <a:t>(</a:t>
            </a:r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+ Dasabuvir) + RBV in GT1 </a:t>
            </a:r>
            <a:br>
              <a:rPr lang="en-US" sz="2000" dirty="0" smtClean="0"/>
            </a:br>
            <a:r>
              <a:rPr lang="en-US" sz="2800" dirty="0" smtClean="0"/>
              <a:t>TURQUOISE-I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Sulkowski</a:t>
            </a:r>
            <a:r>
              <a:rPr lang="en-US" sz="1400" dirty="0" smtClean="0"/>
              <a:t> MS, et al. JAMA. 2015:313:1223-31.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16705122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-HIV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</a:t>
            </a:r>
            <a:r>
              <a:rPr lang="en-US" sz="2400" dirty="0" smtClean="0"/>
              <a:t>-I: Part 1a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82598"/>
              </p:ext>
            </p:extLst>
          </p:nvPr>
        </p:nvGraphicFramePr>
        <p:xfrm>
          <a:off x="349620" y="1437755"/>
          <a:ext cx="8444760" cy="48737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857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8517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Multipart, phase 2/3,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plus ribavirin for 12 or 24 weeks in treatment-naïve and experienced patients with chronic HCV GT 1 and HIV coinfection, including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Multicenter study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 and HIV coinfection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 A cirrhosis permitted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count ≥200 cells/mm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(or CD4% ≥14) and HIV RNA level &lt;40 copies/ml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atazanavir- or raltegravir-based regimen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986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7247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Part 1a 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86752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63392"/>
            <a:ext cx="2560320" cy="540440"/>
          </a:xfrm>
          <a:prstGeom prst="rect">
            <a:avLst/>
          </a:prstGeom>
          <a:solidFill>
            <a:srgbClr val="A2C2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3D + 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9151" y="48768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705458"/>
            <a:ext cx="5120640" cy="540440"/>
          </a:xfrm>
          <a:prstGeom prst="rect">
            <a:avLst/>
          </a:prstGeom>
          <a:solidFill>
            <a:srgbClr val="CDB8D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3D + </a:t>
            </a:r>
            <a:r>
              <a:rPr lang="en-US" sz="1600" b="1" dirty="0" smtClean="0">
                <a:latin typeface="Arial"/>
                <a:cs typeface="Arial"/>
              </a:rPr>
              <a:t>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7140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84066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6395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72766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</a:t>
            </a:r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7" name="Rectangle 5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730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Patient Population</a:t>
            </a:r>
            <a:endParaRPr lang="en-US" sz="2400" dirty="0"/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575049"/>
              </p:ext>
            </p:extLst>
          </p:nvPr>
        </p:nvGraphicFramePr>
        <p:xfrm>
          <a:off x="268288" y="1423142"/>
          <a:ext cx="86106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12"/>
                <a:gridCol w="2572544"/>
                <a:gridCol w="2572544"/>
              </a:tblGrid>
              <a:tr h="6139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(n=31)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(n=32)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Race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6.60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</a:tr>
              <a:tr h="11841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Naïve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</a:t>
                      </a:r>
                      <a:r>
                        <a:rPr lang="en-US" sz="1600" baseline="0" dirty="0" smtClean="0"/>
                        <a:t>Relapse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Partial</a:t>
                      </a:r>
                      <a:r>
                        <a:rPr lang="en-US" sz="1600" baseline="0" dirty="0" smtClean="0"/>
                        <a:t> response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999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Dasabuvir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Viekira</a:t>
            </a:r>
            <a:r>
              <a:rPr lang="en-US" sz="2400" i="1" dirty="0" smtClean="0">
                <a:solidFill>
                  <a:srgbClr val="F0EADC"/>
                </a:solidFill>
              </a:rPr>
              <a:t> Pak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Contraindications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Decompensated cirrhosis</a:t>
            </a: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Concomitantly taking medications that are: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highly </a:t>
            </a:r>
            <a:r>
              <a:rPr lang="en-US" dirty="0">
                <a:latin typeface="Arial"/>
                <a:cs typeface="Arial"/>
              </a:rPr>
              <a:t>dependent on CYP3A for clearance,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strong </a:t>
            </a:r>
            <a:r>
              <a:rPr lang="en-US" dirty="0">
                <a:latin typeface="Arial"/>
                <a:cs typeface="Arial"/>
              </a:rPr>
              <a:t>inducers of CYP3A and </a:t>
            </a:r>
            <a:r>
              <a:rPr lang="en-US" dirty="0" smtClean="0">
                <a:latin typeface="Arial"/>
                <a:cs typeface="Arial"/>
              </a:rPr>
              <a:t>CYP2C8, or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strong </a:t>
            </a:r>
            <a:r>
              <a:rPr lang="en-US" dirty="0">
                <a:latin typeface="Arial"/>
                <a:cs typeface="Arial"/>
              </a:rPr>
              <a:t>inhibitors of </a:t>
            </a:r>
            <a:r>
              <a:rPr lang="en-US" dirty="0" smtClean="0">
                <a:latin typeface="Arial"/>
                <a:cs typeface="Arial"/>
              </a:rPr>
              <a:t>CYP2C8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Known </a:t>
            </a:r>
            <a:r>
              <a:rPr lang="en-US" dirty="0">
                <a:latin typeface="Arial"/>
                <a:cs typeface="Arial"/>
              </a:rPr>
              <a:t>hypersensitivity to </a:t>
            </a:r>
            <a:r>
              <a:rPr lang="en-US" dirty="0" smtClean="0">
                <a:latin typeface="Arial"/>
                <a:cs typeface="Arial"/>
              </a:rPr>
              <a:t>ritonavir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Viekira</a:t>
            </a:r>
            <a:r>
              <a:rPr lang="en-US" i="1" dirty="0"/>
              <a:t> Pak </a:t>
            </a:r>
            <a:r>
              <a:rPr lang="en-US" dirty="0"/>
              <a:t>Prescribing Information. AbbVie Inc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764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1a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TURQUOISE</a:t>
            </a:r>
            <a:r>
              <a:rPr lang="en-US" dirty="0" smtClean="0"/>
              <a:t>-I</a:t>
            </a:r>
            <a:r>
              <a:rPr lang="en-US" dirty="0"/>
              <a:t>: </a:t>
            </a:r>
            <a:r>
              <a:rPr lang="en-US" dirty="0" smtClean="0"/>
              <a:t>SVR Rates (to date)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2330" y="5967042"/>
            <a:ext cx="9171433" cy="3575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r>
              <a:rPr lang="en-US" sz="1400" b="1" dirty="0" smtClean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 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37372"/>
              </p:ext>
            </p:extLst>
          </p:nvPr>
        </p:nvGraphicFramePr>
        <p:xfrm>
          <a:off x="533400" y="1828800"/>
          <a:ext cx="8077200" cy="386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9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1a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Details of Five Patients NOT Achieving SVR 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6714" y="1929364"/>
            <a:ext cx="8230086" cy="44256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One patient in 12-week arm withdrew consent prior to finishing treatment; had undetectable HCV RNA at week 10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12-week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relapse at week 4 post treatment; had new resistant HCV variants at 3 viral targets (D168V in NS3/4A, M28T in NS5A, and S556G in NS5B)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</a:t>
            </a:r>
            <a:r>
              <a:rPr lang="en-US" sz="2000" dirty="0" smtClean="0"/>
              <a:t>24-</a:t>
            </a:r>
            <a:r>
              <a:rPr lang="en-US" sz="2000" dirty="0"/>
              <a:t>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breakthrough during treatment; had new </a:t>
            </a:r>
            <a:r>
              <a:rPr lang="en-US" sz="2000" dirty="0"/>
              <a:t>resistant HCV variants at 3 viral targets </a:t>
            </a:r>
            <a:r>
              <a:rPr lang="en-US" sz="2000" dirty="0" smtClean="0"/>
              <a:t> (R155K </a:t>
            </a:r>
            <a:r>
              <a:rPr lang="en-US" sz="2000" dirty="0"/>
              <a:t>in NS3/4A, </a:t>
            </a:r>
            <a:r>
              <a:rPr lang="en-US" sz="2000" dirty="0" smtClean="0"/>
              <a:t>Q30R </a:t>
            </a:r>
            <a:r>
              <a:rPr lang="en-US" sz="2000" dirty="0"/>
              <a:t>in NS5A, and S556G in NS5B</a:t>
            </a:r>
            <a:r>
              <a:rPr lang="en-US" sz="2000" dirty="0" smtClean="0"/>
              <a:t>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Two patients in 24-week arm achieved early SVR but appeared to be </a:t>
            </a:r>
            <a:r>
              <a:rPr lang="en-US" sz="2000" dirty="0" err="1" smtClean="0"/>
              <a:t>reinfected</a:t>
            </a:r>
            <a:r>
              <a:rPr lang="en-US" sz="2000" dirty="0" smtClean="0"/>
              <a:t> with GT1a isolate distinct from baseline HCV isolate; both patients had engaged in high-risk sexual activity post treatment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3560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JAMA. 2015:313:1223-31.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</a:t>
            </a:r>
            <a:r>
              <a:rPr lang="en-US" sz="2400"/>
              <a:t>: </a:t>
            </a:r>
            <a:r>
              <a:rPr lang="en-US" sz="2400" smtClean="0"/>
              <a:t>Part 1a Conclusions </a:t>
            </a:r>
            <a:r>
              <a:rPr lang="en-US" sz="2400" dirty="0" smtClean="0"/>
              <a:t>and Relevance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60523"/>
              </p:ext>
            </p:extLst>
          </p:nvPr>
        </p:nvGraphicFramePr>
        <p:xfrm>
          <a:off x="0" y="23622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 and Relevance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this open-label, randomized uncontrolled study, treatment with the all-oral, interferon-free 3D-plus-ribavirin regimen resulted in high SVR rates among patients co-infected with HCV genotype 1 and HIV-1 whether treated for 12 or 24 weeks. Further phase 3 studies of this regimen are warranted in patients with co-infection.”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 RBV in GT1 </a:t>
            </a:r>
            <a:r>
              <a:rPr lang="en-US" sz="2800" dirty="0" smtClean="0"/>
              <a:t>TURQUOISE-II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 smtClean="0">
                <a:latin typeface="Arial"/>
                <a:cs typeface="Arial"/>
              </a:rPr>
              <a:t> F,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2014;370:1973-82.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rgbClr val="3B3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87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and Compensated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2913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&amp; dasabuvir) + ribavirin for 12 or 24 weeks in treatment-naïve and experienced patients with chronic HCV GT 1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78 sites in North America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RBV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≥14.6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018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TURQUOISE</a:t>
            </a:r>
            <a:r>
              <a:rPr lang="en-US" sz="2400" dirty="0"/>
              <a:t>-</a:t>
            </a:r>
            <a:r>
              <a:rPr lang="en-US" sz="2400" dirty="0" smtClean="0"/>
              <a:t>II: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574360"/>
            <a:ext cx="512064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3D 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172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0654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557761"/>
              </p:ext>
            </p:extLst>
          </p:nvPr>
        </p:nvGraphicFramePr>
        <p:xfrm>
          <a:off x="304800" y="17526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46684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5091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11422"/>
              </p:ext>
            </p:extLst>
          </p:nvPr>
        </p:nvGraphicFramePr>
        <p:xfrm>
          <a:off x="304800" y="1837132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70/74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23/23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65/75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597271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2774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 for GT1a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1a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38180"/>
              </p:ext>
            </p:extLst>
          </p:nvPr>
        </p:nvGraphicFramePr>
        <p:xfrm>
          <a:off x="304800" y="182480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52/56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11/11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9/42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83671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6230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 for </a:t>
            </a:r>
            <a:r>
              <a:rPr lang="en-US" sz="2400" dirty="0" smtClean="0"/>
              <a:t>GT1b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1b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05422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/3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0/20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7882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+ Dasabuvir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Viekira</a:t>
            </a:r>
            <a:r>
              <a:rPr lang="en-US" sz="2400" i="1" dirty="0" smtClean="0">
                <a:solidFill>
                  <a:srgbClr val="F0EADC"/>
                </a:solidFill>
              </a:rPr>
              <a:t> Pak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Estimated Medication Cost for Therapy</a:t>
            </a:r>
            <a:endParaRPr lang="en-US" sz="2400" dirty="0"/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42173"/>
              </p:ext>
            </p:extLst>
          </p:nvPr>
        </p:nvGraphicFramePr>
        <p:xfrm>
          <a:off x="458788" y="1905000"/>
          <a:ext cx="8229600" cy="38400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F0EADC"/>
                          </a:solidFill>
                          <a:cs typeface="Arial" pitchFamily="34" charset="0"/>
                        </a:rPr>
                        <a:t>Estim</a:t>
                      </a:r>
                      <a:r>
                        <a:rPr lang="en-US" sz="2000" b="0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cs typeface="Arial" pitchFamily="34" charset="0"/>
                        </a:rPr>
                        <a:t>ated Cost of 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Ombitasvir-Paritaprevir-Ritonavir + Dasabuvir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 (without ribavirin)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2000" dirty="0" smtClean="0">
                          <a:latin typeface="+mn-lt"/>
                          <a:cs typeface="Arial"/>
                        </a:rPr>
                        <a:t>83,319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24 Weeks (without ribavirin)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Unknown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295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48430"/>
              </p:ext>
            </p:extLst>
          </p:nvPr>
        </p:nvGraphicFramePr>
        <p:xfrm>
          <a:off x="342900" y="1380701"/>
          <a:ext cx="8458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209800"/>
              </a:tblGrid>
              <a:tr h="442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90.7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Adverse event leading to stopping study drug 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4.7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Most common adverse 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32.7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46.5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Headache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27.9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30.8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</a:t>
                      </a:r>
                      <a:r>
                        <a:rPr lang="en-US" sz="1400" dirty="0" err="1" smtClean="0"/>
                        <a:t>Pruritis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19.2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16.9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Asthenia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Rash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Irritability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Anemia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Dyspnea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7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84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877146"/>
              </p:ext>
            </p:extLst>
          </p:nvPr>
        </p:nvGraphicFramePr>
        <p:xfrm>
          <a:off x="342900" y="1469177"/>
          <a:ext cx="8496300" cy="48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977"/>
                <a:gridCol w="2296297"/>
                <a:gridCol w="2258026"/>
              </a:tblGrid>
              <a:tr h="6701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 Abnormalities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3D + RBV x 12 weeks</a:t>
                      </a:r>
                      <a:br>
                        <a:rPr lang="en-US" sz="1600" baseline="0" dirty="0" smtClean="0"/>
                      </a:br>
                      <a:r>
                        <a:rPr lang="en-US" sz="1600" b="0" baseline="0" dirty="0" smtClean="0"/>
                        <a:t>(n=208)</a:t>
                      </a:r>
                      <a:endParaRPr lang="en-US" sz="16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3D + RBV x 24 weeks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(n=172)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Alanine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 (2.9)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Aspartate</a:t>
                      </a:r>
                      <a:r>
                        <a:rPr lang="en-US" sz="1600" baseline="0" dirty="0" smtClean="0"/>
                        <a:t>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Alkaline phosphatase,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Total bilirubin,</a:t>
                      </a:r>
                      <a:r>
                        <a:rPr lang="en-US" sz="1600" baseline="0" dirty="0" smtClean="0"/>
                        <a:t>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28 (13.5)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 (5.2)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8075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Hemoglobin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1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2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3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103 (49.5)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12 (5.8)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2 (1.0)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97 (56.4)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18 (10.5)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 (0.6)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996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21669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phase 3 trial of an oral, interferon-free regimen evaluated exclusively in patients with HCV genotype 1 infection and cirrhosis,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therapy with the use of three new antiviral agents and ribavirin resulted in high rates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response. Drug discontinuations due to adverse events were infrequent.”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Dasabuvir</a:t>
            </a:r>
            <a:r>
              <a:rPr lang="en-US" sz="2000" dirty="0" smtClean="0"/>
              <a:t> in GT1b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800" dirty="0" smtClean="0"/>
              <a:t>TURQUOISE-III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J </a:t>
            </a:r>
            <a:r>
              <a:rPr lang="en-US" sz="1400" dirty="0" err="1" smtClean="0">
                <a:latin typeface="Arial"/>
                <a:cs typeface="Arial"/>
              </a:rPr>
              <a:t>Hepatol</a:t>
            </a:r>
            <a:r>
              <a:rPr lang="en-US" sz="1400" dirty="0" smtClean="0">
                <a:latin typeface="Arial"/>
                <a:cs typeface="Arial"/>
              </a:rPr>
              <a:t>. 2016;64:301-7.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rgbClr val="3B3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6024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800" dirty="0"/>
              <a:t>TURQUOISE-</a:t>
            </a:r>
            <a:r>
              <a:rPr lang="en-US" sz="2800" dirty="0" smtClean="0"/>
              <a:t>III</a:t>
            </a:r>
            <a:r>
              <a:rPr lang="en-US" sz="2800" dirty="0"/>
              <a:t>: Study Design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94449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ombitasvir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-paritaprevir-ritonavir and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dasabuvir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given for 12 weeks in treatment-naïve and treatment-experienced adults with chronic HCV GT 1b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19 sites in United States, Canada, and Belgium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Documented cirrhosis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≥12.5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816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800600" y="3249068"/>
            <a:ext cx="33284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/>
              <a:t>TURQUOISE-</a:t>
            </a:r>
            <a:r>
              <a:rPr lang="en-US" sz="2800" dirty="0" smtClean="0"/>
              <a:t>III</a:t>
            </a:r>
            <a:r>
              <a:rPr lang="en-US" sz="2800" dirty="0"/>
              <a:t>: Study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236292" y="2834750"/>
            <a:ext cx="35643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 err="1">
                <a:latin typeface="Arial"/>
                <a:cs typeface="Arial"/>
              </a:rPr>
              <a:t>Ombitasvir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dirty="0">
                <a:latin typeface="Arial"/>
                <a:cs typeface="Arial"/>
              </a:rPr>
              <a:t>-Ritonavir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and </a:t>
            </a:r>
            <a:r>
              <a:rPr lang="en-US" sz="1800" dirty="0" err="1">
                <a:latin typeface="Arial"/>
                <a:cs typeface="Arial"/>
              </a:rPr>
              <a:t>Dasabuvir</a:t>
            </a:r>
            <a:r>
              <a:rPr lang="en-US" sz="1800" dirty="0">
                <a:latin typeface="Arial"/>
                <a:cs typeface="Arial"/>
              </a:rPr>
              <a:t>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01249" y="3047999"/>
            <a:ext cx="912874" cy="432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1" y="2819400"/>
            <a:ext cx="978405" cy="9488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GT1b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 = 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800600"/>
            <a:ext cx="9162288" cy="868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6490" y="1423585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60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836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650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43860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7613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83304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247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TURQUOISE-</a:t>
            </a:r>
            <a:r>
              <a:rPr lang="en-US" dirty="0" smtClean="0"/>
              <a:t>III</a:t>
            </a:r>
            <a:r>
              <a:rPr lang="en-US" dirty="0"/>
              <a:t>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Virologic Response </a:t>
            </a:r>
            <a:r>
              <a:rPr lang="en-US" dirty="0"/>
              <a:t>to </a:t>
            </a:r>
            <a:r>
              <a:rPr lang="en-US" dirty="0" err="1" smtClean="0"/>
              <a:t>Ombitasvir</a:t>
            </a:r>
            <a:r>
              <a:rPr lang="en-US" dirty="0"/>
              <a:t>-</a:t>
            </a:r>
            <a:r>
              <a:rPr lang="en-US" dirty="0" err="1"/>
              <a:t>Paritaprevir</a:t>
            </a:r>
            <a:r>
              <a:rPr lang="en-US" dirty="0"/>
              <a:t>-Ritonavir </a:t>
            </a:r>
            <a:r>
              <a:rPr lang="en-US" dirty="0" smtClean="0"/>
              <a:t>and </a:t>
            </a:r>
            <a:r>
              <a:rPr lang="en-US" dirty="0" err="1" smtClean="0"/>
              <a:t>Dasabuvir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97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50558"/>
              </p:ext>
            </p:extLst>
          </p:nvPr>
        </p:nvGraphicFramePr>
        <p:xfrm>
          <a:off x="304800" y="1847088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98013" y="5312632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60/60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756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43002" y="6061533"/>
            <a:ext cx="3800852" cy="339267"/>
          </a:xfrm>
          <a:prstGeom prst="rect">
            <a:avLst/>
          </a:prstGeom>
          <a:solidFill>
            <a:srgbClr val="326496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489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3989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92210" y="6061533"/>
            <a:ext cx="3761736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5183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in 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492417"/>
              </p:ext>
            </p:extLst>
          </p:nvPr>
        </p:nvGraphicFramePr>
        <p:xfrm>
          <a:off x="293580" y="1479333"/>
          <a:ext cx="8572500" cy="476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20"/>
                <a:gridCol w="4141680"/>
              </a:tblGrid>
              <a:tr h="72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Common Adverse Events </a:t>
                      </a:r>
                      <a:br>
                        <a:rPr lang="en-US" sz="1800" dirty="0" smtClean="0"/>
                      </a:br>
                      <a:r>
                        <a:rPr lang="en-US" sz="1600" dirty="0" smtClean="0"/>
                        <a:t>(≥10%</a:t>
                      </a:r>
                      <a:r>
                        <a:rPr lang="en-US" sz="1600" baseline="0" dirty="0" smtClean="0"/>
                        <a:t> of patients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OMB-PTV-RTV + DSV  x 12 weeks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b="0" baseline="0" dirty="0" smtClean="0"/>
                        <a:t>(n = 60)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F"/>
                    </a:solidFill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Fatigue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13 (21.7)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Diarrhea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12 (20.0)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Headache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11 (18.3)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Arthralgia</a:t>
                      </a:r>
                      <a:r>
                        <a:rPr lang="en-US" sz="1800" baseline="0" dirty="0" smtClean="0"/>
                        <a:t> 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Dizziness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Insomnia</a:t>
                      </a:r>
                      <a:r>
                        <a:rPr lang="en-US" sz="1800" baseline="0" dirty="0" smtClean="0"/>
                        <a:t> 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Pruritis</a:t>
                      </a:r>
                      <a:r>
                        <a:rPr lang="en-US" sz="1800" dirty="0" smtClean="0"/>
                        <a:t> (%)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 Abbreviations</a:t>
                      </a:r>
                      <a:r>
                        <a:rPr lang="en-US" sz="1600" baseline="0" dirty="0" smtClean="0"/>
                        <a:t>: OMB=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Ombitasvir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PTV 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RTV = Ritonavir; DSV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Dasabuvir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740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in 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83578"/>
              </p:ext>
            </p:extLst>
          </p:nvPr>
        </p:nvGraphicFramePr>
        <p:xfrm>
          <a:off x="293580" y="1479333"/>
          <a:ext cx="8572500" cy="410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20"/>
                <a:gridCol w="4141680"/>
              </a:tblGrid>
              <a:tr h="72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Laboratory</a:t>
                      </a:r>
                      <a:r>
                        <a:rPr lang="en-US" sz="1800" baseline="0" dirty="0" smtClean="0"/>
                        <a:t> Abnormalities</a:t>
                      </a:r>
                      <a:endParaRPr lang="en-US" sz="16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OMB-PTV-RTV + DSV  x 12 weeks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b="0" baseline="0" dirty="0" smtClean="0"/>
                        <a:t>(n = 60)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F"/>
                    </a:solidFill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baseline="0" dirty="0" smtClean="0"/>
                        <a:t>Hemoglobin(%)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13 (21.7)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Total bilirubin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Grade</a:t>
                      </a:r>
                      <a:r>
                        <a:rPr lang="en-US" sz="1800" baseline="0" dirty="0" smtClean="0"/>
                        <a:t> 2 (&gt;1.5-3 x ULN)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</a:t>
                      </a:r>
                      <a:r>
                        <a:rPr lang="en-US" sz="1800" dirty="0" smtClean="0"/>
                        <a:t>Grade</a:t>
                      </a:r>
                      <a:r>
                        <a:rPr lang="en-US" sz="1800" baseline="0" dirty="0" smtClean="0"/>
                        <a:t> 3 (&gt;3-10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12 (20.0)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Alanine aminotransferase</a:t>
                      </a:r>
                      <a:r>
                        <a:rPr lang="en-US" sz="1800" baseline="0" dirty="0" smtClean="0"/>
                        <a:t> (%)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</a:t>
                      </a:r>
                      <a:r>
                        <a:rPr lang="en-US" sz="1800" dirty="0" smtClean="0"/>
                        <a:t>Grade</a:t>
                      </a:r>
                      <a:r>
                        <a:rPr lang="en-US" sz="1800" baseline="0" dirty="0" smtClean="0"/>
                        <a:t> 3 (&gt;5-20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 (1.7)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Aspartate aminotransferase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(%)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Grade</a:t>
                      </a:r>
                      <a:r>
                        <a:rPr lang="en-US" sz="1800" baseline="0" dirty="0" smtClean="0"/>
                        <a:t> 3 (&gt;5-20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 Abbreviations</a:t>
                      </a:r>
                      <a:r>
                        <a:rPr lang="en-US" sz="1600" baseline="0" dirty="0" smtClean="0"/>
                        <a:t>: OMB=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Ombitasvir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PTV 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RTV = Ritonavir; DSV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Dasabuvir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313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25792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he HCV regimen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/ritonavir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without ribavirin for 12 weeks achieved 100% SVR12 and was well tolerated in HCV genotype 1b-infected patients with cirrhosis, suggesting that this 12-week ribavirin-free regimen is sufficient in this population.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1681" y="6616304"/>
            <a:ext cx="7388319" cy="228600"/>
          </a:xfrm>
        </p:spPr>
        <p:txBody>
          <a:bodyPr/>
          <a:lstStyle/>
          <a:p>
            <a:r>
              <a:rPr lang="en-US" sz="1200" dirty="0"/>
              <a:t>Source: </a:t>
            </a:r>
            <a:r>
              <a:rPr lang="en-US" sz="1200" i="1" dirty="0" err="1" smtClean="0"/>
              <a:t>Viekira</a:t>
            </a:r>
            <a:r>
              <a:rPr lang="en-US" sz="1200" i="1" dirty="0" smtClean="0"/>
              <a:t> Pak </a:t>
            </a:r>
            <a:r>
              <a:rPr lang="en-US" sz="1200" dirty="0" smtClean="0"/>
              <a:t>Prescribing Information. AbbVie Inc.</a:t>
            </a:r>
            <a:endParaRPr lang="en-US" sz="1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03689"/>
              </p:ext>
            </p:extLst>
          </p:nvPr>
        </p:nvGraphicFramePr>
        <p:xfrm>
          <a:off x="457200" y="609600"/>
          <a:ext cx="8458200" cy="55778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57600"/>
                <a:gridCol w="4800600"/>
              </a:tblGrid>
              <a:tr h="2896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+ Dasabuvir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Class that are Contraindicated</a:t>
                      </a:r>
                    </a:p>
                  </a:txBody>
                  <a:tcPr marT="91440" marB="9144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err="1" smtClean="0">
                          <a:latin typeface="Arial"/>
                          <a:cs typeface="Arial"/>
                        </a:rPr>
                        <a:t>Antihyperlipidemic</a:t>
                      </a: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 agent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err="1" smtClean="0">
                          <a:latin typeface="Arial"/>
                          <a:cs typeface="Arial"/>
                        </a:rPr>
                        <a:t>Gemfibrozil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products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HMG-CoA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Reductase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Lovastatin, simvastatin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Neuroleptics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Pimozide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Non-nucleoside reverse transcriptase inhibitor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Efavirenz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Phosphodiesterase-5 (PDE5) inhibitor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Sildenafil when dosed as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Revatio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the treatment of pulmonary arterial hypertension (PAH)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Sedatives/hypnotics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Triazolam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 Orally administered midazolam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5186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Patients with HCV-HIV Coinfection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437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Patients Pre and Post Liver Transplant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7232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7232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7361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/>
              <a:t>Ombitasvir-Paritaprevir-Ritonavir </a:t>
            </a:r>
            <a:r>
              <a:rPr lang="en-US" sz="2000" dirty="0" smtClean="0"/>
              <a:t>and </a:t>
            </a:r>
            <a:r>
              <a:rPr lang="en-US" sz="2000" dirty="0"/>
              <a:t>Dasabuvir</a:t>
            </a:r>
            <a:r>
              <a:rPr lang="en-US" sz="2000" dirty="0" smtClean="0"/>
              <a:t> + RBV in </a:t>
            </a:r>
            <a:br>
              <a:rPr lang="en-US" sz="2000" dirty="0" smtClean="0"/>
            </a:br>
            <a:r>
              <a:rPr lang="en-US" sz="2000" dirty="0" smtClean="0"/>
              <a:t>Liver Transplant Recipients with Recurrent HCV GT1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CORAL-I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2014;371:2375-82.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599" y="1828800"/>
            <a:ext cx="2061649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264303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33108"/>
              </p:ext>
            </p:extLst>
          </p:nvPr>
        </p:nvGraphicFramePr>
        <p:xfrm>
          <a:off x="459957" y="1399008"/>
          <a:ext cx="8224086" cy="49255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CORAL-I: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8174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open-label, single-arm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+ dasabuvir) + ribavirin x 24 weeks in liver transplant recipients with recurrent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transplantation due to HCV at least 12 months prior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after transplantation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Pre-transplant treatment with peginterferon + ribavirin allowed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≤F2 confirmed by liver biopsy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Use of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Immunosuppressants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stable immunosuppressant regimen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dose based on phase I pharmacokinetic study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Prednisone at dose ≤ 5 mg/day permitted but not use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mTOR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inhibitors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929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Regimen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888560"/>
            <a:ext cx="5166728" cy="540440"/>
          </a:xfrm>
          <a:prstGeom prst="rect">
            <a:avLst/>
          </a:prstGeom>
          <a:solidFill>
            <a:srgbClr val="B6AB5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500" y="29647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6" name="Rectangle 55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+ 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Ombitasvir-Paritaprevir-Ritonavir-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(RBV): </a:t>
            </a:r>
            <a:r>
              <a:rPr lang="en-US" sz="1400" dirty="0">
                <a:latin typeface="Arial"/>
                <a:cs typeface="Arial"/>
              </a:rPr>
              <a:t>dosing managed per investigator discretion; most patients received 600-800 mg/day </a:t>
            </a:r>
          </a:p>
        </p:txBody>
      </p:sp>
    </p:spTree>
    <p:extLst>
      <p:ext uri="{BB962C8B-B14F-4D97-AF65-F5344CB8AC3E}">
        <p14:creationId xmlns:p14="http://schemas.microsoft.com/office/powerpoint/2010/main" val="21604992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CORAL-I Trial: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88549"/>
              </p:ext>
            </p:extLst>
          </p:nvPr>
        </p:nvGraphicFramePr>
        <p:xfrm>
          <a:off x="897732" y="1447800"/>
          <a:ext cx="7351712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64"/>
                <a:gridCol w="2688748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+ Ribavirin </a:t>
                      </a:r>
                      <a:r>
                        <a:rPr lang="en-US" sz="1400" b="0" dirty="0" smtClean="0"/>
                        <a:t>(n=34)</a:t>
                      </a:r>
                      <a:endParaRPr lang="en-US" sz="1400" dirty="0"/>
                    </a:p>
                  </a:txBody>
                  <a:tcPr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6630"/>
                    </a:solidFill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27 (79)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Multiple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 (12)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(3)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 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245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 (15)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non-</a:t>
                      </a:r>
                      <a:r>
                        <a:rPr lang="en-US" sz="1400" dirty="0" smtClean="0"/>
                        <a:t>CC genotype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26 (76)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66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035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>Fibrosis stage</a:t>
                      </a:r>
                      <a:r>
                        <a:rPr lang="en-US" sz="1400" baseline="0" dirty="0" smtClean="0"/>
                        <a:t>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F0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F1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F2</a:t>
                      </a: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 (18)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13 (38)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15 (44)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400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94971"/>
              </p:ext>
            </p:extLst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34/34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rgbClr val="715C49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1444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2014;371:2375-82.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CORAL-I Trial: Adverse Events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557752"/>
              </p:ext>
            </p:extLst>
          </p:nvPr>
        </p:nvGraphicFramePr>
        <p:xfrm>
          <a:off x="914400" y="1386110"/>
          <a:ext cx="7315200" cy="49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887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 Event Occurring</a:t>
                      </a:r>
                      <a:r>
                        <a:rPr lang="en-US" sz="1600" baseline="0" dirty="0" smtClean="0"/>
                        <a:t> in &gt; 15% of the 34 Patients Receiving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A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870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15C49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Any 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adverse event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33 (97)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Fatigue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17 (50)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Headache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15 (44)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Cough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11 (32)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Anemia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10 (29)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Insomnia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Asthenia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Muscle spasms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Rash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Dizziness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Peripheral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edema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Rhinorrhea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92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2014;371:2375-82.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96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the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regimen of ombitasvir-ABT-450/r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was associated with a low rate of serious adverse events and a high rate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 among liver-transplant recipients with recurrent HCV genotype 1 infection, a historically difficult-to-treat population.”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Note: </a:t>
            </a:r>
            <a:r>
              <a:rPr lang="en-US" sz="1400" dirty="0">
                <a:latin typeface="Arial"/>
                <a:cs typeface="Arial"/>
              </a:rPr>
              <a:t>ABT-450/r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</a:p>
        </p:txBody>
      </p:sp>
    </p:spTree>
    <p:extLst>
      <p:ext uri="{BB962C8B-B14F-4D97-AF65-F5344CB8AC3E}">
        <p14:creationId xmlns:p14="http://schemas.microsoft.com/office/powerpoint/2010/main" val="3452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/>
              <a:t>Ombitasvir-Paritaprevir-Ritonavir and Dasabuvir in </a:t>
            </a:r>
            <a:r>
              <a:rPr lang="en-US" sz="2800" dirty="0" smtClean="0"/>
              <a:t>Patients with Renal Disease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4A2D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4A2D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920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1681" y="6616304"/>
            <a:ext cx="7388319" cy="228600"/>
          </a:xfrm>
        </p:spPr>
        <p:txBody>
          <a:bodyPr/>
          <a:lstStyle/>
          <a:p>
            <a:r>
              <a:rPr lang="en-US" sz="1200" dirty="0"/>
              <a:t>Source: </a:t>
            </a:r>
            <a:r>
              <a:rPr lang="en-US" sz="1200" i="1" dirty="0" err="1" smtClean="0"/>
              <a:t>Viekira</a:t>
            </a:r>
            <a:r>
              <a:rPr lang="en-US" sz="1200" i="1" dirty="0" smtClean="0"/>
              <a:t> Pak </a:t>
            </a:r>
            <a:r>
              <a:rPr lang="en-US" sz="1200" dirty="0" smtClean="0"/>
              <a:t>Prescribing Information. AbbVie Inc.</a:t>
            </a:r>
            <a:endParaRPr lang="en-US" sz="1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49757"/>
              </p:ext>
            </p:extLst>
          </p:nvPr>
        </p:nvGraphicFramePr>
        <p:xfrm>
          <a:off x="230188" y="103084"/>
          <a:ext cx="8686800" cy="62428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03412"/>
                <a:gridCol w="2590800"/>
                <a:gridCol w="4192588"/>
              </a:tblGrid>
              <a:tr h="3366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1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+ Dasabuvir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Contraindicated Class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Clinical Comments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hypotension.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Ombitasvir, paritaprevir, ritonavir and dasabuvir exposures may decrease leading to a potential loss of activity for HCV therapy</a:t>
                      </a: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err="1" smtClean="0">
                          <a:latin typeface="Arial"/>
                          <a:cs typeface="Arial"/>
                        </a:rPr>
                        <a:t>Antihyperlipidemic</a:t>
                      </a: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 agent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err="1" smtClean="0">
                          <a:latin typeface="Arial"/>
                          <a:cs typeface="Arial"/>
                        </a:rPr>
                        <a:t>Gemfibrozil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Increase in dasabuvir exposures by 10-fold which may increase the risk of QT prolongation.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ritonavir and dasabuvir exposures 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66381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Acute ergot toxicity characterized by vasospasm and tissue ischemia has been associated with co-administration of ritonavir and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or methylergonovine.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products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ALT elevations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ritonavir and dasabuvir exposures 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HMG-CoA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Reductase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Lovastatin, simvastatin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myopathy including rhabdomyolysis.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Neuroleptics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Pimozide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cardiac arrhythmias.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Non-nucleoside reverse transcriptase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Co-administration of efavirenz based regimens with paritaprevir, ritonavir plus dasabuvir was poorly tolerated and resulted in liver enzyme elevations.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Phosphodiesterase-5 (PDE5)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Sildenafil when dosed as REVATIO for the treatment of pulmonary arterial hypertension (PAH)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increased potential for sildenafil-associated adverse events such as visual disturbances, hypotension, priapism, and syncope.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9524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Sedatives/hypnotics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Orally administered midazolam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orally administered midazolam are extensively metabolized by CYP3A4. Coadministration of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orally administered midazolam with VIEKIRA PAK may cause large increases in the concentration of these benzodiazepines. The potential exists for serious and/or life threatening events such as prolonged or increased sedation or respiratory depression.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046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in GT1 and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RUBY-I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Pockros</a:t>
            </a:r>
            <a:r>
              <a:rPr lang="en-US" sz="1400" dirty="0"/>
              <a:t> PJ, Gastroenterology. 2016;150:1590-8.</a:t>
            </a:r>
          </a:p>
        </p:txBody>
      </p:sp>
    </p:spTree>
    <p:extLst>
      <p:ext uri="{BB962C8B-B14F-4D97-AF65-F5344CB8AC3E}">
        <p14:creationId xmlns:p14="http://schemas.microsoft.com/office/powerpoint/2010/main" val="36471807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</a:t>
            </a:r>
            <a:r>
              <a:rPr lang="en-US" dirty="0" smtClean="0"/>
              <a:t>Gastroenterology. 2016;150:1590-8.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&amp; Renal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</a:t>
            </a:r>
            <a:r>
              <a:rPr lang="en-US" sz="2700" dirty="0" smtClean="0"/>
              <a:t>I: 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99683"/>
              </p:ext>
            </p:extLst>
          </p:nvPr>
        </p:nvGraphicFramePr>
        <p:xfrm>
          <a:off x="459957" y="1447800"/>
          <a:ext cx="8224086" cy="4800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RUBY-I: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084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with or without ribavirin for 12 weeks in treatment-naïve patients with chronic HCV GT1 and advanced kidney disease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kidney disease stage 4 or 5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eGFR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&lt;30 mL/min/1.73 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+/- HD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≥10 g/dL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202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RUBY-I: </a:t>
            </a:r>
            <a:r>
              <a:rPr lang="en-US" sz="27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392689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1a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+ </a:t>
            </a:r>
            <a:r>
              <a:rPr lang="en-US" sz="1800" b="1" dirty="0" smtClean="0">
                <a:latin typeface="Arial"/>
                <a:cs typeface="Arial"/>
              </a:rPr>
              <a:t>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</a:t>
            </a:r>
            <a:r>
              <a:rPr lang="en-US" sz="1800" b="1" dirty="0" smtClean="0">
                <a:latin typeface="Arial"/>
                <a:cs typeface="Arial"/>
              </a:rPr>
              <a:t>Dasabuvir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not on hemodialysis: 200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on hemodialysis: 200 mg given 4 hours before each hemodialysis session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40" y="3513400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1b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602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Ombitasvir</a:t>
            </a:r>
            <a:r>
              <a:rPr lang="en-US" sz="2000" dirty="0">
                <a:solidFill>
                  <a:srgbClr val="F0EADC"/>
                </a:solidFill>
              </a:rPr>
              <a:t>-Paritaprevir-Ritonavir and Dasabuvir in GT1 &amp; Renal Disease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RUBY-I: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31900"/>
              </p:ext>
            </p:extLst>
          </p:nvPr>
        </p:nvGraphicFramePr>
        <p:xfrm>
          <a:off x="685800" y="1463040"/>
          <a:ext cx="7772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276600"/>
              </a:tblGrid>
              <a:tr h="4284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Patients (n = 20)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496"/>
                    </a:solidFill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17 (85%)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60</a:t>
                      </a:r>
                      <a:r>
                        <a:rPr lang="en-US" sz="1600" baseline="0" dirty="0" smtClean="0"/>
                        <a:t> (49-69)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370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Race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 (70%)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(15%)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Median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6.6 (5.5-7.6)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8619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Degree of Fibrosis, n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F2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F3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 (50%)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 (30%)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 (20%)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3706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CKD Stage; n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4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15-30 mL/min/1.73 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5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&lt;15 mL/min/1.73 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dirty="0" smtClean="0"/>
                        <a:t>or requiring HD)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(30)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14 (70)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81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, mL/min/1.73 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10.9 (5.4-29.9)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486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RUBY-I: Baseline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RUBY-I</a:t>
            </a:r>
            <a:r>
              <a:rPr lang="en-US" dirty="0"/>
              <a:t>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3012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OBV/PTV/r + DSV 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637047"/>
              </p:ext>
            </p:extLst>
          </p:nvPr>
        </p:nvGraphicFramePr>
        <p:xfrm>
          <a:off x="306388" y="18288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48693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54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11/13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7/7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705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Gastroenterology. 2016;150:1590-8.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800" dirty="0"/>
              <a:t>RUBY-I: </a:t>
            </a:r>
            <a:r>
              <a:rPr lang="en-US" sz="28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2432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 clinical trial, the combination of ombitasvir, paritaprevir, and ritonavir, administered with dasabuvir, led to an SVR12 in 90% of patients with HCV genotype 1 infection and stage 4 or 5 CKD. The regimen is well tolerated, though ribavirin use may require a reduction or interruption to manage anemia.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1" y="1371600"/>
            <a:ext cx="9012934" cy="4971288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SAPPHIRE-I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: GT1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,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Treatment-Naïve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without cirrhosis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- Ombitasvir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-paritaprevir-ritonavir + dasabuvir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+ RBV x 12 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rgbClr val="F0EADC"/>
                </a:solidFill>
                <a:latin typeface="Arial"/>
                <a:cs typeface="Arial"/>
              </a:rPr>
              <a:t>PEARL-III: </a:t>
            </a:r>
            <a: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  <a:t>GT1b, Treatment-Naïve, without cirrhosis</a:t>
            </a:r>
            <a:br>
              <a:rPr lang="en-US" sz="2000" dirty="0" smtClean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cs typeface="Arial"/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+ dasabuvir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+/-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rgbClr val="F0EADC"/>
                </a:solidFill>
                <a:cs typeface="Arial"/>
              </a:rPr>
              <a:t>PEARL-</a:t>
            </a:r>
            <a:r>
              <a:rPr lang="en-US" sz="2000" b="1" dirty="0" smtClean="0">
                <a:solidFill>
                  <a:srgbClr val="F0EADC"/>
                </a:solidFill>
                <a:cs typeface="Arial"/>
              </a:rPr>
              <a:t>IV: </a:t>
            </a:r>
            <a:r>
              <a:rPr lang="en-US" sz="2000" dirty="0" smtClean="0">
                <a:solidFill>
                  <a:srgbClr val="F0EADC"/>
                </a:solidFill>
                <a:cs typeface="Arial"/>
              </a:rPr>
              <a:t>GT1a, Treatment-Naïve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, without cirrhosis</a:t>
            </a:r>
            <a:br>
              <a:rPr lang="en-US" sz="2000" dirty="0">
                <a:solidFill>
                  <a:srgbClr val="F0EADC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Ombitasvir-paritaprevir-ritonavir + dasabuvir +/- 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SAPPHIRE-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II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: GT1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(a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Treatment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-Experienced,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without cirrhosis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/>
            </a:r>
            <a:br>
              <a:rPr lang="en-US" sz="2000" dirty="0">
                <a:solidFill>
                  <a:schemeClr val="bg1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Ombitasvir-paritaprevir-ritonavir + dasabuvir + 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rgbClr val="F0EADC"/>
                </a:solidFill>
                <a:cs typeface="Arial"/>
              </a:rPr>
              <a:t>PEARL-</a:t>
            </a:r>
            <a:r>
              <a:rPr lang="en-US" sz="2000" b="1" dirty="0" smtClean="0">
                <a:solidFill>
                  <a:srgbClr val="F0EADC"/>
                </a:solidFill>
                <a:cs typeface="Arial"/>
              </a:rPr>
              <a:t>II</a:t>
            </a:r>
            <a:r>
              <a:rPr lang="en-US" sz="2000" b="1" dirty="0">
                <a:solidFill>
                  <a:srgbClr val="F0EADC"/>
                </a:solidFill>
                <a:cs typeface="Arial"/>
              </a:rPr>
              <a:t>: 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GT1b, Treatment</a:t>
            </a:r>
            <a:r>
              <a:rPr lang="en-US" sz="2000" dirty="0" smtClean="0">
                <a:solidFill>
                  <a:srgbClr val="F0EADC"/>
                </a:solidFill>
                <a:cs typeface="Arial"/>
              </a:rPr>
              <a:t>-Experienced, 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without cirrhosis</a:t>
            </a:r>
            <a:br>
              <a:rPr lang="en-US" sz="2000" dirty="0">
                <a:solidFill>
                  <a:srgbClr val="F0EADC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Ombitasvir-paritaprevir-ritonavir + dasabuvir +/- RBV x 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TURQUOISE II: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 (a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&amp;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b),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Treatment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-Naïve &amp; Experienced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with cirrhosis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Ombitasvir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-paritaprevir-ritonavir + dasabuvir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12 or 24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UOISE II: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GT1b,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Treatment-Naïve &amp; Experienced, with cirrhosis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cs typeface="Arial"/>
              </a:rPr>
              <a:t>- </a:t>
            </a:r>
            <a:r>
              <a:rPr lang="en-US" sz="2000" dirty="0" err="1">
                <a:solidFill>
                  <a:schemeClr val="bg1"/>
                </a:solidFill>
                <a:cs typeface="Arial"/>
              </a:rPr>
              <a:t>Ombitasvir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-</a:t>
            </a:r>
            <a:r>
              <a:rPr lang="en-US" sz="2000" dirty="0" err="1">
                <a:solidFill>
                  <a:schemeClr val="bg1"/>
                </a:solidFill>
                <a:cs typeface="Arial"/>
              </a:rPr>
              <a:t>paritaprevir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-ritonavir + </a:t>
            </a:r>
            <a:r>
              <a:rPr lang="en-US" sz="2000" dirty="0" err="1">
                <a:solidFill>
                  <a:schemeClr val="bg1"/>
                </a:solidFill>
                <a:cs typeface="Arial"/>
              </a:rPr>
              <a:t>dasabuvir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x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12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weeks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256032" indent="-256032">
              <a:lnSpc>
                <a:spcPts val="2200"/>
              </a:lnSpc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844278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Key Phase 3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Ombitasvir-Paritaprevir</a:t>
            </a:r>
            <a:r>
              <a:rPr lang="en-US" sz="2000" dirty="0"/>
              <a:t>-</a:t>
            </a:r>
            <a:r>
              <a:rPr lang="en-US" sz="2000" dirty="0" smtClean="0"/>
              <a:t>Ritonavir + Dasabuvir (</a:t>
            </a:r>
            <a:r>
              <a:rPr lang="en-US" sz="2000" i="1" dirty="0" err="1" smtClean="0"/>
              <a:t>Viekira</a:t>
            </a:r>
            <a:r>
              <a:rPr lang="en-US" sz="2000" i="1" dirty="0" smtClean="0"/>
              <a:t> Pak</a:t>
            </a:r>
            <a:r>
              <a:rPr lang="en-US" sz="2000" dirty="0" smtClean="0"/>
              <a:t>) +/- </a:t>
            </a:r>
            <a:r>
              <a:rPr lang="en-US" sz="2000" dirty="0"/>
              <a:t>RBV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938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60491</TotalTime>
  <Words>6796</Words>
  <Application>Microsoft Macintosh PowerPoint</Application>
  <PresentationFormat>On-screen Show (4:3)</PresentationFormat>
  <Paragraphs>1215</Paragraphs>
  <Slides>86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AETC_Master_Template_061510</vt:lpstr>
      <vt:lpstr>Ombitasvir-Paritaprevir-Ritonavir + Dasabuvir  (Viekira Pak)</vt:lpstr>
      <vt:lpstr>Background and Dosing</vt:lpstr>
      <vt:lpstr>Ombitasvir-Paritaprevir-Ritonavir + Dasabuvir (Viekira Pak)</vt:lpstr>
      <vt:lpstr>Ombitasvir-Paritaprevir-Ritonavir + Dasabuvir (Viekira Pak) Indications and Usage</vt:lpstr>
      <vt:lpstr>Ombitasvir-Paritaprevir-Ritonavir + Dasabuvir (Viekira Pak) Contraindications</vt:lpstr>
      <vt:lpstr>Ombitasvir-Paritaprevir-Ritonavir + Dasabuvir (Viekira Pak) Estimated Medication Cost for Therapy</vt:lpstr>
      <vt:lpstr>PowerPoint Presentation</vt:lpstr>
      <vt:lpstr>PowerPoint Presentation</vt:lpstr>
      <vt:lpstr>PowerPoint Presentation</vt:lpstr>
      <vt:lpstr>PowerPoint Presentation</vt:lpstr>
      <vt:lpstr>Ombitasvir-Paritaprevir-Ritonavir and Dasabuvir in Treatment-Naïve Patients</vt:lpstr>
      <vt:lpstr>Ombitasvir-Paritaprevir-Ritonavir and Dasabuvir + RBV in GT1 SAPPHIRE-I</vt:lpstr>
      <vt:lpstr>Ombitasvir-Paritaprevir-Ritonavir and Dasabuvir + Ribavirin in GT1 SAPPHIRE-I Study: Design</vt:lpstr>
      <vt:lpstr>Ombitasvir-Paritaprevir-Ritonavir and Dasabuvir + Ribavirin in GT1 SAPPHIRE-I Study: Study Regimens</vt:lpstr>
      <vt:lpstr>Ombitasvir-Paritaprevir-Ritonavir and Dasabuvir + Ribavirin in GT1 SAPPHIRE-I Study: Baseline Characteristics</vt:lpstr>
      <vt:lpstr>Ombitasvir-Paritaprevir-Ritonavir and Dasabuvir + Ribavirin in GT1 SAPPHIRE-I Study: Results</vt:lpstr>
      <vt:lpstr>Ombitasvir-Paritaprevir-Ritonavir and Dasabuvir + Ribavirin in GT1 SAPPHIRE-I Study: Results</vt:lpstr>
      <vt:lpstr>Ombitasvir-Paritaprevir-Ritonavir and Dasabuvir + Ribavirin in GT1 SAPPHIRE-I Study: Adverse Events During Double-Blind Phase</vt:lpstr>
      <vt:lpstr>Ombitasvir-Paritaprevir-Ritonavir and Dasabuvir + Ribavirin in GT1 SAPPHIRE-I Study: Conclusions</vt:lpstr>
      <vt:lpstr>Ombitasvir-Paritaprevir-Ritonavir and Dasabuvir +/- RBV in GT1 PEARL-III and PEARL-IV</vt:lpstr>
      <vt:lpstr>Ombitasvir-Paritaprevir-Ritonavir and Dasabuvir +/- RBV in GT1 PEARL-III and PEARL-IV: Study Design</vt:lpstr>
      <vt:lpstr>Ombitasvir-Paritaprevir-Ritonavir and Dasabuvir +/- RBV in GT1 PEARL-III and PEARL-IV: Study Regimens</vt:lpstr>
      <vt:lpstr>Ombitasvir-Paritaprevir-Ritonavir and Dasabuvir +/- RBV in GT1 PEARL-III and PEARL-IV: Baseline Characteristics</vt:lpstr>
      <vt:lpstr>Ombitasvir-Paritaprevir-Ritonavir and Dasabuvir +/- RBV in GT1 PEARL-III and PEARL-IV: Results</vt:lpstr>
      <vt:lpstr>Ombitasvir-Paritaprevir-Ritonavir and Dasabuvir +/- RBV in GT1 PEARL-III and PEARL-IV: Adverse Events </vt:lpstr>
      <vt:lpstr>Ombitasvir-Paritaprevir-Ritonavir and Dasabuvir +/- RBV in GT1 PEARL-III and PEARL-IV: Adverse Events </vt:lpstr>
      <vt:lpstr>Ombitasvir-Paritaprevir-Ritonavir and Dasabuvir +/- RBV in GT1 PEARL-III and PEARL-IV: Conclusions</vt:lpstr>
      <vt:lpstr>Ombitasvir-Paritaprevir-Ritonavir and Dasabuvir in Treatment-Experienced Patients</vt:lpstr>
      <vt:lpstr>Ombitasvir-Paritaprevir-Ritonavir and Dasabuvir + RBV in GT1 SAPPHIRE-II</vt:lpstr>
      <vt:lpstr>Ombitasvir-Paritaprevir-Ritonavir and Dasabuvir + RBV in GT1 SAPPHIRE-II: Study Design</vt:lpstr>
      <vt:lpstr>Ombitasvir-Paritaprevir-Ritonavir and Dasabuvir + RBV in GT1 SAPPHIRE-II: Regimens</vt:lpstr>
      <vt:lpstr>Ombitasvir-Paritaprevir-Ritonavir + Dasabuvir + RBV in GT1 SAPPHIRE-II Study: Baseline Characteristics</vt:lpstr>
      <vt:lpstr>Ombitasvir-Paritaprevir-Ritonavir and Dasabuvir + RBV in GT1 SAPPHIRE-II: Results</vt:lpstr>
      <vt:lpstr>Ombitasvir-Paritaprevir-Ritonavir and Dasabuvir + RBV in GT1 SAPPHIRE-II: Results</vt:lpstr>
      <vt:lpstr>Ombitasvir-Paritaprevir-Ritonavir and Dasabuvir + RBV in GT1 SAPPHIRE-II Study:  Key Adverse Events</vt:lpstr>
      <vt:lpstr>Ombitasvir-Paritaprevir-Ritonavir and Dasabuvir + RBV in GT1 SAPPHIRE-II: Conclusions</vt:lpstr>
      <vt:lpstr>Ombitasvir-Paritaprevir-Ritonavir and Dasabuvir +/- RBV in GT1b PEARL-II</vt:lpstr>
      <vt:lpstr>Ombitasvir-Paritaprevir-Ritonavir and Dasabuvir +/- RBV in GT1b PEARL-II: Study Design</vt:lpstr>
      <vt:lpstr>Ombitasvir-Paritaprevir-Ritonavir and Dasabuvir +/- RBV in GT1b PEARL-II: Regimens</vt:lpstr>
      <vt:lpstr>Ombitasvir-Paritaprevir-Ritonavir and Dasabuvir +/- RBV in GT1b PEARL-II: Baseline Characteristics</vt:lpstr>
      <vt:lpstr>Ombitasvir-Paritaprevir-Ritonavir and Dasabuvir +/- RBV in GT1b PEARL-II: Results</vt:lpstr>
      <vt:lpstr>Ombitasvir-Paritaprevir-Ritonavir and Dasabuvir +/- RBV in GT1b PEARL-II: Results by Prior Treatment Response</vt:lpstr>
      <vt:lpstr>Ombitasvir-Paritaprevir-Ritonavir and Dasabuvir +/- RBV in GT1b PEARL-II: Treatment-Emergent Adverse Effects</vt:lpstr>
      <vt:lpstr>Ombitasvir-Paritaprevir-Ritonavir and Dasabuvir +/- RBV in GT1b PEARL-II: Conclusions</vt:lpstr>
      <vt:lpstr>Ombitasvir-Paritaprevir-Ritonavir and Dasabuvir in Treatment-Naïve and Treatment-Experienced Patients</vt:lpstr>
      <vt:lpstr>3D (Ombitasvir-Paritaprevir-Ritonavir + Dasabuvir) + RBV in GT1  TURQUOISE-I</vt:lpstr>
      <vt:lpstr>3D + Ribavirin for HCV-HIV Coinfection and GT1 TURQUOISE-I: Part 1a Study Design</vt:lpstr>
      <vt:lpstr>3D + Ribavirin for HCV-HIV Coinfection and GT1 TURQUOISE-I: Part 1a Study Regimens</vt:lpstr>
      <vt:lpstr>3D + Ribavirin for HCV-HIV Coinfection and GT 1 TURQUOISE-I: Patient Population</vt:lpstr>
      <vt:lpstr>3D + Ribavirin for HCV-HIV Coinfection and GT 1 TURQUOISE-I: Part 1a Results</vt:lpstr>
      <vt:lpstr>3D + Ribavirin for HCV-HIV Coinfection and GT 1 TURQUOISE-I: Part 1a Results</vt:lpstr>
      <vt:lpstr>3D + Ribavirin for HCV-HIV Coinfection and GT 1 TURQUOISE-I: Part 1a Conclusions and Relevance</vt:lpstr>
      <vt:lpstr>Ombitasvir-Paritaprevir-Ritonavir and Dasabuvir + RBV in GT1 TURQUOISE-II</vt:lpstr>
      <vt:lpstr>3D + Ribavirin in GT1 and Compensated Cirrhosis TURQUOISE-II: Study Design</vt:lpstr>
      <vt:lpstr>3D + Ribavirin in GT1 and Compensated Cirrhosis TURQUOISE-II: Regimens</vt:lpstr>
      <vt:lpstr>3D + Ribavirin in GT1 and Compensated Cirrhosis TURQUOISE-II: Results</vt:lpstr>
      <vt:lpstr>3D + Ribavirin in GT1 and Compensated Cirrhosis TURQUOISE-II: Results</vt:lpstr>
      <vt:lpstr>3D + Ribavirin in GT1 and Compensated Cirrhosis TURQUOISE-II: Results for GT1a</vt:lpstr>
      <vt:lpstr>3D + Ribavirin in GT1 and Compensated Cirrhosis TURQUOISE-II: Results for GT1b</vt:lpstr>
      <vt:lpstr>3D + Ribavirin in GT1 and Compensated Cirrhosis TURQUOISE-II: Adverse Effects</vt:lpstr>
      <vt:lpstr>3D + Ribavirin in GT1 and Compensated Cirrhosis TURQUOISE-II: Adverse Effects</vt:lpstr>
      <vt:lpstr>3D + Ribavirin in GT1 and Compensated Cirrhosis TURQUOISE-II: Conclusions</vt:lpstr>
      <vt:lpstr>Ombitasvir-Paritaprevir-Ritonavir and Dasabuvir in GT1b  TURQUOISE-III</vt:lpstr>
      <vt:lpstr>OMB-PTV-RTV + DSV in GT1b and Compensated Cirrhosis TURQUOISE-III: Study Design</vt:lpstr>
      <vt:lpstr>OMB-PTV-RTV + DSV in GT1b and Compensated Cirrhosis TURQUOISE-III: Study Design</vt:lpstr>
      <vt:lpstr>OMB-PTV-RTV + DSV in GT1b and Compensated Cirrhosis TURQUOISE-III: Results</vt:lpstr>
      <vt:lpstr>OMB-PTV-RTV + DSV in GT1b and Compensated Cirrhosis TURQUOISE-III: Adverse Effects</vt:lpstr>
      <vt:lpstr>OMB-PTV-RTV + DSV in GT1b and Compensated Cirrhosis TURQUOISE-III: Adverse Effects</vt:lpstr>
      <vt:lpstr>OMB-PTV-RTV + DSV in GT1b and Compensated Cirrhosis TURQUOISE-III: Conclusions</vt:lpstr>
      <vt:lpstr>Ombitasvir-Paritaprevir-Ritonavir and Dasabuvir in Patients with HCV-HIV Coinfection</vt:lpstr>
      <vt:lpstr>Ombitasvir-Paritaprevir-Ritonavir and Dasabuvir in Patients Pre and Post Liver Transplant</vt:lpstr>
      <vt:lpstr>Ombitasvir-Paritaprevir-Ritonavir and Dasabuvir + RBV in  Liver Transplant Recipients with Recurrent HCV GT1  CORAL-I</vt:lpstr>
      <vt:lpstr>3D + RBV in Liver Transplant Recipients with Recurrent HCV GT1 CORAL-I Trial: Study Design</vt:lpstr>
      <vt:lpstr>3D + RBV in Liver Transplant Recipients with Recurrent HCV GT1 CORAL-I Trial: Regimen</vt:lpstr>
      <vt:lpstr>3D + RBV in Liver Transplant Recipients with Recurrent HCV GT1 CORAL-I Trial: Baseline Characteristics</vt:lpstr>
      <vt:lpstr>3D + RBV in Liver Transplant Recipients with Recurrent HCV GT1 CORAL-I Trial: Results</vt:lpstr>
      <vt:lpstr>3D + RBV in Liver Transplant Recipients with Recurrent HCV GT1 CORAL-I Trial: Adverse Events</vt:lpstr>
      <vt:lpstr>3D + RBV in Liver Transplant Recipients with Recurrent HCV GT1 CORAL-I Trial: Conclusions</vt:lpstr>
      <vt:lpstr>Ombitasvir-Paritaprevir-Ritonavir and Dasabuvir in Patients with Renal Disease</vt:lpstr>
      <vt:lpstr>Ombitasvir-Paritaprevir-Ritonavir and Dasabuvir in GT1 and Renal Disease RUBY-I</vt:lpstr>
      <vt:lpstr>Ombitasvir-Paritaprevir-Ritonavir and Dasabuvir in GT1 &amp; Renal Disease RUBY-I: Study Design</vt:lpstr>
      <vt:lpstr>Ombitasvir-Paritaprevir-Ritonavir and Dasabuvir in GT1 &amp; Renal Disease RUBY-I: Regimens</vt:lpstr>
      <vt:lpstr>Ombitasvir-Paritaprevir-Ritonavir and Dasabuvir in GT1 &amp; Renal Disease RUBY-I: Baseline Characteristics</vt:lpstr>
      <vt:lpstr>Ombitasvir-Paritaprevir-Ritonavir and Dasabuvir in GT1 &amp; Renal Disease RUBY-I: Baseline Results</vt:lpstr>
      <vt:lpstr>Ombitasvir-Paritaprevir-Ritonavir and Dasabuvir in GT1 &amp; Renal Disease RUBY-I: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3300</cp:revision>
  <cp:lastPrinted>2011-04-18T21:48:04Z</cp:lastPrinted>
  <dcterms:created xsi:type="dcterms:W3CDTF">2010-11-28T05:36:22Z</dcterms:created>
  <dcterms:modified xsi:type="dcterms:W3CDTF">2017-08-25T04:09:42Z</dcterms:modified>
</cp:coreProperties>
</file>