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notesSlides/notesSlide10.xml" ContentType="application/vnd.openxmlformats-officedocument.presentationml.notesSl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notesSlides/notesSlide16.xml" ContentType="application/vnd.openxmlformats-officedocument.presentationml.notesSl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88"/>
  </p:notesMasterIdLst>
  <p:handoutMasterIdLst>
    <p:handoutMasterId r:id="rId89"/>
  </p:handoutMasterIdLst>
  <p:sldIdLst>
    <p:sldId id="536" r:id="rId2"/>
    <p:sldId id="641" r:id="rId3"/>
    <p:sldId id="642" r:id="rId4"/>
    <p:sldId id="647" r:id="rId5"/>
    <p:sldId id="649" r:id="rId6"/>
    <p:sldId id="648" r:id="rId7"/>
    <p:sldId id="651" r:id="rId8"/>
    <p:sldId id="650" r:id="rId9"/>
    <p:sldId id="492" r:id="rId10"/>
    <p:sldId id="640" r:id="rId11"/>
    <p:sldId id="669" r:id="rId12"/>
    <p:sldId id="583" r:id="rId13"/>
    <p:sldId id="589" r:id="rId14"/>
    <p:sldId id="588" r:id="rId15"/>
    <p:sldId id="591" r:id="rId16"/>
    <p:sldId id="590" r:id="rId17"/>
    <p:sldId id="652" r:id="rId18"/>
    <p:sldId id="592" r:id="rId19"/>
    <p:sldId id="584" r:id="rId20"/>
    <p:sldId id="579" r:id="rId21"/>
    <p:sldId id="585" r:id="rId22"/>
    <p:sldId id="586" r:id="rId23"/>
    <p:sldId id="593" r:id="rId24"/>
    <p:sldId id="587" r:id="rId25"/>
    <p:sldId id="625" r:id="rId26"/>
    <p:sldId id="653" r:id="rId27"/>
    <p:sldId id="580" r:id="rId28"/>
    <p:sldId id="670" r:id="rId29"/>
    <p:sldId id="605" r:id="rId30"/>
    <p:sldId id="606" r:id="rId31"/>
    <p:sldId id="607" r:id="rId32"/>
    <p:sldId id="608" r:id="rId33"/>
    <p:sldId id="609" r:id="rId34"/>
    <p:sldId id="610" r:id="rId35"/>
    <p:sldId id="623" r:id="rId36"/>
    <p:sldId id="611" r:id="rId37"/>
    <p:sldId id="581" r:id="rId38"/>
    <p:sldId id="600" r:id="rId39"/>
    <p:sldId id="597" r:id="rId40"/>
    <p:sldId id="603" r:id="rId41"/>
    <p:sldId id="602" r:id="rId42"/>
    <p:sldId id="604" r:id="rId43"/>
    <p:sldId id="626" r:id="rId44"/>
    <p:sldId id="582" r:id="rId45"/>
    <p:sldId id="671" r:id="rId46"/>
    <p:sldId id="612" r:id="rId47"/>
    <p:sldId id="613" r:id="rId48"/>
    <p:sldId id="614" r:id="rId49"/>
    <p:sldId id="619" r:id="rId50"/>
    <p:sldId id="617" r:id="rId51"/>
    <p:sldId id="646" r:id="rId52"/>
    <p:sldId id="654" r:id="rId53"/>
    <p:sldId id="572" r:id="rId54"/>
    <p:sldId id="595" r:id="rId55"/>
    <p:sldId id="596" r:id="rId56"/>
    <p:sldId id="570" r:id="rId57"/>
    <p:sldId id="576" r:id="rId58"/>
    <p:sldId id="643" r:id="rId59"/>
    <p:sldId id="644" r:id="rId60"/>
    <p:sldId id="621" r:id="rId61"/>
    <p:sldId id="645" r:id="rId62"/>
    <p:sldId id="638" r:id="rId63"/>
    <p:sldId id="677" r:id="rId64"/>
    <p:sldId id="688" r:id="rId65"/>
    <p:sldId id="679" r:id="rId66"/>
    <p:sldId id="680" r:id="rId67"/>
    <p:sldId id="684" r:id="rId68"/>
    <p:sldId id="687" r:id="rId69"/>
    <p:sldId id="686" r:id="rId70"/>
    <p:sldId id="673" r:id="rId71"/>
    <p:sldId id="674" r:id="rId72"/>
    <p:sldId id="627" r:id="rId73"/>
    <p:sldId id="628" r:id="rId74"/>
    <p:sldId id="629" r:id="rId75"/>
    <p:sldId id="630" r:id="rId76"/>
    <p:sldId id="631" r:id="rId77"/>
    <p:sldId id="632" r:id="rId78"/>
    <p:sldId id="637" r:id="rId79"/>
    <p:sldId id="675" r:id="rId80"/>
    <p:sldId id="664" r:id="rId81"/>
    <p:sldId id="665" r:id="rId82"/>
    <p:sldId id="666" r:id="rId83"/>
    <p:sldId id="667" r:id="rId84"/>
    <p:sldId id="668" r:id="rId85"/>
    <p:sldId id="676" r:id="rId86"/>
    <p:sldId id="546" r:id="rId87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oolston, Sophie L" initials="WSL" lastIdx="30" clrIdx="0"/>
  <p:cmAuthor id="1" name="David Spach" initials="DS" lastIdx="0" clrIdx="1"/>
  <p:cmAuthor id="2" name="David Spach" initials="" lastIdx="0" clrIdx="2"/>
  <p:cmAuthor id="3" name="Nina Kim" initials="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537F"/>
    <a:srgbClr val="E6EBF2"/>
    <a:srgbClr val="3B3019"/>
    <a:srgbClr val="74A2D0"/>
    <a:srgbClr val="8D60A1"/>
    <a:srgbClr val="8B8E5E"/>
    <a:srgbClr val="405496"/>
    <a:srgbClr val="718E25"/>
    <a:srgbClr val="7F6738"/>
    <a:srgbClr val="967B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581" autoAdjust="0"/>
    <p:restoredTop sz="95679" autoAdjust="0"/>
  </p:normalViewPr>
  <p:slideViewPr>
    <p:cSldViewPr showGuides="1">
      <p:cViewPr>
        <p:scale>
          <a:sx n="100" d="100"/>
          <a:sy n="100" d="100"/>
        </p:scale>
        <p:origin x="-360" y="-1680"/>
      </p:cViewPr>
      <p:guideLst>
        <p:guide orient="horz" pos="4319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7" d="100"/>
        <a:sy n="137" d="100"/>
      </p:scale>
      <p:origin x="0" y="19888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printerSettings" Target="printerSettings/printerSettings1.bin"/><Relationship Id="rId91" Type="http://schemas.openxmlformats.org/officeDocument/2006/relationships/commentAuthors" Target="commentAuthors.xml"/><Relationship Id="rId92" Type="http://schemas.openxmlformats.org/officeDocument/2006/relationships/presProps" Target="presProps.xml"/><Relationship Id="rId93" Type="http://schemas.openxmlformats.org/officeDocument/2006/relationships/viewProps" Target="viewProps.xml"/><Relationship Id="rId94" Type="http://schemas.openxmlformats.org/officeDocument/2006/relationships/theme" Target="theme/theme1.xml"/><Relationship Id="rId95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notesMaster" Target="notesMasters/notesMaster1.xml"/><Relationship Id="rId8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package" Target="../embeddings/Microsoft_Excel_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1.xml"/><Relationship Id="rId2" Type="http://schemas.openxmlformats.org/officeDocument/2006/relationships/package" Target="../embeddings/Microsoft_Excel_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2.xml"/><Relationship Id="rId2" Type="http://schemas.openxmlformats.org/officeDocument/2006/relationships/package" Target="../embeddings/Microsoft_Excel_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3.xml"/><Relationship Id="rId2" Type="http://schemas.openxmlformats.org/officeDocument/2006/relationships/package" Target="../embeddings/Microsoft_Excel_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4.xml"/><Relationship Id="rId2" Type="http://schemas.openxmlformats.org/officeDocument/2006/relationships/package" Target="../embeddings/Microsoft_Excel_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5.xml"/><Relationship Id="rId2" Type="http://schemas.openxmlformats.org/officeDocument/2006/relationships/package" Target="../embeddings/Microsoft_Excel_Sheet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package" Target="../embeddings/Microsoft_Excel_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8965504311961"/>
          <c:y val="0.0339241414826151"/>
          <c:w val="0.901844652230971"/>
          <c:h val="0.8355514847963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12-Week Group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657E2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64756B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64758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All</c:v>
                </c:pt>
                <c:pt idx="1">
                  <c:v>GT-1a</c:v>
                </c:pt>
                <c:pt idx="2">
                  <c:v>GT-1b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96.2</c:v>
                </c:pt>
                <c:pt idx="1">
                  <c:v>95.3</c:v>
                </c:pt>
                <c:pt idx="2">
                  <c:v>98.0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143805480"/>
        <c:axId val="-2143812888"/>
      </c:barChart>
      <c:catAx>
        <c:axId val="-214380548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0" i="0">
                <a:latin typeface="Arial"/>
                <a:cs typeface="Arial"/>
              </a:defRPr>
            </a:pPr>
            <a:endParaRPr lang="en-US"/>
          </a:p>
        </c:txPr>
        <c:crossAx val="-214381288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43812888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208204443194601"/>
              <c:y val="0.20177704025435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143805480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8965504311961"/>
          <c:y val="0.120131116056762"/>
          <c:w val="0.901844652230971"/>
          <c:h val="0.6889996280202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3D + RBV x 12 Weeks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No Prior Treatment</c:v>
                </c:pt>
                <c:pt idx="1">
                  <c:v>Prior Relapser</c:v>
                </c:pt>
                <c:pt idx="2">
                  <c:v>Partial Responder</c:v>
                </c:pt>
                <c:pt idx="3">
                  <c:v>Null Responder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94.2</c:v>
                </c:pt>
                <c:pt idx="1">
                  <c:v>96.6</c:v>
                </c:pt>
                <c:pt idx="2">
                  <c:v>94.4</c:v>
                </c:pt>
                <c:pt idx="3">
                  <c:v>86.7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3D + RBV x 24 Weeks</c:v>
                </c:pt>
              </c:strCache>
            </c:strRef>
          </c:tx>
          <c:spPr>
            <a:solidFill>
              <a:srgbClr val="6E4B7D"/>
            </a:solidFill>
            <a:ln w="12700">
              <a:solidFill>
                <a:srgbClr val="00000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No Prior Treatment</c:v>
                </c:pt>
                <c:pt idx="1">
                  <c:v>Prior Relapser</c:v>
                </c:pt>
                <c:pt idx="2">
                  <c:v>Partial Responder</c:v>
                </c:pt>
                <c:pt idx="3">
                  <c:v>Null Responder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0">
                  <c:v>94.6</c:v>
                </c:pt>
                <c:pt idx="1">
                  <c:v>100.0</c:v>
                </c:pt>
                <c:pt idx="2">
                  <c:v>100.0</c:v>
                </c:pt>
                <c:pt idx="3">
                  <c:v>95.2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139163864"/>
        <c:axId val="-2139160616"/>
      </c:barChart>
      <c:catAx>
        <c:axId val="-213916386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-213916061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39160616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208204443194601"/>
              <c:y val="0.18740921115866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139163864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400957653730784"/>
          <c:y val="0.0172413949148293"/>
          <c:w val="0.589949732845894"/>
          <c:h val="0.080726462290954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8965504311961"/>
          <c:y val="0.120131116056762"/>
          <c:w val="0.901844652230971"/>
          <c:h val="0.7091145887542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3D + RBV x 12 Weeks</c:v>
                </c:pt>
              </c:strCache>
            </c:strRef>
          </c:tx>
          <c:spPr>
            <a:solidFill>
              <a:srgbClr val="595959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No Prior Treatment</c:v>
                </c:pt>
                <c:pt idx="1">
                  <c:v>Prior Relapser</c:v>
                </c:pt>
                <c:pt idx="2">
                  <c:v>Partial Responder</c:v>
                </c:pt>
                <c:pt idx="3">
                  <c:v>Null Responder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92.2</c:v>
                </c:pt>
                <c:pt idx="1">
                  <c:v>93.3</c:v>
                </c:pt>
                <c:pt idx="2">
                  <c:v>100.0</c:v>
                </c:pt>
                <c:pt idx="3">
                  <c:v>80.0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3D + RBV x 24 Weeks</c:v>
                </c:pt>
              </c:strCache>
            </c:strRef>
          </c:tx>
          <c:spPr>
            <a:solidFill>
              <a:srgbClr val="5A7164"/>
            </a:solidFill>
            <a:ln w="12700">
              <a:solidFill>
                <a:srgbClr val="00000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No Prior Treatment</c:v>
                </c:pt>
                <c:pt idx="1">
                  <c:v>Prior Relapser</c:v>
                </c:pt>
                <c:pt idx="2">
                  <c:v>Partial Responder</c:v>
                </c:pt>
                <c:pt idx="3">
                  <c:v>Null Responder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92.9</c:v>
                </c:pt>
                <c:pt idx="1">
                  <c:v>100.0</c:v>
                </c:pt>
                <c:pt idx="2">
                  <c:v>100.0</c:v>
                </c:pt>
                <c:pt idx="3">
                  <c:v>92.9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126608376"/>
        <c:axId val="-2126605128"/>
      </c:barChart>
      <c:catAx>
        <c:axId val="-212660837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-212660512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26605128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208204443194601"/>
              <c:y val="0.18740921115866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126608376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400957653730784"/>
          <c:y val="0.0172413949148293"/>
          <c:w val="0.589949732845894"/>
          <c:h val="0.080726462290954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8965504311961"/>
          <c:y val="0.120131116056762"/>
          <c:w val="0.901844652230971"/>
          <c:h val="0.7062410229351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3D + RBV x 12 Weeks</c:v>
                </c:pt>
              </c:strCache>
            </c:strRef>
          </c:tx>
          <c:spPr>
            <a:solidFill>
              <a:srgbClr val="444C6A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No Prior Treatment</c:v>
                </c:pt>
                <c:pt idx="1">
                  <c:v>Prior Relapser</c:v>
                </c:pt>
                <c:pt idx="2">
                  <c:v>Partial Responder</c:v>
                </c:pt>
                <c:pt idx="3">
                  <c:v>Null Responder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100.0</c:v>
                </c:pt>
                <c:pt idx="1">
                  <c:v>100.0</c:v>
                </c:pt>
                <c:pt idx="2">
                  <c:v>85.7</c:v>
                </c:pt>
                <c:pt idx="3">
                  <c:v>100.0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3D + RBV x 24 Weeks</c:v>
                </c:pt>
              </c:strCache>
            </c:strRef>
          </c:tx>
          <c:spPr>
            <a:solidFill>
              <a:srgbClr val="835C62"/>
            </a:solidFill>
            <a:ln w="12700">
              <a:solidFill>
                <a:srgbClr val="00000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No Prior Treatment</c:v>
                </c:pt>
                <c:pt idx="1">
                  <c:v>Prior Relapser</c:v>
                </c:pt>
                <c:pt idx="2">
                  <c:v>Partial Responder</c:v>
                </c:pt>
                <c:pt idx="3">
                  <c:v>Null Responder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100.0</c:v>
                </c:pt>
                <c:pt idx="1">
                  <c:v>100.0</c:v>
                </c:pt>
                <c:pt idx="2">
                  <c:v>100.0</c:v>
                </c:pt>
                <c:pt idx="3">
                  <c:v>100.0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126389080"/>
        <c:axId val="-2126385832"/>
      </c:barChart>
      <c:catAx>
        <c:axId val="-212638908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-212638583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26385832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208204443194601"/>
              <c:y val="0.18740921115866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126389080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400957653730784"/>
          <c:y val="0.0172413949148293"/>
          <c:w val="0.589949732845894"/>
          <c:h val="0.080726462290954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88670556805399"/>
          <c:y val="0.0339241414826151"/>
          <c:w val="0.891842074428196"/>
          <c:h val="0.8355514847963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3D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57717D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57717D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57717D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100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100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" sourceLinked="0"/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Week 4</c:v>
                </c:pt>
                <c:pt idx="1">
                  <c:v>EOT</c:v>
                </c:pt>
                <c:pt idx="2">
                  <c:v>SVR4</c:v>
                </c:pt>
                <c:pt idx="3">
                  <c:v>SVR12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100.0</c:v>
                </c:pt>
                <c:pt idx="1">
                  <c:v>100.0</c:v>
                </c:pt>
                <c:pt idx="2">
                  <c:v>100.0</c:v>
                </c:pt>
                <c:pt idx="3">
                  <c:v>100.0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127359240"/>
        <c:axId val="-2126187272"/>
      </c:barChart>
      <c:catAx>
        <c:axId val="-212735924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-212618727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26187272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HCV RNA &lt; 25 IU/ml (%)  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297619047619048"/>
              <c:y val="0.18453564533952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127359240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88670556805399"/>
          <c:y val="0.0339241414826151"/>
          <c:w val="0.891842074428196"/>
          <c:h val="0.8355514847963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12-Week Group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15C49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715C49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57717D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57717D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57717D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100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100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" sourceLinked="0"/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Week 4</c:v>
                </c:pt>
                <c:pt idx="1">
                  <c:v>Week 24</c:v>
                </c:pt>
                <c:pt idx="2">
                  <c:v>SVR4</c:v>
                </c:pt>
                <c:pt idx="3">
                  <c:v>SVR12</c:v>
                </c:pt>
                <c:pt idx="4">
                  <c:v>SVR24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100.0</c:v>
                </c:pt>
                <c:pt idx="1">
                  <c:v>100.0</c:v>
                </c:pt>
                <c:pt idx="2">
                  <c:v>97.0</c:v>
                </c:pt>
                <c:pt idx="3">
                  <c:v>97.0</c:v>
                </c:pt>
                <c:pt idx="4" formatCode="0">
                  <c:v>97.0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125238904"/>
        <c:axId val="-2125235480"/>
      </c:barChart>
      <c:catAx>
        <c:axId val="-212523890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-212523548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25235480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HCV RNA &lt; 25 IU/ml(%)  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297619047619048"/>
              <c:y val="0.18453564533952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125238904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512185976753"/>
          <c:y val="0.120131116056762"/>
          <c:w val="0.875058937945257"/>
          <c:h val="0.7407238127647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GT1a: OBV/PTV/r + DSV + RBV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0" sourceLinked="0"/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EOT</c:v>
                </c:pt>
                <c:pt idx="1">
                  <c:v>SVR4</c:v>
                </c:pt>
                <c:pt idx="2">
                  <c:v>SVR12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100.0</c:v>
                </c:pt>
                <c:pt idx="1">
                  <c:v>84.6</c:v>
                </c:pt>
                <c:pt idx="2">
                  <c:v>84.6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GT1b: OBV/PTV/r + DSV</c:v>
                </c:pt>
              </c:strCache>
            </c:strRef>
          </c:tx>
          <c:spPr>
            <a:solidFill>
              <a:srgbClr val="6E4B7D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EOT</c:v>
                </c:pt>
                <c:pt idx="1">
                  <c:v>SVR4</c:v>
                </c:pt>
                <c:pt idx="2">
                  <c:v>SVR12</c:v>
                </c:pt>
              </c:strCache>
            </c:strRef>
          </c:cat>
          <c:val>
            <c:numRef>
              <c:f>Sheet1!$C$2:$C$4</c:f>
              <c:numCache>
                <c:formatCode>0.0</c:formatCode>
                <c:ptCount val="3"/>
                <c:pt idx="0">
                  <c:v>100.0</c:v>
                </c:pt>
                <c:pt idx="1">
                  <c:v>100.0</c:v>
                </c:pt>
                <c:pt idx="2">
                  <c:v>100.0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124897336"/>
        <c:axId val="-2124445624"/>
      </c:barChart>
      <c:catAx>
        <c:axId val="-212489733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0" i="0">
                <a:latin typeface="Arial"/>
                <a:cs typeface="Arial"/>
              </a:defRPr>
            </a:pPr>
            <a:endParaRPr lang="en-US"/>
          </a:p>
        </c:txPr>
        <c:crossAx val="-212444562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24445624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Virologic Response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208204443194601"/>
              <c:y val="0.20177704025435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124897336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292326701349831"/>
          <c:y val="0.019331185874493"/>
          <c:w val="0.68816401856018"/>
          <c:h val="0.069232119858919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6440757405324"/>
          <c:y val="0.0339241414826151"/>
          <c:w val="0.875058937945257"/>
          <c:h val="0.7924479975092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12-Week Group</c:v>
                </c:pt>
              </c:strCache>
            </c:strRef>
          </c:tx>
          <c:spPr>
            <a:solidFill>
              <a:srgbClr val="B5945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A3864C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796338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534E33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F0-F1</c:v>
                </c:pt>
                <c:pt idx="1">
                  <c:v>F2</c:v>
                </c:pt>
                <c:pt idx="2">
                  <c:v>F3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97.0</c:v>
                </c:pt>
                <c:pt idx="1">
                  <c:v>94.3</c:v>
                </c:pt>
                <c:pt idx="2">
                  <c:v>92.5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143855432"/>
        <c:axId val="-2143930360"/>
      </c:barChart>
      <c:catAx>
        <c:axId val="-21438554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Fibrosis</a:t>
                </a:r>
                <a:r>
                  <a:rPr lang="en-US" baseline="0" dirty="0" smtClean="0"/>
                  <a:t> Score</a:t>
                </a:r>
                <a:endParaRPr lang="en-US" dirty="0"/>
              </a:p>
            </c:rich>
          </c:tx>
          <c:layout/>
          <c:overlay val="0"/>
        </c:title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0" i="0">
                <a:latin typeface="Arial"/>
                <a:cs typeface="Arial"/>
              </a:defRPr>
            </a:pPr>
            <a:endParaRPr lang="en-US"/>
          </a:p>
        </c:txPr>
        <c:crossAx val="-214393036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43930360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800" b="1" i="0" baseline="0" dirty="0" smtClean="0">
                    <a:effectLst/>
                  </a:rPr>
                  <a:t>Patients (%) with SVR </a:t>
                </a:r>
                <a:endParaRPr lang="en-US" sz="1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0593949193850769"/>
              <c:y val="0.15867355296728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143855432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"/>
          <c:y val="0.0277778663809897"/>
          <c:w val="0.867273920305416"/>
          <c:h val="0.685447332554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3D + RBV</c:v>
                </c:pt>
                <c:pt idx="1">
                  <c:v>3D</c:v>
                </c:pt>
                <c:pt idx="3">
                  <c:v>3D + RBV</c:v>
                </c:pt>
                <c:pt idx="4">
                  <c:v>3D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97.0</c:v>
                </c:pt>
                <c:pt idx="1">
                  <c:v>90.2</c:v>
                </c:pt>
                <c:pt idx="3">
                  <c:v>99.5</c:v>
                </c:pt>
                <c:pt idx="4">
                  <c:v>99.0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-2145881400"/>
        <c:axId val="-2146155336"/>
      </c:barChart>
      <c:catAx>
        <c:axId val="-214588140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-214615533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46155336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0.00679479837747554"/>
              <c:y val="0.060821269752883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145881400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8965504311961"/>
          <c:y val="0.0339241414826151"/>
          <c:w val="0.901844652230971"/>
          <c:h val="0.8355514847963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12-Week Group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D6639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6A643A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656653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All</c:v>
                </c:pt>
                <c:pt idx="1">
                  <c:v>GT-1a</c:v>
                </c:pt>
                <c:pt idx="2">
                  <c:v>GT-1b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96.3</c:v>
                </c:pt>
                <c:pt idx="1">
                  <c:v>96.0</c:v>
                </c:pt>
                <c:pt idx="2">
                  <c:v>96.7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146041592"/>
        <c:axId val="-2146250536"/>
      </c:barChart>
      <c:catAx>
        <c:axId val="-214604159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0" i="0">
                <a:latin typeface="Arial"/>
                <a:cs typeface="Arial"/>
              </a:defRPr>
            </a:pPr>
            <a:endParaRPr lang="en-US"/>
          </a:p>
        </c:txPr>
        <c:crossAx val="-214625053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46250536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208204443194601"/>
              <c:y val="0.20177704025435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146041592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88670556805399"/>
          <c:y val="0.0339241414826151"/>
          <c:w val="0.891842074428196"/>
          <c:h val="0.8355514847963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12-Week Group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07643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5771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5A658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716A8E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All</c:v>
                </c:pt>
                <c:pt idx="1">
                  <c:v>Prior Relapse</c:v>
                </c:pt>
                <c:pt idx="2">
                  <c:v>Prior Partial Response</c:v>
                </c:pt>
                <c:pt idx="3">
                  <c:v>Prior Null Response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96.3</c:v>
                </c:pt>
                <c:pt idx="1">
                  <c:v>95.3</c:v>
                </c:pt>
                <c:pt idx="2">
                  <c:v>100.0</c:v>
                </c:pt>
                <c:pt idx="3">
                  <c:v>95.2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142526456"/>
        <c:axId val="-2142532504"/>
      </c:barChart>
      <c:catAx>
        <c:axId val="-214252645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-214253250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42532504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208204443194601"/>
              <c:y val="0.20177704025435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142526456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6692118030701"/>
          <c:y val="0.055936710741346"/>
          <c:w val="0.841393462180864"/>
          <c:h val="0.8355514847963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12-Week Group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07643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817970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3D + RBV</c:v>
                </c:pt>
                <c:pt idx="1">
                  <c:v>3D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96.6</c:v>
                </c:pt>
                <c:pt idx="1">
                  <c:v>100.0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30049624"/>
        <c:axId val="-2130056872"/>
      </c:barChart>
      <c:catAx>
        <c:axId val="-213004962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0" i="0">
                <a:latin typeface="Arial"/>
                <a:cs typeface="Arial"/>
              </a:defRPr>
            </a:pPr>
            <a:endParaRPr lang="en-US"/>
          </a:p>
        </c:txPr>
        <c:crossAx val="-213005687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30056872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208204443194601"/>
              <c:y val="0.20177704025435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130049624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8965504311961"/>
          <c:y val="0.120131116056762"/>
          <c:w val="0.901844652230971"/>
          <c:h val="0.7407238127647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3D + RBV</c:v>
                </c:pt>
              </c:strCache>
            </c:strRef>
          </c:tx>
          <c:spPr>
            <a:solidFill>
              <a:srgbClr val="7F6839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Overall</c:v>
                </c:pt>
                <c:pt idx="1">
                  <c:v>Null Responder</c:v>
                </c:pt>
                <c:pt idx="2">
                  <c:v>Partial Responder</c:v>
                </c:pt>
                <c:pt idx="3">
                  <c:v>Relapser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96.6</c:v>
                </c:pt>
                <c:pt idx="1">
                  <c:v>93.5</c:v>
                </c:pt>
                <c:pt idx="2">
                  <c:v>96.0</c:v>
                </c:pt>
                <c:pt idx="3">
                  <c:v>100.0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3D 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Overall</c:v>
                </c:pt>
                <c:pt idx="1">
                  <c:v>Null Responder</c:v>
                </c:pt>
                <c:pt idx="2">
                  <c:v>Partial Responder</c:v>
                </c:pt>
                <c:pt idx="3">
                  <c:v>Relapser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100.0</c:v>
                </c:pt>
                <c:pt idx="1">
                  <c:v>100.0</c:v>
                </c:pt>
                <c:pt idx="2">
                  <c:v>100.0</c:v>
                </c:pt>
                <c:pt idx="3">
                  <c:v>100.0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-2139895896"/>
        <c:axId val="-2143108664"/>
      </c:barChart>
      <c:catAx>
        <c:axId val="-213989589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-214310866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43108664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208204443194601"/>
              <c:y val="0.18740921115866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139895896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686671939445069"/>
          <c:y val="0.0172413949148293"/>
          <c:w val="0.304235447131609"/>
          <c:h val="0.080726462290954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512185976753"/>
          <c:y val="0.100016155322794"/>
          <c:w val="0.875058937945257"/>
          <c:h val="0.8125629582432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3D + RBV x 12 Weeks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SVR4</c:v>
                </c:pt>
                <c:pt idx="1">
                  <c:v>SVR12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93.5</c:v>
                </c:pt>
                <c:pt idx="1">
                  <c:v>93.5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3D + RBV x 24 Weeks</c:v>
                </c:pt>
              </c:strCache>
            </c:strRef>
          </c:tx>
          <c:spPr>
            <a:solidFill>
              <a:srgbClr val="6E4B7D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SVR4</c:v>
                </c:pt>
                <c:pt idx="1">
                  <c:v>SVR12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93.8</c:v>
                </c:pt>
                <c:pt idx="1">
                  <c:v>90.6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29813928"/>
        <c:axId val="-2129810680"/>
      </c:barChart>
      <c:catAx>
        <c:axId val="-212981392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0" i="0">
                <a:latin typeface="Arial"/>
                <a:cs typeface="Arial"/>
              </a:defRPr>
            </a:pPr>
            <a:endParaRPr lang="en-US"/>
          </a:p>
        </c:txPr>
        <c:crossAx val="-212981068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29810680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208204443194601"/>
              <c:y val="0.20177704025435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129813928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337559178923389"/>
          <c:y val="0.0114942632765529"/>
          <c:w val="0.651860050512554"/>
          <c:h val="0.069232119858919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512185976753"/>
          <c:y val="0.120131116056762"/>
          <c:w val="0.875058937945257"/>
          <c:h val="0.7407238127647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3D + RBV x 12 Weeks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Overall</c:v>
                </c:pt>
                <c:pt idx="1">
                  <c:v>GT1a</c:v>
                </c:pt>
                <c:pt idx="2">
                  <c:v>GT1b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91.8</c:v>
                </c:pt>
                <c:pt idx="1">
                  <c:v>88.6</c:v>
                </c:pt>
                <c:pt idx="2">
                  <c:v>98.5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3D + RBV x 24 Weeks</c:v>
                </c:pt>
              </c:strCache>
            </c:strRef>
          </c:tx>
          <c:spPr>
            <a:solidFill>
              <a:srgbClr val="6E4B7D"/>
            </a:solidFill>
            <a:ln w="12700">
              <a:solidFill>
                <a:srgbClr val="00000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Overall</c:v>
                </c:pt>
                <c:pt idx="1">
                  <c:v>GT1a</c:v>
                </c:pt>
                <c:pt idx="2">
                  <c:v>GT1b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95.9</c:v>
                </c:pt>
                <c:pt idx="1">
                  <c:v>94.2</c:v>
                </c:pt>
                <c:pt idx="2">
                  <c:v>100.0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139307944"/>
        <c:axId val="-2139894504"/>
      </c:barChart>
      <c:catAx>
        <c:axId val="-213930794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0" i="0">
                <a:latin typeface="Arial"/>
                <a:cs typeface="Arial"/>
              </a:defRPr>
            </a:pPr>
            <a:endParaRPr lang="en-US"/>
          </a:p>
        </c:txPr>
        <c:crossAx val="-213989450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39894504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208204443194601"/>
              <c:y val="0.20177704025435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139307944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409886225159355"/>
          <c:y val="0.0344827898296586"/>
          <c:w val="0.579533066179228"/>
          <c:h val="0.069232119858919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77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xmlns:p14="http://schemas.microsoft.com/office/powerpoint/2010/main"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295402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l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295400"/>
            <a:ext cx="9144000" cy="359663"/>
          </a:xfrm>
          <a:prstGeom prst="rect">
            <a:avLst/>
          </a:prstGeom>
        </p:spPr>
        <p:txBody>
          <a:bodyPr lIns="36576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xmlns:p14="http://schemas.microsoft.com/office/powerpoint/2010/main"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xmlns:p14="http://schemas.microsoft.com/office/powerpoint/2010/main"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xmlns:p14="http://schemas.microsoft.com/office/powerpoint/2010/main"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xmlns:p14="http://schemas.microsoft.com/office/powerpoint/2010/main"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xmlns:p14="http://schemas.microsoft.com/office/powerpoint/2010/main"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xmlns:p14="http://schemas.microsoft.com/office/powerpoint/2010/main"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xmlns:p14="http://schemas.microsoft.com/office/powerpoint/2010/main"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2800"/>
              </a:lnSpc>
              <a:spcBef>
                <a:spcPts val="1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xmlns:p14="http://schemas.microsoft.com/office/powerpoint/2010/main"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xmlns:p14="http://schemas.microsoft.com/office/powerpoint/2010/main"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88" r:id="rId11"/>
    <p:sldLayoutId id="2147483687" r:id="rId12"/>
    <p:sldLayoutId id="2147483690" r:id="rId13"/>
  </p:sldLayoutIdLst>
  <p:transition xmlns:p14="http://schemas.microsoft.com/office/powerpoint/2010/main"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chart" Target="../charts/char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1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1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chart" Target="../charts/chart1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1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hepatitisc.uw.edu" TargetMode="External"/><Relationship Id="rId3" Type="http://schemas.openxmlformats.org/officeDocument/2006/relationships/hyperlink" Target="http://depts.washington.edu/hepstudy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2168" y="3200400"/>
            <a:ext cx="8529432" cy="113157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Ombitasvir-</a:t>
            </a:r>
            <a:r>
              <a:rPr lang="en-US" sz="2800" dirty="0"/>
              <a:t>Paritaprevir-</a:t>
            </a:r>
            <a:r>
              <a:rPr lang="en-US" sz="2800" dirty="0" smtClean="0"/>
              <a:t>Ritonavir + Dasabuvir </a:t>
            </a:r>
            <a:br>
              <a:rPr lang="en-US" sz="2800" dirty="0" smtClean="0"/>
            </a:br>
            <a:r>
              <a:rPr lang="en-US" sz="2800" dirty="0" smtClean="0"/>
              <a:t>(</a:t>
            </a:r>
            <a:r>
              <a:rPr lang="en-US" sz="2800" i="1" dirty="0" err="1" smtClean="0"/>
              <a:t>Viekira</a:t>
            </a:r>
            <a:r>
              <a:rPr lang="en-US" sz="2800" i="1" dirty="0" smtClean="0"/>
              <a:t> Pak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Prepared by: </a:t>
            </a:r>
            <a:r>
              <a:rPr lang="en-US" dirty="0" smtClean="0"/>
              <a:t>Sophie </a:t>
            </a:r>
            <a:r>
              <a:rPr lang="en-US" dirty="0" err="1" smtClean="0"/>
              <a:t>Woolston</a:t>
            </a:r>
            <a:r>
              <a:rPr lang="en-US" dirty="0" smtClean="0"/>
              <a:t>, MD and David H. Spach, MD</a:t>
            </a:r>
            <a:br>
              <a:rPr lang="en-US" dirty="0" smtClean="0"/>
            </a:br>
            <a:r>
              <a:rPr lang="en-US" dirty="0" smtClean="0">
                <a:cs typeface="Arial"/>
              </a:rPr>
              <a:t>Last </a:t>
            </a:r>
            <a:r>
              <a:rPr lang="en-US" dirty="0">
                <a:cs typeface="Arial"/>
              </a:rPr>
              <a:t>Updated: </a:t>
            </a:r>
            <a:r>
              <a:rPr lang="en-US" dirty="0" smtClean="0">
                <a:cs typeface="Arial"/>
              </a:rPr>
              <a:t>August 24,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24273"/>
            <a:ext cx="9162288" cy="999727"/>
          </a:xfrm>
          <a:prstGeom prst="rect">
            <a:avLst/>
          </a:prstGeom>
          <a:solidFill>
            <a:srgbClr val="043346"/>
          </a:solidFill>
          <a:ln>
            <a:noFill/>
          </a:ln>
        </p:spPr>
        <p:txBody>
          <a:bodyPr tIns="0" anchor="ctr">
            <a:normAutofit/>
          </a:bodyPr>
          <a:lstStyle/>
          <a:p>
            <a:pPr lvl="0" eaLnBrk="1" fontAlgn="auto" hangingPunct="1">
              <a:lnSpc>
                <a:spcPts val="3000"/>
              </a:lnSpc>
              <a:spcAft>
                <a:spcPts val="0"/>
              </a:spcAft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Summary of </a:t>
            </a: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Key Studies in Special Populations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-4375" y="-1"/>
            <a:ext cx="9180577" cy="545586"/>
          </a:xfrm>
          <a:prstGeom prst="rect">
            <a:avLst/>
          </a:prstGeom>
          <a:solidFill>
            <a:srgbClr val="0D5E7F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2000" dirty="0" smtClean="0"/>
              <a:t> </a:t>
            </a:r>
            <a:r>
              <a:rPr lang="en-US" sz="2000" dirty="0"/>
              <a:t>Ombitasvir-Paritaprevir-Ritonavir + Dasabuvir (</a:t>
            </a:r>
            <a:r>
              <a:rPr lang="en-US" sz="2000" i="1" dirty="0" err="1"/>
              <a:t>Viekira</a:t>
            </a:r>
            <a:r>
              <a:rPr lang="en-US" sz="2000" i="1" dirty="0"/>
              <a:t> Pak</a:t>
            </a:r>
            <a:r>
              <a:rPr lang="en-US" sz="2000" dirty="0"/>
              <a:t>) +/- RBV </a:t>
            </a:r>
            <a:endParaRPr lang="en-US" sz="2000" dirty="0">
              <a:solidFill>
                <a:schemeClr val="bg1"/>
              </a:solidFill>
              <a:cs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" y="153748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" y="533400"/>
            <a:ext cx="9158733" cy="1588"/>
          </a:xfrm>
          <a:prstGeom prst="line">
            <a:avLst/>
          </a:prstGeom>
          <a:ln w="9525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3"/>
          <p:cNvSpPr txBox="1">
            <a:spLocks/>
          </p:cNvSpPr>
          <p:nvPr/>
        </p:nvSpPr>
        <p:spPr>
          <a:xfrm>
            <a:off x="76200" y="2179483"/>
            <a:ext cx="9000745" cy="2148820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solidFill>
              <a:schemeClr val="bg1"/>
            </a:solidFill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6032" indent="-256032">
              <a:lnSpc>
                <a:spcPts val="2800"/>
              </a:lnSpc>
              <a:spcBef>
                <a:spcPts val="2400"/>
              </a:spcBef>
              <a:buClr>
                <a:schemeClr val="bg1">
                  <a:lumMod val="75000"/>
                </a:schemeClr>
              </a:buClr>
            </a:pPr>
            <a:r>
              <a:rPr lang="en-US" sz="2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TURQUOISE-</a:t>
            </a:r>
            <a:r>
              <a:rPr lang="en-U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I: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GT1 (a 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&amp;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 b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),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HIV Coinfection, Treatment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Naïve/Experienced </a:t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- </a:t>
            </a:r>
            <a:r>
              <a:rPr lang="en-US" sz="2000" dirty="0">
                <a:solidFill>
                  <a:schemeClr val="bg1"/>
                </a:solidFill>
                <a:cs typeface="Arial"/>
              </a:rPr>
              <a:t>Ombitasvir-paritaprevir-ritonavir + dasabuvir </a:t>
            </a:r>
            <a:r>
              <a:rPr lang="en-US" sz="2000" dirty="0" smtClean="0">
                <a:solidFill>
                  <a:schemeClr val="bg1"/>
                </a:solidFill>
                <a:cs typeface="Arial"/>
              </a:rPr>
              <a:t>+ </a:t>
            </a:r>
            <a:r>
              <a:rPr lang="en-US" sz="2000" dirty="0">
                <a:solidFill>
                  <a:schemeClr val="bg1"/>
                </a:solidFill>
                <a:cs typeface="Arial"/>
              </a:rPr>
              <a:t>RBV x 12 </a:t>
            </a:r>
            <a:r>
              <a:rPr lang="en-US" sz="2000" dirty="0" smtClean="0">
                <a:solidFill>
                  <a:schemeClr val="bg1"/>
                </a:solidFill>
                <a:cs typeface="Arial"/>
              </a:rPr>
              <a:t>or 24 weeks</a:t>
            </a:r>
          </a:p>
          <a:p>
            <a:pPr marL="256032" indent="-256032">
              <a:lnSpc>
                <a:spcPts val="2800"/>
              </a:lnSpc>
              <a:spcBef>
                <a:spcPts val="2400"/>
              </a:spcBef>
              <a:buClr>
                <a:schemeClr val="bg1">
                  <a:lumMod val="75000"/>
                </a:schemeClr>
              </a:buClr>
            </a:pPr>
            <a:r>
              <a:rPr lang="en-U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CORAL-I: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GT1 (a 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&amp;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 b),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Post-Liver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Transplantation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Recipients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- </a:t>
            </a:r>
            <a:r>
              <a:rPr lang="en-US" sz="2000" dirty="0">
                <a:solidFill>
                  <a:schemeClr val="bg1"/>
                </a:solidFill>
                <a:cs typeface="Arial"/>
              </a:rPr>
              <a:t>Ombitasvir-paritaprevir-ritonavir + dasabuvir + RBV x </a:t>
            </a:r>
            <a:r>
              <a:rPr lang="en-US" sz="2000" dirty="0" smtClean="0">
                <a:solidFill>
                  <a:schemeClr val="bg1"/>
                </a:solidFill>
                <a:cs typeface="Arial"/>
              </a:rPr>
              <a:t>24 weeks</a:t>
            </a:r>
          </a:p>
          <a:p>
            <a:pPr marL="0" indent="0">
              <a:lnSpc>
                <a:spcPts val="2800"/>
              </a:lnSpc>
              <a:spcBef>
                <a:spcPts val="2400"/>
              </a:spcBef>
              <a:buClr>
                <a:schemeClr val="bg1">
                  <a:lumMod val="75000"/>
                </a:schemeClr>
              </a:buClr>
              <a:buNone/>
            </a:pPr>
            <a:endParaRPr lang="en-US" sz="2000" b="1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610165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1" y="2962853"/>
            <a:ext cx="8077200" cy="1238250"/>
          </a:xfrm>
        </p:spPr>
        <p:txBody>
          <a:bodyPr>
            <a:normAutofit/>
          </a:bodyPr>
          <a:lstStyle/>
          <a:p>
            <a:r>
              <a:rPr lang="en-US" sz="2800" dirty="0"/>
              <a:t>Ombitasvir-Paritaprevir-Ritonavir and Dasabuvir in </a:t>
            </a:r>
            <a:r>
              <a:rPr lang="en-US" sz="2800" dirty="0" smtClean="0"/>
              <a:t>Treatment</a:t>
            </a:r>
            <a:r>
              <a:rPr lang="en-US" sz="2800" dirty="0"/>
              <a:t>-</a:t>
            </a:r>
            <a:r>
              <a:rPr lang="en-US" sz="2800" dirty="0" smtClean="0"/>
              <a:t>Naïve Patients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466805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Ombitasvir-Paritaprevir-Ritonavir</a:t>
            </a:r>
            <a:r>
              <a:rPr lang="en-US" sz="2200" dirty="0"/>
              <a:t> </a:t>
            </a:r>
            <a:r>
              <a:rPr lang="en-US" sz="2200" dirty="0" smtClean="0"/>
              <a:t>and Dasabuvir + RBV in GT1</a:t>
            </a:r>
            <a:br>
              <a:rPr lang="en-US" sz="2200" dirty="0" smtClean="0"/>
            </a:br>
            <a:r>
              <a:rPr lang="en-US" sz="2800" dirty="0" smtClean="0"/>
              <a:t>SAPPHIRE-I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Naïve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latin typeface="Arial"/>
                <a:cs typeface="Arial"/>
              </a:rPr>
              <a:t>Feld JJ, et al. N </a:t>
            </a:r>
            <a:r>
              <a:rPr lang="en-US" sz="1400" dirty="0" err="1" smtClean="0">
                <a:latin typeface="Arial"/>
                <a:cs typeface="Arial"/>
              </a:rPr>
              <a:t>Engl</a:t>
            </a:r>
            <a:r>
              <a:rPr lang="en-US" sz="1400" dirty="0" smtClean="0">
                <a:latin typeface="Arial"/>
                <a:cs typeface="Arial"/>
              </a:rPr>
              <a:t> J Med. 2014;370:1594-1603.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440953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Feld JJ, et al. N </a:t>
            </a:r>
            <a:r>
              <a:rPr lang="en-US" dirty="0" err="1"/>
              <a:t>Engl</a:t>
            </a:r>
            <a:r>
              <a:rPr lang="en-US" dirty="0"/>
              <a:t> J Med. 2014;370:1594-1603.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rgbClr val="F0EADC"/>
                </a:solidFill>
              </a:rPr>
              <a:t>Ombitasvir-Paritaprevir-Ritonavir </a:t>
            </a:r>
            <a:r>
              <a:rPr lang="en-US" sz="2200" dirty="0" smtClean="0">
                <a:solidFill>
                  <a:srgbClr val="F0EADC"/>
                </a:solidFill>
              </a:rPr>
              <a:t>and </a:t>
            </a:r>
            <a:r>
              <a:rPr lang="en-US" sz="2200" dirty="0">
                <a:solidFill>
                  <a:srgbClr val="F0EADC"/>
                </a:solidFill>
              </a:rPr>
              <a:t>Dasabuvir </a:t>
            </a:r>
            <a:r>
              <a:rPr lang="en-US" sz="2200" dirty="0" smtClean="0">
                <a:solidFill>
                  <a:srgbClr val="F0EADC"/>
                </a:solidFill>
              </a:rPr>
              <a:t>+ </a:t>
            </a:r>
            <a:r>
              <a:rPr lang="en-US" sz="2200" dirty="0">
                <a:solidFill>
                  <a:srgbClr val="F0EADC"/>
                </a:solidFill>
              </a:rPr>
              <a:t>Ribavirin in GT1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400" dirty="0"/>
              <a:t>SAPPHIRE-I Study</a:t>
            </a:r>
            <a:r>
              <a:rPr lang="en-US" sz="2400" dirty="0" smtClean="0"/>
              <a:t>: Design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797728"/>
              </p:ext>
            </p:extLst>
          </p:nvPr>
        </p:nvGraphicFramePr>
        <p:xfrm>
          <a:off x="459957" y="1600200"/>
          <a:ext cx="8224086" cy="45720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224086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SAPPHIRE-I: Features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19767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Phase 3, r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andomized,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double-blind, placebo-controlled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trial evaluating safety and efficacy of ombitasvir-paritaprevir-ritonavir and dasabuvir + ribavirin for 12 weeks in treatment-naïve patients with chronic hepatitis C virus genotype 1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International at 79 sites in North America, Europe, and Australia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infection with genotype 1a or 1b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Treatment-naïve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18-70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Plasma HCV RNA greater than 10,000 IU/mL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Absence of cirrhosis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Absence of coinfection with HBV or HIV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090904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/>
        </p:nvCxnSpPr>
        <p:spPr>
          <a:xfrm>
            <a:off x="6118440" y="3917579"/>
            <a:ext cx="256032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Feld JJ, et al. N </a:t>
            </a:r>
            <a:r>
              <a:rPr lang="en-US" dirty="0" err="1"/>
              <a:t>Engl</a:t>
            </a:r>
            <a:r>
              <a:rPr lang="en-US" dirty="0"/>
              <a:t> J Med. 2014;370:1594-1603.</a:t>
            </a: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rgbClr val="F0EADC"/>
                </a:solidFill>
              </a:rPr>
              <a:t>Ombitasvir-Paritaprevir-Ritonavir and Dasabuvir + Ribavirin in </a:t>
            </a:r>
            <a:r>
              <a:rPr lang="en-US" sz="2200" dirty="0" smtClean="0">
                <a:solidFill>
                  <a:srgbClr val="F0EADC"/>
                </a:solidFill>
              </a:rPr>
              <a:t>GT1</a:t>
            </a:r>
            <a:br>
              <a:rPr lang="en-US" sz="2200" dirty="0" smtClean="0">
                <a:solidFill>
                  <a:srgbClr val="F0EADC"/>
                </a:solidFill>
              </a:rPr>
            </a:br>
            <a:r>
              <a:rPr lang="en-US" sz="2400" dirty="0" smtClean="0"/>
              <a:t>SAPPHIRE</a:t>
            </a:r>
            <a:r>
              <a:rPr lang="en-US" sz="2400" dirty="0"/>
              <a:t>-I Study: </a:t>
            </a:r>
            <a:r>
              <a:rPr lang="en-US" sz="2400" dirty="0" smtClean="0"/>
              <a:t>Study Regimens</a:t>
            </a:r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-2220" y="2493139"/>
            <a:ext cx="1051558" cy="4876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Group A</a:t>
            </a:r>
            <a:br>
              <a:rPr lang="en-US" sz="1400" dirty="0" smtClean="0">
                <a:solidFill>
                  <a:srgbClr val="000000"/>
                </a:solidFill>
              </a:rPr>
            </a:br>
            <a:r>
              <a:rPr lang="en-US" sz="1400" dirty="0" smtClean="0">
                <a:solidFill>
                  <a:srgbClr val="000000"/>
                </a:solidFill>
              </a:rPr>
              <a:t>N = 473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1005472" y="2469779"/>
            <a:ext cx="2560320" cy="5404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Ombitasvir-Paritaprevir-RTV + Dasabuvir</a:t>
            </a:r>
            <a:r>
              <a:rPr lang="en-US" sz="1400" b="1" dirty="0" smtClean="0">
                <a:latin typeface="Arial"/>
                <a:cs typeface="Arial"/>
              </a:rPr>
              <a:t> + Ribavirin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1005472" y="3650560"/>
            <a:ext cx="2560320" cy="54044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 b="1" dirty="0" smtClean="0">
                <a:latin typeface="Arial"/>
                <a:cs typeface="Arial"/>
              </a:rPr>
              <a:t>Placebo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254260" y="3716511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3561180" y="3650560"/>
            <a:ext cx="2560320" cy="5404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Ombitasvir-Paritaprevir-RTV </a:t>
            </a: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+ Dasabuvir</a:t>
            </a:r>
            <a:r>
              <a:rPr lang="en-US" sz="1400" b="1" dirty="0" smtClean="0">
                <a:latin typeface="Arial"/>
                <a:cs typeface="Arial"/>
              </a:rPr>
              <a:t> </a:t>
            </a:r>
            <a:r>
              <a:rPr lang="en-US" sz="1400" b="1" dirty="0">
                <a:latin typeface="Arial"/>
                <a:cs typeface="Arial"/>
              </a:rPr>
              <a:t>+ Ribavirin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566850" y="2747047"/>
            <a:ext cx="256032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678010" y="2545979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39920" y="2057400"/>
            <a:ext cx="25146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Double blind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81400" y="3243862"/>
            <a:ext cx="25146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Open label (data pending)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-2220" y="3684527"/>
            <a:ext cx="1051558" cy="4876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Group B</a:t>
            </a:r>
            <a:br>
              <a:rPr lang="en-US" sz="1400" dirty="0" smtClean="0">
                <a:solidFill>
                  <a:srgbClr val="000000"/>
                </a:solidFill>
              </a:rPr>
            </a:br>
            <a:r>
              <a:rPr lang="en-US" sz="1400" dirty="0" smtClean="0">
                <a:solidFill>
                  <a:srgbClr val="000000"/>
                </a:solidFill>
              </a:rPr>
              <a:t>N = 158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37" name="Rectangle 36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2552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34211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40222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36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29937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845933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005472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358140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6116160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867501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25"/>
          <p:cNvSpPr>
            <a:spLocks noChangeArrowheads="1"/>
          </p:cNvSpPr>
          <p:nvPr/>
        </p:nvSpPr>
        <p:spPr bwMode="auto">
          <a:xfrm>
            <a:off x="-18288" y="4953000"/>
            <a:ext cx="9162288" cy="10972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 smtClean="0">
                <a:latin typeface="Arial"/>
                <a:cs typeface="Arial"/>
              </a:rPr>
              <a:t>RTV </a:t>
            </a:r>
            <a:r>
              <a:rPr lang="en-US" sz="1400" dirty="0">
                <a:latin typeface="Arial"/>
                <a:cs typeface="Arial"/>
              </a:rPr>
              <a:t>=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Ritonavir</a:t>
            </a:r>
            <a:endParaRPr lang="en-US" sz="1400" dirty="0">
              <a:latin typeface="Arial"/>
              <a:cs typeface="Arial"/>
            </a:endParaRPr>
          </a:p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Ombitasvir-Paritaprevir-Ritonavir (25/150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/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100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 once daily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+ Dasabuvir: 250 mg twice 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(RBV)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weight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-based and divided bid (1000 mg/day if &lt;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or 1200 mg/day if ≥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kg)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37461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Feld JJ, et al. N </a:t>
            </a:r>
            <a:r>
              <a:rPr lang="en-US" dirty="0" err="1"/>
              <a:t>Engl</a:t>
            </a:r>
            <a:r>
              <a:rPr lang="en-US" dirty="0"/>
              <a:t> J Med. 2014;370:1594-1603.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dirty="0">
                <a:solidFill>
                  <a:srgbClr val="F0EADC"/>
                </a:solidFill>
              </a:rPr>
              <a:t>Ombitasvir-Paritaprevir-Ritonavir and Dasabuvir + Ribavirin in G</a:t>
            </a:r>
            <a:r>
              <a:rPr lang="en-US" sz="2000" dirty="0">
                <a:solidFill>
                  <a:srgbClr val="F0EADC"/>
                </a:solidFill>
              </a:rPr>
              <a:t>T1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400" dirty="0"/>
              <a:t>SAPPHIRE-I Study: </a:t>
            </a:r>
            <a:r>
              <a:rPr lang="en-US" sz="2400" dirty="0" smtClean="0"/>
              <a:t>Baseline Characteristics</a:t>
            </a:r>
            <a:endParaRPr lang="en-US" sz="2400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3956279"/>
              </p:ext>
            </p:extLst>
          </p:nvPr>
        </p:nvGraphicFramePr>
        <p:xfrm>
          <a:off x="323110" y="1432278"/>
          <a:ext cx="8458199" cy="4838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8135"/>
                <a:gridCol w="2265032"/>
                <a:gridCol w="2265032"/>
              </a:tblGrid>
              <a:tr h="5489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Baseline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Characteristic</a:t>
                      </a:r>
                      <a:endParaRPr lang="en-US" sz="1600" dirty="0"/>
                    </a:p>
                  </a:txBody>
                  <a:tcPr marT="91440" marB="9144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Group</a:t>
                      </a:r>
                      <a:r>
                        <a:rPr lang="en-US" sz="1600" baseline="0" dirty="0" smtClean="0"/>
                        <a:t> A </a:t>
                      </a:r>
                      <a:br>
                        <a:rPr lang="en-US" sz="1600" baseline="0" dirty="0" smtClean="0"/>
                      </a:br>
                      <a:r>
                        <a:rPr lang="en-US" sz="1400" b="0" dirty="0" smtClean="0"/>
                        <a:t>(N=473)</a:t>
                      </a:r>
                      <a:endParaRPr lang="en-US" sz="1400" dirty="0" smtClean="0"/>
                    </a:p>
                  </a:txBody>
                  <a:tcPr marT="91440" marB="91440" anchor="ctr"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Group B</a:t>
                      </a:r>
                      <a:r>
                        <a:rPr lang="en-US" sz="1600" baseline="0" dirty="0" smtClean="0"/>
                        <a:t> </a:t>
                      </a:r>
                      <a:br>
                        <a:rPr lang="en-US" sz="1600" baseline="0" dirty="0" smtClean="0"/>
                      </a:br>
                      <a:r>
                        <a:rPr lang="en-US" sz="1400" b="0" dirty="0" smtClean="0"/>
                        <a:t>(N=158)</a:t>
                      </a:r>
                      <a:endParaRPr lang="en-US" sz="1400" dirty="0"/>
                    </a:p>
                  </a:txBody>
                  <a:tcPr marT="91440" marB="91440"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657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Age</a:t>
                      </a:r>
                      <a:r>
                        <a:rPr lang="en-US" sz="1600" baseline="0" dirty="0" smtClean="0"/>
                        <a:t> (years), </a:t>
                      </a:r>
                      <a:r>
                        <a:rPr lang="en-US" sz="1600" dirty="0" smtClean="0"/>
                        <a:t>Mean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49.4</a:t>
                      </a:r>
                      <a:endParaRPr lang="en-US" sz="1600" dirty="0"/>
                    </a:p>
                  </a:txBody>
                  <a:tcP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51.2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3657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Male sex</a:t>
                      </a:r>
                      <a:r>
                        <a:rPr lang="en-US" sz="1600" baseline="0" dirty="0" smtClean="0"/>
                        <a:t> %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57.3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46.2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91492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Race (%)</a:t>
                      </a:r>
                      <a:br>
                        <a:rPr lang="en-US" sz="1600" dirty="0" smtClean="0"/>
                      </a:br>
                      <a:r>
                        <a:rPr lang="en-US" sz="1600" baseline="0" dirty="0" smtClean="0"/>
                        <a:t>  </a:t>
                      </a:r>
                      <a:r>
                        <a:rPr lang="en-US" sz="1600" dirty="0" smtClean="0"/>
                        <a:t>White</a:t>
                      </a:r>
                      <a:br>
                        <a:rPr lang="en-US" sz="1600" dirty="0" smtClean="0"/>
                      </a:br>
                      <a:r>
                        <a:rPr lang="en-US" sz="1600" baseline="0" dirty="0" smtClean="0"/>
                        <a:t>  </a:t>
                      </a:r>
                      <a:r>
                        <a:rPr lang="en-US" sz="1600" dirty="0" smtClean="0"/>
                        <a:t>Black</a:t>
                      </a:r>
                      <a:br>
                        <a:rPr lang="en-US" sz="1600" dirty="0" smtClean="0"/>
                      </a:br>
                      <a:r>
                        <a:rPr lang="en-US" sz="1600" baseline="0" dirty="0" smtClean="0"/>
                        <a:t>  </a:t>
                      </a:r>
                      <a:r>
                        <a:rPr lang="en-US" sz="1600" dirty="0" smtClean="0"/>
                        <a:t>Other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90.5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5.5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4.0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91.1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5.1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3.8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3657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Body</a:t>
                      </a:r>
                      <a:r>
                        <a:rPr lang="en-US" sz="1600" baseline="0" dirty="0" smtClean="0"/>
                        <a:t> Mass Index (Mean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25.7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26.2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88880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HCV genotype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(%)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1a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1b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68.1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31.9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66.5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33.5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3657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IL28B CC genotype, (%)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30.4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31.6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3657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HCV RNA, log</a:t>
                      </a:r>
                      <a:r>
                        <a:rPr lang="en-US" sz="1600" baseline="-25000" dirty="0" smtClean="0"/>
                        <a:t>10</a:t>
                      </a:r>
                      <a:r>
                        <a:rPr lang="en-US" sz="1600" dirty="0" smtClean="0"/>
                        <a:t> IU/ml 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6.40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6.47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3657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Fibrosis score</a:t>
                      </a:r>
                      <a:r>
                        <a:rPr lang="en-US" sz="1600" baseline="0" dirty="0" smtClean="0"/>
                        <a:t> ≥ F2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23.3</a:t>
                      </a:r>
                      <a:endParaRPr lang="en-US" sz="1600" dirty="0"/>
                    </a:p>
                  </a:txBody>
                  <a:tcPr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26.6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21260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rgbClr val="F0EADC"/>
                </a:solidFill>
              </a:rPr>
              <a:t>Ombitasvir-Paritaprevir-Ritonavir and Dasabuvir + Ribavirin in </a:t>
            </a:r>
            <a:r>
              <a:rPr lang="en-US" sz="2200" dirty="0" smtClean="0">
                <a:solidFill>
                  <a:srgbClr val="F0EADC"/>
                </a:solidFill>
              </a:rPr>
              <a:t>GT1</a:t>
            </a:r>
            <a:br>
              <a:rPr lang="en-US" sz="2200" dirty="0" smtClean="0">
                <a:solidFill>
                  <a:srgbClr val="F0EADC"/>
                </a:solidFill>
              </a:rPr>
            </a:br>
            <a:r>
              <a:rPr lang="en-US" sz="2400" dirty="0" smtClean="0"/>
              <a:t>SAPPHIRE</a:t>
            </a:r>
            <a:r>
              <a:rPr lang="en-US" sz="2400" dirty="0"/>
              <a:t>-I Study: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SAPPHIRE-</a:t>
            </a:r>
            <a:r>
              <a:rPr lang="en-US" dirty="0" smtClean="0"/>
              <a:t>I: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SVR12 in Group A, by Genotype 1 Subtype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Feld JJ, et al. N </a:t>
            </a:r>
            <a:r>
              <a:rPr lang="en-US" dirty="0" err="1"/>
              <a:t>Engl</a:t>
            </a:r>
            <a:r>
              <a:rPr lang="en-US" dirty="0"/>
              <a:t> J Med. 2014;370:1594-1603.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3599773"/>
              </p:ext>
            </p:extLst>
          </p:nvPr>
        </p:nvGraphicFramePr>
        <p:xfrm>
          <a:off x="304800" y="1828800"/>
          <a:ext cx="8534400" cy="441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1715610" y="5215033"/>
            <a:ext cx="1295399" cy="4541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455/473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69420" y="5215033"/>
            <a:ext cx="1295399" cy="4541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307/322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31121" y="5215033"/>
            <a:ext cx="1295399" cy="4541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14</a:t>
            </a:r>
            <a:r>
              <a:rPr lang="en-US" sz="1600" dirty="0">
                <a:solidFill>
                  <a:schemeClr val="bg1"/>
                </a:solidFill>
              </a:rPr>
              <a:t>8</a:t>
            </a:r>
            <a:r>
              <a:rPr lang="en-US" sz="1600" dirty="0" smtClean="0">
                <a:solidFill>
                  <a:schemeClr val="bg1"/>
                </a:solidFill>
              </a:rPr>
              <a:t>/151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32140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rgbClr val="F0EADC"/>
                </a:solidFill>
              </a:rPr>
              <a:t>Ombitasvir-Paritaprevir-Ritonavir and Dasabuvir + Ribavirin in </a:t>
            </a:r>
            <a:r>
              <a:rPr lang="en-US" sz="2200" dirty="0" smtClean="0">
                <a:solidFill>
                  <a:srgbClr val="F0EADC"/>
                </a:solidFill>
              </a:rPr>
              <a:t>GT1</a:t>
            </a:r>
            <a:br>
              <a:rPr lang="en-US" sz="2200" dirty="0" smtClean="0">
                <a:solidFill>
                  <a:srgbClr val="F0EADC"/>
                </a:solidFill>
              </a:rPr>
            </a:br>
            <a:r>
              <a:rPr lang="en-US" sz="2400" dirty="0" smtClean="0"/>
              <a:t>SAPPHIRE</a:t>
            </a:r>
            <a:r>
              <a:rPr lang="en-US" sz="2400" dirty="0"/>
              <a:t>-I Study: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SAPPHIRE-</a:t>
            </a:r>
            <a:r>
              <a:rPr lang="en-US" dirty="0" smtClean="0"/>
              <a:t>I: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SVR12 in Group A, Fibrosis Score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Feld JJ, et al. N </a:t>
            </a:r>
            <a:r>
              <a:rPr lang="en-US" dirty="0" err="1"/>
              <a:t>Engl</a:t>
            </a:r>
            <a:r>
              <a:rPr lang="en-US" dirty="0"/>
              <a:t> J Med. 2014;370:1594-1603.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6325557"/>
              </p:ext>
            </p:extLst>
          </p:nvPr>
        </p:nvGraphicFramePr>
        <p:xfrm>
          <a:off x="304800" y="1828800"/>
          <a:ext cx="8534400" cy="441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1905001" y="5029200"/>
            <a:ext cx="1295399" cy="4541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352/363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84831" y="5029200"/>
            <a:ext cx="1295399" cy="4541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66/70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82661" y="5029200"/>
            <a:ext cx="1295399" cy="4541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37/40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24624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Feld JJ, et al. N </a:t>
            </a:r>
            <a:r>
              <a:rPr lang="en-US" dirty="0" err="1"/>
              <a:t>Engl</a:t>
            </a:r>
            <a:r>
              <a:rPr lang="en-US" dirty="0"/>
              <a:t> J Med. 2014;370:1594-1603.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0EADC"/>
                </a:solidFill>
              </a:rPr>
              <a:t>Ombitasvir-Paritaprevir-Ritonavir</a:t>
            </a:r>
            <a:r>
              <a:rPr lang="en-US" sz="2000" dirty="0">
                <a:solidFill>
                  <a:srgbClr val="F0EADC"/>
                </a:solidFill>
              </a:rPr>
              <a:t> </a:t>
            </a:r>
            <a:r>
              <a:rPr lang="en-US" sz="2000" dirty="0" smtClean="0">
                <a:solidFill>
                  <a:srgbClr val="F0EADC"/>
                </a:solidFill>
              </a:rPr>
              <a:t>and Dasabuvir + </a:t>
            </a:r>
            <a:r>
              <a:rPr lang="en-US" sz="2000" dirty="0">
                <a:solidFill>
                  <a:srgbClr val="F0EADC"/>
                </a:solidFill>
              </a:rPr>
              <a:t>Ribavirin in GT1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200" dirty="0"/>
              <a:t>SAPPHIRE-I Study: </a:t>
            </a:r>
            <a:r>
              <a:rPr lang="en-US" sz="2200" dirty="0" smtClean="0"/>
              <a:t>Adverse Events During Double-Blind Phase</a:t>
            </a:r>
            <a:endParaRPr lang="en-US" sz="2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0" y="1387475"/>
            <a:ext cx="9144000" cy="35877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NUTRINO: SVR 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12 by Liver Disease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2202451"/>
              </p:ext>
            </p:extLst>
          </p:nvPr>
        </p:nvGraphicFramePr>
        <p:xfrm>
          <a:off x="533400" y="1447800"/>
          <a:ext cx="8229600" cy="4837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/>
                <a:gridCol w="2476500"/>
                <a:gridCol w="2476500"/>
              </a:tblGrid>
              <a:tr h="64928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Event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Group</a:t>
                      </a:r>
                      <a:r>
                        <a:rPr lang="en-US" sz="1600" baseline="0" dirty="0" smtClean="0"/>
                        <a:t> A = 3D + RBV</a:t>
                      </a:r>
                      <a:br>
                        <a:rPr lang="en-US" sz="1600" baseline="0" dirty="0" smtClean="0"/>
                      </a:br>
                      <a:r>
                        <a:rPr lang="en-US" sz="1400" b="0" baseline="0" dirty="0" smtClean="0"/>
                        <a:t>(N=473)</a:t>
                      </a:r>
                      <a:endParaRPr lang="en-US" sz="1400" b="0" dirty="0"/>
                    </a:p>
                  </a:txBody>
                  <a:tcPr anchor="ctr"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Group B</a:t>
                      </a:r>
                      <a:r>
                        <a:rPr lang="en-US" sz="1600" baseline="0" dirty="0" smtClean="0"/>
                        <a:t> = </a:t>
                      </a:r>
                      <a:r>
                        <a:rPr lang="en-US" sz="1600" dirty="0" smtClean="0"/>
                        <a:t>Placebo</a:t>
                      </a:r>
                      <a:br>
                        <a:rPr lang="en-US" sz="1600" dirty="0" smtClean="0"/>
                      </a:br>
                      <a:r>
                        <a:rPr lang="en-US" sz="1400" b="0" baseline="0" dirty="0" smtClean="0"/>
                        <a:t>(N=158)</a:t>
                      </a:r>
                      <a:endParaRPr lang="en-US" sz="1400" b="0" dirty="0" smtClean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57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Any </a:t>
                      </a:r>
                      <a:r>
                        <a:rPr lang="en-US" sz="1600" baseline="0" dirty="0" smtClean="0"/>
                        <a:t>adverse event (%)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87.5</a:t>
                      </a:r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73.4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817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Any </a:t>
                      </a:r>
                      <a:r>
                        <a:rPr lang="en-US" sz="1600" baseline="0" dirty="0" smtClean="0"/>
                        <a:t>adverse event leading to discontinuation of study drug (%)</a:t>
                      </a:r>
                      <a:endParaRPr lang="en-US" sz="1600" dirty="0" smtClean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0.6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95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Any serious</a:t>
                      </a:r>
                      <a:r>
                        <a:rPr lang="en-US" sz="1600" baseline="0" dirty="0" smtClean="0"/>
                        <a:t> adverse event (%)</a:t>
                      </a:r>
                      <a:endParaRPr lang="en-US" sz="1600" dirty="0" smtClean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0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957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Grade</a:t>
                      </a:r>
                      <a:r>
                        <a:rPr lang="en-US" sz="1600" baseline="0" dirty="0" smtClean="0"/>
                        <a:t> 3 or 4 lab abnormality (%)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957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Alanine aminotransferase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600" dirty="0" smtClean="0"/>
                        <a:t>0.9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600" dirty="0" smtClean="0"/>
                        <a:t>4.4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957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Aspartate aminotransferase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600" dirty="0" smtClean="0"/>
                        <a:t>0.6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600" dirty="0" smtClean="0"/>
                        <a:t>1.9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957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Alkaline phosphatase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95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     Total</a:t>
                      </a:r>
                      <a:r>
                        <a:rPr lang="en-US" sz="1600" baseline="0" dirty="0" smtClean="0"/>
                        <a:t> bilirubin</a:t>
                      </a:r>
                      <a:endParaRPr lang="en-US" sz="1600" dirty="0" smtClean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957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Hemoglobin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571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n-lt"/>
                          <a:cs typeface="Arial"/>
                        </a:rPr>
                        <a:t>3D </a:t>
                      </a:r>
                      <a:r>
                        <a:rPr lang="en-US" sz="1400" dirty="0" smtClean="0">
                          <a:latin typeface="+mn-lt"/>
                          <a:cs typeface="Arial"/>
                        </a:rPr>
                        <a:t>=</a:t>
                      </a:r>
                      <a:r>
                        <a:rPr lang="en-US" sz="1400" b="1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400" dirty="0" smtClean="0">
                          <a:latin typeface="+mn-lt"/>
                          <a:cs typeface="Arial"/>
                        </a:rPr>
                        <a:t>Ombitasvir-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Paritaprevir</a:t>
                      </a:r>
                      <a:r>
                        <a:rPr lang="en-US" sz="1400" dirty="0" smtClean="0">
                          <a:latin typeface="+mn-lt"/>
                          <a:cs typeface="Arial"/>
                        </a:rPr>
                        <a:t>-Ritonavir and</a:t>
                      </a:r>
                      <a:r>
                        <a:rPr lang="en-US" sz="1400" baseline="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400" dirty="0" smtClean="0">
                          <a:latin typeface="+mn-lt"/>
                          <a:cs typeface="Arial"/>
                        </a:rPr>
                        <a:t>Dasabuvir; </a:t>
                      </a:r>
                      <a:r>
                        <a:rPr lang="en-US" sz="1400" b="1" dirty="0" smtClean="0">
                          <a:latin typeface="+mn-lt"/>
                          <a:cs typeface="Arial"/>
                        </a:rPr>
                        <a:t>RBV</a:t>
                      </a:r>
                      <a:r>
                        <a:rPr lang="en-US" sz="1400" dirty="0" smtClean="0">
                          <a:latin typeface="+mn-lt"/>
                          <a:cs typeface="Arial"/>
                        </a:rPr>
                        <a:t> = Ribavirin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D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904357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Feld JJ, et al. N </a:t>
            </a:r>
            <a:r>
              <a:rPr lang="en-US" dirty="0" err="1"/>
              <a:t>Engl</a:t>
            </a:r>
            <a:r>
              <a:rPr lang="en-US" dirty="0"/>
              <a:t> J Med. 2014;370:1594-1603.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rgbClr val="F0EADC"/>
                </a:solidFill>
              </a:rPr>
              <a:t>Ombitasvir-Paritaprevir-Ritonavir and Dasabuvir + Ribavirin in GT1</a:t>
            </a:r>
            <a:br>
              <a:rPr lang="en-US" sz="2200" dirty="0">
                <a:solidFill>
                  <a:srgbClr val="F0EADC"/>
                </a:solidFill>
              </a:rPr>
            </a:br>
            <a:r>
              <a:rPr lang="en-US" sz="2400" dirty="0" smtClean="0"/>
              <a:t>SAPPHIRE</a:t>
            </a:r>
            <a:r>
              <a:rPr lang="en-US" sz="2400" dirty="0"/>
              <a:t>-I Study: Conclusions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752901"/>
              </p:ext>
            </p:extLst>
          </p:nvPr>
        </p:nvGraphicFramePr>
        <p:xfrm>
          <a:off x="0" y="2590800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In</a:t>
                      </a:r>
                      <a:r>
                        <a:rPr lang="en-US" sz="2000" b="0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previously untreated patients with HCV genotype 1 infection and no cirrhosis, a 12-week 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multitargeted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regimen of ABT-450/r–ombitasvir and dasabuvir with ribavirin was highly effective and was associated with a low rate of treatment discontinuation.” </a:t>
                      </a:r>
                    </a:p>
                  </a:txBody>
                  <a:tcPr marL="640080" marR="64008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-9151" y="5349258"/>
            <a:ext cx="9162288" cy="365742"/>
          </a:xfrm>
          <a:prstGeom prst="rect">
            <a:avLst/>
          </a:prstGeom>
          <a:solidFill>
            <a:srgbClr val="F0F0E9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 smtClean="0">
                <a:latin typeface="Arial"/>
                <a:cs typeface="Arial"/>
              </a:rPr>
              <a:t>    Note: </a:t>
            </a:r>
            <a:r>
              <a:rPr lang="en-US" sz="1400" dirty="0" smtClean="0">
                <a:latin typeface="Arial"/>
                <a:cs typeface="Arial"/>
              </a:rPr>
              <a:t>ABT-450/r =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Paritaprevir-Ritonavir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91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and Dosing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Ombitasvir-Paritaprevir</a:t>
            </a:r>
            <a:r>
              <a:rPr lang="en-US" dirty="0"/>
              <a:t>-</a:t>
            </a:r>
            <a:r>
              <a:rPr lang="en-US" dirty="0" smtClean="0"/>
              <a:t>Ritonavir</a:t>
            </a:r>
            <a:r>
              <a:rPr lang="en-US" dirty="0"/>
              <a:t> </a:t>
            </a:r>
            <a:r>
              <a:rPr lang="en-US" dirty="0" smtClean="0"/>
              <a:t>+ Dasabuvir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52893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Ombitasvir-</a:t>
            </a:r>
            <a:r>
              <a:rPr lang="en-US" sz="2000" dirty="0" smtClean="0">
                <a:solidFill>
                  <a:srgbClr val="001D48"/>
                </a:solidFill>
              </a:rPr>
              <a:t>Paritaprevir</a:t>
            </a:r>
            <a:r>
              <a:rPr lang="en-US" sz="2000" dirty="0">
                <a:solidFill>
                  <a:srgbClr val="001D48"/>
                </a:solidFill>
              </a:rPr>
              <a:t>-</a:t>
            </a:r>
            <a:r>
              <a:rPr lang="en-US" sz="2000" dirty="0" smtClean="0">
                <a:solidFill>
                  <a:srgbClr val="001D48"/>
                </a:solidFill>
              </a:rPr>
              <a:t>Ritonavir</a:t>
            </a:r>
            <a:r>
              <a:rPr lang="en-US" sz="2000" dirty="0"/>
              <a:t> </a:t>
            </a:r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001D48"/>
                </a:solidFill>
              </a:rPr>
              <a:t>Dasabuvir</a:t>
            </a:r>
            <a:r>
              <a:rPr lang="en-US" sz="2000" dirty="0" smtClean="0"/>
              <a:t> +/- RBV in GT1</a:t>
            </a:r>
            <a:br>
              <a:rPr lang="en-US" sz="2000" dirty="0" smtClean="0"/>
            </a:br>
            <a:r>
              <a:rPr lang="en-US" sz="2800" dirty="0" smtClean="0"/>
              <a:t>PEARL-III and PEARL-IV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Naïve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>
                <a:latin typeface="Arial"/>
                <a:cs typeface="Arial"/>
              </a:rPr>
              <a:t>Ferenci</a:t>
            </a:r>
            <a:r>
              <a:rPr lang="en-US" sz="1400" dirty="0" smtClean="0">
                <a:latin typeface="Arial"/>
                <a:cs typeface="Arial"/>
              </a:rPr>
              <a:t> P, et al. N </a:t>
            </a:r>
            <a:r>
              <a:rPr lang="en-US" sz="1400" dirty="0" err="1" smtClean="0">
                <a:latin typeface="Arial"/>
                <a:cs typeface="Arial"/>
              </a:rPr>
              <a:t>Engl</a:t>
            </a:r>
            <a:r>
              <a:rPr lang="en-US" sz="1400" dirty="0" smtClean="0">
                <a:latin typeface="Arial"/>
                <a:cs typeface="Arial"/>
              </a:rPr>
              <a:t> J Med. 2014;370:1983-92.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45464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 smtClean="0"/>
              <a:t>Ferenci</a:t>
            </a:r>
            <a:r>
              <a:rPr lang="en-US" dirty="0" smtClean="0"/>
              <a:t> </a:t>
            </a:r>
            <a:r>
              <a:rPr lang="en-US" dirty="0"/>
              <a:t>P, et al. N </a:t>
            </a:r>
            <a:r>
              <a:rPr lang="en-US" dirty="0" err="1"/>
              <a:t>Engl</a:t>
            </a:r>
            <a:r>
              <a:rPr lang="en-US" dirty="0"/>
              <a:t> J Med. 2014;370:1983-92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Ombitasvir-Paritaprevir-Ritonavir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Dasabuvir +/- RBV in GT1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</a:t>
            </a:r>
            <a:r>
              <a:rPr lang="en-US" sz="2400" dirty="0"/>
              <a:t>-III and PEARL-IV: </a:t>
            </a:r>
            <a:r>
              <a:rPr lang="en-US" sz="2400" dirty="0" smtClean="0"/>
              <a:t>Study Design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786726"/>
              </p:ext>
            </p:extLst>
          </p:nvPr>
        </p:nvGraphicFramePr>
        <p:xfrm>
          <a:off x="304800" y="1524000"/>
          <a:ext cx="8531644" cy="47263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531644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PEARL-III and PEARL-IV: Features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12147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Two phase 3, r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andomized,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open-label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trials evaluating safety and efficacy of ombitasvir-paritaprevir-ritonavir + dasabuvir +/- ribavirin for 12 weeks in treatment-naïve patients with chronic HCV GT 1b (PEARL-III) or 1a (PEARL-IV)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International (PEARL-III at 53 sites and PEARL-IV at 50 sites)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infection with genotype 1a or 1b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Treatment-naïve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18-70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Plasma HCV RNA  greater than 10,000 IU/mL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Absence of cirrhosis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Absence of coinfection with HBV or HIV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457472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/>
          <p:cNvCxnSpPr/>
          <p:nvPr/>
        </p:nvCxnSpPr>
        <p:spPr>
          <a:xfrm>
            <a:off x="4860656" y="2572914"/>
            <a:ext cx="40233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860656" y="3094633"/>
            <a:ext cx="40233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860656" y="4227977"/>
            <a:ext cx="40233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4860656" y="4749696"/>
            <a:ext cx="40233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Ferenci</a:t>
            </a:r>
            <a:r>
              <a:rPr lang="en-US" dirty="0"/>
              <a:t> P, et al. N </a:t>
            </a:r>
            <a:r>
              <a:rPr lang="en-US" dirty="0" err="1"/>
              <a:t>Engl</a:t>
            </a:r>
            <a:r>
              <a:rPr lang="en-US" dirty="0"/>
              <a:t> J Med. 2014;370:1983-92.</a:t>
            </a: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Ombitasvir-Paritaprevir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Ritonavir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and Dasabuvir +/- RBV in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</a:t>
            </a:r>
            <a:r>
              <a:rPr lang="en-US" sz="2400" dirty="0"/>
              <a:t>-III and PEARL-IV: Study </a:t>
            </a:r>
            <a:r>
              <a:rPr lang="en-US" sz="2400" dirty="0" smtClean="0"/>
              <a:t>Regimens</a:t>
            </a:r>
            <a:endParaRPr lang="en-US" sz="2400" dirty="0"/>
          </a:p>
        </p:txBody>
      </p:sp>
      <p:sp>
        <p:nvSpPr>
          <p:cNvPr id="90" name="Rectangle 89"/>
          <p:cNvSpPr/>
          <p:nvPr/>
        </p:nvSpPr>
        <p:spPr>
          <a:xfrm>
            <a:off x="-6033" y="2026833"/>
            <a:ext cx="9168387" cy="268223"/>
          </a:xfrm>
          <a:prstGeom prst="rect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HCV Genotype 1a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34126" y="2376044"/>
            <a:ext cx="810628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100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925556" y="2378333"/>
            <a:ext cx="3929363" cy="4032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3D + Ribavirin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280119" y="2370307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4126" y="2897763"/>
            <a:ext cx="810628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205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925556" y="2900052"/>
            <a:ext cx="3929363" cy="403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3D + Placebo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280119" y="2892026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-6033" y="3681896"/>
            <a:ext cx="9168387" cy="268223"/>
          </a:xfrm>
          <a:prstGeom prst="rect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HCV Genotype 1b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34126" y="4031107"/>
            <a:ext cx="810628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210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1" name="Rectangle 5"/>
          <p:cNvSpPr>
            <a:spLocks noChangeArrowheads="1"/>
          </p:cNvSpPr>
          <p:nvPr/>
        </p:nvSpPr>
        <p:spPr bwMode="auto">
          <a:xfrm>
            <a:off x="925556" y="4033396"/>
            <a:ext cx="3929363" cy="4032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3D+ </a:t>
            </a:r>
            <a:r>
              <a:rPr lang="en-US" sz="1400" b="1" dirty="0" smtClean="0">
                <a:latin typeface="Arial"/>
                <a:cs typeface="Arial"/>
              </a:rPr>
              <a:t>Ribavirin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280119" y="4025370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34126" y="4552826"/>
            <a:ext cx="810628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209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6" name="Rectangle 5"/>
          <p:cNvSpPr>
            <a:spLocks noChangeArrowheads="1"/>
          </p:cNvSpPr>
          <p:nvPr/>
        </p:nvSpPr>
        <p:spPr bwMode="auto">
          <a:xfrm>
            <a:off x="925556" y="4555115"/>
            <a:ext cx="3929363" cy="403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3D + Placebo</a:t>
            </a:r>
          </a:p>
        </p:txBody>
      </p:sp>
      <p:sp>
        <p:nvSpPr>
          <p:cNvPr id="74" name="Rectangle 73"/>
          <p:cNvSpPr/>
          <p:nvPr/>
        </p:nvSpPr>
        <p:spPr>
          <a:xfrm>
            <a:off x="8280119" y="4547089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44" name="Rectangle 43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2552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75416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58372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8476474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946677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486575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8746701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tangle 25"/>
          <p:cNvSpPr>
            <a:spLocks noChangeArrowheads="1"/>
          </p:cNvSpPr>
          <p:nvPr/>
        </p:nvSpPr>
        <p:spPr bwMode="auto">
          <a:xfrm>
            <a:off x="-18288" y="5227337"/>
            <a:ext cx="9162288" cy="10972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>
                <a:latin typeface="Arial"/>
                <a:cs typeface="Arial"/>
              </a:rPr>
              <a:t>3D </a:t>
            </a:r>
            <a:r>
              <a:rPr lang="en-US" sz="1400" dirty="0">
                <a:latin typeface="Arial"/>
                <a:cs typeface="Arial"/>
              </a:rPr>
              <a:t>=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Ombitasvir-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Paritaprevir</a:t>
            </a:r>
            <a:r>
              <a:rPr lang="en-US" sz="1400" dirty="0" smtClean="0">
                <a:latin typeface="Arial"/>
                <a:cs typeface="Arial"/>
              </a:rPr>
              <a:t>-Ritonavir + </a:t>
            </a:r>
            <a:r>
              <a:rPr lang="en-US" sz="1400" dirty="0">
                <a:latin typeface="Arial"/>
                <a:cs typeface="Arial"/>
              </a:rPr>
              <a:t>Dasabuvir </a:t>
            </a:r>
          </a:p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3D = </a:t>
            </a:r>
            <a:r>
              <a:rPr lang="en-US" sz="1400" dirty="0">
                <a:latin typeface="Arial"/>
                <a:cs typeface="Arial"/>
              </a:rPr>
              <a:t>Ombitasvir-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Paritaprevir</a:t>
            </a:r>
            <a:r>
              <a:rPr lang="en-US" sz="1400" dirty="0">
                <a:latin typeface="Arial"/>
                <a:cs typeface="Arial"/>
              </a:rPr>
              <a:t>-Ritonavir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(25/150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/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100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 once daily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+ Dasabuvir: 250 mg twice 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(RBV)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weight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-based and divided bid (1000 mg/day if &lt; 75kg or 1200 mg/day if ≥ 75kg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74543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Ferenci</a:t>
            </a:r>
            <a:r>
              <a:rPr lang="en-US" dirty="0"/>
              <a:t> P, et al. N </a:t>
            </a:r>
            <a:r>
              <a:rPr lang="en-US" dirty="0" err="1"/>
              <a:t>Engl</a:t>
            </a:r>
            <a:r>
              <a:rPr lang="en-US" dirty="0"/>
              <a:t> J Med. 2014;370:1983-92.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Ombitasvir-Paritaprevir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Ritonavir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and Dasabuvir +/- RBV in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</a:t>
            </a:r>
            <a:r>
              <a:rPr lang="en-US" sz="2400" dirty="0"/>
              <a:t>-III and PEARL-</a:t>
            </a:r>
            <a:r>
              <a:rPr lang="en-US" sz="2400" dirty="0" smtClean="0"/>
              <a:t>IV: Baseline Characteristics</a:t>
            </a:r>
            <a:endParaRPr lang="en-US" sz="2400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0395961"/>
              </p:ext>
            </p:extLst>
          </p:nvPr>
        </p:nvGraphicFramePr>
        <p:xfrm>
          <a:off x="323850" y="1359271"/>
          <a:ext cx="8515354" cy="4993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8950"/>
                <a:gridCol w="1371601"/>
                <a:gridCol w="1371601"/>
                <a:gridCol w="1371601"/>
                <a:gridCol w="1371601"/>
              </a:tblGrid>
              <a:tr h="405243">
                <a:tc rowSpan="2"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Baseline Characteristic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marT="91440" marB="9144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303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Genotype</a:t>
                      </a:r>
                      <a:r>
                        <a:rPr lang="en-US" sz="1600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1a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423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Genotype</a:t>
                      </a:r>
                      <a:r>
                        <a:rPr lang="en-US" sz="1600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1b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marT="91440" marB="91440"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423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91440" marB="91440"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918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91440" marB="91440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BA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3D + RBV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(n=100)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 marT="91440" marB="9144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3D</a:t>
                      </a:r>
                      <a:br>
                        <a:rPr lang="en-US" sz="1600" b="1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(n=205)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 marT="91440" marB="91440"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C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3D + RBV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(n=210)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 marT="91440" marB="91440"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4B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3D</a:t>
                      </a:r>
                      <a:br>
                        <a:rPr lang="en-US" sz="1600" b="1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(n=209)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 marT="91440" marB="91440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C8B"/>
                    </a:solidFill>
                  </a:tcPr>
                </a:tc>
              </a:tr>
              <a:tr h="39077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Age</a:t>
                      </a:r>
                      <a:r>
                        <a:rPr lang="en-US" sz="1600" baseline="0" dirty="0" smtClean="0"/>
                        <a:t>, years</a:t>
                      </a:r>
                      <a:endParaRPr lang="en-US" sz="1600" dirty="0"/>
                    </a:p>
                  </a:txBody>
                  <a:tcPr marT="91440" marB="9144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51.6</a:t>
                      </a:r>
                      <a:endParaRPr lang="en-US" sz="1600" dirty="0"/>
                    </a:p>
                  </a:txBody>
                  <a:tcPr marT="91440" marB="91440"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51.4</a:t>
                      </a:r>
                    </a:p>
                  </a:txBody>
                  <a:tcPr marT="91440" marB="91440"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48.4</a:t>
                      </a:r>
                      <a:endParaRPr lang="en-US" sz="1600" dirty="0"/>
                    </a:p>
                  </a:txBody>
                  <a:tcPr marT="91440" marB="91440"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49.2</a:t>
                      </a:r>
                      <a:endParaRPr lang="en-US" sz="1600" dirty="0"/>
                    </a:p>
                  </a:txBody>
                  <a:tcPr marT="91440" marB="91440"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9077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Male sex</a:t>
                      </a:r>
                      <a:r>
                        <a:rPr lang="en-US" sz="1600" baseline="0" dirty="0" smtClean="0"/>
                        <a:t> (%)</a:t>
                      </a:r>
                      <a:endParaRPr lang="en-US" sz="1600" dirty="0"/>
                    </a:p>
                  </a:txBody>
                  <a:tcPr marT="91440" marB="9144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70.0</a:t>
                      </a:r>
                      <a:endParaRPr lang="en-US" sz="1600" dirty="0"/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62.9</a:t>
                      </a:r>
                      <a:endParaRPr lang="en-US" sz="1600" dirty="0"/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50.5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41.2</a:t>
                      </a:r>
                      <a:endParaRPr lang="en-US" sz="1600" dirty="0"/>
                    </a:p>
                  </a:txBody>
                  <a:tcPr marT="91440" marB="91440"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077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BMI kg/m</a:t>
                      </a:r>
                      <a:r>
                        <a:rPr lang="en-US" sz="1600" baseline="30000" dirty="0" smtClean="0"/>
                        <a:t>2</a:t>
                      </a:r>
                      <a:endParaRPr lang="en-US" sz="1600" dirty="0"/>
                    </a:p>
                  </a:txBody>
                  <a:tcPr marT="91440" marB="9144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26.9</a:t>
                      </a:r>
                      <a:endParaRPr lang="en-US" sz="1600" dirty="0"/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26.7</a:t>
                      </a:r>
                      <a:endParaRPr lang="en-US" sz="1600" dirty="0"/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25.8</a:t>
                      </a:r>
                      <a:endParaRPr lang="en-US" sz="1600" dirty="0"/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26.1</a:t>
                      </a:r>
                      <a:endParaRPr lang="en-US" sz="1600" dirty="0"/>
                    </a:p>
                  </a:txBody>
                  <a:tcPr marT="91440" marB="91440"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042053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Race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(%)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 White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 Black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 Other</a:t>
                      </a:r>
                      <a:endParaRPr lang="en-US" sz="1600" dirty="0"/>
                    </a:p>
                  </a:txBody>
                  <a:tcPr marT="91440" marB="9144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86.0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10.0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4.0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83.4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12.7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3.9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94.3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4.8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1.0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94.2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4.8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1.0</a:t>
                      </a:r>
                    </a:p>
                  </a:txBody>
                  <a:tcPr marT="91440" marB="91440"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077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IL28B</a:t>
                      </a:r>
                      <a:r>
                        <a:rPr lang="en-US" sz="1600" baseline="0" dirty="0" smtClean="0"/>
                        <a:t> CC (%)</a:t>
                      </a:r>
                      <a:endParaRPr lang="en-US" sz="1600" dirty="0"/>
                    </a:p>
                  </a:txBody>
                  <a:tcPr marT="91440" marB="9144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31.0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30.7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21.0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21.1</a:t>
                      </a:r>
                    </a:p>
                  </a:txBody>
                  <a:tcPr marT="91440" marB="91440"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077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err="1" smtClean="0"/>
                        <a:t>Metavir</a:t>
                      </a:r>
                      <a:r>
                        <a:rPr lang="en-US" sz="1600" dirty="0" smtClean="0"/>
                        <a:t> F3 (%)</a:t>
                      </a:r>
                      <a:endParaRPr lang="en-US" sz="1600" dirty="0"/>
                    </a:p>
                  </a:txBody>
                  <a:tcPr marT="91440" marB="9144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16.0%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18.5%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10.5%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9.6%</a:t>
                      </a:r>
                    </a:p>
                  </a:txBody>
                  <a:tcPr marT="91440" marB="91440"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077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HCV</a:t>
                      </a:r>
                      <a:r>
                        <a:rPr lang="en-US" sz="1600" baseline="0" dirty="0" smtClean="0"/>
                        <a:t> RNA log</a:t>
                      </a:r>
                      <a:r>
                        <a:rPr lang="en-US" sz="1600" baseline="-25000" dirty="0" smtClean="0"/>
                        <a:t>10</a:t>
                      </a:r>
                      <a:r>
                        <a:rPr lang="en-US" sz="1600" baseline="0" dirty="0" smtClean="0"/>
                        <a:t> IU/ml</a:t>
                      </a:r>
                      <a:endParaRPr lang="en-US" sz="1600" dirty="0"/>
                    </a:p>
                  </a:txBody>
                  <a:tcPr marT="91440" marB="9144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6.64</a:t>
                      </a:r>
                    </a:p>
                  </a:txBody>
                  <a:tcPr marT="91440" marB="91440" anchor="ctr"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6.53</a:t>
                      </a:r>
                    </a:p>
                  </a:txBody>
                  <a:tcPr marT="91440" marB="91440" anchor="ctr"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6.29</a:t>
                      </a:r>
                    </a:p>
                  </a:txBody>
                  <a:tcPr marT="91440" marB="91440" anchor="ctr"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6.33</a:t>
                      </a:r>
                    </a:p>
                  </a:txBody>
                  <a:tcPr marT="91440" marB="91440"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77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3D 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=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Ombitasvir-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Paritaprevir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-Ritonavir </a:t>
                      </a:r>
                      <a:r>
                        <a:rPr lang="en-US" sz="1400" dirty="0" smtClean="0">
                          <a:latin typeface="+mn-lt"/>
                          <a:cs typeface="Arial"/>
                        </a:rPr>
                        <a:t>and 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Dasabuvir; 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RBV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 = Ribavirin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marT="91440" marB="91440" anchor="ctr"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marT="91440" marB="91440"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marT="91440" marB="91440" anchor="ctr"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marT="91440" marB="91440"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13791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Ferenci</a:t>
            </a:r>
            <a:r>
              <a:rPr lang="en-US" dirty="0"/>
              <a:t> P, et al. N </a:t>
            </a:r>
            <a:r>
              <a:rPr lang="en-US" dirty="0" err="1"/>
              <a:t>Engl</a:t>
            </a:r>
            <a:r>
              <a:rPr lang="en-US" dirty="0"/>
              <a:t> J Med. 2014;370:1983-</a:t>
            </a:r>
            <a:r>
              <a:rPr lang="en-US"/>
              <a:t>92</a:t>
            </a:r>
            <a:r>
              <a:rPr lang="en-US" smtClean="0"/>
              <a:t>.</a:t>
            </a:r>
            <a:endParaRPr lang="en-US" dirty="0"/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Ombitasvir-Paritaprevir-Ritonavir and Dasabuvir +/- RBV in GT1</a:t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</a:t>
            </a:r>
            <a:r>
              <a:rPr lang="en-US" sz="2400" dirty="0"/>
              <a:t>-III and PEARL-IV: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graphicFrame>
        <p:nvGraphicFramePr>
          <p:cNvPr id="33" name="Chart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0400106"/>
              </p:ext>
            </p:extLst>
          </p:nvPr>
        </p:nvGraphicFramePr>
        <p:xfrm>
          <a:off x="381000" y="1676400"/>
          <a:ext cx="83820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" name="Rectangle 25"/>
          <p:cNvSpPr>
            <a:spLocks noChangeArrowheads="1"/>
          </p:cNvSpPr>
          <p:nvPr/>
        </p:nvSpPr>
        <p:spPr bwMode="auto">
          <a:xfrm>
            <a:off x="1371600" y="5297013"/>
            <a:ext cx="2895599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800" b="1" dirty="0" smtClean="0">
                <a:solidFill>
                  <a:srgbClr val="000000"/>
                </a:solidFill>
                <a:latin typeface="Arial" pitchFamily="22" charset="0"/>
              </a:rPr>
              <a:t>Genotype 1a</a:t>
            </a:r>
            <a:endParaRPr lang="en-US" sz="1800" b="1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379760" y="5257800"/>
            <a:ext cx="2898648" cy="0"/>
          </a:xfrm>
          <a:prstGeom prst="line">
            <a:avLst/>
          </a:prstGeom>
          <a:ln w="19050" cmpd="sng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25"/>
          <p:cNvSpPr>
            <a:spLocks noChangeArrowheads="1"/>
          </p:cNvSpPr>
          <p:nvPr/>
        </p:nvSpPr>
        <p:spPr bwMode="auto">
          <a:xfrm>
            <a:off x="5715000" y="5297013"/>
            <a:ext cx="28956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800" b="1" dirty="0" smtClean="0">
                <a:solidFill>
                  <a:srgbClr val="000000"/>
                </a:solidFill>
                <a:latin typeface="Arial" pitchFamily="22" charset="0"/>
              </a:rPr>
              <a:t>Genotype 1b</a:t>
            </a:r>
            <a:endParaRPr lang="en-US" sz="1800" b="1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44" name="Rectangle 25"/>
          <p:cNvSpPr>
            <a:spLocks noChangeArrowheads="1"/>
          </p:cNvSpPr>
          <p:nvPr/>
        </p:nvSpPr>
        <p:spPr bwMode="auto">
          <a:xfrm>
            <a:off x="-5104" y="5828187"/>
            <a:ext cx="9162288" cy="50290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3D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= Ombitasvir-Paritaprevir-Ritonavir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and Dasabuvir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RBV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= Ribavirin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456570" y="3310676"/>
            <a:ext cx="3017520" cy="0"/>
          </a:xfrm>
          <a:prstGeom prst="line">
            <a:avLst/>
          </a:prstGeom>
          <a:ln w="12700" cmpd="sng">
            <a:solidFill>
              <a:srgbClr val="0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11952" y="5257800"/>
            <a:ext cx="2898648" cy="0"/>
          </a:xfrm>
          <a:prstGeom prst="line">
            <a:avLst/>
          </a:prstGeom>
          <a:ln w="19050" cmpd="sng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612530" y="4392716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97/100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74880" y="4392716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185/205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70480" y="4392716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209/210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32830" y="4392716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207/209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76225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Ferenci</a:t>
            </a:r>
            <a:r>
              <a:rPr lang="en-US" dirty="0"/>
              <a:t> P, et al. N </a:t>
            </a:r>
            <a:r>
              <a:rPr lang="en-US" dirty="0" err="1"/>
              <a:t>Engl</a:t>
            </a:r>
            <a:r>
              <a:rPr lang="en-US" dirty="0"/>
              <a:t> J Med. 2014;370:1983-92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Ombitasvir-Paritaprevir-Ritonavir and Dasabuvir +/- RBV in GT1</a:t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</a:t>
            </a:r>
            <a:r>
              <a:rPr lang="en-US" sz="2400" dirty="0"/>
              <a:t>-III and PEARL-</a:t>
            </a:r>
            <a:r>
              <a:rPr lang="en-US" sz="2400" dirty="0" smtClean="0"/>
              <a:t>IV: Adverse Events </a:t>
            </a:r>
            <a:endParaRPr lang="en-US" sz="2400" dirty="0"/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2748152"/>
              </p:ext>
            </p:extLst>
          </p:nvPr>
        </p:nvGraphicFramePr>
        <p:xfrm>
          <a:off x="339610" y="1339694"/>
          <a:ext cx="8458198" cy="504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4350"/>
                <a:gridCol w="1350962"/>
                <a:gridCol w="1350962"/>
                <a:gridCol w="1350962"/>
                <a:gridCol w="1350962"/>
              </a:tblGrid>
              <a:tr h="325151">
                <a:tc rowSpan="2">
                  <a:txBody>
                    <a:bodyPr/>
                    <a:lstStyle/>
                    <a:p>
                      <a:r>
                        <a:rPr lang="en-US" sz="1600" dirty="0" smtClean="0"/>
                        <a:t>Event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303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GT1a</a:t>
                      </a:r>
                      <a:r>
                        <a:rPr lang="en-US" sz="1600" baseline="0" dirty="0" smtClean="0"/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B423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GT1b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B423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anchor="ctr"/>
                </a:tc>
              </a:tr>
              <a:tr h="532065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3D + RBV</a:t>
                      </a:r>
                      <a:b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200" b="0" baseline="0" dirty="0" smtClean="0">
                          <a:solidFill>
                            <a:schemeClr val="bg1"/>
                          </a:solidFill>
                        </a:rPr>
                        <a:t>(n=100)</a:t>
                      </a: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3D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n=205)</a:t>
                      </a:r>
                    </a:p>
                  </a:txBody>
                  <a:tcPr anchor="ctr"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C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3D + RBV</a:t>
                      </a:r>
                      <a:br>
                        <a:rPr lang="en-US" sz="1600" b="1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200" b="0" baseline="0" dirty="0" smtClean="0">
                          <a:solidFill>
                            <a:schemeClr val="bg1"/>
                          </a:solidFill>
                        </a:rPr>
                        <a:t>(n=210</a:t>
                      </a:r>
                      <a:r>
                        <a:rPr lang="en-US" sz="1400" b="0" baseline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1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3D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(n=209)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C8B"/>
                    </a:solidFill>
                  </a:tcPr>
                </a:tc>
              </a:tr>
              <a:tr h="31037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Any </a:t>
                      </a:r>
                      <a:r>
                        <a:rPr lang="en-US" sz="1600" baseline="0" dirty="0" smtClean="0"/>
                        <a:t>adverse event  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92.0</a:t>
                      </a:r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82.4</a:t>
                      </a:r>
                      <a:endParaRPr lang="en-US" sz="1600" dirty="0"/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80.0</a:t>
                      </a:r>
                      <a:endParaRPr lang="en-US" sz="1600" dirty="0"/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67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03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Any serious</a:t>
                      </a:r>
                      <a:r>
                        <a:rPr lang="en-US" sz="1600" baseline="0" dirty="0" smtClean="0"/>
                        <a:t> adverse event %</a:t>
                      </a:r>
                      <a:endParaRPr lang="en-US" sz="1600" dirty="0" smtClean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3.0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0.5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baseline="0" dirty="0" smtClean="0"/>
                        <a:t>1.9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1.9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037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Common adverse</a:t>
                      </a:r>
                      <a:r>
                        <a:rPr lang="en-US" sz="1600" baseline="0" dirty="0" smtClean="0"/>
                        <a:t> events: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037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baseline="0" dirty="0" smtClean="0"/>
                        <a:t>   </a:t>
                      </a:r>
                      <a:r>
                        <a:rPr lang="en-US" sz="1600" dirty="0" smtClean="0"/>
                        <a:t>Headache 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25.0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28.3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24.3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23.4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037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   Fatigue 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46.0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35.1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21.4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23.0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037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   Pruritus 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10.0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5.9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11.9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5.3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03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   Nausea 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21.0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13.7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11.0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4.3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037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   Insomnia 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17.0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7.8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9.0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3.3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037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   Diarrhea 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14.0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16.1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4.3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6.2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037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Laboratory abnormalities (%):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037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baseline="0" dirty="0" smtClean="0"/>
                        <a:t>   </a:t>
                      </a:r>
                      <a:r>
                        <a:rPr lang="en-US" sz="1600" dirty="0" smtClean="0"/>
                        <a:t>Hemoglobin &lt; 10 g/dl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4.0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9.0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037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baseline="0" dirty="0" smtClean="0"/>
                        <a:t>   </a:t>
                      </a:r>
                      <a:r>
                        <a:rPr lang="en-US" sz="1600" dirty="0" smtClean="0"/>
                        <a:t>Total bilirubin &gt; 3x ULN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3.0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0.5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5.7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0.5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371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n-lt"/>
                          <a:cs typeface="Arial"/>
                        </a:rPr>
                        <a:t>3D </a:t>
                      </a:r>
                      <a:r>
                        <a:rPr lang="en-US" sz="1400" dirty="0" smtClean="0">
                          <a:latin typeface="+mn-lt"/>
                          <a:cs typeface="Arial"/>
                        </a:rPr>
                        <a:t>=</a:t>
                      </a:r>
                      <a:r>
                        <a:rPr lang="en-US" sz="1400" b="1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400" dirty="0" smtClean="0">
                          <a:latin typeface="+mn-lt"/>
                          <a:cs typeface="Arial"/>
                        </a:rPr>
                        <a:t>Ombitasvir-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Paritaprevir</a:t>
                      </a:r>
                      <a:r>
                        <a:rPr lang="en-US" sz="1400" dirty="0" smtClean="0">
                          <a:latin typeface="+mn-lt"/>
                          <a:cs typeface="Arial"/>
                        </a:rPr>
                        <a:t>-Ritonavir and Dasabuvir; </a:t>
                      </a:r>
                      <a:r>
                        <a:rPr lang="en-US" sz="1400" b="1" dirty="0" smtClean="0">
                          <a:latin typeface="+mn-lt"/>
                          <a:cs typeface="Arial"/>
                        </a:rPr>
                        <a:t>RBV</a:t>
                      </a:r>
                      <a:r>
                        <a:rPr lang="en-US" sz="1400" dirty="0" smtClean="0">
                          <a:latin typeface="+mn-lt"/>
                          <a:cs typeface="Arial"/>
                        </a:rPr>
                        <a:t> = Ribavirin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D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401574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Ferenci</a:t>
            </a:r>
            <a:r>
              <a:rPr lang="en-US" dirty="0"/>
              <a:t> P, et al. N </a:t>
            </a:r>
            <a:r>
              <a:rPr lang="en-US" dirty="0" err="1"/>
              <a:t>Engl</a:t>
            </a:r>
            <a:r>
              <a:rPr lang="en-US" dirty="0"/>
              <a:t> J Med. 2014;370:1983-92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Ombitasvir-Paritaprevir-Ritonavir and Dasabuvir +/- RBV in GT1</a:t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</a:t>
            </a:r>
            <a:r>
              <a:rPr lang="en-US" sz="2400" dirty="0"/>
              <a:t>-III and PEARL-</a:t>
            </a:r>
            <a:r>
              <a:rPr lang="en-US" sz="2400" dirty="0" smtClean="0"/>
              <a:t>IV: Adverse Events </a:t>
            </a:r>
            <a:endParaRPr lang="en-US" sz="2400" dirty="0"/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535505"/>
              </p:ext>
            </p:extLst>
          </p:nvPr>
        </p:nvGraphicFramePr>
        <p:xfrm>
          <a:off x="339610" y="1352023"/>
          <a:ext cx="8458198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4350"/>
                <a:gridCol w="1350962"/>
                <a:gridCol w="1350962"/>
                <a:gridCol w="1350962"/>
                <a:gridCol w="1350962"/>
              </a:tblGrid>
              <a:tr h="309666">
                <a:tc rowSpan="2">
                  <a:txBody>
                    <a:bodyPr/>
                    <a:lstStyle/>
                    <a:p>
                      <a:r>
                        <a:rPr lang="en-US" sz="1600" dirty="0" smtClean="0"/>
                        <a:t>Event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303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GT1a</a:t>
                      </a:r>
                      <a:r>
                        <a:rPr lang="en-US" sz="1600" baseline="0" dirty="0" smtClean="0"/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B423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GT1b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B423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anchor="ctr"/>
                </a:tc>
              </a:tr>
              <a:tr h="506727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3D + RBV</a:t>
                      </a:r>
                      <a:b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200" b="0" baseline="0" dirty="0" smtClean="0">
                          <a:solidFill>
                            <a:schemeClr val="bg1"/>
                          </a:solidFill>
                        </a:rPr>
                        <a:t>(n=100)</a:t>
                      </a: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3D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n=205)</a:t>
                      </a:r>
                    </a:p>
                  </a:txBody>
                  <a:tcPr anchor="ctr"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C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3D + RBV</a:t>
                      </a:r>
                      <a:br>
                        <a:rPr lang="en-US" sz="1600" b="1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200" b="0" baseline="0" dirty="0" smtClean="0">
                          <a:solidFill>
                            <a:schemeClr val="bg1"/>
                          </a:solidFill>
                        </a:rPr>
                        <a:t>(n=210</a:t>
                      </a:r>
                      <a:r>
                        <a:rPr lang="en-US" sz="1400" b="0" baseline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1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3D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(n=209)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C8B"/>
                    </a:solidFill>
                  </a:tcPr>
                </a:tc>
              </a:tr>
              <a:tr h="29559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Any </a:t>
                      </a:r>
                      <a:r>
                        <a:rPr lang="en-US" sz="1600" baseline="0" dirty="0" smtClean="0"/>
                        <a:t>adverse event  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92.0</a:t>
                      </a:r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82.4</a:t>
                      </a:r>
                      <a:endParaRPr lang="en-US" sz="1600" dirty="0"/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80.0</a:t>
                      </a:r>
                      <a:endParaRPr lang="en-US" sz="1600" dirty="0"/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67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955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Any serious</a:t>
                      </a:r>
                      <a:r>
                        <a:rPr lang="en-US" sz="1600" baseline="0" dirty="0" smtClean="0"/>
                        <a:t> adverse event %</a:t>
                      </a:r>
                      <a:endParaRPr lang="en-US" sz="1600" dirty="0" smtClean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3.0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0.5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baseline="0" dirty="0" smtClean="0"/>
                        <a:t>1.9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1.9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559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Common adverse</a:t>
                      </a:r>
                      <a:r>
                        <a:rPr lang="en-US" sz="1600" baseline="0" dirty="0" smtClean="0"/>
                        <a:t> events: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559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baseline="0" dirty="0" smtClean="0"/>
                        <a:t>   </a:t>
                      </a:r>
                      <a:r>
                        <a:rPr lang="en-US" sz="1600" dirty="0" smtClean="0"/>
                        <a:t>Headache 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25.0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28.3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24.3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23.4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559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   Fatigue 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46.0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35.1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21.4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23.0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559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   Pruritus 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10.0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5.9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11.9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5.3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55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   Nausea 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21.0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13.7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11.0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4.3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559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   Insomnia 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17.0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7.8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9.0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3.3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559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   Diarrhea 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14.0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16.1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4.3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6.2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559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Laboratory abnormalities (%):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559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baseline="0" dirty="0" smtClean="0"/>
                        <a:t>   </a:t>
                      </a:r>
                      <a:r>
                        <a:rPr lang="en-US" sz="1600" dirty="0" smtClean="0"/>
                        <a:t>Hemoglobin &lt; 10 g/dl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4.0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9.0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559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baseline="0" dirty="0" smtClean="0"/>
                        <a:t>   </a:t>
                      </a:r>
                      <a:r>
                        <a:rPr lang="en-US" sz="1600" dirty="0" smtClean="0"/>
                        <a:t>Total bilirubin &gt; 3x ULN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3.0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0.5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5.7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0.5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242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n-lt"/>
                          <a:cs typeface="Arial"/>
                        </a:rPr>
                        <a:t>3D </a:t>
                      </a:r>
                      <a:r>
                        <a:rPr lang="en-US" sz="1400" dirty="0" smtClean="0">
                          <a:latin typeface="+mn-lt"/>
                          <a:cs typeface="Arial"/>
                        </a:rPr>
                        <a:t>=</a:t>
                      </a:r>
                      <a:r>
                        <a:rPr lang="en-US" sz="1400" b="1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400" dirty="0" smtClean="0">
                          <a:latin typeface="+mn-lt"/>
                          <a:cs typeface="Arial"/>
                        </a:rPr>
                        <a:t>Ombitasvir-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Paritaprevir</a:t>
                      </a:r>
                      <a:r>
                        <a:rPr lang="en-US" sz="1400" dirty="0" smtClean="0">
                          <a:latin typeface="+mn-lt"/>
                          <a:cs typeface="Arial"/>
                        </a:rPr>
                        <a:t>-Ritonavir and Dasabuvir; </a:t>
                      </a:r>
                      <a:r>
                        <a:rPr lang="en-US" sz="1400" b="1" dirty="0" smtClean="0">
                          <a:latin typeface="+mn-lt"/>
                          <a:cs typeface="Arial"/>
                        </a:rPr>
                        <a:t>RBV</a:t>
                      </a:r>
                      <a:r>
                        <a:rPr lang="en-US" sz="1400" dirty="0" smtClean="0">
                          <a:latin typeface="+mn-lt"/>
                          <a:cs typeface="Arial"/>
                        </a:rPr>
                        <a:t> = ribavirin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D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697297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Ferenci</a:t>
            </a:r>
            <a:r>
              <a:rPr lang="en-US" dirty="0" smtClean="0"/>
              <a:t> </a:t>
            </a:r>
            <a:r>
              <a:rPr lang="en-US" dirty="0"/>
              <a:t>P, et al. N </a:t>
            </a:r>
            <a:r>
              <a:rPr lang="en-US" dirty="0" err="1"/>
              <a:t>Engl</a:t>
            </a:r>
            <a:r>
              <a:rPr lang="en-US" dirty="0"/>
              <a:t> J Med. 2014;370:1983-92.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Ombitasvir-Paritaprevir-Ritonavir and Dasabuvir +/- RBV in GT1</a:t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</a:t>
            </a:r>
            <a:r>
              <a:rPr lang="en-US" sz="2400" dirty="0"/>
              <a:t>-III and PEARL-</a:t>
            </a:r>
            <a:r>
              <a:rPr lang="en-US" sz="2400" dirty="0" smtClean="0"/>
              <a:t>IV: 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274339"/>
              </p:ext>
            </p:extLst>
          </p:nvPr>
        </p:nvGraphicFramePr>
        <p:xfrm>
          <a:off x="0" y="2438400"/>
          <a:ext cx="9144000" cy="24993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Twelve weeks of treatment with ABT-450/r–ombitasvir and dasabuvir without ribavirin was associated with high rates of sustained virologic response among previously untreated patients with HCV genotype 1 infection. Rates of virologic failure were higher without ribavirin than with ribavirin among patients with genotype 1a infection but not among those with genotype 1b infection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.”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-9151" y="5349258"/>
            <a:ext cx="9162288" cy="365742"/>
          </a:xfrm>
          <a:prstGeom prst="rect">
            <a:avLst/>
          </a:prstGeom>
          <a:solidFill>
            <a:srgbClr val="F0F0E9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 smtClean="0">
                <a:latin typeface="Arial"/>
                <a:cs typeface="Arial"/>
              </a:rPr>
              <a:t>Note: </a:t>
            </a:r>
            <a:r>
              <a:rPr lang="en-US" sz="1400" dirty="0" smtClean="0">
                <a:latin typeface="Arial"/>
                <a:cs typeface="Arial"/>
              </a:rPr>
              <a:t>ABT-450/r =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Paritaprevir-Ritonavir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39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1" y="2962853"/>
            <a:ext cx="8077200" cy="1238250"/>
          </a:xfrm>
        </p:spPr>
        <p:txBody>
          <a:bodyPr>
            <a:normAutofit/>
          </a:bodyPr>
          <a:lstStyle/>
          <a:p>
            <a:r>
              <a:rPr lang="en-US" sz="2800" dirty="0"/>
              <a:t>Ombitasvir-Paritaprevir-Ritonavir and Dasabuvir in </a:t>
            </a:r>
            <a:r>
              <a:rPr lang="en-US" sz="2800" dirty="0" smtClean="0"/>
              <a:t>Treatment</a:t>
            </a:r>
            <a:r>
              <a:rPr lang="en-US" sz="2800" dirty="0"/>
              <a:t>-</a:t>
            </a:r>
            <a:r>
              <a:rPr lang="en-US" sz="2800" dirty="0" smtClean="0"/>
              <a:t>Experienced Patients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665841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001D48"/>
                </a:solidFill>
              </a:rPr>
              <a:t>Ombitasvir-Paritaprevir</a:t>
            </a:r>
            <a:r>
              <a:rPr lang="en-US" sz="2000" dirty="0">
                <a:solidFill>
                  <a:srgbClr val="001D48"/>
                </a:solidFill>
              </a:rPr>
              <a:t>-</a:t>
            </a:r>
            <a:r>
              <a:rPr lang="en-US" sz="2000" dirty="0" smtClean="0">
                <a:solidFill>
                  <a:srgbClr val="001D48"/>
                </a:solidFill>
              </a:rPr>
              <a:t>Ritonavir </a:t>
            </a:r>
            <a:r>
              <a:rPr lang="en-US" sz="2000" dirty="0" smtClean="0"/>
              <a:t>and Dasabuvir </a:t>
            </a:r>
            <a:r>
              <a:rPr lang="en-US" sz="2000" dirty="0"/>
              <a:t>+ RBV in </a:t>
            </a:r>
            <a:r>
              <a:rPr lang="en-US" sz="2000" dirty="0" smtClean="0"/>
              <a:t>GT1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800" dirty="0" smtClean="0"/>
              <a:t>SAPPHIRE-II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0EADC"/>
                </a:solidFill>
              </a:rPr>
              <a:t>Phase </a:t>
            </a:r>
            <a:r>
              <a:rPr lang="en-US" b="1" dirty="0" smtClean="0">
                <a:solidFill>
                  <a:srgbClr val="F0EADC"/>
                </a:solidFill>
              </a:rPr>
              <a:t>3</a:t>
            </a:r>
            <a:endParaRPr lang="en-US" b="1" dirty="0">
              <a:solidFill>
                <a:srgbClr val="F0EAD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>
                <a:latin typeface="Arial"/>
                <a:cs typeface="Arial"/>
              </a:rPr>
              <a:t>Zeuzem</a:t>
            </a:r>
            <a:r>
              <a:rPr lang="en-US" sz="1400" dirty="0" smtClean="0">
                <a:latin typeface="Arial"/>
                <a:cs typeface="Arial"/>
              </a:rPr>
              <a:t> S, </a:t>
            </a:r>
            <a:r>
              <a:rPr lang="en-US" sz="1400" dirty="0">
                <a:latin typeface="Arial"/>
                <a:cs typeface="Arial"/>
              </a:rPr>
              <a:t>et al.  N </a:t>
            </a:r>
            <a:r>
              <a:rPr lang="en-US" sz="1400" dirty="0" err="1">
                <a:latin typeface="Arial"/>
                <a:cs typeface="Arial"/>
              </a:rPr>
              <a:t>Engl</a:t>
            </a:r>
            <a:r>
              <a:rPr lang="en-US" sz="1400" dirty="0">
                <a:latin typeface="Arial"/>
                <a:cs typeface="Arial"/>
              </a:rPr>
              <a:t> J Med.  </a:t>
            </a:r>
            <a:r>
              <a:rPr lang="en-US" sz="1400" dirty="0" smtClean="0">
                <a:latin typeface="Arial"/>
                <a:cs typeface="Arial"/>
              </a:rPr>
              <a:t>2014;370:1604-14.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402660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Ombitasvir-Paritaprevir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Ritonavir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+ Dasabuvir </a:t>
            </a:r>
            <a:r>
              <a:rPr lang="en-US" sz="2400" dirty="0" smtClean="0">
                <a:solidFill>
                  <a:srgbClr val="F0EADC"/>
                </a:solidFill>
              </a:rPr>
              <a:t>(</a:t>
            </a:r>
            <a:r>
              <a:rPr lang="en-US" sz="2400" i="1" dirty="0" err="1" smtClean="0">
                <a:solidFill>
                  <a:srgbClr val="F0EADC"/>
                </a:solidFill>
              </a:rPr>
              <a:t>Viekira</a:t>
            </a:r>
            <a:r>
              <a:rPr lang="en-US" sz="2400" i="1" dirty="0" smtClean="0">
                <a:solidFill>
                  <a:srgbClr val="F0EADC"/>
                </a:solidFill>
              </a:rPr>
              <a:t> Pak</a:t>
            </a:r>
            <a:r>
              <a:rPr lang="en-US" sz="2400" dirty="0" smtClean="0">
                <a:solidFill>
                  <a:srgbClr val="F0EADC"/>
                </a:solidFill>
              </a:rPr>
              <a:t>)</a:t>
            </a:r>
            <a:endParaRPr lang="en-US" sz="2400" dirty="0">
              <a:solidFill>
                <a:srgbClr val="F0EADC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0" y="1447800"/>
            <a:ext cx="8515350" cy="5029200"/>
          </a:xfrm>
        </p:spPr>
        <p:txBody>
          <a:bodyPr>
            <a:noAutofit/>
          </a:bodyPr>
          <a:lstStyle/>
          <a:p>
            <a:pPr>
              <a:lnSpc>
                <a:spcPts val="2100"/>
              </a:lnSpc>
              <a:spcBef>
                <a:spcPts val="1400"/>
              </a:spcBef>
            </a:pPr>
            <a:r>
              <a:rPr lang="en-US" sz="1800" b="1" dirty="0" smtClean="0">
                <a:latin typeface="Arial"/>
                <a:cs typeface="Arial"/>
              </a:rPr>
              <a:t>Approval Status</a:t>
            </a:r>
            <a:r>
              <a:rPr lang="en-US" sz="1800" dirty="0" smtClean="0">
                <a:latin typeface="Arial"/>
                <a:cs typeface="Arial"/>
              </a:rPr>
              <a:t>: FDA approval on December 19, 2014</a:t>
            </a:r>
          </a:p>
          <a:p>
            <a:pPr>
              <a:lnSpc>
                <a:spcPts val="2100"/>
              </a:lnSpc>
              <a:spcBef>
                <a:spcPts val="1400"/>
              </a:spcBef>
            </a:pPr>
            <a:r>
              <a:rPr lang="en-US" sz="1800" b="1" dirty="0" smtClean="0">
                <a:latin typeface="Arial"/>
                <a:cs typeface="Arial"/>
              </a:rPr>
              <a:t>Indication:</a:t>
            </a:r>
            <a:r>
              <a:rPr lang="en-US" sz="1800" dirty="0" smtClean="0">
                <a:latin typeface="Arial"/>
                <a:cs typeface="Arial"/>
              </a:rPr>
              <a:t> Genotype 1 chronic HCV infection, including compensated cirrhosis</a:t>
            </a:r>
            <a:endParaRPr lang="en-US" sz="1800" dirty="0">
              <a:latin typeface="Arial"/>
              <a:cs typeface="Arial"/>
            </a:endParaRPr>
          </a:p>
          <a:p>
            <a:pPr>
              <a:lnSpc>
                <a:spcPts val="2100"/>
              </a:lnSpc>
              <a:spcBef>
                <a:spcPts val="1400"/>
              </a:spcBef>
            </a:pPr>
            <a:r>
              <a:rPr lang="en-US" sz="1800" b="1" dirty="0" smtClean="0">
                <a:latin typeface="Arial"/>
                <a:cs typeface="Arial"/>
              </a:rPr>
              <a:t>Class &amp; Mechanism</a:t>
            </a:r>
            <a:r>
              <a:rPr lang="en-US" sz="1800" dirty="0">
                <a:latin typeface="Arial"/>
                <a:cs typeface="Arial"/>
              </a:rPr>
              <a:t/>
            </a:r>
            <a:br>
              <a:rPr lang="en-US" sz="1800" dirty="0">
                <a:latin typeface="Arial"/>
                <a:cs typeface="Arial"/>
              </a:rPr>
            </a:br>
            <a:r>
              <a:rPr lang="en-US" sz="1800" dirty="0">
                <a:cs typeface="Arial"/>
              </a:rPr>
              <a:t>- Ombitasvir (ABT-267): NS5A </a:t>
            </a:r>
            <a:r>
              <a:rPr lang="en-US" sz="1800" dirty="0" smtClean="0">
                <a:cs typeface="Arial"/>
              </a:rPr>
              <a:t>inhibitor</a:t>
            </a:r>
            <a:br>
              <a:rPr lang="en-US" sz="1800" dirty="0" smtClean="0">
                <a:cs typeface="Arial"/>
              </a:rPr>
            </a:br>
            <a:r>
              <a:rPr lang="en-US" sz="1800" dirty="0" smtClean="0">
                <a:cs typeface="Arial"/>
              </a:rPr>
              <a:t>- </a:t>
            </a:r>
            <a:r>
              <a:rPr lang="en-US" sz="1800" dirty="0" smtClean="0">
                <a:latin typeface="Arial"/>
                <a:cs typeface="Arial"/>
              </a:rPr>
              <a:t>Paritaprevir (ABT-450): NS3/4A serine protease inhibitor</a:t>
            </a:r>
            <a:br>
              <a:rPr lang="en-US" sz="1800" dirty="0" smtClean="0">
                <a:latin typeface="Arial"/>
                <a:cs typeface="Arial"/>
              </a:rPr>
            </a:br>
            <a:r>
              <a:rPr lang="en-US" sz="1800" dirty="0" smtClean="0">
                <a:latin typeface="Arial"/>
                <a:cs typeface="Arial"/>
              </a:rPr>
              <a:t>- Ritonavir: HIV protease inhibitor used as pharmacologic booster</a:t>
            </a:r>
            <a:br>
              <a:rPr lang="en-US" sz="1800" dirty="0" smtClean="0">
                <a:latin typeface="Arial"/>
                <a:cs typeface="Arial"/>
              </a:rPr>
            </a:br>
            <a:r>
              <a:rPr lang="en-US" sz="1800" dirty="0" smtClean="0">
                <a:latin typeface="Arial"/>
                <a:cs typeface="Arial"/>
              </a:rPr>
              <a:t>- Dasabuvir (ABT-333): Non-nucleoside NS5B polymerase inhibitor </a:t>
            </a:r>
            <a:endParaRPr lang="en-US" sz="1800" dirty="0">
              <a:latin typeface="Arial"/>
              <a:cs typeface="Arial"/>
            </a:endParaRPr>
          </a:p>
          <a:p>
            <a:pPr>
              <a:lnSpc>
                <a:spcPts val="2100"/>
              </a:lnSpc>
              <a:spcBef>
                <a:spcPts val="1400"/>
              </a:spcBef>
            </a:pPr>
            <a:r>
              <a:rPr lang="en-US" sz="1800" b="1" dirty="0" smtClean="0">
                <a:latin typeface="Arial"/>
                <a:cs typeface="Arial"/>
              </a:rPr>
              <a:t>Tablets: </a:t>
            </a:r>
            <a:r>
              <a:rPr lang="en-US" sz="1800" dirty="0" smtClean="0">
                <a:cs typeface="Arial"/>
              </a:rPr>
              <a:t>Ombitasvir-Paritaprevir</a:t>
            </a:r>
            <a:r>
              <a:rPr lang="en-US" sz="1800" dirty="0">
                <a:latin typeface="Arial"/>
                <a:cs typeface="Arial"/>
              </a:rPr>
              <a:t>-</a:t>
            </a:r>
            <a:r>
              <a:rPr lang="en-US" sz="1800" dirty="0" smtClean="0">
                <a:latin typeface="Arial"/>
                <a:cs typeface="Arial"/>
              </a:rPr>
              <a:t>Ritonavir (fixed dose 12.5/75/50 mg)</a:t>
            </a:r>
            <a:br>
              <a:rPr lang="en-US" sz="1800" dirty="0" smtClean="0">
                <a:latin typeface="Arial"/>
                <a:cs typeface="Arial"/>
              </a:rPr>
            </a:br>
            <a:r>
              <a:rPr lang="en-US" sz="1800" dirty="0" smtClean="0">
                <a:latin typeface="Arial"/>
                <a:cs typeface="Arial"/>
              </a:rPr>
              <a:t>               Dasabuvir: 250 mg </a:t>
            </a:r>
          </a:p>
          <a:p>
            <a:pPr>
              <a:lnSpc>
                <a:spcPts val="2100"/>
              </a:lnSpc>
              <a:spcBef>
                <a:spcPts val="1400"/>
              </a:spcBef>
            </a:pPr>
            <a:r>
              <a:rPr lang="en-US" sz="1800" b="1" dirty="0" smtClean="0">
                <a:latin typeface="Arial"/>
                <a:cs typeface="Arial"/>
              </a:rPr>
              <a:t>Dose</a:t>
            </a:r>
            <a:r>
              <a:rPr lang="en-US" sz="1800" dirty="0" smtClean="0">
                <a:latin typeface="Arial"/>
                <a:cs typeface="Arial"/>
              </a:rPr>
              <a:t>: 2 tablets </a:t>
            </a:r>
            <a:r>
              <a:rPr lang="en-US" sz="1800" dirty="0">
                <a:cs typeface="Arial"/>
              </a:rPr>
              <a:t>Ombitasvir-Paritaprevir-Ritonavir once </a:t>
            </a:r>
            <a:r>
              <a:rPr lang="en-US" sz="1800" dirty="0" smtClean="0">
                <a:latin typeface="Arial"/>
                <a:cs typeface="Arial"/>
              </a:rPr>
              <a:t>daily (am) with food</a:t>
            </a:r>
            <a:br>
              <a:rPr lang="en-US" sz="1800" dirty="0" smtClean="0">
                <a:latin typeface="Arial"/>
                <a:cs typeface="Arial"/>
              </a:rPr>
            </a:br>
            <a:r>
              <a:rPr lang="en-US" sz="1800" dirty="0" smtClean="0">
                <a:latin typeface="Arial"/>
                <a:cs typeface="Arial"/>
              </a:rPr>
              <a:t>plus Dasabuvir 1 tablet twice daily with food</a:t>
            </a:r>
          </a:p>
          <a:p>
            <a:pPr>
              <a:lnSpc>
                <a:spcPts val="2100"/>
              </a:lnSpc>
              <a:spcBef>
                <a:spcPts val="1400"/>
              </a:spcBef>
            </a:pPr>
            <a:r>
              <a:rPr lang="en-US" sz="1800" b="1" dirty="0" smtClean="0">
                <a:latin typeface="Arial"/>
                <a:cs typeface="Arial"/>
              </a:rPr>
              <a:t>Adverse Effects (AE)</a:t>
            </a:r>
            <a:r>
              <a:rPr lang="en-US" sz="1800" dirty="0" smtClean="0">
                <a:latin typeface="Arial"/>
                <a:cs typeface="Arial"/>
              </a:rPr>
              <a:t>: </a:t>
            </a:r>
            <a:r>
              <a:rPr lang="en-US" sz="1800" dirty="0">
                <a:latin typeface="Arial"/>
                <a:cs typeface="Arial"/>
              </a:rPr>
              <a:t>f</a:t>
            </a:r>
            <a:r>
              <a:rPr lang="en-US" sz="1800" dirty="0" smtClean="0">
                <a:latin typeface="Arial"/>
                <a:cs typeface="Arial"/>
              </a:rPr>
              <a:t>atigue, pruritus, and insomnia</a:t>
            </a:r>
          </a:p>
          <a:p>
            <a:pPr>
              <a:lnSpc>
                <a:spcPts val="2100"/>
              </a:lnSpc>
              <a:spcBef>
                <a:spcPts val="1400"/>
              </a:spcBef>
            </a:pPr>
            <a:r>
              <a:rPr lang="en-US" sz="1800" b="1" dirty="0" smtClean="0">
                <a:latin typeface="Arial"/>
                <a:cs typeface="Arial"/>
              </a:rPr>
              <a:t>Cost: $</a:t>
            </a:r>
            <a:r>
              <a:rPr lang="en-US" sz="1800" dirty="0" smtClean="0">
                <a:latin typeface="Arial"/>
                <a:cs typeface="Arial"/>
              </a:rPr>
              <a:t>83,319 for 12-week course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Source: </a:t>
            </a:r>
            <a:r>
              <a:rPr lang="en-US" i="1" dirty="0" err="1"/>
              <a:t>Viekira</a:t>
            </a:r>
            <a:r>
              <a:rPr lang="en-US" i="1" dirty="0"/>
              <a:t> Pak </a:t>
            </a:r>
            <a:r>
              <a:rPr lang="en-US" dirty="0"/>
              <a:t>Prescribing Information. AbbVie Inc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11750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 N </a:t>
            </a:r>
            <a:r>
              <a:rPr lang="en-US" dirty="0" err="1"/>
              <a:t>Engl</a:t>
            </a:r>
            <a:r>
              <a:rPr lang="en-US" dirty="0"/>
              <a:t> J Med.  2014;370:1604-14.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Ombitasvir-Paritaprevir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Ritonavir and Dasabuvir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 RBV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SAPPHIRE</a:t>
            </a:r>
            <a:r>
              <a:rPr lang="en-US" sz="2400" dirty="0" smtClean="0"/>
              <a:t>-II: Study Design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527439"/>
              </p:ext>
            </p:extLst>
          </p:nvPr>
        </p:nvGraphicFramePr>
        <p:xfrm>
          <a:off x="459957" y="1600200"/>
          <a:ext cx="8224086" cy="44958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224086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SAPPHIRE-II: Features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12147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Phase 3, r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andomized,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open-label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trial evaluating safety and efficacy of ombitasvir-paritaprevir-ritonavir and dasabuvir + ribavirin for 12 weeks in treatment-experienced patients with chronic HCV genotype 1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76 sites in Australia, North America, and Europe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infection with genotype 1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Prior treatment experience with peginterferon plus ribavirin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18-70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Plasma HCV RNA  greater than 10,000 IU/mL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Absence of cirrhosis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Absence of coinfection with HBV or HIV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080913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 N </a:t>
            </a:r>
            <a:r>
              <a:rPr lang="en-US" dirty="0" err="1"/>
              <a:t>Engl</a:t>
            </a:r>
            <a:r>
              <a:rPr lang="en-US" dirty="0"/>
              <a:t> J Med.  2014;370:1604-14.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Ombitasvir-Paritaprevir-Ritonavir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Dasabuvir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 RBV in GT1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SAPPHIRE-II: Regimens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118440" y="3917579"/>
            <a:ext cx="256032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-2220" y="2493139"/>
            <a:ext cx="1051558" cy="4876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Active </a:t>
            </a:r>
            <a:br>
              <a:rPr lang="en-US" sz="1400" dirty="0" smtClean="0">
                <a:solidFill>
                  <a:srgbClr val="000000"/>
                </a:solidFill>
              </a:rPr>
            </a:br>
            <a:r>
              <a:rPr lang="en-US" sz="1400" dirty="0" smtClean="0">
                <a:solidFill>
                  <a:srgbClr val="000000"/>
                </a:solidFill>
              </a:rPr>
              <a:t>N = 297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005472" y="2469779"/>
            <a:ext cx="2560320" cy="540440"/>
          </a:xfrm>
          <a:prstGeom prst="rect">
            <a:avLst/>
          </a:prstGeom>
          <a:solidFill>
            <a:srgbClr val="D5C9B0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 anchor="ctr"/>
          <a:lstStyle/>
          <a:p>
            <a:pPr algn="ctr"/>
            <a:r>
              <a:rPr lang="en-US" sz="1300" b="1" dirty="0">
                <a:latin typeface="Arial"/>
                <a:cs typeface="Arial"/>
              </a:rPr>
              <a:t>Ombitasvir-</a:t>
            </a:r>
            <a:r>
              <a:rPr lang="en-US" sz="1300" b="1" dirty="0">
                <a:solidFill>
                  <a:srgbClr val="000000"/>
                </a:solidFill>
                <a:latin typeface="Arial" pitchFamily="22" charset="0"/>
              </a:rPr>
              <a:t>Paritaprevir</a:t>
            </a:r>
            <a:r>
              <a:rPr lang="en-US" sz="1300" b="1" dirty="0">
                <a:latin typeface="Arial"/>
                <a:cs typeface="Arial"/>
              </a:rPr>
              <a:t>-</a:t>
            </a:r>
            <a:r>
              <a:rPr lang="en-US" sz="1300" b="1" dirty="0" smtClean="0">
                <a:latin typeface="Arial"/>
                <a:cs typeface="Arial"/>
              </a:rPr>
              <a:t>RTV </a:t>
            </a:r>
            <a:r>
              <a:rPr lang="en-US" sz="1300" b="1" dirty="0">
                <a:latin typeface="Arial"/>
                <a:cs typeface="Arial"/>
              </a:rPr>
              <a:t>and </a:t>
            </a:r>
            <a:r>
              <a:rPr lang="en-US" sz="1300" b="1" dirty="0" smtClean="0">
                <a:latin typeface="Arial"/>
                <a:cs typeface="Arial"/>
              </a:rPr>
              <a:t>Dasabuvir + Ribavirin</a:t>
            </a:r>
            <a:endParaRPr lang="en-US" sz="1300" b="1" dirty="0">
              <a:latin typeface="Arial"/>
              <a:cs typeface="Arial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005472" y="3650560"/>
            <a:ext cx="2560320" cy="54044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 b="1" dirty="0" smtClean="0">
                <a:latin typeface="Arial"/>
                <a:cs typeface="Arial"/>
              </a:rPr>
              <a:t>Placebo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54260" y="3716511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561180" y="3650560"/>
            <a:ext cx="2560320" cy="540440"/>
          </a:xfrm>
          <a:prstGeom prst="rect">
            <a:avLst/>
          </a:prstGeom>
          <a:solidFill>
            <a:srgbClr val="D5C9B0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 anchor="ctr"/>
          <a:lstStyle/>
          <a:p>
            <a:pPr algn="ctr"/>
            <a:r>
              <a:rPr lang="en-US" sz="1300" b="1" dirty="0">
                <a:latin typeface="Arial"/>
                <a:cs typeface="Arial"/>
              </a:rPr>
              <a:t>Ombitasvir-</a:t>
            </a:r>
            <a:r>
              <a:rPr lang="en-US" sz="1300" b="1" dirty="0">
                <a:solidFill>
                  <a:srgbClr val="000000"/>
                </a:solidFill>
                <a:latin typeface="Arial" pitchFamily="22" charset="0"/>
              </a:rPr>
              <a:t>Paritaprevir</a:t>
            </a:r>
            <a:r>
              <a:rPr lang="en-US" sz="1300" b="1" dirty="0">
                <a:latin typeface="Arial"/>
                <a:cs typeface="Arial"/>
              </a:rPr>
              <a:t>-RTV and Dasabuvir + </a:t>
            </a:r>
            <a:r>
              <a:rPr lang="en-US" sz="1300" b="1" dirty="0" smtClean="0">
                <a:latin typeface="Arial"/>
                <a:cs typeface="Arial"/>
              </a:rPr>
              <a:t>Ribavirin</a:t>
            </a:r>
            <a:endParaRPr lang="en-US" sz="1300" b="1" dirty="0">
              <a:latin typeface="Arial"/>
              <a:cs typeface="Arial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566850" y="2747047"/>
            <a:ext cx="256032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678010" y="2545979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39920" y="2088779"/>
            <a:ext cx="25146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Double blind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81400" y="3271270"/>
            <a:ext cx="25146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Open label (data pending)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2220" y="3684527"/>
            <a:ext cx="1051558" cy="4876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Placebo</a:t>
            </a:r>
            <a:br>
              <a:rPr lang="en-US" sz="1400" dirty="0" smtClean="0">
                <a:solidFill>
                  <a:srgbClr val="000000"/>
                </a:solidFill>
              </a:rPr>
            </a:br>
            <a:r>
              <a:rPr lang="en-US" sz="1400" dirty="0" smtClean="0">
                <a:solidFill>
                  <a:srgbClr val="000000"/>
                </a:solidFill>
              </a:rPr>
              <a:t>N = 97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32" name="Rectangle 31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2552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34211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40222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36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29937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845933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1005472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358140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 flipV="1">
              <a:off x="6116160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867501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tangle 25"/>
          <p:cNvSpPr>
            <a:spLocks noChangeArrowheads="1"/>
          </p:cNvSpPr>
          <p:nvPr/>
        </p:nvSpPr>
        <p:spPr bwMode="auto">
          <a:xfrm>
            <a:off x="-18288" y="4953000"/>
            <a:ext cx="9162288" cy="1219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 smtClean="0">
                <a:latin typeface="Arial"/>
                <a:cs typeface="Arial"/>
              </a:rPr>
              <a:t>RTV</a:t>
            </a:r>
            <a:r>
              <a:rPr lang="en-US" sz="1400" dirty="0" smtClean="0">
                <a:latin typeface="Arial"/>
                <a:cs typeface="Arial"/>
              </a:rPr>
              <a:t> = Ritonavir</a:t>
            </a:r>
          </a:p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Ombitasvir-Paritaprevir-Ritonavir (25/150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/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100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 once daily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+ Dasabuvir: 250 mg twice 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(RBV)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weight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-based and divided bid (1000 mg/day if &lt; 75kg or 1200 mg/day if ≥ 75kg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15485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 N </a:t>
            </a:r>
            <a:r>
              <a:rPr lang="en-US" dirty="0" err="1"/>
              <a:t>Engl</a:t>
            </a:r>
            <a:r>
              <a:rPr lang="en-US" dirty="0"/>
              <a:t> J Med.  2014;370:1604-14.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Ombitasvir-Paritaprevir-Ritonavir + Dasabuvir + RBV in GT1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SAPPHIRE</a:t>
            </a:r>
            <a:r>
              <a:rPr lang="en-US" sz="2400" dirty="0"/>
              <a:t>-</a:t>
            </a:r>
            <a:r>
              <a:rPr lang="en-US" sz="2400" dirty="0" smtClean="0"/>
              <a:t>II </a:t>
            </a:r>
            <a:r>
              <a:rPr lang="en-US" sz="2400" dirty="0"/>
              <a:t>Study: </a:t>
            </a:r>
            <a:r>
              <a:rPr lang="en-US" sz="2400" dirty="0" smtClean="0"/>
              <a:t>Baseline Characteristics</a:t>
            </a:r>
            <a:endParaRPr lang="en-US" sz="2400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5988890"/>
              </p:ext>
            </p:extLst>
          </p:nvPr>
        </p:nvGraphicFramePr>
        <p:xfrm>
          <a:off x="268288" y="1378572"/>
          <a:ext cx="8610600" cy="5009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8912"/>
                <a:gridCol w="2305844"/>
                <a:gridCol w="2305844"/>
              </a:tblGrid>
              <a:tr h="361699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Baseline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Characteristic</a:t>
                      </a:r>
                      <a:endParaRPr lang="en-US" sz="1400" dirty="0"/>
                    </a:p>
                  </a:txBody>
                  <a:tcPr marT="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3D + RBV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200" b="0" dirty="0" smtClean="0"/>
                        <a:t>(n=297)</a:t>
                      </a:r>
                      <a:endParaRPr lang="en-US" sz="1200" dirty="0" smtClean="0"/>
                    </a:p>
                  </a:txBody>
                  <a:tcPr marT="0"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64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Placebo</a:t>
                      </a:r>
                      <a:r>
                        <a:rPr lang="en-US" sz="1400" baseline="0" dirty="0" smtClean="0"/>
                        <a:t> Arm  </a:t>
                      </a:r>
                      <a:r>
                        <a:rPr lang="en-US" sz="1200" b="0" dirty="0" smtClean="0"/>
                        <a:t>(n=97)</a:t>
                      </a:r>
                      <a:endParaRPr lang="en-US" sz="1200" dirty="0"/>
                    </a:p>
                  </a:txBody>
                  <a:tcPr marT="0"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</a:tr>
              <a:tr h="297757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Age</a:t>
                      </a:r>
                      <a:r>
                        <a:rPr lang="en-US" sz="1400" baseline="0" dirty="0" smtClean="0"/>
                        <a:t> (years), </a:t>
                      </a:r>
                      <a:r>
                        <a:rPr lang="en-US" sz="1400" dirty="0" smtClean="0"/>
                        <a:t>Mean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51.7</a:t>
                      </a:r>
                      <a:endParaRPr lang="en-US" sz="1400" dirty="0"/>
                    </a:p>
                  </a:txBody>
                  <a:tcP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54.9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97757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Male sex</a:t>
                      </a:r>
                      <a:r>
                        <a:rPr lang="en-US" sz="1400" baseline="0" dirty="0" smtClean="0"/>
                        <a:t> %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56.2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61.9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23047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Race (%)</a:t>
                      </a:r>
                      <a:br>
                        <a:rPr lang="en-US" sz="1400" dirty="0" smtClean="0"/>
                      </a:br>
                      <a:r>
                        <a:rPr lang="en-US" sz="1400" baseline="0" dirty="0" smtClean="0"/>
                        <a:t>   </a:t>
                      </a:r>
                      <a:r>
                        <a:rPr lang="en-US" sz="1400" dirty="0" smtClean="0"/>
                        <a:t>White</a:t>
                      </a:r>
                      <a:br>
                        <a:rPr lang="en-US" sz="1400" dirty="0" smtClean="0"/>
                      </a:br>
                      <a:r>
                        <a:rPr lang="en-US" sz="1400" baseline="0" dirty="0" smtClean="0"/>
                        <a:t>   </a:t>
                      </a:r>
                      <a:r>
                        <a:rPr lang="en-US" sz="1400" dirty="0" smtClean="0"/>
                        <a:t>Black</a:t>
                      </a:r>
                      <a:br>
                        <a:rPr lang="en-US" sz="1400" dirty="0" smtClean="0"/>
                      </a:br>
                      <a:r>
                        <a:rPr lang="en-US" sz="1400" baseline="0" dirty="0" smtClean="0"/>
                        <a:t>   A</a:t>
                      </a:r>
                      <a:r>
                        <a:rPr lang="en-US" sz="1400" dirty="0" smtClean="0"/>
                        <a:t>sian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90.6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7.4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2.0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88.7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10.3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7757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Body</a:t>
                      </a:r>
                      <a:r>
                        <a:rPr lang="en-US" sz="1400" baseline="0" dirty="0" smtClean="0"/>
                        <a:t> Mass Index (</a:t>
                      </a:r>
                      <a:r>
                        <a:rPr lang="en-US" sz="1400" dirty="0" smtClean="0"/>
                        <a:t>Mean)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26.3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26.4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14617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HCV genotype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(%)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   1a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   1b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58.2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41.4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58.8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41.2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7757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IL28B CC genotype, (%)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11.4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7.2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23047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Type of</a:t>
                      </a:r>
                      <a:r>
                        <a:rPr lang="en-US" sz="1400" baseline="0" dirty="0" smtClean="0"/>
                        <a:t> Prior Response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   Relapse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   Partial Response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   Null Response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29.0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21.9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49.2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29.9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21.6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48.5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7757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HCV RNA, log</a:t>
                      </a:r>
                      <a:r>
                        <a:rPr lang="en-US" sz="1400" baseline="-25000" dirty="0" smtClean="0"/>
                        <a:t>10</a:t>
                      </a:r>
                      <a:r>
                        <a:rPr lang="en-US" sz="1400" dirty="0" smtClean="0"/>
                        <a:t> IU/ml (mean)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6.55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6.52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7757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Fibrosis score</a:t>
                      </a:r>
                      <a:r>
                        <a:rPr lang="en-US" sz="1400" baseline="0" dirty="0" smtClean="0"/>
                        <a:t>  F2 or F3 (%)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32.0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33.0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238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3D </a:t>
                      </a:r>
                      <a:r>
                        <a:rPr lang="en-US" sz="1200" dirty="0" smtClean="0">
                          <a:latin typeface="+mn-lt"/>
                          <a:cs typeface="Arial"/>
                        </a:rPr>
                        <a:t>=</a:t>
                      </a: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200" dirty="0" smtClean="0">
                          <a:latin typeface="+mn-lt"/>
                          <a:cs typeface="Arial"/>
                        </a:rPr>
                        <a:t>Ombitasvir-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Paritaprevir</a:t>
                      </a:r>
                      <a:r>
                        <a:rPr lang="en-US" sz="1200" dirty="0" smtClean="0">
                          <a:latin typeface="+mn-lt"/>
                          <a:cs typeface="Arial"/>
                        </a:rPr>
                        <a:t>-Ritonavir and Dasabuvir; </a:t>
                      </a: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RBV</a:t>
                      </a:r>
                      <a:r>
                        <a:rPr lang="en-US" sz="1200" dirty="0" smtClean="0">
                          <a:latin typeface="+mn-lt"/>
                          <a:cs typeface="Arial"/>
                        </a:rPr>
                        <a:t> = Ribavirin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85285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Ombitasvir-Paritaprevir-Ritonavir and Dasabuvir + RBV in GT1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SAPPHIRE-II: Results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SAPPHIRE-II: </a:t>
            </a:r>
            <a:r>
              <a:rPr lang="en-US" dirty="0" smtClean="0"/>
              <a:t>Results by Genotype 1 Subtype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 N </a:t>
            </a:r>
            <a:r>
              <a:rPr lang="en-US" dirty="0" err="1"/>
              <a:t>Engl</a:t>
            </a:r>
            <a:r>
              <a:rPr lang="en-US" dirty="0"/>
              <a:t> J Med.  2014;370:1604-14.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4535085"/>
              </p:ext>
            </p:extLst>
          </p:nvPr>
        </p:nvGraphicFramePr>
        <p:xfrm>
          <a:off x="304800" y="1828800"/>
          <a:ext cx="8534400" cy="441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1715610" y="5212063"/>
            <a:ext cx="1295399" cy="4541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286/297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69420" y="5212063"/>
            <a:ext cx="1295399" cy="4541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166/173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1121" y="5212063"/>
            <a:ext cx="1295399" cy="4541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119/123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65913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Ombitasvir-Paritaprevir-Ritonavir and Dasabuvir + RBV in GT1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SAPPHIRE-II: Results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SAPPHIRE-II: </a:t>
            </a:r>
            <a:r>
              <a:rPr lang="en-US" dirty="0" smtClean="0"/>
              <a:t>Results by Prior Treatment Response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 N </a:t>
            </a:r>
            <a:r>
              <a:rPr lang="en-US" dirty="0" err="1"/>
              <a:t>Engl</a:t>
            </a:r>
            <a:r>
              <a:rPr lang="en-US" dirty="0"/>
              <a:t> J Med.  2014;370:1604-14.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8814990"/>
              </p:ext>
            </p:extLst>
          </p:nvPr>
        </p:nvGraphicFramePr>
        <p:xfrm>
          <a:off x="304800" y="1828800"/>
          <a:ext cx="8534400" cy="441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1600200" y="5295049"/>
            <a:ext cx="993647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286/297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95722" y="5295049"/>
            <a:ext cx="993647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82/86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00346" y="5295049"/>
            <a:ext cx="993647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65/65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05346" y="5295049"/>
            <a:ext cx="993647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139/146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24988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 N </a:t>
            </a:r>
            <a:r>
              <a:rPr lang="en-US" dirty="0" err="1"/>
              <a:t>Engl</a:t>
            </a:r>
            <a:r>
              <a:rPr lang="en-US" dirty="0"/>
              <a:t> J Med.  2014;370:1604-14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Ombitasvir-Paritaprevir-Ritonavir and Dasabuvir + RBV in GT1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400" dirty="0" smtClean="0"/>
              <a:t>SAPPHIRE</a:t>
            </a:r>
            <a:r>
              <a:rPr lang="en-US" sz="2400" dirty="0"/>
              <a:t>-II </a:t>
            </a:r>
            <a:r>
              <a:rPr lang="en-US" sz="2400" dirty="0" smtClean="0"/>
              <a:t>Study:  Key Adverse Events</a:t>
            </a:r>
            <a:endParaRPr lang="en-US" sz="2400" dirty="0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9260295"/>
              </p:ext>
            </p:extLst>
          </p:nvPr>
        </p:nvGraphicFramePr>
        <p:xfrm>
          <a:off x="342900" y="1386247"/>
          <a:ext cx="8458200" cy="4956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3900"/>
                <a:gridCol w="1962150"/>
                <a:gridCol w="1962150"/>
              </a:tblGrid>
              <a:tr h="366353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Event</a:t>
                      </a:r>
                      <a:endParaRPr lang="en-US" sz="1400" dirty="0"/>
                    </a:p>
                  </a:txBody>
                  <a:tcPr marT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3D + RBV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200" b="0" baseline="0" dirty="0" smtClean="0"/>
                        <a:t>(n=297)</a:t>
                      </a:r>
                      <a:endParaRPr lang="en-US" sz="1200" b="0" dirty="0"/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Placebo</a:t>
                      </a:r>
                      <a:r>
                        <a:rPr lang="en-US" sz="1400" baseline="0" dirty="0" smtClean="0"/>
                        <a:t>  </a:t>
                      </a:r>
                      <a:r>
                        <a:rPr lang="en-US" sz="1200" b="0" baseline="0" dirty="0" smtClean="0"/>
                        <a:t>(n=97)</a:t>
                      </a:r>
                      <a:endParaRPr lang="en-US" sz="1200" b="0" dirty="0" smtClean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95959"/>
                    </a:solidFill>
                  </a:tcPr>
                </a:tc>
              </a:tr>
              <a:tr h="24139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Any </a:t>
                      </a:r>
                      <a:r>
                        <a:rPr lang="en-US" sz="1400" baseline="0" dirty="0" smtClean="0"/>
                        <a:t>adverse events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91.2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82.5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13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Any serious</a:t>
                      </a:r>
                      <a:r>
                        <a:rPr lang="en-US" sz="1400" baseline="0" dirty="0" smtClean="0"/>
                        <a:t> adverse event %</a:t>
                      </a:r>
                      <a:endParaRPr lang="en-US" sz="1400" dirty="0" smtClean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2.0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1.0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139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Common adverse</a:t>
                      </a:r>
                      <a:r>
                        <a:rPr lang="en-US" sz="1400" baseline="0" dirty="0" smtClean="0"/>
                        <a:t> events: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139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baseline="0" dirty="0" smtClean="0"/>
                        <a:t>   </a:t>
                      </a:r>
                      <a:r>
                        <a:rPr lang="en-US" sz="1400" dirty="0" smtClean="0"/>
                        <a:t>Headache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36.4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35.1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139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   Fatigue </a:t>
                      </a:r>
                      <a:r>
                        <a:rPr lang="en-US" sz="1400" baseline="0" dirty="0" smtClean="0"/>
                        <a:t>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33.3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22.7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139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   Nausea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20.2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17.5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139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baseline="0" dirty="0" smtClean="0"/>
                        <a:t>   </a:t>
                      </a:r>
                      <a:r>
                        <a:rPr lang="en-US" sz="1400" dirty="0" smtClean="0"/>
                        <a:t>Asthenia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15.8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11.3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13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  Insomnia</a:t>
                      </a:r>
                      <a:r>
                        <a:rPr lang="en-US" sz="1400" baseline="0" dirty="0" smtClean="0"/>
                        <a:t> %</a:t>
                      </a:r>
                      <a:endParaRPr lang="en-US" sz="1400" dirty="0" smtClean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14.1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7.2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139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   Pruritus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13.8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5.2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139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   Diarrhea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13.1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12.4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139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   Dyspnea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12.5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10.3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139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   Cough </a:t>
                      </a:r>
                      <a:r>
                        <a:rPr lang="en-US" sz="1400" baseline="0" dirty="0" smtClean="0"/>
                        <a:t>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10.8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5.2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139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baseline="0" dirty="0" smtClean="0"/>
                        <a:t>   </a:t>
                      </a:r>
                      <a:r>
                        <a:rPr lang="en-US" sz="1400" dirty="0" smtClean="0"/>
                        <a:t>Myalgia </a:t>
                      </a:r>
                      <a:r>
                        <a:rPr lang="en-US" sz="1400" baseline="0" dirty="0" smtClean="0"/>
                        <a:t>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7.7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10.3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139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Abnormalities in laboratory values of grade 3 or 4 %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139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   Alanine aminotransferase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1.7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3.1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139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   Total bilirubin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2.4</a:t>
                      </a:r>
                      <a:endParaRPr lang="en-US" sz="1400" dirty="0"/>
                    </a:p>
                  </a:txBody>
                  <a:tcPr anchor="ctr"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96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3D </a:t>
                      </a:r>
                      <a:r>
                        <a:rPr lang="en-US" sz="1200" dirty="0" smtClean="0">
                          <a:latin typeface="+mn-lt"/>
                          <a:cs typeface="Arial"/>
                        </a:rPr>
                        <a:t>=</a:t>
                      </a: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200" dirty="0" smtClean="0">
                          <a:latin typeface="+mn-lt"/>
                          <a:cs typeface="Arial"/>
                        </a:rPr>
                        <a:t>Ombitasvir-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Paritaprevir</a:t>
                      </a:r>
                      <a:r>
                        <a:rPr lang="en-US" sz="1200" dirty="0" smtClean="0">
                          <a:latin typeface="+mn-lt"/>
                          <a:cs typeface="Arial"/>
                        </a:rPr>
                        <a:t>-Ritonavir and Dasabuvir; </a:t>
                      </a: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RBV</a:t>
                      </a:r>
                      <a:r>
                        <a:rPr lang="en-US" sz="1200" dirty="0" smtClean="0">
                          <a:latin typeface="+mn-lt"/>
                          <a:cs typeface="Arial"/>
                        </a:rPr>
                        <a:t> = Ribavirin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400" dirty="0"/>
                    </a:p>
                  </a:txBody>
                  <a:tcPr anchor="ctr"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316773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 N </a:t>
            </a:r>
            <a:r>
              <a:rPr lang="en-US" dirty="0" err="1"/>
              <a:t>Engl</a:t>
            </a:r>
            <a:r>
              <a:rPr lang="en-US" dirty="0"/>
              <a:t> J Med.  2014;370:1604-14.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Ombitasvir-Paritaprevir-Ritonavir and Dasabuvir + RBV in GT1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700" dirty="0" smtClean="0"/>
              <a:t>SAPPHIRE</a:t>
            </a:r>
            <a:r>
              <a:rPr lang="en-US" sz="2700" dirty="0"/>
              <a:t>-II: </a:t>
            </a:r>
            <a:r>
              <a:rPr lang="en-US" sz="2700" dirty="0" smtClean="0"/>
              <a:t>Conclusions</a:t>
            </a:r>
            <a:endParaRPr lang="en-US" sz="27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09250"/>
              </p:ext>
            </p:extLst>
          </p:nvPr>
        </p:nvGraphicFramePr>
        <p:xfrm>
          <a:off x="0" y="2590800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Rates of response to a 12-week interferon-free combination regimen were more than 95% among previously treated patients with HCV genotype 1 infection, including patients with a prior null response.”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14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Ombitasvir-Paritaprevir-Ritonavir</a:t>
            </a:r>
            <a:r>
              <a:rPr lang="en-US" sz="2000" dirty="0"/>
              <a:t> </a:t>
            </a:r>
            <a:r>
              <a:rPr lang="en-US" sz="2000" dirty="0" smtClean="0"/>
              <a:t>and Dasabuvir +/- </a:t>
            </a:r>
            <a:r>
              <a:rPr lang="en-US" sz="2000" dirty="0"/>
              <a:t>RBV in </a:t>
            </a:r>
            <a:r>
              <a:rPr lang="en-US" sz="2000" dirty="0" smtClean="0"/>
              <a:t>GT1b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800" dirty="0" smtClean="0"/>
              <a:t>PEARL-II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0EADC"/>
                </a:solidFill>
              </a:rPr>
              <a:t>Phase </a:t>
            </a:r>
            <a:r>
              <a:rPr lang="en-US" b="1" dirty="0" smtClean="0">
                <a:solidFill>
                  <a:srgbClr val="F0EADC"/>
                </a:solidFill>
              </a:rPr>
              <a:t>3</a:t>
            </a:r>
            <a:endParaRPr lang="en-US" b="1" dirty="0">
              <a:solidFill>
                <a:srgbClr val="F0EAD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>
                <a:latin typeface="Arial"/>
                <a:cs typeface="Arial"/>
              </a:rPr>
              <a:t>Andreone</a:t>
            </a:r>
            <a:r>
              <a:rPr lang="en-US" sz="1400" dirty="0" smtClean="0">
                <a:latin typeface="Arial"/>
                <a:cs typeface="Arial"/>
              </a:rPr>
              <a:t> P, </a:t>
            </a:r>
            <a:r>
              <a:rPr lang="en-US" sz="1400" dirty="0">
                <a:latin typeface="Arial"/>
                <a:cs typeface="Arial"/>
              </a:rPr>
              <a:t>et al.  </a:t>
            </a:r>
            <a:r>
              <a:rPr lang="en-US" sz="1400" dirty="0" smtClean="0">
                <a:latin typeface="Arial"/>
                <a:cs typeface="Arial"/>
              </a:rPr>
              <a:t>Gastroenterology.  2014;147:359-65.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569615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Andreone</a:t>
            </a:r>
            <a:r>
              <a:rPr lang="en-US" dirty="0"/>
              <a:t> P, et al. Gastroenterology.  2014;147:359-65.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Ombitasvir-Paritaprevir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Ritonavir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Dasabuvir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/- RBV in GT1b</a:t>
            </a:r>
            <a:b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</a:t>
            </a:r>
            <a:r>
              <a:rPr lang="en-US" sz="2400" dirty="0"/>
              <a:t>-</a:t>
            </a:r>
            <a:r>
              <a:rPr lang="en-US" sz="2400" dirty="0" smtClean="0"/>
              <a:t>II: Study Design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690198"/>
              </p:ext>
            </p:extLst>
          </p:nvPr>
        </p:nvGraphicFramePr>
        <p:xfrm>
          <a:off x="459957" y="1600200"/>
          <a:ext cx="8224086" cy="43434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224086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PEARL-II: Features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396907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Phase 3, r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andomized,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open-label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trial evaluating safety and efficacy of 3D (ombitasvir-paritaprevir-ritonavir + dasabuvir) with or without ribavirin for 12 weeks in treatment-experienced patients with chronic HCV GT 1b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43 international sites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infection with genotype 1b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Prior treatment experience with peginterferon plus ribavirin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18-70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Plasma HCV RNA  greater than 10,000 IU/mL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Absence of cirrhosis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Absence of coinfection with HBV or HIV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320500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Andreone</a:t>
            </a:r>
            <a:r>
              <a:rPr lang="en-US" dirty="0"/>
              <a:t> P, et al.  </a:t>
            </a:r>
            <a:r>
              <a:rPr lang="en-US" dirty="0" smtClean="0"/>
              <a:t>Gastroenterology</a:t>
            </a:r>
            <a:r>
              <a:rPr lang="en-US" dirty="0"/>
              <a:t>.  2014;147:359-65.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Ombitasvir-Paritaprevir-Ritonavir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Dasabuvir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+/- RBV in GT1b</a:t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</a:t>
            </a:r>
            <a:r>
              <a:rPr lang="en-US" sz="2400" dirty="0"/>
              <a:t>-II: </a:t>
            </a:r>
            <a:r>
              <a:rPr lang="en-US" sz="2400" dirty="0" smtClean="0"/>
              <a:t>Regimens</a:t>
            </a:r>
            <a:endParaRPr lang="en-US" sz="2800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4918229" y="2757559"/>
            <a:ext cx="40233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918229" y="3844963"/>
            <a:ext cx="40233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27740" y="2547913"/>
            <a:ext cx="810628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91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919162" y="2392689"/>
            <a:ext cx="4020818" cy="677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 lIns="274320" anchor="ctr"/>
          <a:lstStyle/>
          <a:p>
            <a:r>
              <a:rPr lang="en-US" sz="1800" b="1" dirty="0">
                <a:latin typeface="Arial"/>
                <a:cs typeface="Arial"/>
              </a:rPr>
              <a:t>Ombitasvir-</a:t>
            </a:r>
            <a:r>
              <a:rPr lang="en-US" sz="1800" b="1" dirty="0">
                <a:solidFill>
                  <a:srgbClr val="000000"/>
                </a:solidFill>
                <a:latin typeface="Arial" pitchFamily="22" charset="0"/>
              </a:rPr>
              <a:t>Paritaprevir</a:t>
            </a:r>
            <a:r>
              <a:rPr lang="en-US" sz="1800" b="1" dirty="0">
                <a:latin typeface="Arial"/>
                <a:cs typeface="Arial"/>
              </a:rPr>
              <a:t>-Ritonavir and Dasabuvir </a:t>
            </a:r>
            <a:r>
              <a:rPr lang="en-US" sz="1800" b="1" dirty="0" smtClean="0">
                <a:latin typeface="Arial"/>
                <a:cs typeface="Arial"/>
              </a:rPr>
              <a:t>+ Ribavirin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191500" y="2557390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27740" y="3663709"/>
            <a:ext cx="810628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95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919162" y="3513400"/>
            <a:ext cx="4020818" cy="677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 lIns="274320" anchor="ctr"/>
          <a:lstStyle/>
          <a:p>
            <a:r>
              <a:rPr lang="en-US" sz="1800" b="1" dirty="0">
                <a:latin typeface="Arial"/>
                <a:cs typeface="Arial"/>
              </a:rPr>
              <a:t>Ombitasvir-</a:t>
            </a:r>
            <a:r>
              <a:rPr lang="en-US" sz="1800" b="1" dirty="0">
                <a:solidFill>
                  <a:srgbClr val="000000"/>
                </a:solidFill>
                <a:latin typeface="Arial" pitchFamily="22" charset="0"/>
              </a:rPr>
              <a:t>Paritaprevir</a:t>
            </a:r>
            <a:r>
              <a:rPr lang="en-US" sz="1800" b="1" dirty="0">
                <a:latin typeface="Arial"/>
                <a:cs typeface="Arial"/>
              </a:rPr>
              <a:t>-Ritonavir and Dasabuvir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191500" y="3642356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49" name="Rectangle 48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2552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5197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40222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645145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92323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4927167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867501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Rectangle 25"/>
          <p:cNvSpPr>
            <a:spLocks noChangeArrowheads="1"/>
          </p:cNvSpPr>
          <p:nvPr/>
        </p:nvSpPr>
        <p:spPr bwMode="auto">
          <a:xfrm>
            <a:off x="-9648" y="4953000"/>
            <a:ext cx="9162288" cy="10972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>
                <a:latin typeface="Arial"/>
                <a:cs typeface="Arial"/>
              </a:rPr>
              <a:t>3D </a:t>
            </a:r>
            <a:r>
              <a:rPr lang="en-US" sz="1400" dirty="0">
                <a:latin typeface="Arial"/>
                <a:cs typeface="Arial"/>
              </a:rPr>
              <a:t>=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Ombitasvir-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Paritaprevir</a:t>
            </a:r>
            <a:r>
              <a:rPr lang="en-US" sz="1400" dirty="0" smtClean="0">
                <a:latin typeface="Arial"/>
                <a:cs typeface="Arial"/>
              </a:rPr>
              <a:t>-Ritonavir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and Dasabuvir</a:t>
            </a:r>
            <a:endParaRPr lang="en-US" sz="1400" dirty="0">
              <a:latin typeface="Arial"/>
              <a:cs typeface="Arial"/>
            </a:endParaRPr>
          </a:p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Ombitasvir-Paritaprevir-Ritonavir (25/150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/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100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 once daily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+ Dasabuvir: 250 mg twice 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(RBV)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weight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-based and divided bid (1000 mg/day if &lt; 75kg or 1200 mg/day if ≥ 75kg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98981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3400"/>
              </a:lnSpc>
            </a:pP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Ombitasvir-Paritaprevir-Ritonavir + Dasabuvir </a:t>
            </a:r>
            <a:r>
              <a:rPr lang="en-US" dirty="0">
                <a:solidFill>
                  <a:srgbClr val="F0EADC"/>
                </a:solidFill>
              </a:rPr>
              <a:t>(</a:t>
            </a:r>
            <a:r>
              <a:rPr lang="en-US" i="1" dirty="0" err="1">
                <a:solidFill>
                  <a:srgbClr val="F0EADC"/>
                </a:solidFill>
              </a:rPr>
              <a:t>Viekira</a:t>
            </a:r>
            <a:r>
              <a:rPr lang="en-US" i="1" dirty="0">
                <a:solidFill>
                  <a:srgbClr val="F0EADC"/>
                </a:solidFill>
              </a:rPr>
              <a:t> Pak</a:t>
            </a:r>
            <a:r>
              <a:rPr lang="en-US" dirty="0" smtClean="0">
                <a:solidFill>
                  <a:srgbClr val="F0EADC"/>
                </a:solidFill>
              </a:rPr>
              <a:t>)</a:t>
            </a:r>
            <a:br>
              <a:rPr lang="en-US" dirty="0" smtClean="0">
                <a:solidFill>
                  <a:srgbClr val="F0EADC"/>
                </a:solidFill>
              </a:rPr>
            </a:br>
            <a:r>
              <a:rPr lang="en-US" sz="3200" dirty="0" smtClean="0"/>
              <a:t>Indications and Usage</a:t>
            </a:r>
            <a:endParaRPr lang="en-US" sz="3200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061945"/>
              </p:ext>
            </p:extLst>
          </p:nvPr>
        </p:nvGraphicFramePr>
        <p:xfrm>
          <a:off x="457200" y="1476839"/>
          <a:ext cx="8229600" cy="4800601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743200"/>
                <a:gridCol w="4038600"/>
                <a:gridCol w="1447800"/>
              </a:tblGrid>
              <a:tr h="6335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Patient Populations</a:t>
                      </a:r>
                    </a:p>
                  </a:txBody>
                  <a:tcPr marL="182880" marR="45720" anchor="ctr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Treatment*</a:t>
                      </a:r>
                    </a:p>
                  </a:txBody>
                  <a:tcPr marL="182880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Duration</a:t>
                      </a:r>
                      <a:endParaRPr lang="en-US" sz="1800" b="0" baseline="0" dirty="0" smtClean="0">
                        <a:solidFill>
                          <a:schemeClr val="bg1"/>
                        </a:solidFill>
                        <a:cs typeface="Arial" pitchFamily="34" charset="0"/>
                      </a:endParaRP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</a:tr>
              <a:tr h="767229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GT1a, without cirrhosis</a:t>
                      </a:r>
                      <a:endParaRPr lang="en-US" sz="1800" dirty="0"/>
                    </a:p>
                  </a:txBody>
                  <a:tcPr marR="45720" marT="91440" marB="9144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Ombitasvir-Paritaprevir-Ritonavir</a:t>
                      </a:r>
                      <a:r>
                        <a:rPr lang="en-US" sz="1800" baseline="0" dirty="0" smtClean="0"/>
                        <a:t> + Dasabuvir + Ribavirin</a:t>
                      </a:r>
                      <a:endParaRPr lang="en-US" sz="1800" dirty="0"/>
                    </a:p>
                  </a:txBody>
                  <a:tcPr marR="45720"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weeks</a:t>
                      </a:r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767229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GT1a, with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cirrhosis</a:t>
                      </a:r>
                      <a:endParaRPr lang="en-US" sz="1800" dirty="0"/>
                    </a:p>
                  </a:txBody>
                  <a:tcPr marR="45720" marT="91440" marB="9144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Ombitasvir-Paritaprevir-Ritonavir</a:t>
                      </a:r>
                      <a:r>
                        <a:rPr lang="en-US" sz="1800" baseline="0" dirty="0" smtClean="0"/>
                        <a:t> + Dasabuvir + Ribavirin</a:t>
                      </a:r>
                      <a:endParaRPr lang="en-US" sz="1800" dirty="0" smtClean="0"/>
                    </a:p>
                  </a:txBody>
                  <a:tcPr marR="45720"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 weeks**</a:t>
                      </a:r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7672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GT1b, without cirrhosis</a:t>
                      </a:r>
                    </a:p>
                  </a:txBody>
                  <a:tcPr marR="45720" marT="91440" marB="9144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Ombitasvir-Paritaprevir-Ritonavir</a:t>
                      </a:r>
                      <a:r>
                        <a:rPr lang="en-US" sz="1800" baseline="0" dirty="0" smtClean="0"/>
                        <a:t> + Dasabuvir</a:t>
                      </a:r>
                      <a:endParaRPr lang="en-US" sz="1800" dirty="0"/>
                    </a:p>
                  </a:txBody>
                  <a:tcPr marR="45720"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weeks</a:t>
                      </a:r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767229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GT1b, with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cirrhosis</a:t>
                      </a:r>
                      <a:endParaRPr lang="en-US" sz="1800" dirty="0"/>
                    </a:p>
                  </a:txBody>
                  <a:tcPr marR="45720" marT="91440" marB="9144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Ombitasvir-Paritaprevir-Ritonavir</a:t>
                      </a:r>
                      <a:r>
                        <a:rPr lang="en-US" sz="1800" baseline="0" dirty="0" smtClean="0"/>
                        <a:t> + Dasabuvir + Ribavirin</a:t>
                      </a:r>
                      <a:endParaRPr lang="en-US" sz="1800" dirty="0" smtClean="0"/>
                    </a:p>
                  </a:txBody>
                  <a:tcPr marR="45720"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weeks</a:t>
                      </a:r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1098143">
                <a:tc gridSpan="3">
                  <a:txBody>
                    <a:bodyPr/>
                    <a:lstStyle/>
                    <a:p>
                      <a:pPr marL="91440" marR="0" lvl="0" indent="-9144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*Follow the genotype 1a dosing</a:t>
                      </a:r>
                      <a:r>
                        <a:rPr lang="en-US" sz="1400" baseline="0" dirty="0" smtClean="0"/>
                        <a:t> recommendations in patients with an unknown genotype 1 subtype or with mixed genotype 1 infection. </a:t>
                      </a:r>
                    </a:p>
                    <a:p>
                      <a:pPr marL="91440" marR="0" lvl="0" indent="-9144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**</a:t>
                      </a:r>
                      <a:r>
                        <a:rPr lang="en-US" sz="1400" dirty="0" smtClean="0"/>
                        <a:t>Ombitasvir-Paritaprevir-Ritonavir</a:t>
                      </a:r>
                      <a:r>
                        <a:rPr lang="en-US" sz="1400" baseline="0" dirty="0" smtClean="0"/>
                        <a:t> + Dasabuvir + ribavirin for 12 weeks may be considered for some patients based on prior treatment history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8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73152" marR="4572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i="1" dirty="0" err="1" smtClean="0"/>
              <a:t>Viekira</a:t>
            </a:r>
            <a:r>
              <a:rPr lang="en-US" i="1" dirty="0" smtClean="0"/>
              <a:t> Pak </a:t>
            </a:r>
            <a:r>
              <a:rPr lang="en-US" dirty="0" smtClean="0"/>
              <a:t>Prescribing Information. AbbVie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24927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Andreone</a:t>
            </a:r>
            <a:r>
              <a:rPr lang="en-US" dirty="0"/>
              <a:t> P, et al. Gastroenterology.  2014;147:359-65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Ombitasvir-Paritaprevir-Ritonavir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Dasabuvir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+/- RBV in GT1b</a:t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</a:t>
            </a:r>
            <a:r>
              <a:rPr lang="en-US" sz="2400" dirty="0"/>
              <a:t>-II: </a:t>
            </a:r>
            <a:r>
              <a:rPr lang="en-US" sz="2400" dirty="0" smtClean="0"/>
              <a:t>Baseline Characteristics</a:t>
            </a:r>
            <a:endParaRPr lang="en-US" sz="2400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5644099"/>
              </p:ext>
            </p:extLst>
          </p:nvPr>
        </p:nvGraphicFramePr>
        <p:xfrm>
          <a:off x="268288" y="1398484"/>
          <a:ext cx="8610600" cy="4919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8912"/>
                <a:gridCol w="2305844"/>
                <a:gridCol w="2305844"/>
              </a:tblGrid>
              <a:tr h="40565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Baseline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Characteristic</a:t>
                      </a:r>
                      <a:endParaRPr lang="en-US" sz="1600" dirty="0"/>
                    </a:p>
                  </a:txBody>
                  <a:tcPr marT="91440" marB="9144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3D +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RBV </a:t>
                      </a:r>
                      <a:r>
                        <a:rPr lang="en-US" sz="1400" b="0" dirty="0" smtClean="0"/>
                        <a:t>(n=91)</a:t>
                      </a:r>
                      <a:endParaRPr lang="en-US" sz="1400" dirty="0" smtClean="0"/>
                    </a:p>
                  </a:txBody>
                  <a:tcPr marT="91440" marB="91440"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3D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400" b="0" dirty="0" smtClean="0"/>
                        <a:t>(n=95)</a:t>
                      </a:r>
                      <a:endParaRPr lang="en-US" sz="1400" dirty="0"/>
                    </a:p>
                  </a:txBody>
                  <a:tcPr marT="91440" marB="91440"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76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Age</a:t>
                      </a:r>
                      <a:r>
                        <a:rPr lang="en-US" sz="1600" baseline="0" dirty="0" smtClean="0"/>
                        <a:t> (years), </a:t>
                      </a:r>
                      <a:r>
                        <a:rPr lang="en-US" sz="1600" dirty="0" smtClean="0"/>
                        <a:t>Mean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54.2</a:t>
                      </a:r>
                      <a:endParaRPr lang="en-US" sz="1600" dirty="0"/>
                    </a:p>
                  </a:txBody>
                  <a:tcP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54.2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94276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Male sex</a:t>
                      </a:r>
                      <a:r>
                        <a:rPr lang="en-US" sz="1600" baseline="0" dirty="0" smtClean="0"/>
                        <a:t> %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49.5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60.0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22314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Race (%)</a:t>
                      </a:r>
                      <a:br>
                        <a:rPr lang="en-US" sz="1600" dirty="0" smtClean="0"/>
                      </a:br>
                      <a:r>
                        <a:rPr lang="en-US" sz="1600" baseline="0" dirty="0" smtClean="0"/>
                        <a:t>   </a:t>
                      </a:r>
                      <a:r>
                        <a:rPr lang="en-US" sz="1600" dirty="0" smtClean="0"/>
                        <a:t>White</a:t>
                      </a:r>
                      <a:br>
                        <a:rPr lang="en-US" sz="1600" dirty="0" smtClean="0"/>
                      </a:br>
                      <a:r>
                        <a:rPr lang="en-US" sz="1600" baseline="0" dirty="0" smtClean="0"/>
                        <a:t>   </a:t>
                      </a:r>
                      <a:r>
                        <a:rPr lang="en-US" sz="1600" dirty="0" smtClean="0"/>
                        <a:t>Black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92.3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3.4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90.5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6.3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4276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Body</a:t>
                      </a:r>
                      <a:r>
                        <a:rPr lang="en-US" sz="1600" baseline="0" dirty="0" smtClean="0"/>
                        <a:t> Mass Index (</a:t>
                      </a:r>
                      <a:r>
                        <a:rPr lang="en-US" sz="1600" dirty="0" smtClean="0"/>
                        <a:t>Mean)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26.2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27.5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36333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Previous</a:t>
                      </a:r>
                      <a:r>
                        <a:rPr lang="en-US" sz="1600" baseline="0" dirty="0" smtClean="0"/>
                        <a:t> Response to PEG + RBV</a:t>
                      </a: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 Null</a:t>
                      </a:r>
                      <a:r>
                        <a:rPr lang="en-US" sz="1600" baseline="0" dirty="0" smtClean="0"/>
                        <a:t> responder</a:t>
                      </a: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 Partial</a:t>
                      </a:r>
                      <a:r>
                        <a:rPr lang="en-US" sz="1600" baseline="0" dirty="0" smtClean="0"/>
                        <a:t> responder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   </a:t>
                      </a:r>
                      <a:r>
                        <a:rPr lang="en-US" sz="1600" baseline="0" dirty="0" err="1" smtClean="0"/>
                        <a:t>Relapser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35.2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28.6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36.3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34.7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28.4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36.8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4276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IL28B Non-CC genotype, (%)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89.0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92.6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4276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HCV RNA, log</a:t>
                      </a:r>
                      <a:r>
                        <a:rPr lang="en-US" sz="1600" baseline="-25000" dirty="0" smtClean="0"/>
                        <a:t>10</a:t>
                      </a:r>
                      <a:r>
                        <a:rPr lang="en-US" sz="1600" dirty="0" smtClean="0"/>
                        <a:t> IU/ml (mean)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6.56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6.48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4276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Fibrosis score</a:t>
                      </a:r>
                      <a:r>
                        <a:rPr lang="en-US" sz="1600" baseline="0" dirty="0" smtClean="0"/>
                        <a:t>  F3 (%)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15.4</a:t>
                      </a:r>
                      <a:endParaRPr lang="en-US" sz="1600" dirty="0"/>
                    </a:p>
                  </a:txBody>
                  <a:tcPr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13.7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76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n-lt"/>
                          <a:cs typeface="Arial"/>
                        </a:rPr>
                        <a:t>3D </a:t>
                      </a:r>
                      <a:r>
                        <a:rPr lang="en-US" sz="1400" dirty="0" smtClean="0">
                          <a:latin typeface="+mn-lt"/>
                          <a:cs typeface="Arial"/>
                        </a:rPr>
                        <a:t>=</a:t>
                      </a:r>
                      <a:r>
                        <a:rPr lang="en-US" sz="1400" b="1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400" dirty="0" smtClean="0">
                          <a:latin typeface="+mn-lt"/>
                          <a:cs typeface="Arial"/>
                        </a:rPr>
                        <a:t>Ombitasvir-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Paritaprevir</a:t>
                      </a:r>
                      <a:r>
                        <a:rPr lang="en-US" sz="1400" dirty="0" smtClean="0">
                          <a:latin typeface="+mn-lt"/>
                          <a:cs typeface="Arial"/>
                        </a:rPr>
                        <a:t>-Ritonavir and Dasabuvir; </a:t>
                      </a:r>
                      <a:r>
                        <a:rPr lang="en-US" sz="1400" b="1" dirty="0" smtClean="0">
                          <a:latin typeface="+mn-lt"/>
                          <a:cs typeface="Arial"/>
                        </a:rPr>
                        <a:t>RBV</a:t>
                      </a:r>
                      <a:r>
                        <a:rPr lang="en-US" sz="1400" dirty="0" smtClean="0">
                          <a:latin typeface="+mn-lt"/>
                          <a:cs typeface="Arial"/>
                        </a:rPr>
                        <a:t> = Ribavirin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168353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Ombitasvir-Paritaprevir-Ritonavir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Dasabuvir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+/- RBV in GT1b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</a:t>
            </a:r>
            <a:r>
              <a:rPr lang="en-US" sz="2400" dirty="0"/>
              <a:t>-II: Results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PEARL-</a:t>
            </a:r>
            <a:r>
              <a:rPr lang="en-US" dirty="0"/>
              <a:t>II: </a:t>
            </a:r>
            <a:r>
              <a:rPr lang="en-US" dirty="0" smtClean="0"/>
              <a:t>SVR 12 Rates*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Andreone</a:t>
            </a:r>
            <a:r>
              <a:rPr lang="en-US" dirty="0"/>
              <a:t> P, et al. Gastroenterology.  2014;147:359-65.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6246817"/>
              </p:ext>
            </p:extLst>
          </p:nvPr>
        </p:nvGraphicFramePr>
        <p:xfrm>
          <a:off x="800100" y="1776960"/>
          <a:ext cx="75438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2705289" y="4948162"/>
            <a:ext cx="1295399" cy="408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85/88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67400" y="4948162"/>
            <a:ext cx="1295399" cy="408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91/91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-3193" y="5897921"/>
            <a:ext cx="9171433" cy="49471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mpd="sng">
            <a:solidFill>
              <a:srgbClr val="7F7F7F"/>
            </a:solidFill>
            <a:miter lim="800000"/>
            <a:headEnd/>
            <a:tailEnd/>
          </a:ln>
          <a:effectLst/>
          <a:extLst/>
        </p:spPr>
        <p:txBody>
          <a:bodyPr wrap="none" lIns="457200" anchor="ctr"/>
          <a:lstStyle/>
          <a:p>
            <a:pPr>
              <a:lnSpc>
                <a:spcPts val="1800"/>
              </a:lnSpc>
            </a:pPr>
            <a:r>
              <a:rPr lang="en-US" sz="1400" dirty="0" smtClean="0">
                <a:latin typeface="Arial"/>
                <a:cs typeface="Arial"/>
              </a:rPr>
              <a:t>*</a:t>
            </a:r>
            <a:r>
              <a:rPr lang="en-US" sz="1400" dirty="0">
                <a:latin typeface="Arial"/>
                <a:cs typeface="Arial"/>
              </a:rPr>
              <a:t>Primary endpoint by intention-to-treat analysis </a:t>
            </a:r>
            <a:r>
              <a:rPr lang="en-US" sz="1400" dirty="0" smtClean="0">
                <a:latin typeface="Arial"/>
                <a:cs typeface="Arial"/>
              </a:rPr>
              <a:t/>
            </a:r>
            <a:br>
              <a:rPr lang="en-US" sz="1400" dirty="0" smtClean="0">
                <a:latin typeface="Arial"/>
                <a:cs typeface="Arial"/>
              </a:rPr>
            </a:b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b="1" dirty="0" smtClean="0">
                <a:latin typeface="Arial"/>
                <a:cs typeface="Arial"/>
              </a:rPr>
              <a:t>3D</a:t>
            </a:r>
            <a:r>
              <a:rPr lang="en-US" sz="1400" dirty="0" smtClean="0">
                <a:latin typeface="Arial"/>
                <a:cs typeface="Arial"/>
              </a:rPr>
              <a:t> = Ombitasvir-Paritaprevir-Ritonavir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and Dasabuvir; </a:t>
            </a:r>
            <a:r>
              <a:rPr lang="en-US" sz="1400" b="1" dirty="0" smtClean="0">
                <a:latin typeface="Arial"/>
                <a:cs typeface="Arial"/>
              </a:rPr>
              <a:t>RBV</a:t>
            </a:r>
            <a:r>
              <a:rPr lang="en-US" sz="1400" dirty="0" smtClean="0">
                <a:latin typeface="Arial"/>
                <a:cs typeface="Arial"/>
              </a:rPr>
              <a:t> = ribavirin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035528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Ombitasvir-Paritaprevir-Ritonavir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Dasabuvir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+/- RBV in GT1b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</a:t>
            </a:r>
            <a:r>
              <a:rPr lang="en-US" sz="2400" dirty="0"/>
              <a:t>-II: </a:t>
            </a:r>
            <a:r>
              <a:rPr lang="en-US" sz="2400" dirty="0" smtClean="0"/>
              <a:t>Results by Prior Treatment Response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PEARL-</a:t>
            </a:r>
            <a:r>
              <a:rPr lang="en-US" dirty="0"/>
              <a:t>II: </a:t>
            </a:r>
            <a:r>
              <a:rPr lang="en-US" dirty="0" smtClean="0"/>
              <a:t>Results by Prior Treatment Response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Andreone</a:t>
            </a:r>
            <a:r>
              <a:rPr lang="en-US" dirty="0"/>
              <a:t> P, et al. Gastroenterology.  2014;147:359-65.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7527366"/>
              </p:ext>
            </p:extLst>
          </p:nvPr>
        </p:nvGraphicFramePr>
        <p:xfrm>
          <a:off x="304800" y="1791813"/>
          <a:ext cx="8534400" cy="441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angle 15"/>
          <p:cNvSpPr/>
          <p:nvPr/>
        </p:nvSpPr>
        <p:spPr>
          <a:xfrm>
            <a:off x="1260042" y="5214136"/>
            <a:ext cx="74467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85/88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39447" y="5214136"/>
            <a:ext cx="74467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91/91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00400" y="5214136"/>
            <a:ext cx="74467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29/31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79805" y="5214136"/>
            <a:ext cx="74467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32/32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22805" y="5214136"/>
            <a:ext cx="74467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</a:t>
            </a:r>
            <a:r>
              <a:rPr lang="en-US" sz="1400" dirty="0">
                <a:solidFill>
                  <a:schemeClr val="bg1"/>
                </a:solidFill>
              </a:rPr>
              <a:t>4</a:t>
            </a:r>
            <a:r>
              <a:rPr lang="en-US" sz="1400" dirty="0" smtClean="0">
                <a:solidFill>
                  <a:schemeClr val="bg1"/>
                </a:solidFill>
              </a:rPr>
              <a:t>/25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902210" y="5214136"/>
            <a:ext cx="74467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26/26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045596" y="5214136"/>
            <a:ext cx="74467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32/32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825001" y="5214136"/>
            <a:ext cx="74467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33/33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-3193" y="6019800"/>
            <a:ext cx="9171433" cy="30269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mpd="sng">
            <a:noFill/>
            <a:miter lim="800000"/>
            <a:headEnd/>
            <a:tailEnd/>
          </a:ln>
          <a:effectLst/>
          <a:extLst/>
        </p:spPr>
        <p:txBody>
          <a:bodyPr wrap="none" lIns="457200" anchor="ctr"/>
          <a:lstStyle/>
          <a:p>
            <a:pPr>
              <a:lnSpc>
                <a:spcPts val="1800"/>
              </a:lnSpc>
            </a:pPr>
            <a:r>
              <a:rPr lang="en-US" sz="1400" b="1" dirty="0" smtClean="0">
                <a:latin typeface="Arial"/>
                <a:cs typeface="Arial"/>
              </a:rPr>
              <a:t>3D</a:t>
            </a:r>
            <a:r>
              <a:rPr lang="en-US" sz="1400" dirty="0" smtClean="0">
                <a:latin typeface="Arial"/>
                <a:cs typeface="Arial"/>
              </a:rPr>
              <a:t> = Ombitasvir-Paritaprevir-Ritonavir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and Dasabuvir; </a:t>
            </a:r>
            <a:r>
              <a:rPr lang="en-US" sz="1400" b="1" dirty="0" smtClean="0">
                <a:latin typeface="Arial"/>
                <a:cs typeface="Arial"/>
              </a:rPr>
              <a:t>RBV</a:t>
            </a:r>
            <a:r>
              <a:rPr lang="en-US" sz="1400" dirty="0" smtClean="0">
                <a:latin typeface="Arial"/>
                <a:cs typeface="Arial"/>
              </a:rPr>
              <a:t> = ribavirin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439591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Andreone</a:t>
            </a:r>
            <a:r>
              <a:rPr lang="en-US" dirty="0"/>
              <a:t> P, et al. Gastroenterology.  2014;147:359-65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Ombitasvir-Paritaprevir-Ritonavir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Dasabuvir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+/- RBV in GT1b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 smtClean="0"/>
              <a:t>PEARL</a:t>
            </a:r>
            <a:r>
              <a:rPr lang="en-US" dirty="0"/>
              <a:t>-II: </a:t>
            </a:r>
            <a:r>
              <a:rPr lang="en-US" dirty="0" smtClean="0"/>
              <a:t>Treatment-Emergent Adverse Effects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439387"/>
              </p:ext>
            </p:extLst>
          </p:nvPr>
        </p:nvGraphicFramePr>
        <p:xfrm>
          <a:off x="344453" y="1386147"/>
          <a:ext cx="8458201" cy="4956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47"/>
                <a:gridCol w="1924827"/>
                <a:gridCol w="1924827"/>
              </a:tblGrid>
              <a:tr h="366453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Event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baseline="0" dirty="0" smtClean="0"/>
                        <a:t>3D + RBV  </a:t>
                      </a:r>
                      <a:r>
                        <a:rPr lang="en-US" sz="1200" b="0" i="0" baseline="0" dirty="0" smtClean="0"/>
                        <a:t>(n=91)</a:t>
                      </a:r>
                      <a:endParaRPr lang="en-US" sz="1200" b="0" i="0" dirty="0"/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3D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="0" dirty="0" smtClean="0"/>
                        <a:t>(n=95)</a:t>
                      </a:r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Any </a:t>
                      </a:r>
                      <a:r>
                        <a:rPr lang="en-US" sz="1400" baseline="0" dirty="0" smtClean="0"/>
                        <a:t>Treatment Emergent Adverse Effect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79.1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77.9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Any serious</a:t>
                      </a:r>
                      <a:r>
                        <a:rPr lang="en-US" sz="1400" baseline="0" dirty="0" smtClean="0"/>
                        <a:t> Treatment Emergent Adverse Effect %</a:t>
                      </a:r>
                      <a:endParaRPr lang="en-US" sz="1400" dirty="0" smtClean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2.2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Common Treatment Emergent Adverse</a:t>
                      </a:r>
                      <a:r>
                        <a:rPr lang="en-US" sz="1400" baseline="0" dirty="0" smtClean="0"/>
                        <a:t> Events: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baseline="0" dirty="0" smtClean="0"/>
                        <a:t>   </a:t>
                      </a:r>
                      <a:r>
                        <a:rPr lang="en-US" sz="1400" dirty="0" smtClean="0"/>
                        <a:t>Fatigue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31.9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15.8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baseline="0" dirty="0" smtClean="0"/>
                        <a:t>   </a:t>
                      </a:r>
                      <a:r>
                        <a:rPr lang="en-US" sz="1400" dirty="0" smtClean="0"/>
                        <a:t>Headache</a:t>
                      </a:r>
                      <a:r>
                        <a:rPr lang="en-US" sz="1400" baseline="0" dirty="0" smtClean="0"/>
                        <a:t>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24.2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23.2</a:t>
                      </a:r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   Nausea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20.9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6.3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   Insomnia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14.3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3.2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  Pruritus</a:t>
                      </a:r>
                      <a:r>
                        <a:rPr lang="en-US" sz="1400" baseline="0" dirty="0" smtClean="0"/>
                        <a:t> %</a:t>
                      </a:r>
                      <a:endParaRPr lang="en-US" sz="1400" dirty="0" smtClean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14.3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8.4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   Diarrhea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13.2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12.6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baseline="0" dirty="0" smtClean="0"/>
                        <a:t>   </a:t>
                      </a:r>
                      <a:r>
                        <a:rPr lang="en-US" sz="1400" dirty="0" smtClean="0"/>
                        <a:t>Asthenia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12.1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7.4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   Anemia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11.0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   Blood bilirubin</a:t>
                      </a:r>
                      <a:r>
                        <a:rPr lang="en-US" sz="1400" baseline="0" dirty="0" smtClean="0"/>
                        <a:t> level increased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8.8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   Rash</a:t>
                      </a:r>
                      <a:r>
                        <a:rPr lang="en-US" sz="1400" baseline="0" dirty="0" smtClean="0"/>
                        <a:t>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8.8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1.1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Laboratory abnormalities (%):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baseline="0" dirty="0" smtClean="0"/>
                        <a:t>   </a:t>
                      </a:r>
                      <a:r>
                        <a:rPr lang="en-US" sz="1400" dirty="0" smtClean="0"/>
                        <a:t>Hemoglobin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200" baseline="0" dirty="0" smtClean="0"/>
                        <a:t>(&lt; lower limit of normal </a:t>
                      </a:r>
                      <a:r>
                        <a:rPr lang="en-US" sz="1200" dirty="0" smtClean="0"/>
                        <a:t>at end of treatment)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42.0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5.5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baseline="0" dirty="0" smtClean="0"/>
                        <a:t>   </a:t>
                      </a:r>
                      <a:r>
                        <a:rPr lang="en-US" sz="1400" dirty="0" smtClean="0"/>
                        <a:t>Total bilirubin &gt; 3x ULN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8.8</a:t>
                      </a:r>
                      <a:endParaRPr lang="en-US" sz="1400" dirty="0"/>
                    </a:p>
                  </a:txBody>
                  <a:tcPr anchor="ctr">
                    <a:lnB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069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3D </a:t>
                      </a:r>
                      <a:r>
                        <a:rPr lang="en-US" sz="1200" dirty="0" smtClean="0">
                          <a:latin typeface="+mn-lt"/>
                          <a:cs typeface="Arial"/>
                        </a:rPr>
                        <a:t>=</a:t>
                      </a: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200" dirty="0" smtClean="0">
                          <a:latin typeface="+mn-lt"/>
                          <a:cs typeface="Arial"/>
                        </a:rPr>
                        <a:t>Ombitasvir-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Paritaprevir</a:t>
                      </a:r>
                      <a:r>
                        <a:rPr lang="en-US" sz="1200" dirty="0" smtClean="0">
                          <a:latin typeface="+mn-lt"/>
                          <a:cs typeface="Arial"/>
                        </a:rPr>
                        <a:t>-Ritonavir and Dasabuvir; </a:t>
                      </a: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RBV</a:t>
                      </a:r>
                      <a:r>
                        <a:rPr lang="en-US" sz="1200" dirty="0" smtClean="0">
                          <a:latin typeface="+mn-lt"/>
                          <a:cs typeface="Arial"/>
                        </a:rPr>
                        <a:t> = Ribavirin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400" dirty="0"/>
                    </a:p>
                  </a:txBody>
                  <a:tcPr anchor="ctr">
                    <a:lnT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032791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Andreone</a:t>
            </a:r>
            <a:r>
              <a:rPr lang="en-US" dirty="0"/>
              <a:t> P, et al.  </a:t>
            </a:r>
            <a:r>
              <a:rPr lang="en-US" dirty="0" smtClean="0"/>
              <a:t>Gastroenterology</a:t>
            </a:r>
            <a:r>
              <a:rPr lang="en-US" dirty="0"/>
              <a:t>.  2014;147:359-65.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Ombitasvir-Paritaprevir-Ritonavir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Dasabuvir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+/- RBV in GT1b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PEARL-II: 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739272"/>
              </p:ext>
            </p:extLst>
          </p:nvPr>
        </p:nvGraphicFramePr>
        <p:xfrm>
          <a:off x="0" y="2286000"/>
          <a:ext cx="9144000" cy="2270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The interferon-free regimen of ABT-450, ritonavir, ombitasvir, and dasabuvir, with or without ribavirin, produces a high rate of SVR12 in treatment-experienced patients with HCV genotype 1b infection. Both regimens are well tolerated, as shown by the low rate of discontinuations and generally mild adverse events.”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-9151" y="5349258"/>
            <a:ext cx="9162288" cy="365742"/>
          </a:xfrm>
          <a:prstGeom prst="rect">
            <a:avLst/>
          </a:prstGeom>
          <a:solidFill>
            <a:srgbClr val="F0F0E9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 smtClean="0">
                <a:latin typeface="Arial"/>
                <a:cs typeface="Arial"/>
              </a:rPr>
              <a:t>Note: </a:t>
            </a:r>
            <a:r>
              <a:rPr lang="en-US" sz="1400" dirty="0" smtClean="0">
                <a:latin typeface="Arial"/>
                <a:cs typeface="Arial"/>
              </a:rPr>
              <a:t>ABT-450 =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Paritaprevir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48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1" y="2962853"/>
            <a:ext cx="8077200" cy="12382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Ombitasvir-Paritaprevir-Ritonavir and Dasabuvir in </a:t>
            </a:r>
            <a:r>
              <a:rPr lang="en-US" sz="2800" dirty="0" smtClean="0"/>
              <a:t>Treatment-Naïve and Treatment-Experienced Patients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507513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0330" y="2705100"/>
            <a:ext cx="8902699" cy="1457706"/>
          </a:xfrm>
        </p:spPr>
        <p:txBody>
          <a:bodyPr>
            <a:normAutofit/>
          </a:bodyPr>
          <a:lstStyle/>
          <a:p>
            <a:r>
              <a:rPr lang="en-US" sz="2000" dirty="0"/>
              <a:t>3</a:t>
            </a:r>
            <a:r>
              <a:rPr lang="en-US" sz="2000" dirty="0" smtClean="0"/>
              <a:t>D </a:t>
            </a:r>
            <a:r>
              <a:rPr lang="en-US" sz="2000" dirty="0"/>
              <a:t>(</a:t>
            </a:r>
            <a:r>
              <a:rPr lang="en-US" sz="2000" dirty="0" smtClean="0"/>
              <a:t>Ombitasvir-Paritaprevir-Ritonavir</a:t>
            </a:r>
            <a:r>
              <a:rPr lang="en-US" sz="2000" dirty="0"/>
              <a:t> </a:t>
            </a:r>
            <a:r>
              <a:rPr lang="en-US" sz="2000" dirty="0" smtClean="0"/>
              <a:t>+ Dasabuvir) + RBV in GT1 </a:t>
            </a:r>
            <a:br>
              <a:rPr lang="en-US" sz="2000" dirty="0" smtClean="0"/>
            </a:br>
            <a:r>
              <a:rPr lang="en-US" sz="2800" dirty="0" smtClean="0"/>
              <a:t>TURQUOISE-I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Naïve and Treatment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/>
              <a:t>Sulkowski</a:t>
            </a:r>
            <a:r>
              <a:rPr lang="en-US" sz="1400" dirty="0" smtClean="0"/>
              <a:t> MS, et al. JAMA. 2015:313:1223-31.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67600" y="1828800"/>
            <a:ext cx="1680648" cy="37185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HIV Coinfection</a:t>
            </a:r>
          </a:p>
        </p:txBody>
      </p:sp>
    </p:spTree>
    <p:extLst>
      <p:ext uri="{BB962C8B-B14F-4D97-AF65-F5344CB8AC3E}">
        <p14:creationId xmlns:p14="http://schemas.microsoft.com/office/powerpoint/2010/main" val="167051221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Sulkowski</a:t>
            </a:r>
            <a:r>
              <a:rPr lang="en-US" dirty="0"/>
              <a:t> MS, et al. JAMA. 2015:313:1223-31.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for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HCV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-HIV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Coinfection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GT1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TURQUOISE</a:t>
            </a:r>
            <a:r>
              <a:rPr lang="en-US" sz="2400" dirty="0" smtClean="0"/>
              <a:t>-I: Part 1a Study Design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982598"/>
              </p:ext>
            </p:extLst>
          </p:nvPr>
        </p:nvGraphicFramePr>
        <p:xfrm>
          <a:off x="349620" y="1437755"/>
          <a:ext cx="8444760" cy="4873752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444760"/>
              </a:tblGrid>
              <a:tr h="388579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TURQUOISE-I: Features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485173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Multipart, phase 2/3, randomized, open-label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trial evaluating safety and efficacy of 3D (ombitasvir-paritaprevir-ritonavir and dasabuvir) plus ribavirin for 12 or 24 weeks in treatment-naïve and experienced patients with chronic HCV GT 1 and HIV coinfection, including patients with cirrhosis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Setting: </a:t>
                      </a:r>
                      <a:r>
                        <a:rPr lang="en-US" sz="1600" b="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Multicenter study in United States and Puerto Rico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infection with genotype 1 and HIV coinfection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Treatment-naïve or previously treated with peginterferon + ribavirin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18-70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Plasma HCV RNA greater than 10,000 IU/mL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Child-Pugh A cirrhosis permitted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CD4 count ≥200 cells/mm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3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(or CD4% ≥14) and HIV RNA level &lt;40 copies/ml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Receiving atazanavir- or raltegravir-based regimen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129865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/>
        </p:nvCxnSpPr>
        <p:spPr>
          <a:xfrm>
            <a:off x="6118440" y="3972477"/>
            <a:ext cx="256032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Sulkowski</a:t>
            </a:r>
            <a:r>
              <a:rPr lang="en-US" dirty="0"/>
              <a:t> MS, et al. JAMA. 2015:313:1223-31.</a:t>
            </a: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for HCV-HIV Coinfection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TURQUOISE-I: </a:t>
            </a:r>
            <a:r>
              <a:rPr lang="en-US" sz="2400" dirty="0" smtClean="0"/>
              <a:t>Part 1a Study Regimens</a:t>
            </a:r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-2220" y="2586752"/>
            <a:ext cx="1051558" cy="4876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 31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1005472" y="2563392"/>
            <a:ext cx="2560320" cy="540440"/>
          </a:xfrm>
          <a:prstGeom prst="rect">
            <a:avLst/>
          </a:prstGeom>
          <a:solidFill>
            <a:srgbClr val="A2C2E4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 smtClean="0">
                <a:latin typeface="Arial"/>
                <a:cs typeface="Arial"/>
              </a:rPr>
              <a:t>3D + Ribavirin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30" name="Rectangle 25"/>
          <p:cNvSpPr>
            <a:spLocks noChangeArrowheads="1"/>
          </p:cNvSpPr>
          <p:nvPr/>
        </p:nvSpPr>
        <p:spPr bwMode="auto">
          <a:xfrm>
            <a:off x="-9151" y="4876800"/>
            <a:ext cx="9162288" cy="10972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>
                <a:latin typeface="Arial"/>
                <a:cs typeface="Arial"/>
              </a:rPr>
              <a:t>3D </a:t>
            </a:r>
            <a:r>
              <a:rPr lang="en-US" sz="1400" dirty="0">
                <a:latin typeface="Arial"/>
                <a:cs typeface="Arial"/>
              </a:rPr>
              <a:t>= </a:t>
            </a:r>
            <a:r>
              <a:rPr lang="en-US" sz="1400" dirty="0" smtClean="0">
                <a:latin typeface="Arial"/>
                <a:cs typeface="Arial"/>
              </a:rPr>
              <a:t>Ombitasvir-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Paritaprevir</a:t>
            </a:r>
            <a:r>
              <a:rPr lang="en-US" sz="1400" dirty="0" smtClean="0">
                <a:latin typeface="Arial"/>
                <a:cs typeface="Arial"/>
              </a:rPr>
              <a:t>-Ritonavir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and </a:t>
            </a:r>
            <a:r>
              <a:rPr lang="en-US" sz="1400" dirty="0">
                <a:latin typeface="Arial"/>
                <a:cs typeface="Arial"/>
              </a:rPr>
              <a:t>Dasabuvir </a:t>
            </a:r>
          </a:p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Ombitasvir-Paritaprevir-Ritonavir (25/150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/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100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 once daily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and Dasabuvir: 250 mg twice 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(RBV)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weight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-based and divided bid (1000 mg/day if &lt; 75kg or 1200 mg/day if ≥ 75kg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1005472" y="3705458"/>
            <a:ext cx="5120640" cy="540440"/>
          </a:xfrm>
          <a:prstGeom prst="rect">
            <a:avLst/>
          </a:prstGeom>
          <a:solidFill>
            <a:srgbClr val="CDB8D8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latin typeface="Arial"/>
                <a:cs typeface="Arial"/>
              </a:rPr>
              <a:t>3D + </a:t>
            </a:r>
            <a:r>
              <a:rPr lang="en-US" sz="1600" b="1" dirty="0" smtClean="0">
                <a:latin typeface="Arial"/>
                <a:cs typeface="Arial"/>
              </a:rPr>
              <a:t>Ribavirin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254260" y="3771409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566850" y="2840660"/>
            <a:ext cx="256032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678010" y="2639592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-2220" y="3727667"/>
            <a:ext cx="1051558" cy="4876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 </a:t>
            </a:r>
            <a:r>
              <a:rPr lang="en-US" sz="1400" dirty="0">
                <a:solidFill>
                  <a:srgbClr val="000000"/>
                </a:solidFill>
              </a:rPr>
              <a:t>3</a:t>
            </a:r>
            <a:r>
              <a:rPr lang="en-US" sz="1400" dirty="0" smtClean="0">
                <a:solidFill>
                  <a:srgbClr val="000000"/>
                </a:solidFill>
              </a:rPr>
              <a:t>2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57" name="Rectangle 56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2552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34211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840222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36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29937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845933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1005472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358140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 flipV="1">
              <a:off x="6116160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867501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173072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Sulkowski</a:t>
            </a:r>
            <a:r>
              <a:rPr lang="en-US" dirty="0"/>
              <a:t> MS, et al. JAMA. 2015:313:1223-31.</a:t>
            </a: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for HCV-HIV Coinfection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GT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TURQUOISE-I: </a:t>
            </a:r>
            <a:r>
              <a:rPr lang="en-US" sz="2400" dirty="0" smtClean="0"/>
              <a:t>Patient Population</a:t>
            </a:r>
            <a:endParaRPr lang="en-US" sz="2400" dirty="0"/>
          </a:p>
        </p:txBody>
      </p:sp>
      <p:graphicFrame>
        <p:nvGraphicFramePr>
          <p:cNvPr id="2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3575049"/>
              </p:ext>
            </p:extLst>
          </p:nvPr>
        </p:nvGraphicFramePr>
        <p:xfrm>
          <a:off x="268288" y="1423142"/>
          <a:ext cx="8610600" cy="489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5512"/>
                <a:gridCol w="2572544"/>
                <a:gridCol w="2572544"/>
              </a:tblGrid>
              <a:tr h="6139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Baseline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Characteristic</a:t>
                      </a:r>
                      <a:endParaRPr lang="en-US" sz="1600" dirty="0"/>
                    </a:p>
                  </a:txBody>
                  <a:tcPr marT="91440" marB="91440" anchor="ctr"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12-Week</a:t>
                      </a:r>
                      <a:r>
                        <a:rPr lang="en-US" sz="1600" baseline="0" dirty="0" smtClean="0"/>
                        <a:t> Arm</a:t>
                      </a:r>
                      <a:r>
                        <a:rPr lang="en-US" sz="1600" dirty="0" smtClean="0"/>
                        <a:t> </a:t>
                      </a:r>
                      <a:br>
                        <a:rPr lang="en-US" sz="1600" dirty="0" smtClean="0"/>
                      </a:br>
                      <a:r>
                        <a:rPr lang="en-US" sz="1400" b="0" dirty="0" smtClean="0"/>
                        <a:t>(n=31)</a:t>
                      </a:r>
                      <a:endParaRPr lang="en-US" sz="1400" dirty="0" smtClean="0"/>
                    </a:p>
                  </a:txBody>
                  <a:tcPr marT="91440" marB="91440" anchor="ctr"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24-Week</a:t>
                      </a:r>
                      <a:r>
                        <a:rPr lang="en-US" sz="1600" baseline="0" dirty="0" smtClean="0"/>
                        <a:t> Arm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baseline="0" dirty="0" smtClean="0"/>
                        <a:t> </a:t>
                      </a:r>
                      <a:br>
                        <a:rPr lang="en-US" sz="1600" baseline="0" dirty="0" smtClean="0"/>
                      </a:br>
                      <a:r>
                        <a:rPr lang="en-US" sz="1400" b="0" dirty="0" smtClean="0"/>
                        <a:t>(n=32)</a:t>
                      </a:r>
                      <a:endParaRPr lang="en-US" sz="1400" dirty="0"/>
                    </a:p>
                  </a:txBody>
                  <a:tcPr marT="91440" marB="91440" anchor="ctr"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4B7D"/>
                    </a:solidFill>
                  </a:tcPr>
                </a:tc>
              </a:tr>
              <a:tr h="312507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Age</a:t>
                      </a:r>
                      <a:r>
                        <a:rPr lang="en-US" sz="1600" baseline="0" dirty="0" smtClean="0"/>
                        <a:t> (years), </a:t>
                      </a:r>
                      <a:r>
                        <a:rPr lang="en-US" sz="1600" dirty="0" smtClean="0"/>
                        <a:t>Mean</a:t>
                      </a:r>
                      <a:endParaRPr lang="en-US" sz="1600" dirty="0"/>
                    </a:p>
                  </a:txBody>
                  <a:tcP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50.9</a:t>
                      </a:r>
                      <a:endParaRPr lang="en-US" sz="1600" dirty="0"/>
                    </a:p>
                  </a:txBody>
                  <a:tcP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50.9</a:t>
                      </a:r>
                      <a:endParaRPr lang="en-US" sz="1600" dirty="0"/>
                    </a:p>
                  </a:txBody>
                  <a:tcP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2507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Male sex</a:t>
                      </a:r>
                      <a:r>
                        <a:rPr lang="en-US" sz="1600" baseline="0" dirty="0" smtClean="0"/>
                        <a:t> 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94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91</a:t>
                      </a:r>
                      <a:endParaRPr lang="en-US" sz="1600" dirty="0"/>
                    </a:p>
                  </a:txBody>
                  <a:tcPr/>
                </a:tc>
              </a:tr>
              <a:tr h="312507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Black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Race (%)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25</a:t>
                      </a:r>
                      <a:endParaRPr lang="en-US" sz="1600" dirty="0"/>
                    </a:p>
                  </a:txBody>
                  <a:tcPr/>
                </a:tc>
              </a:tr>
              <a:tr h="306994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Cirrhosis (%)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19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19</a:t>
                      </a:r>
                      <a:endParaRPr lang="en-US" sz="1600" dirty="0"/>
                    </a:p>
                  </a:txBody>
                  <a:tcPr/>
                </a:tc>
              </a:tr>
              <a:tr h="745556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HCV genotype (%)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1a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1b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87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91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/>
                </a:tc>
              </a:tr>
              <a:tr h="306994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HCV RNA, log</a:t>
                      </a:r>
                      <a:r>
                        <a:rPr lang="en-US" sz="1600" baseline="-25000" dirty="0" smtClean="0"/>
                        <a:t>10</a:t>
                      </a:r>
                      <a:r>
                        <a:rPr lang="en-US" sz="1600" dirty="0" smtClean="0"/>
                        <a:t> IU/ml (mean)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6.54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6.60</a:t>
                      </a:r>
                      <a:endParaRPr lang="en-US" sz="1600" dirty="0"/>
                    </a:p>
                  </a:txBody>
                  <a:tcPr/>
                </a:tc>
              </a:tr>
              <a:tr h="306994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IL28B non-CC genotype, (%)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84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78</a:t>
                      </a:r>
                      <a:endParaRPr lang="en-US" sz="1600" dirty="0"/>
                    </a:p>
                  </a:txBody>
                  <a:tcPr/>
                </a:tc>
              </a:tr>
              <a:tr h="1184119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Previous</a:t>
                      </a:r>
                      <a:r>
                        <a:rPr lang="en-US" sz="1600" baseline="0" dirty="0" smtClean="0"/>
                        <a:t> Response to PEG + RBV</a:t>
                      </a: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Naïve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</a:t>
                      </a:r>
                      <a:r>
                        <a:rPr lang="en-US" sz="1600" baseline="0" dirty="0" smtClean="0"/>
                        <a:t>Relapse </a:t>
                      </a: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Partial</a:t>
                      </a:r>
                      <a:r>
                        <a:rPr lang="en-US" sz="1600" baseline="0" dirty="0" smtClean="0"/>
                        <a:t> response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  </a:t>
                      </a:r>
                      <a:r>
                        <a:rPr lang="en-US" sz="1600" dirty="0" smtClean="0"/>
                        <a:t>Null</a:t>
                      </a:r>
                      <a:r>
                        <a:rPr lang="en-US" sz="1600" baseline="0" dirty="0" smtClean="0"/>
                        <a:t> response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65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3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16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69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9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6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16</a:t>
                      </a:r>
                      <a:endParaRPr lang="en-US" sz="1600" dirty="0"/>
                    </a:p>
                  </a:txBody>
                  <a:tcPr/>
                </a:tc>
              </a:tr>
              <a:tr h="306994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CD4 Count, cells/mm</a:t>
                      </a:r>
                      <a:r>
                        <a:rPr lang="en-US" sz="1600" baseline="30000" dirty="0" smtClean="0"/>
                        <a:t>3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 (mean)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633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625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009998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Ombitasvir-Paritaprevir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Ritonavir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+ Dasabuvir </a:t>
            </a:r>
            <a:r>
              <a:rPr lang="en-US" sz="2400" dirty="0" smtClean="0">
                <a:solidFill>
                  <a:srgbClr val="F0EADC"/>
                </a:solidFill>
              </a:rPr>
              <a:t>(</a:t>
            </a:r>
            <a:r>
              <a:rPr lang="en-US" sz="2400" i="1" dirty="0" err="1" smtClean="0">
                <a:solidFill>
                  <a:srgbClr val="F0EADC"/>
                </a:solidFill>
              </a:rPr>
              <a:t>Viekira</a:t>
            </a:r>
            <a:r>
              <a:rPr lang="en-US" sz="2400" i="1" dirty="0" smtClean="0">
                <a:solidFill>
                  <a:srgbClr val="F0EADC"/>
                </a:solidFill>
              </a:rPr>
              <a:t> Pak</a:t>
            </a:r>
            <a:r>
              <a:rPr lang="en-US" sz="2400" dirty="0" smtClean="0">
                <a:solidFill>
                  <a:srgbClr val="F0EADC"/>
                </a:solidFill>
              </a:rPr>
              <a:t>)</a:t>
            </a:r>
            <a:br>
              <a:rPr lang="en-US" sz="2400" dirty="0" smtClean="0">
                <a:solidFill>
                  <a:srgbClr val="F0EADC"/>
                </a:solidFill>
              </a:rPr>
            </a:br>
            <a:r>
              <a:rPr lang="en-US" sz="2400" dirty="0" smtClean="0"/>
              <a:t>Contraindications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0" y="1447800"/>
            <a:ext cx="8515350" cy="5029200"/>
          </a:xfrm>
        </p:spPr>
        <p:txBody>
          <a:bodyPr>
            <a:noAutofit/>
          </a:bodyPr>
          <a:lstStyle/>
          <a:p>
            <a:pPr>
              <a:spcBef>
                <a:spcPts val="2000"/>
              </a:spcBef>
            </a:pPr>
            <a:r>
              <a:rPr lang="en-US" dirty="0" smtClean="0">
                <a:latin typeface="Arial"/>
                <a:cs typeface="Arial"/>
              </a:rPr>
              <a:t>Decompensated cirrhosis</a:t>
            </a:r>
          </a:p>
          <a:p>
            <a:pPr>
              <a:spcBef>
                <a:spcPts val="2000"/>
              </a:spcBef>
            </a:pPr>
            <a:r>
              <a:rPr lang="en-US" dirty="0" smtClean="0">
                <a:latin typeface="Arial"/>
                <a:cs typeface="Arial"/>
              </a:rPr>
              <a:t>Concomitantly taking medications that are:</a:t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- highly </a:t>
            </a:r>
            <a:r>
              <a:rPr lang="en-US" dirty="0">
                <a:latin typeface="Arial"/>
                <a:cs typeface="Arial"/>
              </a:rPr>
              <a:t>dependent on CYP3A for clearance, </a:t>
            </a:r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- strong </a:t>
            </a:r>
            <a:r>
              <a:rPr lang="en-US" dirty="0">
                <a:latin typeface="Arial"/>
                <a:cs typeface="Arial"/>
              </a:rPr>
              <a:t>inducers of CYP3A and </a:t>
            </a:r>
            <a:r>
              <a:rPr lang="en-US" dirty="0" smtClean="0">
                <a:latin typeface="Arial"/>
                <a:cs typeface="Arial"/>
              </a:rPr>
              <a:t>CYP2C8, or </a:t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- strong </a:t>
            </a:r>
            <a:r>
              <a:rPr lang="en-US" dirty="0">
                <a:latin typeface="Arial"/>
                <a:cs typeface="Arial"/>
              </a:rPr>
              <a:t>inhibitors of </a:t>
            </a:r>
            <a:r>
              <a:rPr lang="en-US" dirty="0" smtClean="0">
                <a:latin typeface="Arial"/>
                <a:cs typeface="Arial"/>
              </a:rPr>
              <a:t>CYP2C8</a:t>
            </a:r>
            <a:endParaRPr lang="en-US" dirty="0">
              <a:latin typeface="Arial"/>
              <a:cs typeface="Arial"/>
            </a:endParaRPr>
          </a:p>
          <a:p>
            <a:pPr>
              <a:spcBef>
                <a:spcPts val="2000"/>
              </a:spcBef>
            </a:pPr>
            <a:r>
              <a:rPr lang="en-US" dirty="0" smtClean="0">
                <a:latin typeface="Arial"/>
                <a:cs typeface="Arial"/>
              </a:rPr>
              <a:t>Known </a:t>
            </a:r>
            <a:r>
              <a:rPr lang="en-US" dirty="0">
                <a:latin typeface="Arial"/>
                <a:cs typeface="Arial"/>
              </a:rPr>
              <a:t>hypersensitivity to </a:t>
            </a:r>
            <a:r>
              <a:rPr lang="en-US" dirty="0" smtClean="0">
                <a:latin typeface="Arial"/>
                <a:cs typeface="Arial"/>
              </a:rPr>
              <a:t>ritonavir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Source: </a:t>
            </a:r>
            <a:r>
              <a:rPr lang="en-US" i="1" dirty="0" err="1"/>
              <a:t>Viekira</a:t>
            </a:r>
            <a:r>
              <a:rPr lang="en-US" i="1" dirty="0"/>
              <a:t> Pak </a:t>
            </a:r>
            <a:r>
              <a:rPr lang="en-US" dirty="0"/>
              <a:t>Prescribing Information. AbbVie Inc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87641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for HCV-HIV Coinfection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GT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TURQUOISE-I: Part </a:t>
            </a:r>
            <a:r>
              <a:rPr lang="en-US" sz="2400" dirty="0" smtClean="0"/>
              <a:t>1a Results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TURQUOISE</a:t>
            </a:r>
            <a:r>
              <a:rPr lang="en-US" dirty="0" smtClean="0"/>
              <a:t>-I</a:t>
            </a:r>
            <a:r>
              <a:rPr lang="en-US" dirty="0"/>
              <a:t>: </a:t>
            </a:r>
            <a:r>
              <a:rPr lang="en-US" dirty="0" smtClean="0"/>
              <a:t>SVR Rates (to date)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Sulkowski</a:t>
            </a:r>
            <a:r>
              <a:rPr lang="en-US" dirty="0"/>
              <a:t> MS, et al. JAMA. 2015:313:1223-31.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-12330" y="5967042"/>
            <a:ext cx="9171433" cy="35755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mpd="sng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457200" anchor="ctr"/>
          <a:lstStyle/>
          <a:p>
            <a:r>
              <a:rPr lang="en-US" sz="1400" b="1" dirty="0" smtClean="0">
                <a:latin typeface="Arial"/>
                <a:cs typeface="Arial"/>
              </a:rPr>
              <a:t>3D = </a:t>
            </a:r>
            <a:r>
              <a:rPr lang="en-US" sz="1400" dirty="0" smtClean="0">
                <a:latin typeface="Arial"/>
                <a:cs typeface="Arial"/>
              </a:rPr>
              <a:t>Ombitasvir-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Paritaprevir-Ritonavir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and Dasabuvir; </a:t>
            </a:r>
            <a:r>
              <a:rPr lang="en-US" sz="1400" b="1" dirty="0" smtClean="0">
                <a:latin typeface="Arial"/>
                <a:cs typeface="Arial"/>
              </a:rPr>
              <a:t>RBV</a:t>
            </a:r>
            <a:r>
              <a:rPr lang="en-US" sz="1400" dirty="0" smtClean="0">
                <a:latin typeface="Arial"/>
                <a:cs typeface="Arial"/>
              </a:rPr>
              <a:t> = Ribavirin </a:t>
            </a:r>
            <a:endParaRPr lang="en-US" sz="1400" dirty="0">
              <a:latin typeface="Arial"/>
              <a:cs typeface="Arial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2837372"/>
              </p:ext>
            </p:extLst>
          </p:nvPr>
        </p:nvGraphicFramePr>
        <p:xfrm>
          <a:off x="533400" y="1828800"/>
          <a:ext cx="8077200" cy="3867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2198040" y="4890301"/>
            <a:ext cx="906589" cy="408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29/31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50277" y="4890301"/>
            <a:ext cx="911348" cy="408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29/31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23326" y="4890301"/>
            <a:ext cx="906589" cy="408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30/32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58282" y="4890301"/>
            <a:ext cx="911348" cy="408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29/32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93790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for HCV-HIV Coinfection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GT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TURQUOISE-I: Part </a:t>
            </a:r>
            <a:r>
              <a:rPr lang="en-US" sz="2400" dirty="0" smtClean="0"/>
              <a:t>1a Results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Details of Five Patients NOT Achieving SVR 12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Sulkowski</a:t>
            </a:r>
            <a:r>
              <a:rPr lang="en-US" dirty="0"/>
              <a:t> MS, et al. JAMA. 2015:313:1223-31.</a:t>
            </a:r>
          </a:p>
        </p:txBody>
      </p:sp>
      <p:sp>
        <p:nvSpPr>
          <p:cNvPr id="8" name="Rectangle 7"/>
          <p:cNvSpPr/>
          <p:nvPr/>
        </p:nvSpPr>
        <p:spPr>
          <a:xfrm>
            <a:off x="2198040" y="4890301"/>
            <a:ext cx="906589" cy="408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29/31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50277" y="4890301"/>
            <a:ext cx="911348" cy="408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29/31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23326" y="4890301"/>
            <a:ext cx="906589" cy="408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30/32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58282" y="4890301"/>
            <a:ext cx="911348" cy="408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29/32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456714" y="1929364"/>
            <a:ext cx="8230086" cy="4425688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  <a:spcBef>
                <a:spcPts val="1400"/>
              </a:spcBef>
              <a:buClr>
                <a:schemeClr val="tx1"/>
              </a:buClr>
              <a:buFont typeface="Arial"/>
              <a:buChar char="•"/>
            </a:pPr>
            <a:r>
              <a:rPr lang="en-US" sz="2000" dirty="0" smtClean="0"/>
              <a:t>One patient in 12-week arm withdrew consent prior to finishing treatment; had undetectable HCV RNA at week 10 </a:t>
            </a:r>
          </a:p>
          <a:p>
            <a:pPr>
              <a:lnSpc>
                <a:spcPts val="2400"/>
              </a:lnSpc>
              <a:spcBef>
                <a:spcPts val="1400"/>
              </a:spcBef>
              <a:buClr>
                <a:schemeClr val="tx1"/>
              </a:buClr>
              <a:buFont typeface="Arial"/>
              <a:buChar char="•"/>
            </a:pPr>
            <a:r>
              <a:rPr lang="en-US" sz="2000" dirty="0"/>
              <a:t>One patient in 12-week arm </a:t>
            </a:r>
            <a:r>
              <a:rPr lang="en-US" sz="2000" dirty="0" smtClean="0"/>
              <a:t>had </a:t>
            </a:r>
            <a:r>
              <a:rPr lang="en-US" sz="2000" dirty="0" err="1" smtClean="0"/>
              <a:t>virologic</a:t>
            </a:r>
            <a:r>
              <a:rPr lang="en-US" sz="2000" dirty="0" smtClean="0"/>
              <a:t> relapse at week 4 post treatment; had new resistant HCV variants at 3 viral targets (D168V in NS3/4A, M28T in NS5A, and S556G in NS5B)</a:t>
            </a:r>
          </a:p>
          <a:p>
            <a:pPr>
              <a:lnSpc>
                <a:spcPts val="2400"/>
              </a:lnSpc>
              <a:spcBef>
                <a:spcPts val="1400"/>
              </a:spcBef>
              <a:buClr>
                <a:schemeClr val="tx1"/>
              </a:buClr>
              <a:buFont typeface="Arial"/>
              <a:buChar char="•"/>
            </a:pPr>
            <a:r>
              <a:rPr lang="en-US" sz="2000" dirty="0"/>
              <a:t>One patient in </a:t>
            </a:r>
            <a:r>
              <a:rPr lang="en-US" sz="2000" dirty="0" smtClean="0"/>
              <a:t>24-</a:t>
            </a:r>
            <a:r>
              <a:rPr lang="en-US" sz="2000" dirty="0"/>
              <a:t>week arm </a:t>
            </a:r>
            <a:r>
              <a:rPr lang="en-US" sz="2000" dirty="0" smtClean="0"/>
              <a:t>had </a:t>
            </a:r>
            <a:r>
              <a:rPr lang="en-US" sz="2000" dirty="0" err="1" smtClean="0"/>
              <a:t>virologic</a:t>
            </a:r>
            <a:r>
              <a:rPr lang="en-US" sz="2000" dirty="0" smtClean="0"/>
              <a:t> breakthrough during treatment; had new </a:t>
            </a:r>
            <a:r>
              <a:rPr lang="en-US" sz="2000" dirty="0"/>
              <a:t>resistant HCV variants at 3 viral targets </a:t>
            </a:r>
            <a:r>
              <a:rPr lang="en-US" sz="2000" dirty="0" smtClean="0"/>
              <a:t> (R155K </a:t>
            </a:r>
            <a:r>
              <a:rPr lang="en-US" sz="2000" dirty="0"/>
              <a:t>in NS3/4A, </a:t>
            </a:r>
            <a:r>
              <a:rPr lang="en-US" sz="2000" dirty="0" smtClean="0"/>
              <a:t>Q30R </a:t>
            </a:r>
            <a:r>
              <a:rPr lang="en-US" sz="2000" dirty="0"/>
              <a:t>in NS5A, and S556G in NS5B</a:t>
            </a:r>
            <a:r>
              <a:rPr lang="en-US" sz="2000" dirty="0" smtClean="0"/>
              <a:t>)</a:t>
            </a:r>
          </a:p>
          <a:p>
            <a:pPr>
              <a:lnSpc>
                <a:spcPts val="2400"/>
              </a:lnSpc>
              <a:spcBef>
                <a:spcPts val="1400"/>
              </a:spcBef>
              <a:buClr>
                <a:schemeClr val="tx1"/>
              </a:buClr>
              <a:buFont typeface="Arial"/>
              <a:buChar char="•"/>
            </a:pPr>
            <a:r>
              <a:rPr lang="en-US" sz="2000" dirty="0" smtClean="0"/>
              <a:t>Two patients in 24-week arm achieved early SVR but appeared to be </a:t>
            </a:r>
            <a:r>
              <a:rPr lang="en-US" sz="2000" dirty="0" err="1" smtClean="0"/>
              <a:t>reinfected</a:t>
            </a:r>
            <a:r>
              <a:rPr lang="en-US" sz="2000" dirty="0" smtClean="0"/>
              <a:t> with GT1a isolate distinct from baseline HCV isolate; both patients had engaged in high-risk sexual activity post treatment</a:t>
            </a:r>
          </a:p>
          <a:p>
            <a:pPr>
              <a:lnSpc>
                <a:spcPts val="2400"/>
              </a:lnSpc>
              <a:spcBef>
                <a:spcPts val="1400"/>
              </a:spcBef>
              <a:buClr>
                <a:schemeClr val="tx1"/>
              </a:buClr>
              <a:buFont typeface="Arial"/>
              <a:buChar char="•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7435602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Sulkowski</a:t>
            </a:r>
            <a:r>
              <a:rPr lang="en-US" dirty="0"/>
              <a:t> MS, et al. JAMA. 2015:313:1223-31.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for HCV-HIV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Coinfection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GT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TURQUOISE-I</a:t>
            </a:r>
            <a:r>
              <a:rPr lang="en-US" sz="2400"/>
              <a:t>: </a:t>
            </a:r>
            <a:r>
              <a:rPr lang="en-US" sz="2400" smtClean="0"/>
              <a:t>Part 1a Conclusions </a:t>
            </a:r>
            <a:r>
              <a:rPr lang="en-US" sz="2400" dirty="0" smtClean="0"/>
              <a:t>and Relevance</a:t>
            </a:r>
            <a:endParaRPr lang="en-US" sz="27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360523"/>
              </p:ext>
            </p:extLst>
          </p:nvPr>
        </p:nvGraphicFramePr>
        <p:xfrm>
          <a:off x="0" y="2362200"/>
          <a:ext cx="9144000" cy="2651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 and Relevance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In this open-label, randomized uncontrolled study, treatment with the all-oral, interferon-free 3D-plus-ribavirin regimen resulted in high SVR rates among patients co-infected with HCV genotype 1 and HIV-1 whether treated for 12 or 24 weeks. Further phase 3 studies of this regimen are warranted in patients with co-infection.”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080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0330" y="2705100"/>
            <a:ext cx="8902699" cy="145770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Ombitasvir-Paritaprevir-Ritonavir</a:t>
            </a:r>
            <a:r>
              <a:rPr lang="en-US" sz="2000" dirty="0"/>
              <a:t> </a:t>
            </a:r>
            <a:r>
              <a:rPr lang="en-US" sz="2000" dirty="0" smtClean="0"/>
              <a:t>and Dasabuvir + RBV in GT1 </a:t>
            </a:r>
            <a:r>
              <a:rPr lang="en-US" sz="2800" dirty="0" smtClean="0"/>
              <a:t>TURQUOISE-II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Naïve and Treatment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>
                <a:latin typeface="Arial"/>
                <a:cs typeface="Arial"/>
              </a:rPr>
              <a:t>Poordad</a:t>
            </a:r>
            <a:r>
              <a:rPr lang="en-US" sz="1400" dirty="0" smtClean="0">
                <a:latin typeface="Arial"/>
                <a:cs typeface="Arial"/>
              </a:rPr>
              <a:t> F, et al. N </a:t>
            </a:r>
            <a:r>
              <a:rPr lang="en-US" sz="1400" dirty="0" err="1" smtClean="0">
                <a:latin typeface="Arial"/>
                <a:cs typeface="Arial"/>
              </a:rPr>
              <a:t>Engl</a:t>
            </a:r>
            <a:r>
              <a:rPr lang="en-US" sz="1400" dirty="0" smtClean="0">
                <a:latin typeface="Arial"/>
                <a:cs typeface="Arial"/>
              </a:rPr>
              <a:t> J Med. 2014;370:1973-82.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89099" y="1828800"/>
            <a:ext cx="2359150" cy="371855"/>
          </a:xfrm>
          <a:prstGeom prst="rect">
            <a:avLst/>
          </a:prstGeom>
          <a:solidFill>
            <a:srgbClr val="3B3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Compensated Cirrhosis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448776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Poordad</a:t>
            </a:r>
            <a:r>
              <a:rPr lang="en-US" dirty="0"/>
              <a:t> F, et al. N </a:t>
            </a:r>
            <a:r>
              <a:rPr lang="en-US" dirty="0" err="1"/>
              <a:t>Engl</a:t>
            </a:r>
            <a:r>
              <a:rPr lang="en-US" dirty="0"/>
              <a:t> J Med. 2014;370:1973-82.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in GT1 and Compensated Cirrhosis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TURQUOISE-</a:t>
            </a:r>
            <a:r>
              <a:rPr lang="en-US" sz="2400" dirty="0" smtClean="0"/>
              <a:t>II: Study Design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62913"/>
              </p:ext>
            </p:extLst>
          </p:nvPr>
        </p:nvGraphicFramePr>
        <p:xfrm>
          <a:off x="349620" y="1484787"/>
          <a:ext cx="8444760" cy="4839813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44476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2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TURQUOISE-II: Features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458813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Phase 3, randomized, open-label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trial evaluating safety and efficacy of 3D (ombitasvir-paritaprevir-ritonavir &amp; dasabuvir) + ribavirin for 12 or 24 weeks in treatment-naïve and experienced patients with chronic HCV GT 1 and compensated cirrhosis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Setting: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78 sites in North America and Europe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infection with genotype 1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Treatment-naïve or previously treated with peginterferon + RBV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18-70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Plasma HCV RNA greater than 10,000 IU/mL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Cirrhosis (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Metavir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&gt;3,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Ishak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score &gt;4 or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Fibroscan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≥14.6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kPa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)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Cirrhosis is compensated (Child-Pugh score &lt;7 at screening)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Absence of coinfection with HBV or HIV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840183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/>
        </p:nvCxnSpPr>
        <p:spPr>
          <a:xfrm>
            <a:off x="6118440" y="3841379"/>
            <a:ext cx="256032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Poordad</a:t>
            </a:r>
            <a:r>
              <a:rPr lang="en-US" dirty="0"/>
              <a:t> F, et al. N </a:t>
            </a:r>
            <a:r>
              <a:rPr lang="en-US" dirty="0" err="1"/>
              <a:t>Engl</a:t>
            </a:r>
            <a:r>
              <a:rPr lang="en-US" dirty="0"/>
              <a:t> J Med. 2014;370:1973-82.</a:t>
            </a: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in GT1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Compensated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Cirrhosis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TURQUOISE</a:t>
            </a:r>
            <a:r>
              <a:rPr lang="en-US" sz="2400" dirty="0"/>
              <a:t>-</a:t>
            </a:r>
            <a:r>
              <a:rPr lang="en-US" sz="2400" dirty="0" smtClean="0"/>
              <a:t>II: Regimens</a:t>
            </a:r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-2220" y="2523880"/>
            <a:ext cx="1051558" cy="4876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Group A</a:t>
            </a:r>
            <a:br>
              <a:rPr lang="en-US" sz="1400" dirty="0" smtClean="0">
                <a:solidFill>
                  <a:srgbClr val="000000"/>
                </a:solidFill>
              </a:rPr>
            </a:br>
            <a:r>
              <a:rPr lang="en-US" sz="1400" dirty="0" smtClean="0">
                <a:solidFill>
                  <a:srgbClr val="000000"/>
                </a:solidFill>
              </a:rPr>
              <a:t>N = 208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1005472" y="2500520"/>
            <a:ext cx="2560320" cy="5404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 b="1" dirty="0" smtClean="0">
                <a:latin typeface="Arial"/>
                <a:cs typeface="Arial"/>
              </a:rPr>
              <a:t>3D + Ribavirin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1005472" y="3574360"/>
            <a:ext cx="5120640" cy="5404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 b="1" dirty="0">
                <a:latin typeface="Arial"/>
                <a:cs typeface="Arial"/>
              </a:rPr>
              <a:t>3D + </a:t>
            </a:r>
            <a:r>
              <a:rPr lang="en-US" sz="1400" b="1" dirty="0" smtClean="0">
                <a:latin typeface="Arial"/>
                <a:cs typeface="Arial"/>
              </a:rPr>
              <a:t>Ribavirin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254260" y="3640311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566850" y="2777788"/>
            <a:ext cx="256032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678010" y="2576720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-2220" y="3608327"/>
            <a:ext cx="1051558" cy="4876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Group B</a:t>
            </a:r>
            <a:br>
              <a:rPr lang="en-US" sz="1400" dirty="0" smtClean="0">
                <a:solidFill>
                  <a:srgbClr val="000000"/>
                </a:solidFill>
              </a:rPr>
            </a:br>
            <a:r>
              <a:rPr lang="en-US" sz="1400" dirty="0" smtClean="0">
                <a:solidFill>
                  <a:srgbClr val="000000"/>
                </a:solidFill>
              </a:rPr>
              <a:t>N = 172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-9151" y="4922537"/>
            <a:ext cx="9162288" cy="10972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>
                <a:latin typeface="Arial"/>
                <a:cs typeface="Arial"/>
              </a:rPr>
              <a:t>3D = </a:t>
            </a:r>
            <a:r>
              <a:rPr lang="en-US" sz="1400" dirty="0" smtClean="0">
                <a:latin typeface="Arial"/>
                <a:cs typeface="Arial"/>
              </a:rPr>
              <a:t>Ombitasvir-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Paritaprevir</a:t>
            </a:r>
            <a:r>
              <a:rPr lang="en-US" sz="1400" dirty="0" smtClean="0">
                <a:latin typeface="Arial"/>
                <a:cs typeface="Arial"/>
              </a:rPr>
              <a:t>-Ritonavir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and </a:t>
            </a:r>
            <a:r>
              <a:rPr lang="en-US" sz="1400" dirty="0">
                <a:latin typeface="Arial"/>
                <a:cs typeface="Arial"/>
              </a:rPr>
              <a:t>Dasabuvir </a:t>
            </a:r>
          </a:p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Ombitasvir-Paritaprevir-Ritonavir (25/150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/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100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 once daily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+ Dasabuvir: 250 mg twice 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(RBV)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weight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-based and divided bid (1000 mg/day if &lt; 75kg or 1200 mg/day if ≥ 75kg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37" name="Rectangle 36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2552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34211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40222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36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29937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845933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005472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358140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6116160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867501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706540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Compensated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TURQUOISE-II: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TURQUOISE II: SVR12 by Genotype 1 Subtype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Poordad</a:t>
            </a:r>
            <a:r>
              <a:rPr lang="en-US" dirty="0"/>
              <a:t> F, et al. N </a:t>
            </a:r>
            <a:r>
              <a:rPr lang="en-US" dirty="0" err="1"/>
              <a:t>Engl</a:t>
            </a:r>
            <a:r>
              <a:rPr lang="en-US" dirty="0"/>
              <a:t> J Med. 2014;370:1973-82.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1557761"/>
              </p:ext>
            </p:extLst>
          </p:nvPr>
        </p:nvGraphicFramePr>
        <p:xfrm>
          <a:off x="304800" y="1752600"/>
          <a:ext cx="8534400" cy="441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1616970" y="5196155"/>
            <a:ext cx="83611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191/208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77610" y="5196155"/>
            <a:ext cx="83611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165/172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24910" y="5196155"/>
            <a:ext cx="83611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124/140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85550" y="5196155"/>
            <a:ext cx="83611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114/121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06960" y="5196155"/>
            <a:ext cx="83611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67/68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67600" y="5196155"/>
            <a:ext cx="83611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50/51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-3193" y="6046684"/>
            <a:ext cx="9171433" cy="30269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mpd="sng">
            <a:noFill/>
            <a:miter lim="800000"/>
            <a:headEnd/>
            <a:tailEnd/>
          </a:ln>
          <a:effectLst/>
          <a:extLst/>
        </p:spPr>
        <p:txBody>
          <a:bodyPr wrap="none" lIns="457200" anchor="ctr"/>
          <a:lstStyle/>
          <a:p>
            <a:pPr>
              <a:lnSpc>
                <a:spcPts val="1800"/>
              </a:lnSpc>
            </a:pPr>
            <a:r>
              <a:rPr lang="en-US" sz="1400" b="1" dirty="0" smtClean="0">
                <a:latin typeface="Arial"/>
                <a:cs typeface="Arial"/>
              </a:rPr>
              <a:t>3D</a:t>
            </a:r>
            <a:r>
              <a:rPr lang="en-US" sz="1400" dirty="0" smtClean="0">
                <a:latin typeface="Arial"/>
                <a:cs typeface="Arial"/>
              </a:rPr>
              <a:t> = Ombitasvir-Paritaprevir-Ritonavir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and Dasabuvir; </a:t>
            </a:r>
            <a:r>
              <a:rPr lang="en-US" sz="1400" b="1" dirty="0" smtClean="0">
                <a:latin typeface="Arial"/>
                <a:cs typeface="Arial"/>
              </a:rPr>
              <a:t>RBV</a:t>
            </a:r>
            <a:r>
              <a:rPr lang="en-US" sz="1400" dirty="0" smtClean="0">
                <a:latin typeface="Arial"/>
                <a:cs typeface="Arial"/>
              </a:rPr>
              <a:t> = ribavirin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250911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Compensated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TURQUOISE-II: Results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TURQUOISE II: SVR12 Based on Prior Treatment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Poordad</a:t>
            </a:r>
            <a:r>
              <a:rPr lang="en-US" dirty="0" smtClean="0"/>
              <a:t> </a:t>
            </a:r>
            <a:r>
              <a:rPr lang="en-US" dirty="0"/>
              <a:t>F, 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en-US" dirty="0" smtClean="0"/>
              <a:t>2014;370</a:t>
            </a:r>
            <a:r>
              <a:rPr lang="en-US" dirty="0"/>
              <a:t>:1973-82.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57961" y="-616449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2911422"/>
              </p:ext>
            </p:extLst>
          </p:nvPr>
        </p:nvGraphicFramePr>
        <p:xfrm>
          <a:off x="304800" y="1837132"/>
          <a:ext cx="8534400" cy="441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Rectangle 21"/>
          <p:cNvSpPr/>
          <p:nvPr/>
        </p:nvSpPr>
        <p:spPr>
          <a:xfrm>
            <a:off x="1389472" y="503142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81/86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32052" y="503142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70/74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14293" y="503142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28/29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60570" y="503142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23/23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32452" y="503142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17/18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94734" y="503142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13/13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69048" y="503142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65/75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805847" y="503142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59/62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-3193" y="5972710"/>
            <a:ext cx="9171433" cy="30269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mpd="sng">
            <a:noFill/>
            <a:miter lim="800000"/>
            <a:headEnd/>
            <a:tailEnd/>
          </a:ln>
          <a:effectLst/>
          <a:extLst/>
        </p:spPr>
        <p:txBody>
          <a:bodyPr wrap="none" lIns="457200" anchor="ctr"/>
          <a:lstStyle/>
          <a:p>
            <a:pPr>
              <a:lnSpc>
                <a:spcPts val="1800"/>
              </a:lnSpc>
            </a:pPr>
            <a:r>
              <a:rPr lang="en-US" sz="1400" b="1" dirty="0" smtClean="0">
                <a:latin typeface="Arial"/>
                <a:cs typeface="Arial"/>
              </a:rPr>
              <a:t>3D</a:t>
            </a:r>
            <a:r>
              <a:rPr lang="en-US" sz="1400" dirty="0" smtClean="0">
                <a:latin typeface="Arial"/>
                <a:cs typeface="Arial"/>
              </a:rPr>
              <a:t> = Ombitasvir-Paritaprevir-Ritonavir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and Dasabuvir; </a:t>
            </a:r>
            <a:r>
              <a:rPr lang="en-US" sz="1400" b="1" dirty="0" smtClean="0">
                <a:latin typeface="Arial"/>
                <a:cs typeface="Arial"/>
              </a:rPr>
              <a:t>RBV</a:t>
            </a:r>
            <a:r>
              <a:rPr lang="en-US" sz="1400" dirty="0" smtClean="0">
                <a:latin typeface="Arial"/>
                <a:cs typeface="Arial"/>
              </a:rPr>
              <a:t> = ribavirin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127749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Compensated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TURQUOISE-II: </a:t>
            </a:r>
            <a:r>
              <a:rPr lang="en-US" sz="2400" dirty="0" smtClean="0"/>
              <a:t>Results for GT1a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TURQUOISE II: </a:t>
            </a:r>
            <a:r>
              <a:rPr lang="en-US" b="1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Genotype 1a 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SVR12 Based on Prior Treatment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Poordad</a:t>
            </a:r>
            <a:r>
              <a:rPr lang="en-US" dirty="0" smtClean="0"/>
              <a:t> </a:t>
            </a:r>
            <a:r>
              <a:rPr lang="en-US" dirty="0"/>
              <a:t>F, 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en-US" dirty="0" smtClean="0"/>
              <a:t>2014;370</a:t>
            </a:r>
            <a:r>
              <a:rPr lang="en-US" dirty="0"/>
              <a:t>:1973-82.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57961" y="-616449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8838180"/>
              </p:ext>
            </p:extLst>
          </p:nvPr>
        </p:nvGraphicFramePr>
        <p:xfrm>
          <a:off x="304800" y="1824803"/>
          <a:ext cx="8534400" cy="441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Rectangle 21"/>
          <p:cNvSpPr/>
          <p:nvPr/>
        </p:nvSpPr>
        <p:spPr>
          <a:xfrm>
            <a:off x="1389472" y="5105400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59/64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32052" y="5105400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52/56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14293" y="5105400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14/15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60570" y="5105400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</a:rPr>
              <a:t>1</a:t>
            </a:r>
            <a:r>
              <a:rPr lang="en-US" sz="1200" dirty="0" smtClean="0">
                <a:solidFill>
                  <a:schemeClr val="bg1"/>
                </a:solidFill>
              </a:rPr>
              <a:t>3/13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32452" y="5105400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11/11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94734" y="5105400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10/10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69048" y="5105400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40/50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805847" y="5105400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</a:rPr>
              <a:t>3</a:t>
            </a:r>
            <a:r>
              <a:rPr lang="en-US" sz="1200" dirty="0" smtClean="0">
                <a:solidFill>
                  <a:schemeClr val="bg1"/>
                </a:solidFill>
              </a:rPr>
              <a:t>9/42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-3193" y="6083671"/>
            <a:ext cx="9171433" cy="30269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mpd="sng">
            <a:noFill/>
            <a:miter lim="800000"/>
            <a:headEnd/>
            <a:tailEnd/>
          </a:ln>
          <a:effectLst/>
          <a:extLst/>
        </p:spPr>
        <p:txBody>
          <a:bodyPr wrap="none" lIns="457200" anchor="ctr"/>
          <a:lstStyle/>
          <a:p>
            <a:pPr>
              <a:lnSpc>
                <a:spcPts val="1800"/>
              </a:lnSpc>
            </a:pPr>
            <a:r>
              <a:rPr lang="en-US" sz="1400" b="1" dirty="0" smtClean="0">
                <a:latin typeface="Arial"/>
                <a:cs typeface="Arial"/>
              </a:rPr>
              <a:t>3D</a:t>
            </a:r>
            <a:r>
              <a:rPr lang="en-US" sz="1400" dirty="0" smtClean="0">
                <a:latin typeface="Arial"/>
                <a:cs typeface="Arial"/>
              </a:rPr>
              <a:t> = Ombitasvir-Paritaprevir-Ritonavir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and Dasabuvir; </a:t>
            </a:r>
            <a:r>
              <a:rPr lang="en-US" sz="1400" b="1" dirty="0" smtClean="0">
                <a:latin typeface="Arial"/>
                <a:cs typeface="Arial"/>
              </a:rPr>
              <a:t>RBV</a:t>
            </a:r>
            <a:r>
              <a:rPr lang="en-US" sz="1400" dirty="0" smtClean="0">
                <a:latin typeface="Arial"/>
                <a:cs typeface="Arial"/>
              </a:rPr>
              <a:t> = ribavirin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062309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Compensated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TURQUOISE-II: Results for </a:t>
            </a:r>
            <a:r>
              <a:rPr lang="en-US" sz="2400" dirty="0" smtClean="0"/>
              <a:t>GT1b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TURQUOISE II: </a:t>
            </a:r>
            <a:r>
              <a:rPr lang="en-US" b="1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Genotype 1b 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SVR12 Based on Prior Treatment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Poordad</a:t>
            </a:r>
            <a:r>
              <a:rPr lang="en-US" dirty="0" smtClean="0"/>
              <a:t> </a:t>
            </a:r>
            <a:r>
              <a:rPr lang="en-US" dirty="0"/>
              <a:t>F, 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en-US" dirty="0" smtClean="0"/>
              <a:t>2014;370</a:t>
            </a:r>
            <a:r>
              <a:rPr lang="en-US" dirty="0"/>
              <a:t>:1973-82.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57961" y="-616449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4105422"/>
              </p:ext>
            </p:extLst>
          </p:nvPr>
        </p:nvGraphicFramePr>
        <p:xfrm>
          <a:off x="304800" y="1828800"/>
          <a:ext cx="8534400" cy="441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Rectangle 21"/>
          <p:cNvSpPr/>
          <p:nvPr/>
        </p:nvSpPr>
        <p:spPr>
          <a:xfrm>
            <a:off x="1389472" y="5093071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22/22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32052" y="5093071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18/18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14293" y="5093071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14/14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60570" y="5093071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10/</a:t>
            </a:r>
            <a:r>
              <a:rPr lang="en-US" sz="1200" dirty="0">
                <a:solidFill>
                  <a:schemeClr val="bg1"/>
                </a:solidFill>
              </a:rPr>
              <a:t>1</a:t>
            </a:r>
            <a:r>
              <a:rPr lang="en-US" sz="1200" dirty="0" smtClean="0">
                <a:solidFill>
                  <a:schemeClr val="bg1"/>
                </a:solidFill>
              </a:rPr>
              <a:t>0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32452" y="5093071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</a:rPr>
              <a:t>6</a:t>
            </a:r>
            <a:r>
              <a:rPr lang="en-US" sz="1200" dirty="0" smtClean="0">
                <a:solidFill>
                  <a:schemeClr val="bg1"/>
                </a:solidFill>
              </a:rPr>
              <a:t>/7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94734" y="5093071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</a:rPr>
              <a:t>3</a:t>
            </a:r>
            <a:r>
              <a:rPr lang="en-US" sz="1200" dirty="0" smtClean="0">
                <a:solidFill>
                  <a:schemeClr val="bg1"/>
                </a:solidFill>
              </a:rPr>
              <a:t>/3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69048" y="5093071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25/25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805847" y="5093071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</a:rPr>
              <a:t>2</a:t>
            </a:r>
            <a:r>
              <a:rPr lang="en-US" sz="1200" dirty="0" smtClean="0">
                <a:solidFill>
                  <a:schemeClr val="bg1"/>
                </a:solidFill>
              </a:rPr>
              <a:t>0/20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-3193" y="6019800"/>
            <a:ext cx="9171433" cy="30269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mpd="sng">
            <a:noFill/>
            <a:miter lim="800000"/>
            <a:headEnd/>
            <a:tailEnd/>
          </a:ln>
          <a:effectLst/>
          <a:extLst/>
        </p:spPr>
        <p:txBody>
          <a:bodyPr wrap="none" lIns="457200" anchor="ctr"/>
          <a:lstStyle/>
          <a:p>
            <a:pPr>
              <a:lnSpc>
                <a:spcPts val="1800"/>
              </a:lnSpc>
            </a:pPr>
            <a:r>
              <a:rPr lang="en-US" sz="1400" b="1" dirty="0" smtClean="0">
                <a:latin typeface="Arial"/>
                <a:cs typeface="Arial"/>
              </a:rPr>
              <a:t>3D</a:t>
            </a:r>
            <a:r>
              <a:rPr lang="en-US" sz="1400" dirty="0" smtClean="0">
                <a:latin typeface="Arial"/>
                <a:cs typeface="Arial"/>
              </a:rPr>
              <a:t> = Ombitasvir-Paritaprevir-Ritonavir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and Dasabuvir; </a:t>
            </a:r>
            <a:r>
              <a:rPr lang="en-US" sz="1400" b="1" dirty="0" smtClean="0">
                <a:latin typeface="Arial"/>
                <a:cs typeface="Arial"/>
              </a:rPr>
              <a:t>RBV</a:t>
            </a:r>
            <a:r>
              <a:rPr lang="en-US" sz="1400" dirty="0" smtClean="0">
                <a:latin typeface="Arial"/>
                <a:cs typeface="Arial"/>
              </a:rPr>
              <a:t> = ribavirin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078820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2800"/>
              </a:lnSpc>
            </a:pP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Ombitasvir-Paritaprevir-Ritonavir + Dasabuvir </a:t>
            </a:r>
            <a:r>
              <a:rPr lang="en-US" sz="2400" dirty="0" smtClean="0">
                <a:solidFill>
                  <a:srgbClr val="F0EADC"/>
                </a:solidFill>
              </a:rPr>
              <a:t>(</a:t>
            </a:r>
            <a:r>
              <a:rPr lang="en-US" sz="2400" i="1" dirty="0" err="1" smtClean="0">
                <a:solidFill>
                  <a:srgbClr val="F0EADC"/>
                </a:solidFill>
              </a:rPr>
              <a:t>Viekira</a:t>
            </a:r>
            <a:r>
              <a:rPr lang="en-US" sz="2400" i="1" dirty="0" smtClean="0">
                <a:solidFill>
                  <a:srgbClr val="F0EADC"/>
                </a:solidFill>
              </a:rPr>
              <a:t> Pak</a:t>
            </a:r>
            <a:r>
              <a:rPr lang="en-US" sz="2400" dirty="0" smtClean="0">
                <a:solidFill>
                  <a:srgbClr val="F0EADC"/>
                </a:solidFill>
              </a:rPr>
              <a:t>)</a:t>
            </a:r>
            <a:br>
              <a:rPr lang="en-US" sz="2400" dirty="0" smtClean="0">
                <a:solidFill>
                  <a:srgbClr val="F0EADC"/>
                </a:solidFill>
              </a:rPr>
            </a:br>
            <a:r>
              <a:rPr lang="en-US" sz="2400" dirty="0" smtClean="0"/>
              <a:t>Estimated Medication Cost for Therapy</a:t>
            </a:r>
            <a:endParaRPr lang="en-US" sz="2400" dirty="0"/>
          </a:p>
        </p:txBody>
      </p:sp>
      <p:graphicFrame>
        <p:nvGraphicFramePr>
          <p:cNvPr id="5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242173"/>
              </p:ext>
            </p:extLst>
          </p:nvPr>
        </p:nvGraphicFramePr>
        <p:xfrm>
          <a:off x="458788" y="1905000"/>
          <a:ext cx="8229600" cy="384007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114800"/>
                <a:gridCol w="4114800"/>
              </a:tblGrid>
              <a:tr h="72991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2000" b="0" baseline="0" dirty="0" smtClean="0">
                          <a:solidFill>
                            <a:srgbClr val="F0EADC"/>
                          </a:solidFill>
                          <a:cs typeface="Arial" pitchFamily="34" charset="0"/>
                        </a:rPr>
                        <a:t>Estim</a:t>
                      </a:r>
                      <a:r>
                        <a:rPr lang="en-US" sz="2000" b="0" baseline="0" dirty="0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cs typeface="Arial" pitchFamily="34" charset="0"/>
                        </a:rPr>
                        <a:t>ated Cost of </a:t>
                      </a:r>
                      <a:r>
                        <a:rPr lang="en-US" sz="2000" dirty="0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</a:rPr>
                        <a:t>Ombitasvir-Paritaprevir-Ritonavir + Dasabuvir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82880" marR="45720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lang="en-US" sz="2000" b="0" baseline="0" dirty="0" smtClean="0">
                        <a:solidFill>
                          <a:schemeClr val="bg1"/>
                        </a:solidFill>
                        <a:cs typeface="Arial" pitchFamily="34" charset="0"/>
                      </a:endParaRP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</a:tr>
              <a:tr h="808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Duration of Treatment</a:t>
                      </a:r>
                    </a:p>
                  </a:txBody>
                  <a:tcPr marL="182880" marR="45720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5B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Estimated Cost*</a:t>
                      </a: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5B82"/>
                    </a:solidFill>
                  </a:tcPr>
                </a:tc>
              </a:tr>
              <a:tr h="80812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12 Weeks (without ribavirin)</a:t>
                      </a:r>
                      <a:endParaRPr lang="en-US" sz="2000" dirty="0"/>
                    </a:p>
                  </a:txBody>
                  <a:tcPr marL="182880" marR="45720" marT="228600" marB="22860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2000" dirty="0" smtClean="0">
                          <a:latin typeface="+mn-lt"/>
                          <a:cs typeface="Arial"/>
                        </a:rPr>
                        <a:t>83,319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52" marR="45720" marT="228600" marB="2286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808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24 Weeks (without ribavirin)</a:t>
                      </a:r>
                    </a:p>
                  </a:txBody>
                  <a:tcPr marL="182880" marR="45720" marT="228600" marB="22860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Unknown</a:t>
                      </a:r>
                    </a:p>
                  </a:txBody>
                  <a:tcPr marL="73152" marR="45720" marT="228600" marB="2286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60960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*Estimated</a:t>
                      </a:r>
                      <a:r>
                        <a:rPr lang="en-US" sz="1600" b="0" baseline="0" dirty="0" smtClean="0"/>
                        <a:t> cost based on </a:t>
                      </a:r>
                      <a:r>
                        <a:rPr lang="en-US" sz="1600" b="0" dirty="0" smtClean="0"/>
                        <a:t>Wholesaler Acquisition Cost in United States</a:t>
                      </a:r>
                    </a:p>
                  </a:txBody>
                  <a:tcPr marL="182880" marR="45720" marT="228600" marB="22860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E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52" marR="45720" marT="228600" marB="2286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252952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Poordad</a:t>
            </a:r>
            <a:r>
              <a:rPr lang="en-US" dirty="0" smtClean="0"/>
              <a:t> </a:t>
            </a:r>
            <a:r>
              <a:rPr lang="en-US" dirty="0"/>
              <a:t>F, 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en-US" dirty="0" smtClean="0"/>
              <a:t>2014;370</a:t>
            </a:r>
            <a:r>
              <a:rPr lang="en-US" dirty="0"/>
              <a:t>:1973-82.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Compensated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TURQUOISE-II: </a:t>
            </a:r>
            <a:r>
              <a:rPr lang="en-US" sz="2400" dirty="0" smtClean="0"/>
              <a:t>Adverse Effects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757961" y="-616449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3448430"/>
              </p:ext>
            </p:extLst>
          </p:nvPr>
        </p:nvGraphicFramePr>
        <p:xfrm>
          <a:off x="342900" y="1380701"/>
          <a:ext cx="8458200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2133600"/>
                <a:gridCol w="2209800"/>
              </a:tblGrid>
              <a:tr h="4425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Event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3D + RBV x 12 weeks</a:t>
                      </a:r>
                      <a:br>
                        <a:rPr lang="en-US" sz="1400" baseline="0" dirty="0" smtClean="0"/>
                      </a:br>
                      <a:r>
                        <a:rPr lang="en-US" sz="1200" b="0" baseline="0" dirty="0" smtClean="0"/>
                        <a:t>(n=208)</a:t>
                      </a:r>
                      <a:endParaRPr lang="en-US" sz="1200" b="0" dirty="0"/>
                    </a:p>
                  </a:txBody>
                  <a:tcPr anchor="ctr"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3D + RBV x 24 weeks</a:t>
                      </a: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200" b="0" baseline="0" dirty="0" smtClean="0"/>
                        <a:t>(n=172)</a:t>
                      </a:r>
                      <a:endParaRPr lang="en-US" sz="1200" b="0" dirty="0" smtClean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Any </a:t>
                      </a:r>
                      <a:r>
                        <a:rPr lang="en-US" sz="1400" baseline="0" dirty="0" smtClean="0"/>
                        <a:t>adverse event (%)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91.8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90.7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Adverse event leading to stopping study drug (%)</a:t>
                      </a:r>
                      <a:endParaRPr lang="en-US" sz="1400" dirty="0" smtClean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1.9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2.3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Any serious</a:t>
                      </a:r>
                      <a:r>
                        <a:rPr lang="en-US" sz="1400" baseline="0" dirty="0" smtClean="0"/>
                        <a:t> adverse event</a:t>
                      </a:r>
                      <a:endParaRPr lang="en-US" sz="1400" dirty="0" smtClean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6.2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baseline="0" dirty="0" smtClean="0"/>
                        <a:t>4.7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Most common adverse event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   Fatigue </a:t>
                      </a:r>
                      <a:r>
                        <a:rPr lang="en-US" sz="1400" baseline="0" dirty="0" smtClean="0"/>
                        <a:t>(%)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32.7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46.5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   Headache </a:t>
                      </a:r>
                      <a:r>
                        <a:rPr lang="en-US" sz="1400" baseline="0" dirty="0" smtClean="0"/>
                        <a:t>(%)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27.9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30.8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   Nausea </a:t>
                      </a:r>
                      <a:r>
                        <a:rPr lang="en-US" sz="1400" baseline="0" dirty="0" smtClean="0"/>
                        <a:t>(%)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17.8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20.3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  </a:t>
                      </a:r>
                      <a:r>
                        <a:rPr lang="en-US" sz="1400" dirty="0" err="1" smtClean="0"/>
                        <a:t>Pruritis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baseline="0" dirty="0" smtClean="0"/>
                        <a:t>(%)</a:t>
                      </a:r>
                      <a:endParaRPr lang="en-US" sz="1400" dirty="0" smtClean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18.3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19.2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  Insomnia </a:t>
                      </a:r>
                      <a:r>
                        <a:rPr lang="en-US" sz="1400" baseline="0" dirty="0" smtClean="0"/>
                        <a:t>(%)</a:t>
                      </a:r>
                      <a:endParaRPr lang="en-US" sz="1400" dirty="0" smtClean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15.4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18.0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   Diarrhea </a:t>
                      </a:r>
                      <a:r>
                        <a:rPr lang="en-US" sz="1400" baseline="0" dirty="0" smtClean="0"/>
                        <a:t>(%)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14.4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16.9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   Asthenia </a:t>
                      </a:r>
                      <a:r>
                        <a:rPr lang="en-US" sz="1400" baseline="0" dirty="0" smtClean="0"/>
                        <a:t>(%)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13.9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12.8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   Rash (%)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11.1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14.5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  Irritability (%)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7.2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12.2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  Anemia (%)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7.7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10.5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  Dyspnea (%)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5.8</a:t>
                      </a:r>
                      <a:endParaRPr lang="en-US" sz="1400" dirty="0"/>
                    </a:p>
                  </a:txBody>
                  <a:tcPr anchor="ctr">
                    <a:lnB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12.2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72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3D</a:t>
                      </a:r>
                      <a:r>
                        <a:rPr lang="en-US" sz="1200" dirty="0" smtClean="0">
                          <a:latin typeface="+mn-lt"/>
                          <a:cs typeface="Arial"/>
                        </a:rPr>
                        <a:t> = Ombitasvir-Paritaprevir-Ritonavir and Dasabuvir; </a:t>
                      </a: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RBV</a:t>
                      </a:r>
                      <a:r>
                        <a:rPr lang="en-US" sz="1200" dirty="0" smtClean="0">
                          <a:latin typeface="+mn-lt"/>
                          <a:cs typeface="Arial"/>
                        </a:rPr>
                        <a:t> = ribavirin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dirty="0"/>
                    </a:p>
                  </a:txBody>
                  <a:tcPr anchor="ctr"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92844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Poordad</a:t>
            </a:r>
            <a:r>
              <a:rPr lang="en-US" dirty="0" smtClean="0"/>
              <a:t> </a:t>
            </a:r>
            <a:r>
              <a:rPr lang="en-US" dirty="0"/>
              <a:t>F, 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en-US" dirty="0" smtClean="0"/>
              <a:t>2014;370</a:t>
            </a:r>
            <a:r>
              <a:rPr lang="en-US" dirty="0"/>
              <a:t>:1973-82.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Compensated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TURQUOISE-II: </a:t>
            </a:r>
            <a:r>
              <a:rPr lang="en-US" sz="2400" dirty="0" smtClean="0"/>
              <a:t>Adverse Effects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757961" y="-616449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8877146"/>
              </p:ext>
            </p:extLst>
          </p:nvPr>
        </p:nvGraphicFramePr>
        <p:xfrm>
          <a:off x="342900" y="1469177"/>
          <a:ext cx="8496300" cy="4828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1977"/>
                <a:gridCol w="2296297"/>
                <a:gridCol w="2258026"/>
              </a:tblGrid>
              <a:tr h="6701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Lab Abnormalities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3D + RBV x 12 weeks</a:t>
                      </a:r>
                      <a:br>
                        <a:rPr lang="en-US" sz="1600" baseline="0" dirty="0" smtClean="0"/>
                      </a:br>
                      <a:r>
                        <a:rPr lang="en-US" sz="1600" b="0" baseline="0" dirty="0" smtClean="0"/>
                        <a:t>(n=208)</a:t>
                      </a:r>
                      <a:endParaRPr lang="en-US" sz="1600" b="0" dirty="0"/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3D + RBV x 24 weeks</a:t>
                      </a: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b="0" baseline="0" dirty="0" smtClean="0"/>
                        <a:t>(n=172)</a:t>
                      </a:r>
                      <a:endParaRPr lang="en-US" sz="1600" b="0" dirty="0" smtClean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</a:tr>
              <a:tr h="492165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Alanine aminotransferase, grade 3 or 4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6 (2.9)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92165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Aspartate</a:t>
                      </a:r>
                      <a:r>
                        <a:rPr lang="en-US" sz="1600" baseline="0" dirty="0" smtClean="0"/>
                        <a:t> aminotransferase, grade 3 or 4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1 (0.5)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92165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Alkaline phosphatase, grade 3 or 4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92165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Total bilirubin,</a:t>
                      </a:r>
                      <a:r>
                        <a:rPr lang="en-US" sz="1600" baseline="0" dirty="0" smtClean="0"/>
                        <a:t> grade 3 or 4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28 (13.5)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9 (5.2)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780757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en-US" sz="1600" dirty="0" smtClean="0"/>
                        <a:t>Hemoglobin</a:t>
                      </a:r>
                      <a:r>
                        <a:rPr lang="en-US" sz="1600" dirty="0"/>
                        <a:t/>
                      </a:r>
                      <a:br>
                        <a:rPr lang="en-US" sz="1600" dirty="0"/>
                      </a:br>
                      <a:r>
                        <a:rPr lang="en-US" sz="1600" baseline="0" dirty="0" smtClean="0"/>
                        <a:t>   </a:t>
                      </a:r>
                      <a:r>
                        <a:rPr lang="en-US" sz="1600" dirty="0" smtClean="0"/>
                        <a:t>Grade 1</a:t>
                      </a:r>
                      <a:br>
                        <a:rPr lang="en-US" sz="1600" dirty="0" smtClean="0"/>
                      </a:br>
                      <a:r>
                        <a:rPr lang="en-US" sz="1600" baseline="0" dirty="0" smtClean="0"/>
                        <a:t>   </a:t>
                      </a:r>
                      <a:r>
                        <a:rPr lang="en-US" sz="1600" dirty="0" smtClean="0"/>
                        <a:t>Grade 2</a:t>
                      </a:r>
                      <a:br>
                        <a:rPr lang="en-US" sz="1600" dirty="0" smtClean="0"/>
                      </a:br>
                      <a:r>
                        <a:rPr lang="en-US" sz="1600" baseline="0" dirty="0" smtClean="0"/>
                        <a:t>   </a:t>
                      </a:r>
                      <a:r>
                        <a:rPr lang="en-US" sz="1600" dirty="0" smtClean="0"/>
                        <a:t>Grade 3</a:t>
                      </a:r>
                      <a:br>
                        <a:rPr lang="en-US" sz="1600" dirty="0" smtClean="0"/>
                      </a:br>
                      <a:r>
                        <a:rPr lang="en-US" sz="1600" baseline="0" dirty="0" smtClean="0"/>
                        <a:t>   </a:t>
                      </a:r>
                      <a:r>
                        <a:rPr lang="en-US" sz="1600" dirty="0" smtClean="0"/>
                        <a:t>Grade 4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103 (49.5)</a:t>
                      </a:r>
                    </a:p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1600" dirty="0" smtClean="0"/>
                        <a:t>12 (5.8)</a:t>
                      </a:r>
                    </a:p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1600" dirty="0" smtClean="0"/>
                        <a:t>2 (1.0)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 (0.5)</a:t>
                      </a:r>
                      <a:endParaRPr lang="en-US" sz="1600" dirty="0"/>
                    </a:p>
                  </a:txBody>
                  <a:tcPr>
                    <a:lnB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97 (56.4)</a:t>
                      </a:r>
                    </a:p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1600" dirty="0" smtClean="0"/>
                        <a:t>18 (10.5)</a:t>
                      </a:r>
                    </a:p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1600" dirty="0" smtClean="0"/>
                        <a:t>1 (0.6)</a:t>
                      </a:r>
                    </a:p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n-lt"/>
                          <a:cs typeface="Arial"/>
                        </a:rPr>
                        <a:t>3D</a:t>
                      </a:r>
                      <a:r>
                        <a:rPr lang="en-US" sz="1400" dirty="0" smtClean="0">
                          <a:latin typeface="+mn-lt"/>
                          <a:cs typeface="Arial"/>
                        </a:rPr>
                        <a:t> = Ombitasvir-Paritaprevir-Ritonavir and Dasabuvir; </a:t>
                      </a:r>
                      <a:r>
                        <a:rPr lang="en-US" sz="1400" b="1" dirty="0" smtClean="0">
                          <a:latin typeface="+mn-lt"/>
                          <a:cs typeface="Arial"/>
                        </a:rPr>
                        <a:t>RBV</a:t>
                      </a:r>
                      <a:r>
                        <a:rPr lang="en-US" sz="1400" dirty="0" smtClean="0">
                          <a:latin typeface="+mn-lt"/>
                          <a:cs typeface="Arial"/>
                        </a:rPr>
                        <a:t> = ribavirin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D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endParaRPr lang="en-US" sz="1600" dirty="0"/>
                    </a:p>
                  </a:txBody>
                  <a:tcPr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289969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Poordad</a:t>
            </a:r>
            <a:r>
              <a:rPr lang="en-US" dirty="0"/>
              <a:t> F, et al. N </a:t>
            </a:r>
            <a:r>
              <a:rPr lang="en-US" dirty="0" err="1"/>
              <a:t>Engl</a:t>
            </a:r>
            <a:r>
              <a:rPr lang="en-US" dirty="0"/>
              <a:t> J Med. 2014;370:1973-82.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Compensated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TURQUOISE-II: </a:t>
            </a:r>
            <a:r>
              <a:rPr lang="en-US" sz="2400" dirty="0" smtClean="0"/>
              <a:t>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121669"/>
              </p:ext>
            </p:extLst>
          </p:nvPr>
        </p:nvGraphicFramePr>
        <p:xfrm>
          <a:off x="0" y="2590800"/>
          <a:ext cx="9144000" cy="2270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In</a:t>
                      </a:r>
                      <a:r>
                        <a:rPr lang="en-US" sz="2000" b="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this phase 3 trial of an oral, interferon-free regimen evaluated exclusively in patients with HCV genotype 1 infection and cirrhosis,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multitargeted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therapy with the use of three new antiviral agents and ribavirin resulted in high rates of sustained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virologic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response. Drug discontinuations due to adverse events were infrequent.”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160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0330" y="2705100"/>
            <a:ext cx="8902699" cy="145770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Ombitasvir-Paritaprevir-Ritonavir</a:t>
            </a:r>
            <a:r>
              <a:rPr lang="en-US" sz="2000" dirty="0"/>
              <a:t> </a:t>
            </a:r>
            <a:r>
              <a:rPr lang="en-US" sz="2000" dirty="0" smtClean="0"/>
              <a:t>and </a:t>
            </a:r>
            <a:r>
              <a:rPr lang="en-US" sz="2000" dirty="0" err="1" smtClean="0"/>
              <a:t>Dasabuvir</a:t>
            </a:r>
            <a:r>
              <a:rPr lang="en-US" sz="2000" dirty="0" smtClean="0"/>
              <a:t> in GT1b</a:t>
            </a:r>
            <a:br>
              <a:rPr lang="en-US" sz="2000" dirty="0" smtClean="0"/>
            </a:br>
            <a:r>
              <a:rPr lang="en-US" sz="2000" dirty="0" smtClean="0"/>
              <a:t> </a:t>
            </a:r>
            <a:r>
              <a:rPr lang="en-US" sz="2800" dirty="0" smtClean="0"/>
              <a:t>TURQUOISE-III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Naïve and Treatment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latin typeface="Arial"/>
                <a:cs typeface="Arial"/>
              </a:rPr>
              <a:t>Feld JJ, et al. J </a:t>
            </a:r>
            <a:r>
              <a:rPr lang="en-US" sz="1400" dirty="0" err="1" smtClean="0">
                <a:latin typeface="Arial"/>
                <a:cs typeface="Arial"/>
              </a:rPr>
              <a:t>Hepatol</a:t>
            </a:r>
            <a:r>
              <a:rPr lang="en-US" sz="1400" dirty="0" smtClean="0">
                <a:latin typeface="Arial"/>
                <a:cs typeface="Arial"/>
              </a:rPr>
              <a:t>. 2016;64:301-7.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89099" y="1828800"/>
            <a:ext cx="2359150" cy="371855"/>
          </a:xfrm>
          <a:prstGeom prst="rect">
            <a:avLst/>
          </a:prstGeom>
          <a:solidFill>
            <a:srgbClr val="3B3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Compensated Cirrhosis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3560248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Feld JJ, et al. J </a:t>
            </a:r>
            <a:r>
              <a:rPr lang="en-US" dirty="0" err="1"/>
              <a:t>Hepatol</a:t>
            </a:r>
            <a:r>
              <a:rPr lang="en-US" dirty="0"/>
              <a:t>. 2016;64:301-7.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OMB-PTV-RTV + DSV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in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GT1b and Compensated Cirrhosis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800" dirty="0"/>
              <a:t>TURQUOISE-</a:t>
            </a:r>
            <a:r>
              <a:rPr lang="en-US" sz="2800" dirty="0" smtClean="0"/>
              <a:t>III</a:t>
            </a:r>
            <a:r>
              <a:rPr lang="en-US" sz="2800" dirty="0"/>
              <a:t>: Study Design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394449"/>
              </p:ext>
            </p:extLst>
          </p:nvPr>
        </p:nvGraphicFramePr>
        <p:xfrm>
          <a:off x="349620" y="1484787"/>
          <a:ext cx="8444760" cy="4839813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44476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2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TURQUOISE-III: Features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458813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Phase 3, open-label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trial evaluating safety and efficacy of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ombitasvir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-paritaprevir-ritonavir and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dasabuvir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given for 12 weeks in treatment-naïve and treatment-experienced adults with chronic HCV GT 1b and compensated cirrhosis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Setting: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19 sites in United States, Canada, and Belgium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infection with genotype 1b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Treatment-naïve or previously treated with peginterferon + ribavirin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≥18 years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Plasma HCV RNA greater than 1,000 IU/mL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Documented cirrhosis Cirrhosis (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Metavir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&gt;3,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Ishak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score &gt;4 or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Fibroscan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≥12.5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kPa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)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Cirrhosis is compensated (Child-Pugh score &lt;7 at screening)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Absence of coinfection with HBV or HIV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398163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/>
        </p:nvCxnSpPr>
        <p:spPr>
          <a:xfrm>
            <a:off x="4800600" y="3249068"/>
            <a:ext cx="3328416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Feld JJ, et al. J </a:t>
            </a:r>
            <a:r>
              <a:rPr lang="en-US" dirty="0" err="1"/>
              <a:t>Hepatol</a:t>
            </a:r>
            <a:r>
              <a:rPr lang="en-US" dirty="0"/>
              <a:t>. 2016;64:301-7.</a:t>
            </a: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OMB-PTV-RTV + DSV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in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GT1b and Compensated Cirrhosis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800" dirty="0"/>
              <a:t>TURQUOISE-</a:t>
            </a:r>
            <a:r>
              <a:rPr lang="en-US" sz="2800" dirty="0" smtClean="0"/>
              <a:t>III</a:t>
            </a:r>
            <a:r>
              <a:rPr lang="en-US" sz="2800" dirty="0"/>
              <a:t>: Study Design</a:t>
            </a:r>
            <a:endParaRPr lang="en-US" sz="2400" dirty="0"/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1236292" y="2834750"/>
            <a:ext cx="3564308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dirty="0" err="1">
                <a:latin typeface="Arial"/>
                <a:cs typeface="Arial"/>
              </a:rPr>
              <a:t>Ombitasvir</a:t>
            </a:r>
            <a:r>
              <a:rPr lang="en-US" sz="1800" dirty="0">
                <a:latin typeface="Arial"/>
                <a:cs typeface="Arial"/>
              </a:rPr>
              <a:t>-</a:t>
            </a:r>
            <a:r>
              <a:rPr lang="en-US" sz="1800" dirty="0" err="1">
                <a:solidFill>
                  <a:srgbClr val="000000"/>
                </a:solidFill>
                <a:latin typeface="Arial" pitchFamily="22" charset="0"/>
              </a:rPr>
              <a:t>Paritaprevir</a:t>
            </a:r>
            <a:r>
              <a:rPr lang="en-US" sz="1800" dirty="0">
                <a:latin typeface="Arial"/>
                <a:cs typeface="Arial"/>
              </a:rPr>
              <a:t>-Ritonavir </a:t>
            </a:r>
            <a:r>
              <a:rPr lang="en-US" sz="1800" dirty="0" smtClean="0">
                <a:latin typeface="Arial"/>
                <a:cs typeface="Arial"/>
              </a:rPr>
              <a:t/>
            </a:r>
            <a:br>
              <a:rPr lang="en-US" sz="1800" dirty="0" smtClean="0">
                <a:latin typeface="Arial"/>
                <a:cs typeface="Arial"/>
              </a:rPr>
            </a:br>
            <a:r>
              <a:rPr lang="en-US" sz="1800" dirty="0" smtClean="0">
                <a:latin typeface="Arial"/>
                <a:cs typeface="Arial"/>
              </a:rPr>
              <a:t>and </a:t>
            </a:r>
            <a:r>
              <a:rPr lang="en-US" sz="1800" dirty="0" err="1">
                <a:latin typeface="Arial"/>
                <a:cs typeface="Arial"/>
              </a:rPr>
              <a:t>Dasabuvir</a:t>
            </a:r>
            <a:r>
              <a:rPr lang="en-US" sz="1800" dirty="0">
                <a:latin typeface="Arial"/>
                <a:cs typeface="Arial"/>
              </a:rPr>
              <a:t> 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901249" y="3047999"/>
            <a:ext cx="912874" cy="4328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8601" y="2819400"/>
            <a:ext cx="978405" cy="9488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GT1b 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n = 60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-9151" y="4800600"/>
            <a:ext cx="9162288" cy="8686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2200"/>
              </a:lnSpc>
              <a:spcBef>
                <a:spcPts val="600"/>
              </a:spcBef>
            </a:pPr>
            <a:r>
              <a:rPr lang="en-US" sz="16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6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pitchFamily="22" charset="0"/>
              </a:rPr>
              <a:t>Ombitasvir-Paritaprevir-Ritonavir (25/150</a:t>
            </a:r>
            <a:r>
              <a:rPr lang="en-US" sz="1600" dirty="0">
                <a:solidFill>
                  <a:srgbClr val="000000"/>
                </a:solidFill>
                <a:latin typeface="Arial" pitchFamily="22" charset="0"/>
              </a:rPr>
              <a:t>/</a:t>
            </a:r>
            <a:r>
              <a:rPr lang="en-US" sz="1600" dirty="0" smtClean="0">
                <a:solidFill>
                  <a:srgbClr val="000000"/>
                </a:solidFill>
                <a:latin typeface="Arial" pitchFamily="22" charset="0"/>
              </a:rPr>
              <a:t>100 </a:t>
            </a:r>
            <a:r>
              <a:rPr lang="en-US" sz="1600" dirty="0">
                <a:solidFill>
                  <a:srgbClr val="000000"/>
                </a:solidFill>
                <a:latin typeface="Arial" pitchFamily="22" charset="0"/>
              </a:rPr>
              <a:t>mg once daily</a:t>
            </a:r>
            <a:r>
              <a:rPr lang="en-US" sz="16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itchFamily="22" charset="0"/>
              </a:rPr>
              <a:t>+ Dasabuvir: 250 mg twice daily</a:t>
            </a:r>
            <a:endParaRPr lang="en-US" sz="1600" dirty="0">
              <a:solidFill>
                <a:srgbClr val="000000"/>
              </a:solidFill>
              <a:latin typeface="Arial" pitchFamily="2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37" name="Rectangle 36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36490" y="1423585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96607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48360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06500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243860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476139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8330460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8624765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OMB-PTV-RTV + DSV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in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GT1b and Compensated Cirrhosis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dirty="0"/>
              <a:t>TURQUOISE-</a:t>
            </a:r>
            <a:r>
              <a:rPr lang="en-US" dirty="0" smtClean="0"/>
              <a:t>III</a:t>
            </a:r>
            <a:r>
              <a:rPr lang="en-US" dirty="0"/>
              <a:t>: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Virologic Response </a:t>
            </a:r>
            <a:r>
              <a:rPr lang="en-US" dirty="0"/>
              <a:t>to </a:t>
            </a:r>
            <a:r>
              <a:rPr lang="en-US" dirty="0" err="1" smtClean="0"/>
              <a:t>Ombitasvir</a:t>
            </a:r>
            <a:r>
              <a:rPr lang="en-US" dirty="0"/>
              <a:t>-</a:t>
            </a:r>
            <a:r>
              <a:rPr lang="en-US" dirty="0" err="1"/>
              <a:t>Paritaprevir</a:t>
            </a:r>
            <a:r>
              <a:rPr lang="en-US" dirty="0"/>
              <a:t>-Ritonavir </a:t>
            </a:r>
            <a:r>
              <a:rPr lang="en-US" dirty="0" smtClean="0"/>
              <a:t>and </a:t>
            </a:r>
            <a:r>
              <a:rPr lang="en-US" dirty="0" err="1" smtClean="0"/>
              <a:t>Dasabuvir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Feld JJ, et al. J </a:t>
            </a:r>
            <a:r>
              <a:rPr lang="en-US" dirty="0" err="1"/>
              <a:t>Hepatol</a:t>
            </a:r>
            <a:r>
              <a:rPr lang="en-US" dirty="0"/>
              <a:t>. 2016;64:301-7.</a:t>
            </a:r>
          </a:p>
        </p:txBody>
      </p:sp>
      <p:sp>
        <p:nvSpPr>
          <p:cNvPr id="6" name="Rectangle 5"/>
          <p:cNvSpPr/>
          <p:nvPr/>
        </p:nvSpPr>
        <p:spPr>
          <a:xfrm>
            <a:off x="1616970" y="5595443"/>
            <a:ext cx="83611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191/208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77610" y="5595443"/>
            <a:ext cx="83611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165/172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24910" y="5595443"/>
            <a:ext cx="83611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124/140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85550" y="5595443"/>
            <a:ext cx="83611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114/121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06960" y="5595443"/>
            <a:ext cx="83611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67/68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67600" y="5595443"/>
            <a:ext cx="83611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50/51</a:t>
            </a:r>
            <a:endParaRPr 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3050558"/>
              </p:ext>
            </p:extLst>
          </p:nvPr>
        </p:nvGraphicFramePr>
        <p:xfrm>
          <a:off x="304800" y="1847088"/>
          <a:ext cx="8534400" cy="441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ctangle 16"/>
          <p:cNvSpPr/>
          <p:nvPr/>
        </p:nvSpPr>
        <p:spPr>
          <a:xfrm>
            <a:off x="1698013" y="5312632"/>
            <a:ext cx="765047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60/60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17564" y="5312632"/>
            <a:ext cx="76504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</a:rPr>
              <a:t>60/60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1143002" y="6061533"/>
            <a:ext cx="3800852" cy="339267"/>
          </a:xfrm>
          <a:prstGeom prst="rect">
            <a:avLst/>
          </a:prstGeom>
          <a:solidFill>
            <a:srgbClr val="326496"/>
          </a:solidFill>
          <a:ln w="6350" cmpd="sng">
            <a:noFill/>
            <a:miter lim="800000"/>
            <a:headEnd/>
            <a:tailEnd/>
          </a:ln>
          <a:effectLst/>
          <a:extLst/>
        </p:spPr>
        <p:txBody>
          <a:bodyPr wrap="none" lIns="457200" anchor="ctr"/>
          <a:lstStyle/>
          <a:p>
            <a:pPr algn="ctr">
              <a:lnSpc>
                <a:spcPts val="1800"/>
              </a:lnSpc>
            </a:pP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On Treatment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34894" y="5312632"/>
            <a:ext cx="76504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</a:rPr>
              <a:t>60/60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439894" y="5312632"/>
            <a:ext cx="76504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</a:rPr>
              <a:t>60/60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4992210" y="6061533"/>
            <a:ext cx="3761736" cy="339267"/>
          </a:xfrm>
          <a:prstGeom prst="rect">
            <a:avLst/>
          </a:prstGeom>
          <a:solidFill>
            <a:srgbClr val="57717D"/>
          </a:solidFill>
          <a:ln w="6350" cmpd="sng">
            <a:noFill/>
            <a:miter lim="800000"/>
            <a:headEnd/>
            <a:tailEnd/>
          </a:ln>
          <a:effectLst/>
          <a:extLst/>
        </p:spPr>
        <p:txBody>
          <a:bodyPr wrap="none" lIns="457200" anchor="ctr"/>
          <a:lstStyle/>
          <a:p>
            <a:pPr algn="ctr">
              <a:lnSpc>
                <a:spcPts val="1800"/>
              </a:lnSpc>
            </a:pP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After Treatment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551830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Feld JJ, et al. J </a:t>
            </a:r>
            <a:r>
              <a:rPr lang="en-US" dirty="0" err="1"/>
              <a:t>Hepatol</a:t>
            </a:r>
            <a:r>
              <a:rPr lang="en-US" dirty="0"/>
              <a:t>. 2016;64:301-7.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OMB-PTV-RTV + DSV in GT1b and Compensated Cirrhosis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400" dirty="0"/>
              <a:t>TURQUOISE-III: </a:t>
            </a:r>
            <a:r>
              <a:rPr lang="en-US" sz="2400" dirty="0" smtClean="0"/>
              <a:t>Adverse Effects</a:t>
            </a:r>
            <a:endParaRPr lang="en-US" sz="2400" dirty="0"/>
          </a:p>
        </p:txBody>
      </p:sp>
      <p:graphicFrame>
        <p:nvGraphicFramePr>
          <p:cNvPr id="1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5492417"/>
              </p:ext>
            </p:extLst>
          </p:nvPr>
        </p:nvGraphicFramePr>
        <p:xfrm>
          <a:off x="293580" y="1479333"/>
          <a:ext cx="8572500" cy="4769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0820"/>
                <a:gridCol w="4141680"/>
              </a:tblGrid>
              <a:tr h="7244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Common Adverse Events </a:t>
                      </a:r>
                      <a:br>
                        <a:rPr lang="en-US" sz="1800" dirty="0" smtClean="0"/>
                      </a:br>
                      <a:r>
                        <a:rPr lang="en-US" sz="1600" dirty="0" smtClean="0"/>
                        <a:t>(≥10%</a:t>
                      </a:r>
                      <a:r>
                        <a:rPr lang="en-US" sz="1600" baseline="0" dirty="0" smtClean="0"/>
                        <a:t> of patients</a:t>
                      </a:r>
                      <a:r>
                        <a:rPr lang="en-US" sz="1600" dirty="0" smtClean="0"/>
                        <a:t>)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OMB-PTV-RTV + DSV  x 12 weeks</a:t>
                      </a:r>
                      <a:r>
                        <a:rPr lang="en-US" sz="1800" dirty="0" smtClean="0"/>
                        <a:t/>
                      </a:r>
                      <a:br>
                        <a:rPr lang="en-US" sz="1800" dirty="0" smtClean="0"/>
                      </a:br>
                      <a:r>
                        <a:rPr lang="en-US" sz="1600" b="0" baseline="0" dirty="0" smtClean="0"/>
                        <a:t>(n = 60)</a:t>
                      </a:r>
                      <a:endParaRPr lang="en-US" sz="1600" b="0" dirty="0" smtClean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9537F"/>
                    </a:solidFill>
                  </a:tcPr>
                </a:tc>
              </a:tr>
              <a:tr h="512495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800" dirty="0" smtClean="0"/>
                        <a:t>Fatigue </a:t>
                      </a:r>
                      <a:r>
                        <a:rPr lang="en-US" sz="1800" baseline="0" dirty="0" smtClean="0"/>
                        <a:t>(%)</a:t>
                      </a:r>
                      <a:endParaRPr lang="en-US" sz="1800" dirty="0"/>
                    </a:p>
                  </a:txBody>
                  <a:tcPr marL="18288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400"/>
                        </a:lnSpc>
                      </a:pPr>
                      <a:r>
                        <a:rPr lang="en-US" sz="1800" dirty="0" smtClean="0"/>
                        <a:t>13 (21.7)</a:t>
                      </a:r>
                      <a:endParaRPr lang="en-US" sz="18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124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Diarrhea </a:t>
                      </a:r>
                      <a:r>
                        <a:rPr lang="en-US" sz="1800" baseline="0" dirty="0" smtClean="0"/>
                        <a:t>(%)</a:t>
                      </a:r>
                      <a:endParaRPr lang="en-US" sz="1800" dirty="0" smtClean="0"/>
                    </a:p>
                  </a:txBody>
                  <a:tcPr marL="18288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400"/>
                        </a:lnSpc>
                      </a:pPr>
                      <a:r>
                        <a:rPr lang="en-US" sz="1800" dirty="0" smtClean="0"/>
                        <a:t>12 (20.0)</a:t>
                      </a:r>
                      <a:endParaRPr lang="en-US" sz="18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12495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800" dirty="0" smtClean="0"/>
                        <a:t>Headache </a:t>
                      </a:r>
                      <a:r>
                        <a:rPr lang="en-US" sz="1800" baseline="0" dirty="0" smtClean="0"/>
                        <a:t>(%)</a:t>
                      </a:r>
                      <a:endParaRPr lang="en-US" sz="1800" dirty="0"/>
                    </a:p>
                  </a:txBody>
                  <a:tcPr marL="18288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800" dirty="0" smtClean="0"/>
                        <a:t>11 (18.3)</a:t>
                      </a:r>
                      <a:endParaRPr lang="en-US" sz="18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124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Arthralgia</a:t>
                      </a:r>
                      <a:r>
                        <a:rPr lang="en-US" sz="1800" baseline="0" dirty="0" smtClean="0"/>
                        <a:t> (%)</a:t>
                      </a:r>
                      <a:endParaRPr lang="en-US" sz="1800" dirty="0" smtClean="0"/>
                    </a:p>
                  </a:txBody>
                  <a:tcPr marL="18288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6 (10.0)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124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Dizziness </a:t>
                      </a:r>
                      <a:r>
                        <a:rPr lang="en-US" sz="1800" baseline="0" dirty="0" smtClean="0"/>
                        <a:t>(%)</a:t>
                      </a:r>
                      <a:endParaRPr lang="en-US" sz="1800" dirty="0" smtClean="0"/>
                    </a:p>
                  </a:txBody>
                  <a:tcPr marL="18288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6 (10.0)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12495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800" dirty="0" smtClean="0"/>
                        <a:t>Insomnia</a:t>
                      </a:r>
                      <a:r>
                        <a:rPr lang="en-US" sz="1800" baseline="0" dirty="0" smtClean="0"/>
                        <a:t> (%)</a:t>
                      </a:r>
                      <a:endParaRPr lang="en-US" sz="1800" dirty="0"/>
                    </a:p>
                  </a:txBody>
                  <a:tcPr marL="18288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6 (10.0)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124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Pruritis</a:t>
                      </a:r>
                      <a:r>
                        <a:rPr lang="en-US" sz="1800" dirty="0" smtClean="0"/>
                        <a:t> (%)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6 (10.0)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/>
                        <a:t> Abbreviations</a:t>
                      </a:r>
                      <a:r>
                        <a:rPr lang="en-US" sz="1600" baseline="0" dirty="0" smtClean="0"/>
                        <a:t>: OMB= </a:t>
                      </a:r>
                      <a:r>
                        <a:rPr lang="en-US" sz="1600" dirty="0" err="1" smtClean="0">
                          <a:latin typeface="+mn-lt"/>
                          <a:cs typeface="Arial"/>
                        </a:rPr>
                        <a:t>Ombitasvir</a:t>
                      </a:r>
                      <a:r>
                        <a:rPr lang="en-US" sz="1600" dirty="0" smtClean="0">
                          <a:latin typeface="+mn-lt"/>
                          <a:cs typeface="Arial"/>
                        </a:rPr>
                        <a:t>; </a:t>
                      </a:r>
                      <a:r>
                        <a:rPr lang="en-US" sz="1600" baseline="0" dirty="0" smtClean="0"/>
                        <a:t>PTV = </a:t>
                      </a:r>
                      <a:r>
                        <a:rPr lang="en-US" sz="1600" dirty="0" err="1" smtClean="0">
                          <a:latin typeface="+mn-lt"/>
                          <a:cs typeface="Arial"/>
                        </a:rPr>
                        <a:t>Paritaprevir</a:t>
                      </a:r>
                      <a:r>
                        <a:rPr lang="en-US" sz="1600" dirty="0" smtClean="0">
                          <a:latin typeface="+mn-lt"/>
                          <a:cs typeface="Arial"/>
                        </a:rPr>
                        <a:t>; </a:t>
                      </a:r>
                      <a:r>
                        <a:rPr lang="en-US" sz="1600" baseline="0" dirty="0" smtClean="0"/>
                        <a:t>RTV = Ritonavir; DSV</a:t>
                      </a:r>
                      <a:r>
                        <a:rPr lang="en-US" sz="1600" dirty="0" smtClean="0">
                          <a:latin typeface="+mn-lt"/>
                          <a:cs typeface="Arial"/>
                        </a:rPr>
                        <a:t>=</a:t>
                      </a:r>
                      <a:r>
                        <a:rPr lang="en-US" sz="1600" baseline="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600" dirty="0" err="1" smtClean="0">
                          <a:latin typeface="+mn-lt"/>
                          <a:cs typeface="Arial"/>
                        </a:rPr>
                        <a:t>Dasabuvir</a:t>
                      </a:r>
                      <a:endParaRPr lang="en-US" sz="1600" dirty="0" smtClean="0"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274071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Feld JJ, et al. J </a:t>
            </a:r>
            <a:r>
              <a:rPr lang="en-US" dirty="0" err="1"/>
              <a:t>Hepatol</a:t>
            </a:r>
            <a:r>
              <a:rPr lang="en-US" dirty="0"/>
              <a:t>. 2016;64:301-7.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OMB-PTV-RTV + DSV in GT1b and Compensated Cirrhosis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400" dirty="0"/>
              <a:t>TURQUOISE-III: </a:t>
            </a:r>
            <a:r>
              <a:rPr lang="en-US" sz="2400" dirty="0" smtClean="0"/>
              <a:t>Adverse Effects</a:t>
            </a:r>
            <a:endParaRPr lang="en-US" sz="2400" dirty="0"/>
          </a:p>
        </p:txBody>
      </p:sp>
      <p:graphicFrame>
        <p:nvGraphicFramePr>
          <p:cNvPr id="1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2283578"/>
              </p:ext>
            </p:extLst>
          </p:nvPr>
        </p:nvGraphicFramePr>
        <p:xfrm>
          <a:off x="293580" y="1479333"/>
          <a:ext cx="8572500" cy="4102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0820"/>
                <a:gridCol w="4141680"/>
              </a:tblGrid>
              <a:tr h="7244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Laboratory</a:t>
                      </a:r>
                      <a:r>
                        <a:rPr lang="en-US" sz="1800" baseline="0" dirty="0" smtClean="0"/>
                        <a:t> Abnormalities</a:t>
                      </a:r>
                      <a:endParaRPr lang="en-US" sz="1600" dirty="0" smtClean="0"/>
                    </a:p>
                  </a:txBody>
                  <a:tcPr marL="18288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OMB-PTV-RTV + DSV  x 12 weeks</a:t>
                      </a:r>
                      <a:r>
                        <a:rPr lang="en-US" sz="1800" dirty="0" smtClean="0"/>
                        <a:t/>
                      </a:r>
                      <a:br>
                        <a:rPr lang="en-US" sz="1800" dirty="0" smtClean="0"/>
                      </a:br>
                      <a:r>
                        <a:rPr lang="en-US" sz="1600" b="0" baseline="0" dirty="0" smtClean="0"/>
                        <a:t>(n = 60)</a:t>
                      </a:r>
                      <a:endParaRPr lang="en-US" sz="1600" b="0" dirty="0" smtClean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9537F"/>
                    </a:solidFill>
                  </a:tcPr>
                </a:tc>
              </a:tr>
              <a:tr h="512495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800" baseline="0" dirty="0" smtClean="0"/>
                        <a:t>Hemoglobin(%)</a:t>
                      </a:r>
                      <a:endParaRPr lang="en-US" sz="1800" dirty="0"/>
                    </a:p>
                  </a:txBody>
                  <a:tcPr marL="18288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400"/>
                        </a:lnSpc>
                      </a:pPr>
                      <a:r>
                        <a:rPr lang="en-US" sz="1800" dirty="0" smtClean="0"/>
                        <a:t>13 (21.7)</a:t>
                      </a:r>
                      <a:endParaRPr lang="en-US" sz="18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124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Total bilirubin 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   Grade</a:t>
                      </a:r>
                      <a:r>
                        <a:rPr lang="en-US" sz="1800" baseline="0" dirty="0" smtClean="0"/>
                        <a:t> 2 (&gt;1.5-3 x ULN)</a:t>
                      </a:r>
                      <a:br>
                        <a:rPr lang="en-US" sz="1800" baseline="0" dirty="0" smtClean="0"/>
                      </a:br>
                      <a:r>
                        <a:rPr lang="en-US" sz="1800" baseline="0" dirty="0" smtClean="0"/>
                        <a:t>   </a:t>
                      </a:r>
                      <a:r>
                        <a:rPr lang="en-US" sz="1800" dirty="0" smtClean="0"/>
                        <a:t>Grade</a:t>
                      </a:r>
                      <a:r>
                        <a:rPr lang="en-US" sz="1800" baseline="0" dirty="0" smtClean="0"/>
                        <a:t> 3 (&gt;3-10 x ULN)</a:t>
                      </a:r>
                      <a:endParaRPr lang="en-US" sz="1800" dirty="0" smtClean="0"/>
                    </a:p>
                  </a:txBody>
                  <a:tcPr marL="18288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/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12 (20.0)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124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Alanine aminotransferase</a:t>
                      </a:r>
                      <a:r>
                        <a:rPr lang="en-US" sz="1800" baseline="0" dirty="0" smtClean="0"/>
                        <a:t> (%)</a:t>
                      </a:r>
                      <a:br>
                        <a:rPr lang="en-US" sz="1800" baseline="0" dirty="0" smtClean="0"/>
                      </a:br>
                      <a:r>
                        <a:rPr lang="en-US" sz="1800" baseline="0" dirty="0" smtClean="0"/>
                        <a:t>   </a:t>
                      </a:r>
                      <a:r>
                        <a:rPr lang="en-US" sz="1800" dirty="0" smtClean="0"/>
                        <a:t>Grade</a:t>
                      </a:r>
                      <a:r>
                        <a:rPr lang="en-US" sz="1800" baseline="0" dirty="0" smtClean="0"/>
                        <a:t> 3 (&gt;5-20 x ULN)</a:t>
                      </a:r>
                      <a:endParaRPr lang="en-US" sz="1800" dirty="0" smtClean="0"/>
                    </a:p>
                  </a:txBody>
                  <a:tcPr marL="18288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/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1 (1.7)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124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Aspartate aminotransferase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(%)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   Grade</a:t>
                      </a:r>
                      <a:r>
                        <a:rPr lang="en-US" sz="1800" baseline="0" dirty="0" smtClean="0"/>
                        <a:t> 3 (&gt;5-20 x ULN)</a:t>
                      </a:r>
                      <a:endParaRPr lang="en-US" sz="1800" dirty="0" smtClean="0"/>
                    </a:p>
                  </a:txBody>
                  <a:tcPr marL="18288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/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/>
                        <a:t> Abbreviations</a:t>
                      </a:r>
                      <a:r>
                        <a:rPr lang="en-US" sz="1600" baseline="0" dirty="0" smtClean="0"/>
                        <a:t>: OMB= </a:t>
                      </a:r>
                      <a:r>
                        <a:rPr lang="en-US" sz="1600" dirty="0" err="1" smtClean="0">
                          <a:latin typeface="+mn-lt"/>
                          <a:cs typeface="Arial"/>
                        </a:rPr>
                        <a:t>Ombitasvir</a:t>
                      </a:r>
                      <a:r>
                        <a:rPr lang="en-US" sz="1600" dirty="0" smtClean="0">
                          <a:latin typeface="+mn-lt"/>
                          <a:cs typeface="Arial"/>
                        </a:rPr>
                        <a:t>; </a:t>
                      </a:r>
                      <a:r>
                        <a:rPr lang="en-US" sz="1600" baseline="0" dirty="0" smtClean="0"/>
                        <a:t>PTV = </a:t>
                      </a:r>
                      <a:r>
                        <a:rPr lang="en-US" sz="1600" dirty="0" err="1" smtClean="0">
                          <a:latin typeface="+mn-lt"/>
                          <a:cs typeface="Arial"/>
                        </a:rPr>
                        <a:t>Paritaprevir</a:t>
                      </a:r>
                      <a:r>
                        <a:rPr lang="en-US" sz="1600" dirty="0" smtClean="0">
                          <a:latin typeface="+mn-lt"/>
                          <a:cs typeface="Arial"/>
                        </a:rPr>
                        <a:t>; </a:t>
                      </a:r>
                      <a:r>
                        <a:rPr lang="en-US" sz="1600" baseline="0" dirty="0" smtClean="0"/>
                        <a:t>RTV = Ritonavir; DSV</a:t>
                      </a:r>
                      <a:r>
                        <a:rPr lang="en-US" sz="1600" dirty="0" smtClean="0">
                          <a:latin typeface="+mn-lt"/>
                          <a:cs typeface="Arial"/>
                        </a:rPr>
                        <a:t>=</a:t>
                      </a:r>
                      <a:r>
                        <a:rPr lang="en-US" sz="1600" baseline="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600" dirty="0" err="1" smtClean="0">
                          <a:latin typeface="+mn-lt"/>
                          <a:cs typeface="Arial"/>
                        </a:rPr>
                        <a:t>Dasabuvir</a:t>
                      </a:r>
                      <a:endParaRPr lang="en-US" sz="1600" dirty="0" smtClean="0"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873131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Feld JJ, et al. J </a:t>
            </a:r>
            <a:r>
              <a:rPr lang="en-US" dirty="0" err="1"/>
              <a:t>Hepatol</a:t>
            </a:r>
            <a:r>
              <a:rPr lang="en-US" dirty="0"/>
              <a:t>. 2016;64:301-7.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OMB-PTV-RTV + DSV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in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GT1b and Compensated Cirrhosis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400" dirty="0"/>
              <a:t>TURQUOISE-III: </a:t>
            </a:r>
            <a:r>
              <a:rPr lang="en-US" sz="2400" dirty="0" smtClean="0"/>
              <a:t>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325792"/>
              </p:ext>
            </p:extLst>
          </p:nvPr>
        </p:nvGraphicFramePr>
        <p:xfrm>
          <a:off x="0" y="2590800"/>
          <a:ext cx="9144000" cy="2270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he HCV regimen of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ombitasvir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/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paritaprevir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/ritonavir and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dasabuvir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without ribavirin for 12 weeks achieved 100% SVR12 and was well tolerated in HCV genotype 1b-infected patients with cirrhosis, suggesting that this 12-week ribavirin-free regimen is sufficient in this population.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183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31681" y="6616304"/>
            <a:ext cx="7388319" cy="228600"/>
          </a:xfrm>
        </p:spPr>
        <p:txBody>
          <a:bodyPr/>
          <a:lstStyle/>
          <a:p>
            <a:r>
              <a:rPr lang="en-US" sz="1200" dirty="0"/>
              <a:t>Source: </a:t>
            </a:r>
            <a:r>
              <a:rPr lang="en-US" sz="1200" i="1" dirty="0" err="1" smtClean="0"/>
              <a:t>Viekira</a:t>
            </a:r>
            <a:r>
              <a:rPr lang="en-US" sz="1200" i="1" dirty="0" smtClean="0"/>
              <a:t> Pak </a:t>
            </a:r>
            <a:r>
              <a:rPr lang="en-US" sz="1200" dirty="0" smtClean="0"/>
              <a:t>Prescribing Information. AbbVie Inc.</a:t>
            </a:r>
            <a:endParaRPr lang="en-US" sz="1200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903689"/>
              </p:ext>
            </p:extLst>
          </p:nvPr>
        </p:nvGraphicFramePr>
        <p:xfrm>
          <a:off x="457200" y="609600"/>
          <a:ext cx="8458200" cy="557784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657600"/>
                <a:gridCol w="4800600"/>
              </a:tblGrid>
              <a:tr h="28963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Drugs Contraindicated for Use with </a:t>
                      </a:r>
                      <a:r>
                        <a:rPr lang="en-US" sz="1600" b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Ombitasvir-Paritaprevir-Ritonavir + Dasabuvir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 marT="91440" marB="91440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311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lang="en-US" sz="1100" b="0" baseline="0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</a:tr>
              <a:tr h="3723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Drug Class</a:t>
                      </a:r>
                    </a:p>
                  </a:txBody>
                  <a:tcPr marT="91440" marB="91440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Drug(s) within Class that are Contraindicated</a:t>
                      </a:r>
                    </a:p>
                  </a:txBody>
                  <a:tcPr marT="91440" marB="9144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</a:tr>
              <a:tr h="289636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Alpha1-adrenoreceptor antagonist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Alfuzosin HCL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289636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en-US" sz="1600" b="0" i="0" u="none" strike="noStrike" baseline="0" dirty="0" smtClean="0">
                          <a:latin typeface="Arial"/>
                          <a:cs typeface="Arial"/>
                        </a:rPr>
                        <a:t>Anticonvulsants</a:t>
                      </a:r>
                      <a:endParaRPr lang="en-US" sz="160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en-US" sz="1600" b="0" i="0" u="none" strike="noStrike" baseline="0" dirty="0" smtClean="0">
                          <a:latin typeface="Arial"/>
                          <a:cs typeface="Arial"/>
                        </a:rPr>
                        <a:t>Carbamazepine, phenytoin, phenobarbital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289636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en-US" sz="1600" b="0" i="0" u="none" strike="noStrike" baseline="0" dirty="0" err="1" smtClean="0">
                          <a:latin typeface="Arial"/>
                          <a:cs typeface="Arial"/>
                        </a:rPr>
                        <a:t>Antihyperlipidemic</a:t>
                      </a:r>
                      <a:r>
                        <a:rPr lang="en-US" sz="1600" b="0" i="0" u="none" strike="noStrike" baseline="0" dirty="0" smtClean="0">
                          <a:latin typeface="Arial"/>
                          <a:cs typeface="Arial"/>
                        </a:rPr>
                        <a:t> agent</a:t>
                      </a:r>
                      <a:endParaRPr lang="en-US" sz="160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en-US" sz="1600" b="0" i="0" u="none" strike="noStrike" baseline="0" dirty="0" err="1" smtClean="0">
                          <a:latin typeface="Arial"/>
                          <a:cs typeface="Arial"/>
                        </a:rPr>
                        <a:t>Gemfibrozil</a:t>
                      </a:r>
                      <a:endParaRPr lang="en-US" sz="16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289636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Antimycobacterial</a:t>
                      </a:r>
                      <a:endParaRPr lang="en-US" sz="160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Rifampin</a:t>
                      </a:r>
                      <a:endParaRPr lang="en-US" sz="16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496519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Ergot derivatives</a:t>
                      </a:r>
                      <a:endParaRPr lang="en-US" sz="160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Ergotamine,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dihydroergotamine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,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ergonovine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, methylergonovine</a:t>
                      </a:r>
                      <a:endParaRPr lang="en-US" sz="16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496519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Ethinyl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estradiol-containing products</a:t>
                      </a:r>
                      <a:endParaRPr lang="en-US" sz="160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Ethinyl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estradiol-containing medications such as combined oral contraceptives</a:t>
                      </a:r>
                      <a:endParaRPr lang="en-US" sz="16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289636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Herbal Product</a:t>
                      </a:r>
                      <a:endParaRPr lang="en-US" sz="160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St. John’s Wort </a:t>
                      </a:r>
                      <a:r>
                        <a:rPr lang="en-US" sz="1600" b="0" i="1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(Hypericum perforatum)</a:t>
                      </a:r>
                      <a:endParaRPr lang="en-US" sz="16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289636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HMG-CoA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Reductase</a:t>
                      </a:r>
                      <a:endParaRPr lang="en-US" sz="160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Lovastatin, simvastatin</a:t>
                      </a:r>
                      <a:endParaRPr lang="en-US" sz="16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289636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Neuroleptics</a:t>
                      </a:r>
                      <a:endParaRPr lang="en-US" sz="160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Pimozide</a:t>
                      </a:r>
                      <a:endParaRPr lang="en-US" sz="16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496519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Non-nucleoside reverse transcriptase inhibitor</a:t>
                      </a:r>
                      <a:endParaRPr lang="en-US" sz="160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Efavirenz</a:t>
                      </a:r>
                      <a:endParaRPr lang="en-US" sz="16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496519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Phosphodiesterase-5 (PDE5) inhibitor</a:t>
                      </a:r>
                      <a:endParaRPr lang="en-US" sz="160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Sildenafil when dosed as </a:t>
                      </a:r>
                      <a:r>
                        <a:rPr lang="en-US" sz="1600" b="0" i="1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Revatio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for the treatment of pulmonary arterial hypertension (PAH)</a:t>
                      </a:r>
                      <a:endParaRPr lang="en-US" sz="16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289636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Sedatives/hypnotics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Triazolam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; Orally administered midazolam</a:t>
                      </a:r>
                      <a:endParaRPr lang="en-US" sz="160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651863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1" y="2962853"/>
            <a:ext cx="8077200" cy="1238250"/>
          </a:xfrm>
        </p:spPr>
        <p:txBody>
          <a:bodyPr>
            <a:normAutofit/>
          </a:bodyPr>
          <a:lstStyle/>
          <a:p>
            <a:r>
              <a:rPr lang="en-US" sz="2800" dirty="0"/>
              <a:t>Ombitasvir-Paritaprevir-Ritonavir and Dasabuvir in </a:t>
            </a:r>
            <a:r>
              <a:rPr lang="en-US" sz="2800" dirty="0" smtClean="0"/>
              <a:t>Patients with HCV-HIV Coinfection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6E7A91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6E7A91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943712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1" y="2962853"/>
            <a:ext cx="8077200" cy="1238250"/>
          </a:xfrm>
        </p:spPr>
        <p:txBody>
          <a:bodyPr>
            <a:normAutofit/>
          </a:bodyPr>
          <a:lstStyle/>
          <a:p>
            <a:r>
              <a:rPr lang="en-US" sz="2800" dirty="0"/>
              <a:t>Ombitasvir-Paritaprevir-Ritonavir and Dasabuvir in </a:t>
            </a:r>
            <a:r>
              <a:rPr lang="en-US" sz="2800" dirty="0" smtClean="0"/>
              <a:t>Patients Pre and Post Liver Transplant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672323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672323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473612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sz="2000" dirty="0"/>
              <a:t>Ombitasvir-Paritaprevir-Ritonavir </a:t>
            </a:r>
            <a:r>
              <a:rPr lang="en-US" sz="2000" dirty="0" smtClean="0"/>
              <a:t>and </a:t>
            </a:r>
            <a:r>
              <a:rPr lang="en-US" sz="2000" dirty="0"/>
              <a:t>Dasabuvir</a:t>
            </a:r>
            <a:r>
              <a:rPr lang="en-US" sz="2000" dirty="0" smtClean="0"/>
              <a:t> + RBV in </a:t>
            </a:r>
            <a:br>
              <a:rPr lang="en-US" sz="2000" dirty="0" smtClean="0"/>
            </a:br>
            <a:r>
              <a:rPr lang="en-US" sz="2000" dirty="0" smtClean="0"/>
              <a:t>Liver Transplant Recipients with Recurrent HCV GT1</a:t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800" dirty="0" smtClean="0"/>
              <a:t>CORAL-I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>
                <a:solidFill>
                  <a:schemeClr val="bg1"/>
                </a:solidFill>
                <a:cs typeface="Arial"/>
              </a:rPr>
              <a:t>Treatment Naïve and Treatment Experienced</a:t>
            </a: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>
                <a:latin typeface="Arial"/>
                <a:cs typeface="Arial"/>
              </a:rPr>
              <a:t>Kwo</a:t>
            </a:r>
            <a:r>
              <a:rPr lang="en-US" sz="1400" dirty="0" smtClean="0">
                <a:latin typeface="Arial"/>
                <a:cs typeface="Arial"/>
              </a:rPr>
              <a:t> PY, et al. N </a:t>
            </a:r>
            <a:r>
              <a:rPr lang="en-US" sz="1400" dirty="0" err="1" smtClean="0">
                <a:latin typeface="Arial"/>
                <a:cs typeface="Arial"/>
              </a:rPr>
              <a:t>Engl</a:t>
            </a:r>
            <a:r>
              <a:rPr lang="en-US" sz="1400" dirty="0" smtClean="0">
                <a:latin typeface="Arial"/>
                <a:cs typeface="Arial"/>
              </a:rPr>
              <a:t> J Med. 2014;371:2375-82.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86599" y="1828800"/>
            <a:ext cx="2061649" cy="37185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Liver Transplantation</a:t>
            </a:r>
          </a:p>
        </p:txBody>
      </p:sp>
    </p:spTree>
    <p:extLst>
      <p:ext uri="{BB962C8B-B14F-4D97-AF65-F5344CB8AC3E}">
        <p14:creationId xmlns:p14="http://schemas.microsoft.com/office/powerpoint/2010/main" val="126430367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PY, et al. N </a:t>
            </a:r>
            <a:r>
              <a:rPr lang="en-US" dirty="0" err="1"/>
              <a:t>Engl</a:t>
            </a:r>
            <a:r>
              <a:rPr lang="en-US" dirty="0"/>
              <a:t> J Med. 2014;371:2375-82.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RBV in Liver Transplant Recipients with Recurrent HCV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CORAL-I Trial: </a:t>
            </a:r>
            <a:r>
              <a:rPr lang="en-US" sz="2700" dirty="0" smtClean="0"/>
              <a:t>Study Design</a:t>
            </a:r>
            <a:endParaRPr lang="en-US" sz="27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833108"/>
              </p:ext>
            </p:extLst>
          </p:nvPr>
        </p:nvGraphicFramePr>
        <p:xfrm>
          <a:off x="459957" y="1399008"/>
          <a:ext cx="8224086" cy="4925592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224086"/>
              </a:tblGrid>
              <a:tr h="335248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19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CORAL-I: Features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581742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19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Phase 2, open-label, single-arm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trial evaluating safety and efficacy of 3D (ombitasvir-paritaprevir-ritonavir + dasabuvir) + ribavirin x 24 weeks in liver transplant recipients with recurrent HCV GT 1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19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International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19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infection with genotype 1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Liver transplantation due to HCV at least 12 months prior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Treatment-naïve after transplantation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Pre-transplant treatment with peginterferon + ribavirin allowed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18-70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Metavir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score ≤F2 confirmed by liver biopsy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19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Use of </a:t>
                      </a:r>
                      <a:r>
                        <a:rPr lang="en-US" sz="1600" b="1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Immunosuppressants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Receiving stable immunosuppressant regimen (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tacrolimus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or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cyclosporin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)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Tacrolimus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or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cyclosporin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dose based on phase I pharmacokinetic study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Prednisone at dose ≤ 5 mg/day permitted but not use of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mTOR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inhibitors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19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389299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6167403" y="3165828"/>
            <a:ext cx="256032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PY, et al. N </a:t>
            </a:r>
            <a:r>
              <a:rPr lang="en-US" dirty="0" err="1"/>
              <a:t>Engl</a:t>
            </a:r>
            <a:r>
              <a:rPr lang="en-US" dirty="0"/>
              <a:t> J Med. 2014;371:2375-82.</a:t>
            </a: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RBV in Liver Transplant Recipients with Recurrent HCV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CORAL-I Trial: Regimen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-2220" y="2911920"/>
            <a:ext cx="1051558" cy="4876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 34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1005472" y="2888560"/>
            <a:ext cx="5166728" cy="540440"/>
          </a:xfrm>
          <a:prstGeom prst="rect">
            <a:avLst/>
          </a:prstGeom>
          <a:solidFill>
            <a:srgbClr val="B6AB51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b="1" dirty="0" smtClean="0">
                <a:latin typeface="Arial"/>
                <a:cs typeface="Arial"/>
              </a:rPr>
              <a:t>3D + Ribavirin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191500" y="2964760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56" name="Rectangle 55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2552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34211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840222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36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845933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1005472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 flipV="1">
              <a:off x="6116160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867501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Rectangle 25"/>
          <p:cNvSpPr>
            <a:spLocks noChangeArrowheads="1"/>
          </p:cNvSpPr>
          <p:nvPr/>
        </p:nvSpPr>
        <p:spPr bwMode="auto">
          <a:xfrm>
            <a:off x="-9151" y="4922537"/>
            <a:ext cx="9162288" cy="10972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>
                <a:latin typeface="Arial"/>
                <a:cs typeface="Arial"/>
              </a:rPr>
              <a:t>3D </a:t>
            </a:r>
            <a:r>
              <a:rPr lang="en-US" sz="1400" dirty="0">
                <a:latin typeface="Arial"/>
                <a:cs typeface="Arial"/>
              </a:rPr>
              <a:t>=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Ombitasvir-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Paritaprevir</a:t>
            </a:r>
            <a:r>
              <a:rPr lang="en-US" sz="1400" dirty="0" smtClean="0">
                <a:latin typeface="Arial"/>
                <a:cs typeface="Arial"/>
              </a:rPr>
              <a:t>-Ritonavir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+ Dasabuvir</a:t>
            </a:r>
            <a:endParaRPr lang="en-US" sz="1400" dirty="0">
              <a:latin typeface="Arial"/>
              <a:cs typeface="Arial"/>
            </a:endParaRPr>
          </a:p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Ombitasvir-Paritaprevir-Ritonavir- (25/150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/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100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 once daily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+ Dasabuvir: 250 mg twice 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Ribavirin (RBV): </a:t>
            </a:r>
            <a:r>
              <a:rPr lang="en-US" sz="1400" dirty="0">
                <a:latin typeface="Arial"/>
                <a:cs typeface="Arial"/>
              </a:rPr>
              <a:t>dosing managed per investigator discretion; most patients received 600-800 mg/day </a:t>
            </a:r>
          </a:p>
        </p:txBody>
      </p:sp>
    </p:spTree>
    <p:extLst>
      <p:ext uri="{BB962C8B-B14F-4D97-AF65-F5344CB8AC3E}">
        <p14:creationId xmlns:p14="http://schemas.microsoft.com/office/powerpoint/2010/main" val="216049924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PY, et al. N </a:t>
            </a:r>
            <a:r>
              <a:rPr lang="en-US" dirty="0" err="1"/>
              <a:t>Engl</a:t>
            </a:r>
            <a:r>
              <a:rPr lang="en-US" dirty="0"/>
              <a:t> J Med. 2014;371:2375-82.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RBV in Liver Transplant Recipients with Recurrent HCV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CORAL-I Trial: Baseline </a:t>
            </a:r>
            <a:r>
              <a:rPr lang="en-US" sz="2400" dirty="0" smtClean="0"/>
              <a:t>Characteristics</a:t>
            </a:r>
            <a:endParaRPr lang="en-US" sz="2400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488549"/>
              </p:ext>
            </p:extLst>
          </p:nvPr>
        </p:nvGraphicFramePr>
        <p:xfrm>
          <a:off x="897732" y="1447800"/>
          <a:ext cx="7351712" cy="4876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2964"/>
                <a:gridCol w="2688748"/>
              </a:tblGrid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400" dirty="0" smtClean="0"/>
                        <a:t>Baseline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Characteristic</a:t>
                      </a:r>
                      <a:endParaRPr lang="en-US" sz="1400" dirty="0"/>
                    </a:p>
                  </a:txBody>
                  <a:tcPr marB="9144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dirty="0" smtClean="0"/>
                        <a:t>3D</a:t>
                      </a:r>
                      <a:r>
                        <a:rPr lang="en-US" sz="1400" baseline="0" dirty="0" smtClean="0"/>
                        <a:t> + Ribavirin </a:t>
                      </a:r>
                      <a:r>
                        <a:rPr lang="en-US" sz="1400" b="0" dirty="0" smtClean="0"/>
                        <a:t>(n=34)</a:t>
                      </a:r>
                      <a:endParaRPr lang="en-US" sz="1400" dirty="0"/>
                    </a:p>
                  </a:txBody>
                  <a:tcPr marB="91440"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6630"/>
                    </a:solidFill>
                  </a:tcPr>
                </a:tc>
              </a:tr>
              <a:tr h="286673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Age</a:t>
                      </a:r>
                      <a:r>
                        <a:rPr lang="en-US" sz="1400" baseline="0" dirty="0" smtClean="0"/>
                        <a:t> (years), </a:t>
                      </a:r>
                      <a:r>
                        <a:rPr lang="en-US" sz="1400" dirty="0" smtClean="0"/>
                        <a:t>Mean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59.6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6673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Male sex</a:t>
                      </a:r>
                      <a:r>
                        <a:rPr lang="en-US" sz="1400" baseline="0" dirty="0" smtClean="0"/>
                        <a:t>–no. (%)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27 (79)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1035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Race</a:t>
                      </a:r>
                      <a:r>
                        <a:rPr lang="en-US" sz="1400" baseline="0" dirty="0" smtClean="0"/>
                        <a:t>–no. (%)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  </a:t>
                      </a:r>
                      <a:r>
                        <a:rPr lang="en-US" sz="1400" dirty="0" smtClean="0"/>
                        <a:t>White</a:t>
                      </a:r>
                      <a:br>
                        <a:rPr lang="en-US" sz="1400" dirty="0" smtClean="0"/>
                      </a:br>
                      <a:r>
                        <a:rPr lang="en-US" sz="1400" baseline="0" dirty="0" smtClean="0"/>
                        <a:t>  </a:t>
                      </a:r>
                      <a:r>
                        <a:rPr lang="en-US" sz="1400" dirty="0" smtClean="0"/>
                        <a:t>Black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  Multiple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29 (85)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4 (12)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1 (3)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6673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Body</a:t>
                      </a:r>
                      <a:r>
                        <a:rPr lang="en-US" sz="1400" baseline="0" dirty="0" smtClean="0"/>
                        <a:t> Mass Index (kg/m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baseline="0" dirty="0" smtClean="0"/>
                        <a:t>) Mean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29.7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02459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HCV genotype</a:t>
                      </a:r>
                      <a:r>
                        <a:rPr lang="en-US" sz="1400" baseline="0" dirty="0" smtClean="0"/>
                        <a:t>–no. (%)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  </a:t>
                      </a:r>
                      <a:r>
                        <a:rPr lang="en-US" sz="1400" dirty="0" smtClean="0"/>
                        <a:t>1a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  1b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29 (85)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5 (15)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6673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IL28B,</a:t>
                      </a:r>
                      <a:r>
                        <a:rPr lang="en-US" sz="1400" baseline="0" dirty="0" smtClean="0"/>
                        <a:t> non-</a:t>
                      </a:r>
                      <a:r>
                        <a:rPr lang="en-US" sz="1400" dirty="0" smtClean="0"/>
                        <a:t>CC genotype</a:t>
                      </a:r>
                      <a:r>
                        <a:rPr lang="en-US" sz="1400" baseline="0" dirty="0" smtClean="0"/>
                        <a:t>–no. (%)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26 (76)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6673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HCV RNA, log</a:t>
                      </a:r>
                      <a:r>
                        <a:rPr lang="en-US" sz="1400" baseline="-25000" dirty="0" smtClean="0"/>
                        <a:t>10</a:t>
                      </a:r>
                      <a:r>
                        <a:rPr lang="en-US" sz="1400" dirty="0" smtClean="0"/>
                        <a:t> IU/ml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6.6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1035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Fibrosis stage</a:t>
                      </a:r>
                      <a:r>
                        <a:rPr lang="en-US" sz="1400" baseline="0" dirty="0" smtClean="0"/>
                        <a:t> (%)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 F0</a:t>
                      </a:r>
                      <a:br>
                        <a:rPr lang="en-US" sz="1400" dirty="0" smtClean="0"/>
                      </a:br>
                      <a:r>
                        <a:rPr lang="en-US" sz="1400" baseline="0" dirty="0" smtClean="0"/>
                        <a:t>  </a:t>
                      </a:r>
                      <a:r>
                        <a:rPr lang="en-US" sz="1400" dirty="0" smtClean="0"/>
                        <a:t>F1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  F2</a:t>
                      </a:r>
                      <a:endParaRPr lang="en-US" sz="1400" baseline="0" dirty="0" smtClean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6 (18)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13 (38)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15 (44)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341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3D</a:t>
                      </a:r>
                      <a:r>
                        <a:rPr lang="en-US" sz="1200" dirty="0" smtClean="0">
                          <a:latin typeface="+mn-lt"/>
                          <a:cs typeface="Arial"/>
                        </a:rPr>
                        <a:t> = Ombitasvir-Paritaprevir-Ritonavir and Dasabuvir; </a:t>
                      </a: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RBV</a:t>
                      </a:r>
                      <a:r>
                        <a:rPr lang="en-US" sz="1200" dirty="0" smtClean="0">
                          <a:latin typeface="+mn-lt"/>
                          <a:cs typeface="Arial"/>
                        </a:rPr>
                        <a:t> = ribavirin</a:t>
                      </a: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D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14005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PY, et al. N </a:t>
            </a:r>
            <a:r>
              <a:rPr lang="en-US" dirty="0" err="1"/>
              <a:t>Engl</a:t>
            </a:r>
            <a:r>
              <a:rPr lang="en-US" dirty="0"/>
              <a:t> J Med. 2014;371:2375-82.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RBV in Liver Transplant Recipients with Recurrent HCV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CORAL-I Trial: Results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8194971"/>
              </p:ext>
            </p:extLst>
          </p:nvPr>
        </p:nvGraphicFramePr>
        <p:xfrm>
          <a:off x="304800" y="1447800"/>
          <a:ext cx="8534400" cy="441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1520953" y="4913344"/>
            <a:ext cx="765047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</a:rPr>
              <a:t>34/34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0" y="4913344"/>
            <a:ext cx="76504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34/34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143000" y="5662245"/>
            <a:ext cx="3048000" cy="339267"/>
          </a:xfrm>
          <a:prstGeom prst="rect">
            <a:avLst/>
          </a:prstGeom>
          <a:solidFill>
            <a:srgbClr val="715C49"/>
          </a:solidFill>
          <a:ln w="6350" cmpd="sng">
            <a:noFill/>
            <a:miter lim="800000"/>
            <a:headEnd/>
            <a:tailEnd/>
          </a:ln>
          <a:effectLst/>
          <a:extLst/>
        </p:spPr>
        <p:txBody>
          <a:bodyPr wrap="none" lIns="457200" anchor="ctr"/>
          <a:lstStyle/>
          <a:p>
            <a:pPr algn="ctr">
              <a:lnSpc>
                <a:spcPts val="1800"/>
              </a:lnSpc>
            </a:pP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On Treatment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67116" y="4913344"/>
            <a:ext cx="76504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33/34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2954" y="4913344"/>
            <a:ext cx="76504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33/34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20000" y="4913344"/>
            <a:ext cx="76504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33/34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4182360" y="5662245"/>
            <a:ext cx="4572000" cy="339267"/>
          </a:xfrm>
          <a:prstGeom prst="rect">
            <a:avLst/>
          </a:prstGeom>
          <a:solidFill>
            <a:srgbClr val="57717D"/>
          </a:solidFill>
          <a:ln w="6350" cmpd="sng">
            <a:noFill/>
            <a:miter lim="800000"/>
            <a:headEnd/>
            <a:tailEnd/>
          </a:ln>
          <a:effectLst/>
          <a:extLst/>
        </p:spPr>
        <p:txBody>
          <a:bodyPr wrap="none" lIns="457200" anchor="ctr"/>
          <a:lstStyle/>
          <a:p>
            <a:pPr algn="ctr">
              <a:lnSpc>
                <a:spcPts val="1800"/>
              </a:lnSpc>
            </a:pP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After Treatment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414445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PY, et al. N </a:t>
            </a:r>
            <a:r>
              <a:rPr lang="en-US" dirty="0" err="1"/>
              <a:t>Engl</a:t>
            </a:r>
            <a:r>
              <a:rPr lang="en-US" dirty="0"/>
              <a:t> J Med. 2014;371:2375-82.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RBV in Liver Transplant Recipients with Recurrent HCV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800" dirty="0" smtClean="0"/>
              <a:t>CORAL-I Trial: Adverse Events</a:t>
            </a:r>
            <a:endParaRPr lang="en-US" sz="2400" dirty="0"/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9557752"/>
              </p:ext>
            </p:extLst>
          </p:nvPr>
        </p:nvGraphicFramePr>
        <p:xfrm>
          <a:off x="914400" y="1386110"/>
          <a:ext cx="7315200" cy="497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3657600"/>
              </a:tblGrid>
              <a:tr h="288701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Adverse Event Occurring</a:t>
                      </a:r>
                      <a:r>
                        <a:rPr lang="en-US" sz="1600" baseline="0" dirty="0" smtClean="0"/>
                        <a:t> in &gt; 15% of the 34 Patients Receiving 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3D + RBV</a:t>
                      </a:r>
                      <a:endParaRPr lang="en-US" sz="14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23A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</a:tr>
              <a:tr h="288701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Event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N (%)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15C49"/>
                    </a:solidFill>
                  </a:tcPr>
                </a:tc>
              </a:tr>
              <a:tr h="274425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Any </a:t>
                      </a:r>
                      <a:r>
                        <a:rPr lang="en-US" sz="1400" baseline="0" dirty="0" smtClean="0">
                          <a:latin typeface="Arial"/>
                          <a:cs typeface="Arial"/>
                        </a:rPr>
                        <a:t>adverse event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33 (97)</a:t>
                      </a:r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422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Fatigue</a:t>
                      </a:r>
                      <a:endParaRPr lang="en-US" sz="14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17 (50)</a:t>
                      </a: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422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Headache</a:t>
                      </a:r>
                      <a:endParaRPr lang="en-US" sz="14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15 (44)</a:t>
                      </a:r>
                      <a:endParaRPr lang="en-US" sz="14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422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Cough</a:t>
                      </a:r>
                      <a:endParaRPr lang="en-US" sz="14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11 (32)</a:t>
                      </a:r>
                      <a:endParaRPr lang="en-US" sz="14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422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Anemia</a:t>
                      </a:r>
                      <a:endParaRPr lang="en-US" sz="14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10 (29)</a:t>
                      </a: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42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Diarrhea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9 (26)</a:t>
                      </a: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422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Insomnia</a:t>
                      </a:r>
                      <a:endParaRPr lang="en-US" sz="14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9 (26)</a:t>
                      </a:r>
                      <a:endParaRPr lang="en-US" sz="14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422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Asthenia</a:t>
                      </a:r>
                      <a:endParaRPr lang="en-US" sz="14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8 (24)</a:t>
                      </a: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42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Nausea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8 (24)</a:t>
                      </a: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422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Muscle spasms</a:t>
                      </a:r>
                      <a:endParaRPr lang="en-US" sz="14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7 (21)</a:t>
                      </a: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422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Rash</a:t>
                      </a:r>
                      <a:endParaRPr lang="en-US" sz="14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7 (21)</a:t>
                      </a:r>
                      <a:endParaRPr lang="en-US" sz="14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42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Back pain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6 (18)</a:t>
                      </a:r>
                      <a:endParaRPr lang="en-US" sz="14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422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Dizziness</a:t>
                      </a:r>
                      <a:endParaRPr lang="en-US" sz="14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6 (18)</a:t>
                      </a: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422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Peripheral</a:t>
                      </a:r>
                      <a:r>
                        <a:rPr lang="en-US" sz="1400" b="0" baseline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 edema</a:t>
                      </a:r>
                      <a:endParaRPr lang="en-US" sz="14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6 (18</a:t>
                      </a:r>
                      <a:endParaRPr lang="en-US" sz="14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42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Rhinorrhea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6 (18)</a:t>
                      </a: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24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3D</a:t>
                      </a:r>
                      <a:r>
                        <a:rPr lang="en-US" sz="1200" dirty="0" smtClean="0">
                          <a:latin typeface="+mn-lt"/>
                          <a:cs typeface="Arial"/>
                        </a:rPr>
                        <a:t> = Ombitasvir-Paritaprevir-Ritonavir and Dasabuvir; </a:t>
                      </a: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RBV</a:t>
                      </a:r>
                      <a:r>
                        <a:rPr lang="en-US" sz="1200" dirty="0" smtClean="0">
                          <a:latin typeface="+mn-lt"/>
                          <a:cs typeface="Arial"/>
                        </a:rPr>
                        <a:t> = ribavirin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D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 smtClean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509230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PY, 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en-US" dirty="0" smtClean="0"/>
              <a:t>2014;371:2375-82.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RBV in Liver Transplant Recipients with Recurrent HCV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CORAL-I Trial: </a:t>
            </a:r>
            <a:r>
              <a:rPr lang="en-US" sz="2700" dirty="0" smtClean="0"/>
              <a:t>Conclusions</a:t>
            </a:r>
            <a:endParaRPr lang="en-US" sz="27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5967"/>
              </p:ext>
            </p:extLst>
          </p:nvPr>
        </p:nvGraphicFramePr>
        <p:xfrm>
          <a:off x="0" y="2362200"/>
          <a:ext cx="9144000" cy="2270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Treatment with the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multitargeted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regimen of ombitasvir-ABT-450/r and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dasabuvir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with ribavirin was associated with a low rate of serious adverse events and a high rate of sustained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virologic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response among liver-transplant recipients with recurrent HCV genotype 1 infection, a historically difficult-to-treat population.”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-9151" y="5349258"/>
            <a:ext cx="9162288" cy="365742"/>
          </a:xfrm>
          <a:prstGeom prst="rect">
            <a:avLst/>
          </a:prstGeom>
          <a:solidFill>
            <a:srgbClr val="F0F0E9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>
                <a:latin typeface="Arial"/>
                <a:cs typeface="Arial"/>
              </a:rPr>
              <a:t>Note: </a:t>
            </a:r>
            <a:r>
              <a:rPr lang="en-US" sz="1400" dirty="0">
                <a:latin typeface="Arial"/>
                <a:cs typeface="Arial"/>
              </a:rPr>
              <a:t>ABT-450/r =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Paritaprevir-Ritonavir</a:t>
            </a:r>
          </a:p>
        </p:txBody>
      </p:sp>
    </p:spTree>
    <p:extLst>
      <p:ext uri="{BB962C8B-B14F-4D97-AF65-F5344CB8AC3E}">
        <p14:creationId xmlns:p14="http://schemas.microsoft.com/office/powerpoint/2010/main" val="345258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1" y="2962853"/>
            <a:ext cx="8077200" cy="1238250"/>
          </a:xfrm>
        </p:spPr>
        <p:txBody>
          <a:bodyPr>
            <a:normAutofit/>
          </a:bodyPr>
          <a:lstStyle/>
          <a:p>
            <a:r>
              <a:rPr lang="en-US" sz="2800" dirty="0"/>
              <a:t>Ombitasvir-Paritaprevir-Ritonavir and Dasabuvir in </a:t>
            </a:r>
            <a:r>
              <a:rPr lang="en-US" sz="2800" dirty="0" smtClean="0"/>
              <a:t>Patients with Renal Disease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74A2D0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74A2D0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192009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31681" y="6616304"/>
            <a:ext cx="7388319" cy="228600"/>
          </a:xfrm>
        </p:spPr>
        <p:txBody>
          <a:bodyPr/>
          <a:lstStyle/>
          <a:p>
            <a:r>
              <a:rPr lang="en-US" sz="1200" dirty="0"/>
              <a:t>Source: </a:t>
            </a:r>
            <a:r>
              <a:rPr lang="en-US" sz="1200" i="1" dirty="0" err="1" smtClean="0"/>
              <a:t>Viekira</a:t>
            </a:r>
            <a:r>
              <a:rPr lang="en-US" sz="1200" i="1" dirty="0" smtClean="0"/>
              <a:t> Pak </a:t>
            </a:r>
            <a:r>
              <a:rPr lang="en-US" sz="1200" dirty="0" smtClean="0"/>
              <a:t>Prescribing Information. AbbVie Inc.</a:t>
            </a:r>
            <a:endParaRPr lang="en-US" sz="1200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049757"/>
              </p:ext>
            </p:extLst>
          </p:nvPr>
        </p:nvGraphicFramePr>
        <p:xfrm>
          <a:off x="230188" y="103084"/>
          <a:ext cx="8686800" cy="624284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903412"/>
                <a:gridCol w="2590800"/>
                <a:gridCol w="4192588"/>
              </a:tblGrid>
              <a:tr h="33662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Drugs Contraindicated for Use with </a:t>
                      </a:r>
                      <a:r>
                        <a:rPr lang="en-US" sz="1100" b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Ombitasvir-Paritaprevir-Ritonavir + Dasabuvir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 marT="27432" marB="27432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311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lang="en-US" sz="1100" b="0" baseline="0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</a:tr>
              <a:tr h="375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Drug Class</a:t>
                      </a:r>
                    </a:p>
                  </a:txBody>
                  <a:tcPr marT="27432" marB="27432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Drug(s) within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Contraindicated Class 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27432" marB="27432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100" b="0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Clinical Comments</a:t>
                      </a:r>
                    </a:p>
                  </a:txBody>
                  <a:tcPr marT="27432" marB="27432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</a:tr>
              <a:tr h="3752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Alpha1-adrenoreceptor antagonist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Alfuzosin HCL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Potential for hypotension.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27432" marB="27432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375526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100" b="0" i="0" u="none" strike="noStrike" baseline="0" dirty="0" smtClean="0">
                          <a:latin typeface="Arial"/>
                          <a:cs typeface="Arial"/>
                        </a:rPr>
                        <a:t>Anticonvulsants</a:t>
                      </a:r>
                      <a:endParaRPr lang="en-US" sz="110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100" b="0" i="0" u="none" strike="noStrike" baseline="0" dirty="0" smtClean="0">
                          <a:latin typeface="Arial"/>
                          <a:cs typeface="Arial"/>
                        </a:rPr>
                        <a:t>Carbamazepine, phenytoin, phenobarbital</a:t>
                      </a: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100" b="0" i="0" u="none" strike="noStrike" baseline="0" dirty="0" smtClean="0">
                          <a:latin typeface="Arial"/>
                          <a:cs typeface="Arial"/>
                        </a:rPr>
                        <a:t>Ombitasvir, paritaprevir, ritonavir and dasabuvir exposures may decrease leading to a potential loss of activity for HCV therapy</a:t>
                      </a:r>
                    </a:p>
                  </a:txBody>
                  <a:tcPr marT="27432" marB="27432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37520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100" b="0" i="0" u="none" strike="noStrike" baseline="0" dirty="0" err="1" smtClean="0">
                          <a:latin typeface="Arial"/>
                          <a:cs typeface="Arial"/>
                        </a:rPr>
                        <a:t>Antihyperlipidemic</a:t>
                      </a:r>
                      <a:r>
                        <a:rPr lang="en-US" sz="1100" b="0" i="0" u="none" strike="noStrike" baseline="0" dirty="0" smtClean="0">
                          <a:latin typeface="Arial"/>
                          <a:cs typeface="Arial"/>
                        </a:rPr>
                        <a:t> agent</a:t>
                      </a:r>
                      <a:endParaRPr lang="en-US" sz="110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100" b="0" i="0" u="none" strike="noStrike" baseline="0" dirty="0" err="1" smtClean="0">
                          <a:latin typeface="Arial"/>
                          <a:cs typeface="Arial"/>
                        </a:rPr>
                        <a:t>Gemfibrozil</a:t>
                      </a:r>
                      <a:endParaRPr lang="en-US" sz="11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100" b="0" i="0" u="none" strike="noStrike" baseline="0" dirty="0" smtClean="0">
                          <a:latin typeface="Arial"/>
                          <a:cs typeface="Arial"/>
                        </a:rPr>
                        <a:t>Increase in dasabuvir exposures by 10-fold which may increase the risk of QT prolongation.</a:t>
                      </a:r>
                      <a:endParaRPr lang="en-US" sz="110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375526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Antimycobacterial</a:t>
                      </a:r>
                      <a:endParaRPr lang="en-US" sz="110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Rifampin</a:t>
                      </a:r>
                      <a:endParaRPr lang="en-US" sz="11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Ombitasvir, paritaprevir, ritonavir and dasabuvir exposures may decrease leading to a potential loss of HCV therapeutic activity.</a:t>
                      </a:r>
                      <a:endParaRPr lang="en-US" sz="11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663816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Ergot derivatives</a:t>
                      </a:r>
                      <a:endParaRPr lang="en-US" sz="110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Ergotamine, </a:t>
                      </a:r>
                      <a:r>
                        <a:rPr lang="en-US" sz="11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dihydroergotamine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, </a:t>
                      </a:r>
                      <a:r>
                        <a:rPr lang="en-US" sz="11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ergonovine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, methylergonovine</a:t>
                      </a:r>
                      <a:endParaRPr lang="en-US" sz="11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Acute ergot toxicity characterized by vasospasm and tissue ischemia has been associated with co-administration of ritonavir and </a:t>
                      </a:r>
                      <a:r>
                        <a:rPr lang="en-US" sz="11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ergonovine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, ergotamine, </a:t>
                      </a:r>
                      <a:r>
                        <a:rPr lang="en-US" sz="11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dihydroergotamine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, or methylergonovine.</a:t>
                      </a:r>
                      <a:endParaRPr lang="en-US" sz="11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51950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Ethinyl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estradiol-containing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products</a:t>
                      </a:r>
                      <a:endParaRPr lang="en-US" sz="110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Ethinyl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estradiol-containing medications such as combined oral contraceptives</a:t>
                      </a:r>
                      <a:endParaRPr lang="en-US" sz="11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Potential for ALT elevations</a:t>
                      </a:r>
                      <a:endParaRPr lang="en-US" sz="11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375526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Herbal Product</a:t>
                      </a:r>
                      <a:endParaRPr lang="en-US" sz="110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St. John’s Wort </a:t>
                      </a:r>
                      <a:r>
                        <a:rPr lang="en-US" sz="1100" b="0" i="1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(Hypericum perforatum)</a:t>
                      </a:r>
                      <a:endParaRPr lang="en-US" sz="11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Ombitasvir, paritaprevir, ritonavir and dasabuvir exposures may decrease leading to a potential loss of HCV therapeutic activity.</a:t>
                      </a:r>
                      <a:endParaRPr lang="en-US" sz="11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230893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HMG-CoA </a:t>
                      </a:r>
                      <a:r>
                        <a:rPr lang="en-US" sz="11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Reductase</a:t>
                      </a:r>
                      <a:endParaRPr lang="en-US" sz="110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Lovastatin, simvastatin</a:t>
                      </a:r>
                      <a:endParaRPr lang="en-US" sz="11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Potential for myopathy including rhabdomyolysis.</a:t>
                      </a:r>
                      <a:endParaRPr lang="en-US" sz="11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230893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Neuroleptics</a:t>
                      </a:r>
                      <a:endParaRPr lang="en-US" sz="110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Pimozide</a:t>
                      </a:r>
                      <a:endParaRPr lang="en-US" sz="11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Potential for cardiac arrhythmias.</a:t>
                      </a:r>
                      <a:endParaRPr lang="en-US" sz="11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51950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Non-nucleoside reverse transcriptase inhibitor</a:t>
                      </a:r>
                      <a:endParaRPr lang="en-US" sz="110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Efavirenz</a:t>
                      </a:r>
                      <a:endParaRPr lang="en-US" sz="11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Co-administration of efavirenz based regimens with paritaprevir, ritonavir plus dasabuvir was poorly tolerated and resulted in liver enzyme elevations.</a:t>
                      </a:r>
                      <a:endParaRPr lang="en-US" sz="11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51950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Phosphodiesterase-5 (PDE5) inhibitor</a:t>
                      </a:r>
                      <a:endParaRPr lang="en-US" sz="110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Sildenafil when dosed as REVATIO for the treatment of pulmonary arterial hypertension (PAH)</a:t>
                      </a:r>
                      <a:endParaRPr lang="en-US" sz="11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There is increased potential for sildenafil-associated adverse events such as visual disturbances, hypotension, priapism, and syncope.</a:t>
                      </a:r>
                      <a:endParaRPr lang="en-US" sz="11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95243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Sedatives/hypnotics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Triazolam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Orally administered midazolam</a:t>
                      </a:r>
                      <a:endParaRPr lang="en-US" sz="110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Triazolam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 orally administered midazolam are extensively metabolized by CYP3A4. Coadministration of </a:t>
                      </a:r>
                      <a:r>
                        <a:rPr lang="en-US" sz="11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triazolam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or orally administered midazolam with VIEKIRA PAK may cause large increases in the concentration of these benzodiazepines. The potential exists for serious and/or life threatening events such as prolonged or increased sedation or respiratory depression.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27432" marB="27432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510463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Ombitasvir-Paritaprevir-Ritonavir</a:t>
            </a:r>
            <a:r>
              <a:rPr lang="en-US" sz="2000" dirty="0"/>
              <a:t> </a:t>
            </a:r>
            <a:r>
              <a:rPr lang="en-US" sz="2000" dirty="0" smtClean="0"/>
              <a:t>and Dasabuvir in GT1 and Renal Disease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800" dirty="0" smtClean="0"/>
              <a:t>RUBY-I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0EADC"/>
                </a:solidFill>
              </a:rPr>
              <a:t>Phase </a:t>
            </a:r>
            <a:r>
              <a:rPr lang="en-US" b="1" dirty="0" smtClean="0">
                <a:solidFill>
                  <a:srgbClr val="F0EADC"/>
                </a:solidFill>
              </a:rPr>
              <a:t>3b</a:t>
            </a:r>
            <a:endParaRPr lang="en-US" b="1" dirty="0">
              <a:solidFill>
                <a:srgbClr val="F0EAD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Treatment-Naive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/>
              <a:t>Pockros</a:t>
            </a:r>
            <a:r>
              <a:rPr lang="en-US" sz="1400" dirty="0"/>
              <a:t> PJ, Gastroenterology. 2016;150:1590-8.</a:t>
            </a:r>
          </a:p>
        </p:txBody>
      </p:sp>
    </p:spTree>
    <p:extLst>
      <p:ext uri="{BB962C8B-B14F-4D97-AF65-F5344CB8AC3E}">
        <p14:creationId xmlns:p14="http://schemas.microsoft.com/office/powerpoint/2010/main" val="364718078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Pockros</a:t>
            </a:r>
            <a:r>
              <a:rPr lang="en-US" dirty="0"/>
              <a:t> PJ, </a:t>
            </a:r>
            <a:r>
              <a:rPr lang="en-US" dirty="0" smtClean="0"/>
              <a:t>Gastroenterology. 2016;150:1590-8.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/>
              <a:t>Ombit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asvir-Paritaprevir-Ritonavir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Dasabuvir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 &amp; Renal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Disease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700" dirty="0"/>
              <a:t>RUBY-</a:t>
            </a:r>
            <a:r>
              <a:rPr lang="en-US" sz="2700" dirty="0" smtClean="0"/>
              <a:t>I: Study Design</a:t>
            </a:r>
            <a:endParaRPr lang="en-US" sz="27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399683"/>
              </p:ext>
            </p:extLst>
          </p:nvPr>
        </p:nvGraphicFramePr>
        <p:xfrm>
          <a:off x="459957" y="1447800"/>
          <a:ext cx="8224086" cy="48006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224086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3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RUBY-I: Features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40849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Phase 3b, r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andomized,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open-label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trial evaluating safety and efficacy of 3D (ombitasvir-paritaprevir-ritonavir and dasabuvir) with or without ribavirin for 12 weeks in treatment-naïve patients with chronic HCV GT1 and advanced kidney disease 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9 sites in United States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Adults with chronic HCV genotype 1 infection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kidney disease stage 4 or 5 (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eGFR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&lt;30 mL/min/1.73 m</a:t>
                      </a:r>
                      <a:r>
                        <a:rPr lang="en-US" sz="1800" baseline="300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2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) +/- HD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Plasma HCV RNA  greater than 1,000 IU/mL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Absence of cirrhosis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Absence of coinfection with HBV or HIV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Baseline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Hb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≥10 g/dL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82022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Pockros</a:t>
            </a:r>
            <a:r>
              <a:rPr lang="en-US" dirty="0"/>
              <a:t> PJ, Gastroenterology. 2016;150:1590-8.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/>
              <a:t>Ombit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asvir-Paritaprevir-Ritonavir and Dasabuvir in GT1 &amp; Renal Disease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700" dirty="0"/>
              <a:t>RUBY-I: </a:t>
            </a:r>
            <a:r>
              <a:rPr lang="en-US" sz="2700" dirty="0" smtClean="0"/>
              <a:t>Regimens</a:t>
            </a:r>
            <a:endParaRPr lang="en-US" sz="2800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4918229" y="2757559"/>
            <a:ext cx="40233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918229" y="3844963"/>
            <a:ext cx="40233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27740" y="2392689"/>
            <a:ext cx="728747" cy="6799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GT 1a</a:t>
            </a:r>
            <a:r>
              <a:rPr lang="en-US" sz="1400" dirty="0" smtClean="0">
                <a:solidFill>
                  <a:schemeClr val="bg1"/>
                </a:solidFill>
              </a:rPr>
              <a:t/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n = 13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919162" y="2392689"/>
            <a:ext cx="4020818" cy="677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 lIns="274320" anchor="ctr"/>
          <a:lstStyle/>
          <a:p>
            <a:r>
              <a:rPr lang="en-US" sz="1800" b="1" dirty="0">
                <a:latin typeface="Arial"/>
                <a:cs typeface="Arial"/>
              </a:rPr>
              <a:t>Ombitasvir-</a:t>
            </a:r>
            <a:r>
              <a:rPr lang="en-US" sz="1800" b="1" dirty="0">
                <a:solidFill>
                  <a:srgbClr val="000000"/>
                </a:solidFill>
                <a:latin typeface="Arial" pitchFamily="22" charset="0"/>
              </a:rPr>
              <a:t>Paritaprevir</a:t>
            </a:r>
            <a:r>
              <a:rPr lang="en-US" sz="1800" b="1" dirty="0">
                <a:latin typeface="Arial"/>
                <a:cs typeface="Arial"/>
              </a:rPr>
              <a:t>-Ritonavir and Dasabuvir + </a:t>
            </a:r>
            <a:r>
              <a:rPr lang="en-US" sz="1800" b="1" dirty="0" smtClean="0">
                <a:latin typeface="Arial"/>
                <a:cs typeface="Arial"/>
              </a:rPr>
              <a:t>Ribavirin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191500" y="2557390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919162" y="3513400"/>
            <a:ext cx="4020818" cy="677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 lIns="274320" anchor="ctr"/>
          <a:lstStyle/>
          <a:p>
            <a:r>
              <a:rPr lang="en-US" sz="1800" b="1" dirty="0">
                <a:latin typeface="Arial"/>
                <a:cs typeface="Arial"/>
              </a:rPr>
              <a:t>Ombitasvir-</a:t>
            </a:r>
            <a:r>
              <a:rPr lang="en-US" sz="1800" b="1" dirty="0">
                <a:solidFill>
                  <a:srgbClr val="000000"/>
                </a:solidFill>
                <a:latin typeface="Arial" pitchFamily="22" charset="0"/>
              </a:rPr>
              <a:t>Paritaprevir</a:t>
            </a:r>
            <a:r>
              <a:rPr lang="en-US" sz="1800" b="1" dirty="0">
                <a:latin typeface="Arial"/>
                <a:cs typeface="Arial"/>
              </a:rPr>
              <a:t>-Ritonavir and </a:t>
            </a:r>
            <a:r>
              <a:rPr lang="en-US" sz="1800" b="1" dirty="0" smtClean="0">
                <a:latin typeface="Arial"/>
                <a:cs typeface="Arial"/>
              </a:rPr>
              <a:t>Dasabuvir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191500" y="3642356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49" name="Rectangle 48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2552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5197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40222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645145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92323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4927167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867501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Rectangle 25"/>
          <p:cNvSpPr>
            <a:spLocks noChangeArrowheads="1"/>
          </p:cNvSpPr>
          <p:nvPr/>
        </p:nvSpPr>
        <p:spPr bwMode="auto">
          <a:xfrm>
            <a:off x="-9648" y="4953000"/>
            <a:ext cx="9162288" cy="10972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Ombitasvir-Paritaprevir-Ritonavir (25/150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/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100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 once daily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+ Dasabuvir: 250 mg twice 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for patients not on hemodialysis: 200 mg once 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for patients on hemodialysis: 200 mg given 4 hours before each hemodialysis session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7740" y="3513400"/>
            <a:ext cx="728747" cy="6799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GT 1b</a:t>
            </a:r>
            <a:r>
              <a:rPr lang="en-US" sz="1400" dirty="0" smtClean="0">
                <a:solidFill>
                  <a:schemeClr val="bg1"/>
                </a:solidFill>
              </a:rPr>
              <a:t/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n = 7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16026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Pockros</a:t>
            </a:r>
            <a:r>
              <a:rPr lang="en-US" dirty="0"/>
              <a:t> PJ, Gastroenterology. 2016;150:1590-8.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F0EADC"/>
                </a:solidFill>
              </a:rPr>
              <a:t>Ombitasvir</a:t>
            </a:r>
            <a:r>
              <a:rPr lang="en-US" sz="2000" dirty="0">
                <a:solidFill>
                  <a:srgbClr val="F0EADC"/>
                </a:solidFill>
              </a:rPr>
              <a:t>-Paritaprevir-Ritonavir and Dasabuvir in GT1 &amp; Renal Disease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400" dirty="0"/>
              <a:t>RUBY-I: </a:t>
            </a:r>
            <a:r>
              <a:rPr lang="en-US" sz="2400" dirty="0" smtClean="0"/>
              <a:t>Baseline Characteristics</a:t>
            </a:r>
            <a:endParaRPr lang="en-US" sz="2400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7931900"/>
              </p:ext>
            </p:extLst>
          </p:nvPr>
        </p:nvGraphicFramePr>
        <p:xfrm>
          <a:off x="685800" y="1463040"/>
          <a:ext cx="7772400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/>
                <a:gridCol w="3276600"/>
              </a:tblGrid>
              <a:tr h="428499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Baseline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Characteristic</a:t>
                      </a:r>
                      <a:endParaRPr lang="en-US" sz="1600" dirty="0"/>
                    </a:p>
                  </a:txBody>
                  <a:tcPr marT="91440" marB="91440" anchor="ctr">
                    <a:lnL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All</a:t>
                      </a:r>
                      <a:r>
                        <a:rPr lang="en-US" sz="1600" baseline="0" dirty="0" smtClean="0"/>
                        <a:t> Patients (n = 20)</a:t>
                      </a:r>
                      <a:endParaRPr lang="en-US" sz="1400" dirty="0"/>
                    </a:p>
                  </a:txBody>
                  <a:tcPr marT="91440" marB="91440" anchor="ctr">
                    <a:lnR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5496"/>
                    </a:solidFill>
                  </a:tcPr>
                </a:tc>
              </a:tr>
              <a:tr h="338813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Male, %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17 (85%)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38813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Median age</a:t>
                      </a:r>
                      <a:r>
                        <a:rPr lang="en-US" sz="1600" baseline="0" dirty="0" smtClean="0"/>
                        <a:t>, years (range)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60</a:t>
                      </a:r>
                      <a:r>
                        <a:rPr lang="en-US" sz="1600" baseline="0" dirty="0" smtClean="0"/>
                        <a:t> (49-69)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37068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Race</a:t>
                      </a:r>
                      <a:br>
                        <a:rPr lang="en-US" sz="1600" dirty="0" smtClean="0"/>
                      </a:br>
                      <a:r>
                        <a:rPr lang="en-US" sz="1600" baseline="0" dirty="0" smtClean="0"/>
                        <a:t>   </a:t>
                      </a:r>
                      <a:r>
                        <a:rPr lang="en-US" sz="1600" dirty="0" smtClean="0"/>
                        <a:t>Black</a:t>
                      </a:r>
                      <a:br>
                        <a:rPr lang="en-US" sz="1600" dirty="0" smtClean="0"/>
                      </a:br>
                      <a:r>
                        <a:rPr lang="en-US" sz="1600" baseline="0" dirty="0" smtClean="0"/>
                        <a:t>   </a:t>
                      </a:r>
                      <a:r>
                        <a:rPr lang="en-US" sz="1600" dirty="0" smtClean="0"/>
                        <a:t>Hispanic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14 (70%)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3 (15%)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8813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Median HCV RNA, log</a:t>
                      </a:r>
                      <a:r>
                        <a:rPr lang="en-US" sz="1600" baseline="-25000" dirty="0" smtClean="0"/>
                        <a:t>10</a:t>
                      </a:r>
                      <a:r>
                        <a:rPr lang="en-US" sz="1600" dirty="0" smtClean="0"/>
                        <a:t> IU/ml (range)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6.6 (5.5-7.6)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086195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Degree of Fibrosis, n (%)</a:t>
                      </a:r>
                      <a:br>
                        <a:rPr lang="en-US" sz="1600" dirty="0" smtClean="0"/>
                      </a:br>
                      <a:r>
                        <a:rPr lang="en-US" sz="1600" baseline="0" dirty="0" smtClean="0"/>
                        <a:t>  </a:t>
                      </a:r>
                      <a:r>
                        <a:rPr lang="en-US" sz="1600" dirty="0" smtClean="0"/>
                        <a:t>F0-F1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</a:t>
                      </a:r>
                      <a:r>
                        <a:rPr lang="en-US" sz="1600" baseline="0" dirty="0" smtClean="0"/>
                        <a:t> F2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  F3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10 (50%)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6 (30%)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4 (20%)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37068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CKD Stage; n (%)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4</a:t>
                      </a:r>
                      <a:r>
                        <a:rPr lang="en-US" sz="1600" baseline="0" dirty="0" smtClean="0"/>
                        <a:t> (</a:t>
                      </a:r>
                      <a:r>
                        <a:rPr lang="en-US" sz="1600" dirty="0" err="1" smtClean="0"/>
                        <a:t>eGFR</a:t>
                      </a:r>
                      <a:r>
                        <a:rPr lang="en-US" sz="1600" dirty="0" smtClean="0"/>
                        <a:t> 15-30 mL/min/1.73 m</a:t>
                      </a:r>
                      <a:r>
                        <a:rPr lang="en-US" sz="1600" baseline="30000" dirty="0" smtClean="0"/>
                        <a:t>2</a:t>
                      </a:r>
                      <a:r>
                        <a:rPr lang="en-US" sz="1600" dirty="0" smtClean="0"/>
                        <a:t>)</a:t>
                      </a:r>
                      <a:br>
                        <a:rPr lang="en-US" sz="1600" dirty="0" smtClean="0"/>
                      </a:br>
                      <a:r>
                        <a:rPr lang="en-US" sz="1600" baseline="0" dirty="0" smtClean="0"/>
                        <a:t>  </a:t>
                      </a:r>
                      <a:r>
                        <a:rPr lang="en-US" sz="1600" dirty="0" smtClean="0"/>
                        <a:t>5 </a:t>
                      </a:r>
                      <a:r>
                        <a:rPr lang="en-US" sz="1600" baseline="0" dirty="0" smtClean="0"/>
                        <a:t>(</a:t>
                      </a:r>
                      <a:r>
                        <a:rPr lang="en-US" sz="1600" dirty="0" err="1" smtClean="0"/>
                        <a:t>eGFR</a:t>
                      </a:r>
                      <a:r>
                        <a:rPr lang="en-US" sz="1600" dirty="0" smtClean="0"/>
                        <a:t> &lt;15 mL/min/1.73 m</a:t>
                      </a:r>
                      <a:r>
                        <a:rPr lang="en-US" sz="1600" baseline="30000" dirty="0" smtClean="0"/>
                        <a:t>2 </a:t>
                      </a:r>
                      <a:r>
                        <a:rPr lang="en-US" sz="1600" dirty="0" smtClean="0"/>
                        <a:t>or requiring HD)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6</a:t>
                      </a:r>
                      <a:r>
                        <a:rPr lang="en-US" sz="1600" baseline="0" dirty="0" smtClean="0"/>
                        <a:t> (30)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14 (70)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8813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err="1" smtClean="0"/>
                        <a:t>eGFR</a:t>
                      </a:r>
                      <a:r>
                        <a:rPr lang="en-US" sz="1600" dirty="0" smtClean="0"/>
                        <a:t>, mL/min/1.73 m</a:t>
                      </a:r>
                      <a:r>
                        <a:rPr lang="en-US" sz="1600" baseline="30000" dirty="0" smtClean="0"/>
                        <a:t>2</a:t>
                      </a:r>
                      <a:endParaRPr lang="en-US" sz="1600" baseline="30000" dirty="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10.9 (5.4-29.9)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784862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rgbClr val="F0EADC"/>
                </a:solidFill>
              </a:rPr>
              <a:t>Ombitasvir-Paritaprevir-Ritonavir and Dasabuvir in GT1 &amp; Renal Disease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400" dirty="0"/>
              <a:t>RUBY-I: Baseline </a:t>
            </a:r>
            <a:r>
              <a:rPr lang="en-US" sz="2400" dirty="0" smtClean="0"/>
              <a:t>Results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RUBY-I</a:t>
            </a:r>
            <a:r>
              <a:rPr lang="en-US" dirty="0"/>
              <a:t>: </a:t>
            </a:r>
            <a:r>
              <a:rPr lang="en-US" dirty="0" smtClean="0"/>
              <a:t>SVR 12 Rates*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Pockros</a:t>
            </a:r>
            <a:r>
              <a:rPr lang="en-US" dirty="0"/>
              <a:t> PJ, Gastroenterology. 2016;150:1590-8.</a:t>
            </a:r>
          </a:p>
        </p:txBody>
      </p:sp>
      <p:sp>
        <p:nvSpPr>
          <p:cNvPr id="8" name="Rectangle 7"/>
          <p:cNvSpPr/>
          <p:nvPr/>
        </p:nvSpPr>
        <p:spPr>
          <a:xfrm>
            <a:off x="2705289" y="4948162"/>
            <a:ext cx="1295399" cy="408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85/88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67400" y="4948162"/>
            <a:ext cx="1295399" cy="408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91/91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-3193" y="6019800"/>
            <a:ext cx="9171433" cy="330123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mpd="sng">
            <a:solidFill>
              <a:srgbClr val="7F7F7F"/>
            </a:solidFill>
            <a:miter lim="800000"/>
            <a:headEnd/>
            <a:tailEnd/>
          </a:ln>
          <a:effectLst/>
          <a:extLst/>
        </p:spPr>
        <p:txBody>
          <a:bodyPr wrap="none" lIns="457200" anchor="ctr"/>
          <a:lstStyle/>
          <a:p>
            <a:pPr>
              <a:lnSpc>
                <a:spcPts val="1800"/>
              </a:lnSpc>
            </a:pP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b="1" dirty="0" smtClean="0">
                <a:latin typeface="Arial"/>
                <a:cs typeface="Arial"/>
              </a:rPr>
              <a:t>OBV/PTV/r + DSV </a:t>
            </a:r>
            <a:r>
              <a:rPr lang="en-US" sz="1400" dirty="0" smtClean="0">
                <a:latin typeface="Arial"/>
                <a:cs typeface="Arial"/>
              </a:rPr>
              <a:t> = Ombitasvir-Paritaprevir-Ritonavir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and Dasabuvir; </a:t>
            </a:r>
            <a:r>
              <a:rPr lang="en-US" sz="1400" b="1" dirty="0" smtClean="0">
                <a:latin typeface="Arial"/>
                <a:cs typeface="Arial"/>
              </a:rPr>
              <a:t>RBV</a:t>
            </a:r>
            <a:r>
              <a:rPr lang="en-US" sz="1400" dirty="0" smtClean="0">
                <a:latin typeface="Arial"/>
                <a:cs typeface="Arial"/>
              </a:rPr>
              <a:t> = ribavirin</a:t>
            </a:r>
            <a:endParaRPr lang="en-US" sz="1400" dirty="0">
              <a:latin typeface="Arial"/>
              <a:cs typeface="Arial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0637047"/>
              </p:ext>
            </p:extLst>
          </p:nvPr>
        </p:nvGraphicFramePr>
        <p:xfrm>
          <a:off x="306388" y="1828800"/>
          <a:ext cx="85344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0"/>
          <p:cNvSpPr/>
          <p:nvPr/>
        </p:nvSpPr>
        <p:spPr>
          <a:xfrm>
            <a:off x="1648693" y="5047495"/>
            <a:ext cx="765047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1</a:t>
            </a:r>
            <a:r>
              <a:rPr lang="en-US" sz="1600" dirty="0">
                <a:solidFill>
                  <a:schemeClr val="bg1"/>
                </a:solidFill>
              </a:rPr>
              <a:t>3</a:t>
            </a:r>
            <a:r>
              <a:rPr lang="en-US" sz="1600" dirty="0" smtClean="0">
                <a:solidFill>
                  <a:schemeClr val="bg1"/>
                </a:solidFill>
              </a:rPr>
              <a:t>/13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4600" y="5047495"/>
            <a:ext cx="765047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7/7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14800" y="5047495"/>
            <a:ext cx="765047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11/13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04540" y="5047495"/>
            <a:ext cx="765047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7/7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29400" y="5047495"/>
            <a:ext cx="765047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11/13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67600" y="5047495"/>
            <a:ext cx="765047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7/7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17050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Pockros</a:t>
            </a:r>
            <a:r>
              <a:rPr lang="en-US" dirty="0"/>
              <a:t> PJ, Gastroenterology. 2016;150:1590-8.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/>
              <a:t>Ombit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asvir-Paritaprevir-Ritonavir and Dasabuvir in GT1 &amp; Renal Disease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800" dirty="0"/>
              <a:t>RUBY-I: </a:t>
            </a:r>
            <a:r>
              <a:rPr lang="en-US" sz="2800" dirty="0" smtClean="0"/>
              <a:t>Conclusions</a:t>
            </a:r>
            <a:endParaRPr lang="en-US" sz="27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124327"/>
              </p:ext>
            </p:extLst>
          </p:nvPr>
        </p:nvGraphicFramePr>
        <p:xfrm>
          <a:off x="0" y="2362200"/>
          <a:ext cx="9144000" cy="2270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In 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a clinical trial, the combination of ombitasvir, paritaprevir, and ritonavir, administered with dasabuvir, led to an SVR12 in 90% of patients with HCV genotype 1 infection and stage 4 or 5 CKD. The regimen is well tolerated, though ribavirin use may require a reduction or interruption to manage anemia.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314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tx2">
                    <a:lumMod val="50000"/>
                    <a:lumOff val="50000"/>
                  </a:schemeClr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085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76201" y="1371600"/>
            <a:ext cx="9012934" cy="4971288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solidFill>
              <a:schemeClr val="bg1"/>
            </a:solidFill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6032" indent="-256032">
              <a:lnSpc>
                <a:spcPts val="2200"/>
              </a:lnSpc>
              <a:spcBef>
                <a:spcPts val="1200"/>
              </a:spcBef>
              <a:buClr>
                <a:schemeClr val="bg1">
                  <a:lumMod val="75000"/>
                </a:schemeClr>
              </a:buClr>
            </a:pPr>
            <a:r>
              <a:rPr lang="en-U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SAPPHIRE-I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: GT1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(a 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&amp;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 b)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,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 Treatment-Naïve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,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without cirrhosis</a:t>
            </a: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- Ombitasvir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-paritaprevir-ritonavir + dasabuvir</a:t>
            </a: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 + RBV x 12 weeks</a:t>
            </a:r>
          </a:p>
          <a:p>
            <a:pPr marL="256032" indent="-256032">
              <a:lnSpc>
                <a:spcPts val="2200"/>
              </a:lnSpc>
              <a:spcBef>
                <a:spcPts val="1200"/>
              </a:spcBef>
              <a:buClr>
                <a:schemeClr val="bg1">
                  <a:lumMod val="75000"/>
                </a:schemeClr>
              </a:buClr>
            </a:pPr>
            <a:r>
              <a:rPr lang="en-US" sz="2000" b="1" dirty="0" smtClean="0">
                <a:solidFill>
                  <a:srgbClr val="F0EADC"/>
                </a:solidFill>
                <a:latin typeface="Arial"/>
                <a:cs typeface="Arial"/>
              </a:rPr>
              <a:t>PEARL-III: </a:t>
            </a:r>
            <a:r>
              <a:rPr lang="en-US" sz="2000" dirty="0" smtClean="0">
                <a:solidFill>
                  <a:srgbClr val="F0EADC"/>
                </a:solidFill>
                <a:latin typeface="Arial"/>
                <a:cs typeface="Arial"/>
              </a:rPr>
              <a:t>GT1b, Treatment-Naïve, without cirrhosis</a:t>
            </a:r>
            <a:br>
              <a:rPr lang="en-US" sz="2000" dirty="0" smtClean="0">
                <a:solidFill>
                  <a:srgbClr val="F0EADC"/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chemeClr val="bg1"/>
                </a:solidFill>
                <a:cs typeface="Arial"/>
              </a:rPr>
              <a:t>- </a:t>
            </a:r>
            <a:r>
              <a:rPr lang="en-US" sz="2000" dirty="0">
                <a:solidFill>
                  <a:schemeClr val="bg1"/>
                </a:solidFill>
                <a:cs typeface="Arial"/>
              </a:rPr>
              <a:t>Ombitasvir-paritaprevir-ritonavir + dasabuvir </a:t>
            </a:r>
            <a:r>
              <a:rPr lang="en-US" sz="2000" dirty="0" smtClean="0">
                <a:solidFill>
                  <a:schemeClr val="bg1"/>
                </a:solidFill>
                <a:cs typeface="Arial"/>
              </a:rPr>
              <a:t>+/- </a:t>
            </a:r>
            <a:r>
              <a:rPr lang="en-US" sz="2000" dirty="0">
                <a:solidFill>
                  <a:schemeClr val="bg1"/>
                </a:solidFill>
                <a:cs typeface="Arial"/>
              </a:rPr>
              <a:t>RBV x 12 </a:t>
            </a:r>
            <a:r>
              <a:rPr lang="en-US" sz="2000" dirty="0" smtClean="0">
                <a:solidFill>
                  <a:schemeClr val="bg1"/>
                </a:solidFill>
                <a:cs typeface="Arial"/>
              </a:rPr>
              <a:t>weeks</a:t>
            </a:r>
          </a:p>
          <a:p>
            <a:pPr marL="256032" indent="-256032">
              <a:lnSpc>
                <a:spcPts val="2200"/>
              </a:lnSpc>
              <a:spcBef>
                <a:spcPts val="1200"/>
              </a:spcBef>
              <a:buClr>
                <a:schemeClr val="bg1">
                  <a:lumMod val="75000"/>
                </a:schemeClr>
              </a:buClr>
            </a:pPr>
            <a:r>
              <a:rPr lang="en-US" sz="2000" b="1" dirty="0">
                <a:solidFill>
                  <a:srgbClr val="F0EADC"/>
                </a:solidFill>
                <a:cs typeface="Arial"/>
              </a:rPr>
              <a:t>PEARL-</a:t>
            </a:r>
            <a:r>
              <a:rPr lang="en-US" sz="2000" b="1" dirty="0" smtClean="0">
                <a:solidFill>
                  <a:srgbClr val="F0EADC"/>
                </a:solidFill>
                <a:cs typeface="Arial"/>
              </a:rPr>
              <a:t>IV: </a:t>
            </a:r>
            <a:r>
              <a:rPr lang="en-US" sz="2000" dirty="0" smtClean="0">
                <a:solidFill>
                  <a:srgbClr val="F0EADC"/>
                </a:solidFill>
                <a:cs typeface="Arial"/>
              </a:rPr>
              <a:t>GT1a, Treatment-Naïve</a:t>
            </a:r>
            <a:r>
              <a:rPr lang="en-US" sz="2000" dirty="0">
                <a:solidFill>
                  <a:srgbClr val="F0EADC"/>
                </a:solidFill>
                <a:cs typeface="Arial"/>
              </a:rPr>
              <a:t>, without cirrhosis</a:t>
            </a:r>
            <a:br>
              <a:rPr lang="en-US" sz="2000" dirty="0">
                <a:solidFill>
                  <a:srgbClr val="F0EADC"/>
                </a:solidFill>
                <a:cs typeface="Arial"/>
              </a:rPr>
            </a:br>
            <a:r>
              <a:rPr lang="en-US" sz="2000" dirty="0">
                <a:solidFill>
                  <a:schemeClr val="bg1"/>
                </a:solidFill>
                <a:cs typeface="Arial"/>
              </a:rPr>
              <a:t>- Ombitasvir-paritaprevir-ritonavir + dasabuvir +/- RBV x 12 </a:t>
            </a:r>
            <a:r>
              <a:rPr lang="en-US" sz="2000" dirty="0" smtClean="0">
                <a:solidFill>
                  <a:schemeClr val="bg1"/>
                </a:solidFill>
                <a:cs typeface="Arial"/>
              </a:rPr>
              <a:t>weeks</a:t>
            </a:r>
          </a:p>
          <a:p>
            <a:pPr marL="256032" indent="-256032">
              <a:lnSpc>
                <a:spcPts val="2200"/>
              </a:lnSpc>
              <a:spcBef>
                <a:spcPts val="1200"/>
              </a:spcBef>
              <a:buClr>
                <a:schemeClr val="bg1">
                  <a:lumMod val="75000"/>
                </a:schemeClr>
              </a:buClr>
            </a:pPr>
            <a:r>
              <a:rPr lang="en-US" sz="2000" b="1" dirty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SAPPHIRE-</a:t>
            </a:r>
            <a:r>
              <a:rPr lang="en-U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II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: GT1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(a 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&amp;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 b)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,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Treatment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-Experienced,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without cirrhosis</a:t>
            </a:r>
            <a:r>
              <a:rPr lang="en-US" sz="2000" dirty="0">
                <a:solidFill>
                  <a:schemeClr val="bg1"/>
                </a:solidFill>
                <a:cs typeface="Arial"/>
              </a:rPr>
              <a:t/>
            </a:r>
            <a:br>
              <a:rPr lang="en-US" sz="2000" dirty="0">
                <a:solidFill>
                  <a:schemeClr val="bg1"/>
                </a:solidFill>
                <a:cs typeface="Arial"/>
              </a:rPr>
            </a:br>
            <a:r>
              <a:rPr lang="en-US" sz="2000" dirty="0">
                <a:solidFill>
                  <a:schemeClr val="bg1"/>
                </a:solidFill>
                <a:cs typeface="Arial"/>
              </a:rPr>
              <a:t>- Ombitasvir-paritaprevir-ritonavir + dasabuvir + RBV x 12 </a:t>
            </a:r>
            <a:r>
              <a:rPr lang="en-US" sz="2000" dirty="0" smtClean="0">
                <a:solidFill>
                  <a:schemeClr val="bg1"/>
                </a:solidFill>
                <a:cs typeface="Arial"/>
              </a:rPr>
              <a:t>weeks</a:t>
            </a:r>
          </a:p>
          <a:p>
            <a:pPr marL="256032" indent="-256032">
              <a:lnSpc>
                <a:spcPts val="2200"/>
              </a:lnSpc>
              <a:spcBef>
                <a:spcPts val="1200"/>
              </a:spcBef>
              <a:buClr>
                <a:schemeClr val="bg1">
                  <a:lumMod val="75000"/>
                </a:schemeClr>
              </a:buClr>
            </a:pPr>
            <a:r>
              <a:rPr lang="en-US" sz="2000" b="1" dirty="0">
                <a:solidFill>
                  <a:srgbClr val="F0EADC"/>
                </a:solidFill>
                <a:cs typeface="Arial"/>
              </a:rPr>
              <a:t>PEARL-</a:t>
            </a:r>
            <a:r>
              <a:rPr lang="en-US" sz="2000" b="1" dirty="0" smtClean="0">
                <a:solidFill>
                  <a:srgbClr val="F0EADC"/>
                </a:solidFill>
                <a:cs typeface="Arial"/>
              </a:rPr>
              <a:t>II</a:t>
            </a:r>
            <a:r>
              <a:rPr lang="en-US" sz="2000" b="1" dirty="0">
                <a:solidFill>
                  <a:srgbClr val="F0EADC"/>
                </a:solidFill>
                <a:cs typeface="Arial"/>
              </a:rPr>
              <a:t>: </a:t>
            </a:r>
            <a:r>
              <a:rPr lang="en-US" sz="2000" dirty="0">
                <a:solidFill>
                  <a:srgbClr val="F0EADC"/>
                </a:solidFill>
                <a:cs typeface="Arial"/>
              </a:rPr>
              <a:t>GT1b, Treatment</a:t>
            </a:r>
            <a:r>
              <a:rPr lang="en-US" sz="2000" dirty="0" smtClean="0">
                <a:solidFill>
                  <a:srgbClr val="F0EADC"/>
                </a:solidFill>
                <a:cs typeface="Arial"/>
              </a:rPr>
              <a:t>-Experienced, </a:t>
            </a:r>
            <a:r>
              <a:rPr lang="en-US" sz="2000" dirty="0">
                <a:solidFill>
                  <a:srgbClr val="F0EADC"/>
                </a:solidFill>
                <a:cs typeface="Arial"/>
              </a:rPr>
              <a:t>without cirrhosis</a:t>
            </a:r>
            <a:br>
              <a:rPr lang="en-US" sz="2000" dirty="0">
                <a:solidFill>
                  <a:srgbClr val="F0EADC"/>
                </a:solidFill>
                <a:cs typeface="Arial"/>
              </a:rPr>
            </a:br>
            <a:r>
              <a:rPr lang="en-US" sz="2000" dirty="0">
                <a:solidFill>
                  <a:schemeClr val="bg1"/>
                </a:solidFill>
                <a:cs typeface="Arial"/>
              </a:rPr>
              <a:t>- Ombitasvir-paritaprevir-ritonavir + dasabuvir +/- RBV x 12 </a:t>
            </a:r>
            <a:r>
              <a:rPr lang="en-US" sz="2000" dirty="0" smtClean="0">
                <a:solidFill>
                  <a:schemeClr val="bg1"/>
                </a:solidFill>
                <a:cs typeface="Arial"/>
              </a:rPr>
              <a:t>week</a:t>
            </a:r>
            <a:endParaRPr lang="en-US" sz="2000" dirty="0">
              <a:solidFill>
                <a:schemeClr val="bg1"/>
              </a:solidFill>
              <a:cs typeface="Arial"/>
            </a:endParaRPr>
          </a:p>
          <a:p>
            <a:pPr marL="256032" indent="-256032">
              <a:lnSpc>
                <a:spcPts val="2200"/>
              </a:lnSpc>
              <a:spcBef>
                <a:spcPts val="1200"/>
              </a:spcBef>
              <a:buClr>
                <a:schemeClr val="bg1">
                  <a:lumMod val="75000"/>
                </a:schemeClr>
              </a:buClr>
            </a:pPr>
            <a:r>
              <a:rPr lang="en-U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TURQUOISE II: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GT1 (a </a:t>
            </a:r>
            <a:r>
              <a:rPr lang="en-US" sz="18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&amp;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 b),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Treatment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-Naïve &amp; Experienced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,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with cirrhosis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</a:br>
            <a:r>
              <a:rPr lang="en-US" sz="2000" dirty="0">
                <a:solidFill>
                  <a:schemeClr val="bg1"/>
                </a:solidFill>
                <a:cs typeface="Arial"/>
              </a:rPr>
              <a:t>- </a:t>
            </a:r>
            <a:r>
              <a:rPr lang="en-US" sz="2000" dirty="0" smtClean="0">
                <a:solidFill>
                  <a:schemeClr val="bg1"/>
                </a:solidFill>
                <a:cs typeface="Arial"/>
              </a:rPr>
              <a:t>Ombitasvir</a:t>
            </a:r>
            <a:r>
              <a:rPr lang="en-US" sz="2000" dirty="0">
                <a:solidFill>
                  <a:schemeClr val="bg1"/>
                </a:solidFill>
                <a:cs typeface="Arial"/>
              </a:rPr>
              <a:t>-paritaprevir-ritonavir + dasabuvir </a:t>
            </a:r>
            <a:r>
              <a:rPr lang="en-US" sz="2000" dirty="0" smtClean="0">
                <a:solidFill>
                  <a:schemeClr val="bg1"/>
                </a:solidFill>
                <a:cs typeface="Arial"/>
              </a:rPr>
              <a:t>+ </a:t>
            </a:r>
            <a:r>
              <a:rPr lang="en-US" sz="2000" dirty="0">
                <a:solidFill>
                  <a:schemeClr val="bg1"/>
                </a:solidFill>
                <a:cs typeface="Arial"/>
              </a:rPr>
              <a:t>RBV x </a:t>
            </a:r>
            <a:r>
              <a:rPr lang="en-US" sz="2000" dirty="0" smtClean="0">
                <a:solidFill>
                  <a:schemeClr val="bg1"/>
                </a:solidFill>
                <a:cs typeface="Arial"/>
              </a:rPr>
              <a:t>12 or 24 weeks</a:t>
            </a:r>
          </a:p>
          <a:p>
            <a:pPr marL="256032" indent="-256032">
              <a:lnSpc>
                <a:spcPts val="2200"/>
              </a:lnSpc>
              <a:spcBef>
                <a:spcPts val="1200"/>
              </a:spcBef>
              <a:buClr>
                <a:schemeClr val="bg1">
                  <a:lumMod val="75000"/>
                </a:schemeClr>
              </a:buClr>
            </a:pPr>
            <a:r>
              <a:rPr lang="en-US" sz="2000" b="1" dirty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UOISE II: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GT1b,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Treatment-Naïve &amp; Experienced, with cirrhosis</a:t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</a:br>
            <a:r>
              <a:rPr lang="en-US" sz="2000" dirty="0">
                <a:solidFill>
                  <a:schemeClr val="bg1"/>
                </a:solidFill>
                <a:cs typeface="Arial"/>
              </a:rPr>
              <a:t>- </a:t>
            </a:r>
            <a:r>
              <a:rPr lang="en-US" sz="2000" dirty="0" err="1">
                <a:solidFill>
                  <a:schemeClr val="bg1"/>
                </a:solidFill>
                <a:cs typeface="Arial"/>
              </a:rPr>
              <a:t>Ombitasvir</a:t>
            </a:r>
            <a:r>
              <a:rPr lang="en-US" sz="2000" dirty="0">
                <a:solidFill>
                  <a:schemeClr val="bg1"/>
                </a:solidFill>
                <a:cs typeface="Arial"/>
              </a:rPr>
              <a:t>-</a:t>
            </a:r>
            <a:r>
              <a:rPr lang="en-US" sz="2000" dirty="0" err="1">
                <a:solidFill>
                  <a:schemeClr val="bg1"/>
                </a:solidFill>
                <a:cs typeface="Arial"/>
              </a:rPr>
              <a:t>paritaprevir</a:t>
            </a:r>
            <a:r>
              <a:rPr lang="en-US" sz="2000" dirty="0">
                <a:solidFill>
                  <a:schemeClr val="bg1"/>
                </a:solidFill>
                <a:cs typeface="Arial"/>
              </a:rPr>
              <a:t>-ritonavir + </a:t>
            </a:r>
            <a:r>
              <a:rPr lang="en-US" sz="2000" dirty="0" err="1">
                <a:solidFill>
                  <a:schemeClr val="bg1"/>
                </a:solidFill>
                <a:cs typeface="Arial"/>
              </a:rPr>
              <a:t>dasabuvir</a:t>
            </a:r>
            <a:r>
              <a:rPr lang="en-US" sz="2000" dirty="0">
                <a:solidFill>
                  <a:schemeClr val="bg1"/>
                </a:solidFill>
                <a:cs typeface="Arial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cs typeface="Arial"/>
              </a:rPr>
              <a:t>x </a:t>
            </a:r>
            <a:r>
              <a:rPr lang="en-US" sz="2000" dirty="0">
                <a:solidFill>
                  <a:schemeClr val="bg1"/>
                </a:solidFill>
                <a:cs typeface="Arial"/>
              </a:rPr>
              <a:t>12 </a:t>
            </a:r>
            <a:r>
              <a:rPr lang="en-US" sz="2000" dirty="0" smtClean="0">
                <a:solidFill>
                  <a:schemeClr val="bg1"/>
                </a:solidFill>
                <a:cs typeface="Arial"/>
              </a:rPr>
              <a:t>weeks</a:t>
            </a:r>
            <a:endParaRPr lang="en-US" sz="2000" dirty="0">
              <a:solidFill>
                <a:schemeClr val="bg1"/>
              </a:solidFill>
              <a:cs typeface="Arial"/>
            </a:endParaRPr>
          </a:p>
          <a:p>
            <a:pPr marL="256032" indent="-256032">
              <a:lnSpc>
                <a:spcPts val="2200"/>
              </a:lnSpc>
              <a:spcBef>
                <a:spcPts val="1200"/>
              </a:spcBef>
              <a:buClr>
                <a:schemeClr val="bg1">
                  <a:lumMod val="75000"/>
                </a:schemeClr>
              </a:buClr>
            </a:pPr>
            <a:endParaRPr lang="en-US" sz="20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24273"/>
            <a:ext cx="9162288" cy="844278"/>
          </a:xfrm>
          <a:prstGeom prst="rect">
            <a:avLst/>
          </a:prstGeom>
          <a:solidFill>
            <a:srgbClr val="043346"/>
          </a:solidFill>
          <a:ln>
            <a:noFill/>
          </a:ln>
        </p:spPr>
        <p:txBody>
          <a:bodyPr tIns="0" anchor="ctr">
            <a:normAutofit/>
          </a:bodyPr>
          <a:lstStyle/>
          <a:p>
            <a:pPr lvl="0" eaLnBrk="1" fontAlgn="auto" hangingPunct="1">
              <a:lnSpc>
                <a:spcPts val="3600"/>
              </a:lnSpc>
              <a:spcAft>
                <a:spcPts val="0"/>
              </a:spcAft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Summary of Key Phase 3 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Studies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4375" y="-1"/>
            <a:ext cx="9180577" cy="545586"/>
          </a:xfrm>
          <a:prstGeom prst="rect">
            <a:avLst/>
          </a:prstGeom>
          <a:solidFill>
            <a:srgbClr val="0D5E7F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2000" dirty="0" smtClean="0"/>
              <a:t> Ombitasvir-Paritaprevir</a:t>
            </a:r>
            <a:r>
              <a:rPr lang="en-US" sz="2000" dirty="0"/>
              <a:t>-</a:t>
            </a:r>
            <a:r>
              <a:rPr lang="en-US" sz="2000" dirty="0" smtClean="0"/>
              <a:t>Ritonavir + Dasabuvir (</a:t>
            </a:r>
            <a:r>
              <a:rPr lang="en-US" sz="2000" i="1" dirty="0" err="1" smtClean="0"/>
              <a:t>Viekira</a:t>
            </a:r>
            <a:r>
              <a:rPr lang="en-US" sz="2000" i="1" dirty="0" smtClean="0"/>
              <a:t> Pak</a:t>
            </a:r>
            <a:r>
              <a:rPr lang="en-US" sz="2000" dirty="0" smtClean="0"/>
              <a:t>) +/- </a:t>
            </a:r>
            <a:r>
              <a:rPr lang="en-US" sz="2000" dirty="0"/>
              <a:t>RBV </a:t>
            </a: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" y="12938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" y="533400"/>
            <a:ext cx="9158733" cy="1588"/>
          </a:xfrm>
          <a:prstGeom prst="line">
            <a:avLst/>
          </a:prstGeom>
          <a:ln w="9525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330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60506</TotalTime>
  <Words>6796</Words>
  <Application>Microsoft Macintosh PowerPoint</Application>
  <PresentationFormat>On-screen Show (4:3)</PresentationFormat>
  <Paragraphs>1215</Paragraphs>
  <Slides>86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87" baseType="lpstr">
      <vt:lpstr>AETC_Master_Template_061510</vt:lpstr>
      <vt:lpstr>Ombitasvir-Paritaprevir-Ritonavir + Dasabuvir  (Viekira Pak)</vt:lpstr>
      <vt:lpstr>Background and Dosing</vt:lpstr>
      <vt:lpstr>Ombitasvir-Paritaprevir-Ritonavir + Dasabuvir (Viekira Pak)</vt:lpstr>
      <vt:lpstr>Ombitasvir-Paritaprevir-Ritonavir + Dasabuvir (Viekira Pak) Indications and Usage</vt:lpstr>
      <vt:lpstr>Ombitasvir-Paritaprevir-Ritonavir + Dasabuvir (Viekira Pak) Contraindications</vt:lpstr>
      <vt:lpstr>Ombitasvir-Paritaprevir-Ritonavir + Dasabuvir (Viekira Pak) Estimated Medication Cost for Therapy</vt:lpstr>
      <vt:lpstr>PowerPoint Presentation</vt:lpstr>
      <vt:lpstr>PowerPoint Presentation</vt:lpstr>
      <vt:lpstr>PowerPoint Presentation</vt:lpstr>
      <vt:lpstr>PowerPoint Presentation</vt:lpstr>
      <vt:lpstr>Ombitasvir-Paritaprevir-Ritonavir and Dasabuvir in Treatment-Naïve Patients</vt:lpstr>
      <vt:lpstr>Ombitasvir-Paritaprevir-Ritonavir and Dasabuvir + RBV in GT1 SAPPHIRE-I</vt:lpstr>
      <vt:lpstr>Ombitasvir-Paritaprevir-Ritonavir and Dasabuvir + Ribavirin in GT1 SAPPHIRE-I Study: Design</vt:lpstr>
      <vt:lpstr>Ombitasvir-Paritaprevir-Ritonavir and Dasabuvir + Ribavirin in GT1 SAPPHIRE-I Study: Study Regimens</vt:lpstr>
      <vt:lpstr>Ombitasvir-Paritaprevir-Ritonavir and Dasabuvir + Ribavirin in GT1 SAPPHIRE-I Study: Baseline Characteristics</vt:lpstr>
      <vt:lpstr>Ombitasvir-Paritaprevir-Ritonavir and Dasabuvir + Ribavirin in GT1 SAPPHIRE-I Study: Results</vt:lpstr>
      <vt:lpstr>Ombitasvir-Paritaprevir-Ritonavir and Dasabuvir + Ribavirin in GT1 SAPPHIRE-I Study: Results</vt:lpstr>
      <vt:lpstr>Ombitasvir-Paritaprevir-Ritonavir and Dasabuvir + Ribavirin in GT1 SAPPHIRE-I Study: Adverse Events During Double-Blind Phase</vt:lpstr>
      <vt:lpstr>Ombitasvir-Paritaprevir-Ritonavir and Dasabuvir + Ribavirin in GT1 SAPPHIRE-I Study: Conclusions</vt:lpstr>
      <vt:lpstr>Ombitasvir-Paritaprevir-Ritonavir and Dasabuvir +/- RBV in GT1 PEARL-III and PEARL-IV</vt:lpstr>
      <vt:lpstr>Ombitasvir-Paritaprevir-Ritonavir and Dasabuvir +/- RBV in GT1 PEARL-III and PEARL-IV: Study Design</vt:lpstr>
      <vt:lpstr>Ombitasvir-Paritaprevir-Ritonavir and Dasabuvir +/- RBV in GT1 PEARL-III and PEARL-IV: Study Regimens</vt:lpstr>
      <vt:lpstr>Ombitasvir-Paritaprevir-Ritonavir and Dasabuvir +/- RBV in GT1 PEARL-III and PEARL-IV: Baseline Characteristics</vt:lpstr>
      <vt:lpstr>Ombitasvir-Paritaprevir-Ritonavir and Dasabuvir +/- RBV in GT1 PEARL-III and PEARL-IV: Results</vt:lpstr>
      <vt:lpstr>Ombitasvir-Paritaprevir-Ritonavir and Dasabuvir +/- RBV in GT1 PEARL-III and PEARL-IV: Adverse Events </vt:lpstr>
      <vt:lpstr>Ombitasvir-Paritaprevir-Ritonavir and Dasabuvir +/- RBV in GT1 PEARL-III and PEARL-IV: Adverse Events </vt:lpstr>
      <vt:lpstr>Ombitasvir-Paritaprevir-Ritonavir and Dasabuvir +/- RBV in GT1 PEARL-III and PEARL-IV: Conclusions</vt:lpstr>
      <vt:lpstr>Ombitasvir-Paritaprevir-Ritonavir and Dasabuvir in Treatment-Experienced Patients</vt:lpstr>
      <vt:lpstr>Ombitasvir-Paritaprevir-Ritonavir and Dasabuvir + RBV in GT1 SAPPHIRE-II</vt:lpstr>
      <vt:lpstr>Ombitasvir-Paritaprevir-Ritonavir and Dasabuvir + RBV in GT1 SAPPHIRE-II: Study Design</vt:lpstr>
      <vt:lpstr>Ombitasvir-Paritaprevir-Ritonavir and Dasabuvir + RBV in GT1 SAPPHIRE-II: Regimens</vt:lpstr>
      <vt:lpstr>Ombitasvir-Paritaprevir-Ritonavir + Dasabuvir + RBV in GT1 SAPPHIRE-II Study: Baseline Characteristics</vt:lpstr>
      <vt:lpstr>Ombitasvir-Paritaprevir-Ritonavir and Dasabuvir + RBV in GT1 SAPPHIRE-II: Results</vt:lpstr>
      <vt:lpstr>Ombitasvir-Paritaprevir-Ritonavir and Dasabuvir + RBV in GT1 SAPPHIRE-II: Results</vt:lpstr>
      <vt:lpstr>Ombitasvir-Paritaprevir-Ritonavir and Dasabuvir + RBV in GT1 SAPPHIRE-II Study:  Key Adverse Events</vt:lpstr>
      <vt:lpstr>Ombitasvir-Paritaprevir-Ritonavir and Dasabuvir + RBV in GT1 SAPPHIRE-II: Conclusions</vt:lpstr>
      <vt:lpstr>Ombitasvir-Paritaprevir-Ritonavir and Dasabuvir +/- RBV in GT1b PEARL-II</vt:lpstr>
      <vt:lpstr>Ombitasvir-Paritaprevir-Ritonavir and Dasabuvir +/- RBV in GT1b PEARL-II: Study Design</vt:lpstr>
      <vt:lpstr>Ombitasvir-Paritaprevir-Ritonavir and Dasabuvir +/- RBV in GT1b PEARL-II: Regimens</vt:lpstr>
      <vt:lpstr>Ombitasvir-Paritaprevir-Ritonavir and Dasabuvir +/- RBV in GT1b PEARL-II: Baseline Characteristics</vt:lpstr>
      <vt:lpstr>Ombitasvir-Paritaprevir-Ritonavir and Dasabuvir +/- RBV in GT1b PEARL-II: Results</vt:lpstr>
      <vt:lpstr>Ombitasvir-Paritaprevir-Ritonavir and Dasabuvir +/- RBV in GT1b PEARL-II: Results by Prior Treatment Response</vt:lpstr>
      <vt:lpstr>Ombitasvir-Paritaprevir-Ritonavir and Dasabuvir +/- RBV in GT1b PEARL-II: Treatment-Emergent Adverse Effects</vt:lpstr>
      <vt:lpstr>Ombitasvir-Paritaprevir-Ritonavir and Dasabuvir +/- RBV in GT1b PEARL-II: Conclusions</vt:lpstr>
      <vt:lpstr>Ombitasvir-Paritaprevir-Ritonavir and Dasabuvir in Treatment-Naïve and Treatment-Experienced Patients</vt:lpstr>
      <vt:lpstr>3D (Ombitasvir-Paritaprevir-Ritonavir + Dasabuvir) + RBV in GT1  TURQUOISE-I</vt:lpstr>
      <vt:lpstr>3D + Ribavirin for HCV-HIV Coinfection and GT1 TURQUOISE-I: Part 1a Study Design</vt:lpstr>
      <vt:lpstr>3D + Ribavirin for HCV-HIV Coinfection and GT1 TURQUOISE-I: Part 1a Study Regimens</vt:lpstr>
      <vt:lpstr>3D + Ribavirin for HCV-HIV Coinfection and GT 1 TURQUOISE-I: Patient Population</vt:lpstr>
      <vt:lpstr>3D + Ribavirin for HCV-HIV Coinfection and GT 1 TURQUOISE-I: Part 1a Results</vt:lpstr>
      <vt:lpstr>3D + Ribavirin for HCV-HIV Coinfection and GT 1 TURQUOISE-I: Part 1a Results</vt:lpstr>
      <vt:lpstr>3D + Ribavirin for HCV-HIV Coinfection and GT 1 TURQUOISE-I: Part 1a Conclusions and Relevance</vt:lpstr>
      <vt:lpstr>Ombitasvir-Paritaprevir-Ritonavir and Dasabuvir + RBV in GT1 TURQUOISE-II</vt:lpstr>
      <vt:lpstr>3D + Ribavirin in GT1 and Compensated Cirrhosis TURQUOISE-II: Study Design</vt:lpstr>
      <vt:lpstr>3D + Ribavirin in GT1 and Compensated Cirrhosis TURQUOISE-II: Regimens</vt:lpstr>
      <vt:lpstr>3D + Ribavirin in GT1 and Compensated Cirrhosis TURQUOISE-II: Results</vt:lpstr>
      <vt:lpstr>3D + Ribavirin in GT1 and Compensated Cirrhosis TURQUOISE-II: Results</vt:lpstr>
      <vt:lpstr>3D + Ribavirin in GT1 and Compensated Cirrhosis TURQUOISE-II: Results for GT1a</vt:lpstr>
      <vt:lpstr>3D + Ribavirin in GT1 and Compensated Cirrhosis TURQUOISE-II: Results for GT1b</vt:lpstr>
      <vt:lpstr>3D + Ribavirin in GT1 and Compensated Cirrhosis TURQUOISE-II: Adverse Effects</vt:lpstr>
      <vt:lpstr>3D + Ribavirin in GT1 and Compensated Cirrhosis TURQUOISE-II: Adverse Effects</vt:lpstr>
      <vt:lpstr>3D + Ribavirin in GT1 and Compensated Cirrhosis TURQUOISE-II: Conclusions</vt:lpstr>
      <vt:lpstr>Ombitasvir-Paritaprevir-Ritonavir and Dasabuvir in GT1b  TURQUOISE-III</vt:lpstr>
      <vt:lpstr>OMB-PTV-RTV + DSV in GT1b and Compensated Cirrhosis TURQUOISE-III: Study Design</vt:lpstr>
      <vt:lpstr>OMB-PTV-RTV + DSV in GT1b and Compensated Cirrhosis TURQUOISE-III: Study Design</vt:lpstr>
      <vt:lpstr>OMB-PTV-RTV + DSV in GT1b and Compensated Cirrhosis TURQUOISE-III: Results</vt:lpstr>
      <vt:lpstr>OMB-PTV-RTV + DSV in GT1b and Compensated Cirrhosis TURQUOISE-III: Adverse Effects</vt:lpstr>
      <vt:lpstr>OMB-PTV-RTV + DSV in GT1b and Compensated Cirrhosis TURQUOISE-III: Adverse Effects</vt:lpstr>
      <vt:lpstr>OMB-PTV-RTV + DSV in GT1b and Compensated Cirrhosis TURQUOISE-III: Conclusions</vt:lpstr>
      <vt:lpstr>Ombitasvir-Paritaprevir-Ritonavir and Dasabuvir in Patients with HCV-HIV Coinfection</vt:lpstr>
      <vt:lpstr>Ombitasvir-Paritaprevir-Ritonavir and Dasabuvir in Patients Pre and Post Liver Transplant</vt:lpstr>
      <vt:lpstr>Ombitasvir-Paritaprevir-Ritonavir and Dasabuvir + RBV in  Liver Transplant Recipients with Recurrent HCV GT1  CORAL-I</vt:lpstr>
      <vt:lpstr>3D + RBV in Liver Transplant Recipients with Recurrent HCV GT1 CORAL-I Trial: Study Design</vt:lpstr>
      <vt:lpstr>3D + RBV in Liver Transplant Recipients with Recurrent HCV GT1 CORAL-I Trial: Regimen</vt:lpstr>
      <vt:lpstr>3D + RBV in Liver Transplant Recipients with Recurrent HCV GT1 CORAL-I Trial: Baseline Characteristics</vt:lpstr>
      <vt:lpstr>3D + RBV in Liver Transplant Recipients with Recurrent HCV GT1 CORAL-I Trial: Results</vt:lpstr>
      <vt:lpstr>3D + RBV in Liver Transplant Recipients with Recurrent HCV GT1 CORAL-I Trial: Adverse Events</vt:lpstr>
      <vt:lpstr>3D + RBV in Liver Transplant Recipients with Recurrent HCV GT1 CORAL-I Trial: Conclusions</vt:lpstr>
      <vt:lpstr>Ombitasvir-Paritaprevir-Ritonavir and Dasabuvir in Patients with Renal Disease</vt:lpstr>
      <vt:lpstr>Ombitasvir-Paritaprevir-Ritonavir and Dasabuvir in GT1 and Renal Disease RUBY-I</vt:lpstr>
      <vt:lpstr>Ombitasvir-Paritaprevir-Ritonavir and Dasabuvir in GT1 &amp; Renal Disease RUBY-I: Study Design</vt:lpstr>
      <vt:lpstr>Ombitasvir-Paritaprevir-Ritonavir and Dasabuvir in GT1 &amp; Renal Disease RUBY-I: Regimens</vt:lpstr>
      <vt:lpstr>Ombitasvir-Paritaprevir-Ritonavir and Dasabuvir in GT1 &amp; Renal Disease RUBY-I: Baseline Characteristics</vt:lpstr>
      <vt:lpstr>Ombitasvir-Paritaprevir-Ritonavir and Dasabuvir in GT1 &amp; Renal Disease RUBY-I: Baseline Results</vt:lpstr>
      <vt:lpstr>Ombitasvir-Paritaprevir-Ritonavir and Dasabuvir in GT1 &amp; Renal Disease RUBY-I: Conclusions</vt:lpstr>
      <vt:lpstr>PowerPoint Presentation</vt:lpstr>
    </vt:vector>
  </TitlesOfParts>
  <Company>HMC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David Spach</cp:lastModifiedBy>
  <cp:revision>3302</cp:revision>
  <cp:lastPrinted>2011-04-18T21:48:04Z</cp:lastPrinted>
  <dcterms:created xsi:type="dcterms:W3CDTF">2010-11-28T05:36:22Z</dcterms:created>
  <dcterms:modified xsi:type="dcterms:W3CDTF">2017-11-14T01:26:28Z</dcterms:modified>
</cp:coreProperties>
</file>