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83" r:id="rId2"/>
    <p:sldId id="589" r:id="rId3"/>
    <p:sldId id="588" r:id="rId4"/>
    <p:sldId id="591" r:id="rId5"/>
    <p:sldId id="590" r:id="rId6"/>
    <p:sldId id="592" r:id="rId7"/>
    <p:sldId id="584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630"/>
    <a:srgbClr val="B6AB51"/>
    <a:srgbClr val="A19747"/>
    <a:srgbClr val="C29B80"/>
    <a:srgbClr val="1378A0"/>
    <a:srgbClr val="444C6A"/>
    <a:srgbClr val="835C62"/>
    <a:srgbClr val="828301"/>
    <a:srgbClr val="5A7164"/>
    <a:srgbClr val="10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244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3.3924141482615099E-2"/>
          <c:w val="0.9018446522309709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57E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4756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D817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GT-1a</c:v>
                </c:pt>
                <c:pt idx="2">
                  <c:v>GT-1b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96.2</c:v>
                </c:pt>
                <c:pt idx="1">
                  <c:v>95.3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9323936"/>
        <c:axId val="189326736"/>
      </c:barChart>
      <c:catAx>
        <c:axId val="18932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893267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93267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932393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3D (Paritaprevir-Ritonavir-Ombitasvir + Dasabuvir) + RBV in GT1</a:t>
            </a:r>
            <a:br>
              <a:rPr lang="en-US" sz="2200" dirty="0" smtClean="0"/>
            </a:br>
            <a:r>
              <a:rPr lang="en-US" sz="2800" dirty="0" smtClean="0"/>
              <a:t>SAPPHIRE-I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2014;370:1594-1603.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409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</a:t>
            </a:r>
            <a:r>
              <a:rPr lang="en-US" sz="2200" dirty="0" smtClean="0">
                <a:solidFill>
                  <a:srgbClr val="F0EADC"/>
                </a:solidFill>
              </a:rPr>
              <a:t>(Paritaprevir-Ritonavir-</a:t>
            </a:r>
            <a:r>
              <a:rPr lang="en-US" sz="2200" dirty="0">
                <a:solidFill>
                  <a:srgbClr val="F0EADC"/>
                </a:solidFill>
              </a:rPr>
              <a:t>Ombitasvir + Dasabuvir) + 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</a:t>
            </a:r>
            <a:r>
              <a:rPr lang="en-US" sz="2400" dirty="0" smtClean="0"/>
              <a:t>: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68521"/>
              </p:ext>
            </p:extLst>
          </p:nvPr>
        </p:nvGraphicFramePr>
        <p:xfrm>
          <a:off x="459957" y="1600200"/>
          <a:ext cx="8224086" cy="457708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SAPPHIRE-I: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97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for 12 weeks in treatment-naïve patients with chronic hepatitis C virus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79 sites in North America, Europe, and Australia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909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175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</a:t>
            </a:r>
            <a:r>
              <a:rPr lang="en-US" sz="2200" dirty="0" smtClean="0">
                <a:solidFill>
                  <a:srgbClr val="F0EADC"/>
                </a:solidFill>
              </a:rPr>
              <a:t>(Paritaprevir-Ritonavir</a:t>
            </a:r>
            <a:r>
              <a:rPr lang="en-US" sz="2200" dirty="0">
                <a:solidFill>
                  <a:srgbClr val="F0EADC"/>
                </a:solidFill>
              </a:rPr>
              <a:t>-Ombitasvir + Dasabuvir)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SAPPHIRE-I Study: </a:t>
            </a:r>
            <a:r>
              <a:rPr lang="en-US" sz="2400" dirty="0" smtClean="0"/>
              <a:t>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493139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473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469779"/>
            <a:ext cx="2560320" cy="540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650560"/>
            <a:ext cx="2560320" cy="5404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165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561180" y="3650560"/>
            <a:ext cx="256032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4704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4597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9920" y="2057400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Double blind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0" y="3243862"/>
            <a:ext cx="25146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Open label (data pending)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845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158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-1828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4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</a:rPr>
              <a:t>3D (Paritaprevir</a:t>
            </a:r>
            <a:r>
              <a:rPr lang="en-US" sz="2000" dirty="0" smtClean="0">
                <a:solidFill>
                  <a:srgbClr val="F0EADC"/>
                </a:solidFill>
              </a:rPr>
              <a:t>-Ritonavir</a:t>
            </a:r>
            <a:r>
              <a:rPr lang="en-US" sz="2000" dirty="0">
                <a:solidFill>
                  <a:srgbClr val="F0EADC"/>
                </a:solidFill>
              </a:rPr>
              <a:t>-Ombitasvir + </a:t>
            </a:r>
            <a:r>
              <a:rPr lang="en-US" sz="2000" dirty="0" err="1">
                <a:solidFill>
                  <a:srgbClr val="F0EADC"/>
                </a:solidFill>
              </a:rPr>
              <a:t>Dasabuvir</a:t>
            </a:r>
            <a:r>
              <a:rPr lang="en-US" sz="2000" dirty="0" smtClean="0">
                <a:solidFill>
                  <a:srgbClr val="F0EADC"/>
                </a:solidFill>
              </a:rPr>
              <a:t>) + </a:t>
            </a:r>
            <a:r>
              <a:rPr lang="en-US" sz="2000" dirty="0">
                <a:solidFill>
                  <a:srgbClr val="F0EADC"/>
                </a:solidFill>
              </a:rPr>
              <a:t>Ribavirin in GT1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SAPPHIRE-I Study: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920770"/>
              </p:ext>
            </p:extLst>
          </p:nvPr>
        </p:nvGraphicFramePr>
        <p:xfrm>
          <a:off x="323110" y="1432278"/>
          <a:ext cx="8458199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135"/>
                <a:gridCol w="2265032"/>
                <a:gridCol w="2265032"/>
              </a:tblGrid>
              <a:tr h="5489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(n=473)</a:t>
                      </a:r>
                      <a:endParaRPr lang="en-US" sz="1400" dirty="0" smtClean="0"/>
                    </a:p>
                  </a:txBody>
                  <a:tcPr marT="91440" marB="9144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(n=158)</a:t>
                      </a:r>
                      <a:endParaRPr lang="en-US" sz="14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49.4</a:t>
                      </a:r>
                      <a:endParaRPr lang="en-US" sz="1600" dirty="0"/>
                    </a:p>
                  </a:txBody>
                  <a:tcP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51.2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149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Black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(Mean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888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genotype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68.1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66.5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33.5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CC genotype,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31.6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65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≥ F2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23.3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2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(Paritaprevir</a:t>
            </a:r>
            <a:r>
              <a:rPr lang="en-US" sz="2200" dirty="0" smtClean="0">
                <a:solidFill>
                  <a:srgbClr val="F0EADC"/>
                </a:solidFill>
              </a:rPr>
              <a:t>-Ritonavir</a:t>
            </a:r>
            <a:r>
              <a:rPr lang="en-US" sz="2200" dirty="0">
                <a:solidFill>
                  <a:srgbClr val="F0EADC"/>
                </a:solidFill>
              </a:rPr>
              <a:t>-Ombitasvir + </a:t>
            </a:r>
            <a:r>
              <a:rPr lang="en-US" sz="2200" dirty="0" err="1">
                <a:solidFill>
                  <a:srgbClr val="F0EADC"/>
                </a:solidFill>
              </a:rPr>
              <a:t>Dasabuvir</a:t>
            </a:r>
            <a:r>
              <a:rPr lang="en-US" sz="2200" dirty="0" smtClean="0">
                <a:solidFill>
                  <a:srgbClr val="F0EADC"/>
                </a:solidFill>
              </a:rPr>
              <a:t>) 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SAPPHIRE-</a:t>
            </a:r>
            <a:r>
              <a:rPr lang="en-US" dirty="0" smtClean="0"/>
              <a:t>I: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SVR12 in Group A (3D + Ribavirin)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576414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71561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455/473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9420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307/322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1121" y="5215033"/>
            <a:ext cx="1295399" cy="4541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14</a:t>
            </a:r>
            <a:r>
              <a:rPr lang="en-US" sz="1600" dirty="0">
                <a:solidFill>
                  <a:schemeClr val="bg1"/>
                </a:solidFill>
              </a:rPr>
              <a:t>8</a:t>
            </a:r>
            <a:r>
              <a:rPr lang="en-US" sz="1600" dirty="0" smtClean="0">
                <a:solidFill>
                  <a:schemeClr val="bg1"/>
                </a:solidFill>
              </a:rPr>
              <a:t>/151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21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(Paritaprevir</a:t>
            </a:r>
            <a:r>
              <a:rPr lang="en-US" sz="2200" dirty="0" smtClean="0">
                <a:solidFill>
                  <a:srgbClr val="F0EADC"/>
                </a:solidFill>
              </a:rPr>
              <a:t>-Ritonavir</a:t>
            </a:r>
            <a:r>
              <a:rPr lang="en-US" sz="2200" dirty="0">
                <a:solidFill>
                  <a:srgbClr val="F0EADC"/>
                </a:solidFill>
              </a:rPr>
              <a:t>-Ombitasvir + </a:t>
            </a:r>
            <a:r>
              <a:rPr lang="en-US" sz="2200" dirty="0" err="1">
                <a:solidFill>
                  <a:srgbClr val="F0EADC"/>
                </a:solidFill>
              </a:rPr>
              <a:t>Dasabuvir</a:t>
            </a:r>
            <a:r>
              <a:rPr lang="en-US" sz="2200" dirty="0" smtClean="0">
                <a:solidFill>
                  <a:srgbClr val="F0EADC"/>
                </a:solidFill>
              </a:rPr>
              <a:t>) 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Study: </a:t>
            </a:r>
            <a:r>
              <a:rPr lang="en-US" sz="2400" dirty="0" smtClean="0"/>
              <a:t>Adverse Events During Double-Blind Phase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NUTRINO: SVR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12 by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868204"/>
              </p:ext>
            </p:extLst>
          </p:nvPr>
        </p:nvGraphicFramePr>
        <p:xfrm>
          <a:off x="533400" y="1447800"/>
          <a:ext cx="8229600" cy="470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476500"/>
                <a:gridCol w="2476500"/>
              </a:tblGrid>
              <a:tr h="686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 = 3D + RBV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(n=473)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Group B</a:t>
                      </a:r>
                      <a:r>
                        <a:rPr lang="en-US" sz="1600" baseline="0" dirty="0" smtClean="0"/>
                        <a:t> = </a:t>
                      </a:r>
                      <a:r>
                        <a:rPr lang="en-US" sz="1600" dirty="0" smtClean="0"/>
                        <a:t>Placebo</a:t>
                      </a:r>
                      <a:br>
                        <a:rPr lang="en-US" sz="1600" dirty="0" smtClean="0"/>
                      </a:br>
                      <a:r>
                        <a:rPr lang="en-US" sz="1400" b="0" baseline="0" dirty="0" smtClean="0"/>
                        <a:t>(n=158)</a:t>
                      </a:r>
                      <a:endParaRPr lang="en-US" sz="1400" b="0" dirty="0" smtClean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87.5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0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leading to discontinuation of study drug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</a:t>
                      </a:r>
                      <a:r>
                        <a:rPr lang="en-US" sz="1600" baseline="0" dirty="0" smtClean="0"/>
                        <a:t> 3 or 4 lab abnormality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Alanine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4.4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Aspartate aminotransferase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Alkaline phosphatase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Total</a:t>
                      </a:r>
                      <a:r>
                        <a:rPr lang="en-US" sz="1600" baseline="0" dirty="0" smtClean="0"/>
                        <a:t> bilirubin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Hemoglobin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43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N </a:t>
            </a:r>
            <a:r>
              <a:rPr lang="en-US" dirty="0" err="1"/>
              <a:t>Engl</a:t>
            </a:r>
            <a:r>
              <a:rPr lang="en-US" dirty="0"/>
              <a:t> J Med. 2014;370:1594-1603.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3D (Paritaprevir</a:t>
            </a:r>
            <a:r>
              <a:rPr lang="en-US" sz="2200" dirty="0" smtClean="0">
                <a:solidFill>
                  <a:srgbClr val="F0EADC"/>
                </a:solidFill>
              </a:rPr>
              <a:t>-Ritonavir</a:t>
            </a:r>
            <a:r>
              <a:rPr lang="en-US" sz="2200" dirty="0">
                <a:solidFill>
                  <a:srgbClr val="F0EADC"/>
                </a:solidFill>
              </a:rPr>
              <a:t>-Ombitasvir + </a:t>
            </a:r>
            <a:r>
              <a:rPr lang="en-US" sz="2200" dirty="0" err="1">
                <a:solidFill>
                  <a:srgbClr val="F0EADC"/>
                </a:solidFill>
              </a:rPr>
              <a:t>Dasabuvir</a:t>
            </a:r>
            <a:r>
              <a:rPr lang="en-US" sz="2200" dirty="0" smtClean="0">
                <a:solidFill>
                  <a:srgbClr val="F0EADC"/>
                </a:solidFill>
              </a:rPr>
              <a:t>) + </a:t>
            </a:r>
            <a:r>
              <a:rPr lang="en-US" sz="2200" dirty="0">
                <a:solidFill>
                  <a:srgbClr val="F0EADC"/>
                </a:solidFill>
              </a:rPr>
              <a:t>Ribavirin in GT1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SAPPHIRE-I Study: Conclusions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52901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previously untreated patients with HCV genotype 1 infection and no cirrhosis, a 12-week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regimen of ABT-450/r–ombitasvir and dasabuvir with ribavirin was highly effective and was associated with a low rate of treatment discontinuation.” </a:t>
                      </a:r>
                    </a:p>
                  </a:txBody>
                  <a:tcPr marL="640080" marR="64008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    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58363</TotalTime>
  <Words>474</Words>
  <Application>Microsoft Office PowerPoint</Application>
  <PresentationFormat>On-screen Show (4:3)</PresentationFormat>
  <Paragraphs>108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3D (Paritaprevir-Ritonavir-Ombitasvir + Dasabuvir) + RBV in GT1 SAPPHIRE-I</vt:lpstr>
      <vt:lpstr>3D (Paritaprevir-Ritonavir-Ombitasvir + Dasabuvir) + Ribavirin in GT1 SAPPHIRE-I Study: Design</vt:lpstr>
      <vt:lpstr>3D (Paritaprevir-Ritonavir-Ombitasvir + Dasabuvir) + Ribavirin in GT1 SAPPHIRE-I Study: Study Regimens</vt:lpstr>
      <vt:lpstr>3D (Paritaprevir-Ritonavir-Ombitasvir + Dasabuvir) + Ribavirin in GT1 SAPPHIRE-I Study: Baseline Characteristics</vt:lpstr>
      <vt:lpstr>3D (Paritaprevir-Ritonavir-Ombitasvir + Dasabuvir) + Ribavirin in GT1 SAPPHIRE-I Study: Results</vt:lpstr>
      <vt:lpstr>3D (Paritaprevir-Ritonavir-Ombitasvir + Dasabuvir) + Ribavirin in GT1 SAPPHIRE-I Study: Adverse Events During Double-Blind Phase</vt:lpstr>
      <vt:lpstr>3D (Paritaprevir-Ritonavir-Ombitasvir + Dasabuvir) + Ribavirin in GT1 SAPPHIRE-I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3017</cp:revision>
  <cp:lastPrinted>2011-04-18T21:48:04Z</cp:lastPrinted>
  <dcterms:created xsi:type="dcterms:W3CDTF">2010-11-28T05:36:22Z</dcterms:created>
  <dcterms:modified xsi:type="dcterms:W3CDTF">2014-10-02T22:44:11Z</dcterms:modified>
</cp:coreProperties>
</file>