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4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0339241414826151"/>
          <c:w val="0.901844652230971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57E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4756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4758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95.3</c:v>
                </c:pt>
                <c:pt idx="2">
                  <c:v>98.0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40162296"/>
        <c:axId val="-2025722712"/>
      </c:barChart>
      <c:catAx>
        <c:axId val="-2040162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5722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57227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401622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440757405324"/>
          <c:y val="0.0339241414826151"/>
          <c:w val="0.875058937945257"/>
          <c:h val="0.792447997509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3864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9633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34E3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F0-F1</c:v>
                </c:pt>
                <c:pt idx="1">
                  <c:v>F2</c:v>
                </c:pt>
                <c:pt idx="2">
                  <c:v>F3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97.0</c:v>
                </c:pt>
                <c:pt idx="1">
                  <c:v>94.3</c:v>
                </c:pt>
                <c:pt idx="2">
                  <c:v>92.5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9751560"/>
        <c:axId val="-2039874872"/>
      </c:barChart>
      <c:catAx>
        <c:axId val="-2039751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Fibrosis</a:t>
                </a:r>
                <a:r>
                  <a:rPr lang="en-US" baseline="0" dirty="0" smtClean="0"/>
                  <a:t> Score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398748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98748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0593949193850769"/>
              <c:y val="0.1586735529672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97515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A2D06-2FCE-5040-A414-56A909D861ED}" type="datetimeFigureOut">
              <a:rPr lang="en-US" smtClean="0"/>
              <a:t>12/29/14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71525"/>
            <a:ext cx="51435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86325"/>
            <a:ext cx="5486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7D46-BCE4-0141-B2CE-336CB1B00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7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64" name="Picture 6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7" name="Rectangle 66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4" name="Picture 1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115" name="Group 114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6" name="Rectangle 1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4" name="Picture 63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65" name="Picture 6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672413010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71" name="Picture 70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9075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90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" name="Picture 63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911518923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68340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5057"/>
      </p:ext>
    </p:extLst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5057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40496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70" name="Rectangle 6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pic>
        <p:nvPicPr>
          <p:cNvPr id="119" name="Picture 1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1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2" name="Straight Connector 121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25" name="Rectangle 124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Dodecagon 13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odecagon 13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odecagon 13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decagon 13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odecagon 14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odecagon 14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decagon 14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odecagon 14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odecagon 14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3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662" r:id="rId32"/>
    <p:sldLayoutId id="2147483686" r:id="rId33"/>
    <p:sldLayoutId id="2147483665" r:id="rId34"/>
    <p:sldLayoutId id="2147483688" r:id="rId35"/>
    <p:sldLayoutId id="2147483666" r:id="rId36"/>
    <p:sldLayoutId id="2147483667" r:id="rId37"/>
    <p:sldLayoutId id="2147483668" r:id="rId38"/>
    <p:sldLayoutId id="2147483687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Ombitasvir-Paritaprevir-Ritonavir</a:t>
            </a:r>
            <a:r>
              <a:rPr lang="en-US" sz="2200" dirty="0"/>
              <a:t> </a:t>
            </a:r>
            <a:r>
              <a:rPr lang="en-US" sz="2200" dirty="0" smtClean="0"/>
              <a:t>and Dasabuvir + RBV in GT1</a:t>
            </a:r>
            <a:br>
              <a:rPr lang="en-US" sz="2200" dirty="0" smtClean="0"/>
            </a:br>
            <a:r>
              <a:rPr lang="en-US" sz="2800" dirty="0" smtClean="0"/>
              <a:t>SAPPHIRE-I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2014;370:1594-1603.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2093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</a:t>
            </a:r>
            <a:r>
              <a:rPr lang="en-US" sz="2200" dirty="0" smtClean="0">
                <a:solidFill>
                  <a:srgbClr val="F0EADC"/>
                </a:solidFill>
              </a:rPr>
              <a:t>and </a:t>
            </a:r>
            <a:r>
              <a:rPr lang="en-US" sz="2200" dirty="0">
                <a:solidFill>
                  <a:srgbClr val="F0EADC"/>
                </a:solidFill>
              </a:rPr>
              <a:t>Dasabuvir </a:t>
            </a:r>
            <a:r>
              <a:rPr lang="en-US" sz="2200" dirty="0" smtClean="0">
                <a:solidFill>
                  <a:srgbClr val="F0EADC"/>
                </a:solidFill>
              </a:rPr>
              <a:t>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</a:t>
            </a:r>
            <a:r>
              <a:rPr lang="en-US" sz="2400" dirty="0" smtClean="0"/>
              <a:t>: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59634"/>
              </p:ext>
            </p:extLst>
          </p:nvPr>
        </p:nvGraphicFramePr>
        <p:xfrm>
          <a:off x="459957" y="1600200"/>
          <a:ext cx="8224086" cy="45720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97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 and dasabuvir + ribavirin for 12 weeks in treatment-naïve patients with chronic hepatitis C virus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79 sites in North America, Europe, and Australia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3353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473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Ombitasvir-Paritaprevir-RTV + Dasabuvir</a:t>
            </a:r>
            <a:r>
              <a:rPr lang="en-US" sz="1400" b="1" dirty="0" smtClean="0">
                <a:latin typeface="Arial"/>
                <a:cs typeface="Arial"/>
              </a:rPr>
              <a:t>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Ombitasvir-Paritaprevir-RTV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+ Dasabuvir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+ Ribavirin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9920" y="205740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3243862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158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RTV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Ritonavir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2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G</a:t>
            </a:r>
            <a:r>
              <a:rPr lang="en-US" sz="2000" dirty="0">
                <a:solidFill>
                  <a:srgbClr val="F0EADC"/>
                </a:solidFill>
              </a:rPr>
              <a:t>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SAPPHIRE-I 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12057"/>
              </p:ext>
            </p:extLst>
          </p:nvPr>
        </p:nvGraphicFramePr>
        <p:xfrm>
          <a:off x="323110" y="1432278"/>
          <a:ext cx="8458199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135"/>
                <a:gridCol w="2265032"/>
                <a:gridCol w="2265032"/>
              </a:tblGrid>
              <a:tr h="5489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(N=473)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(N=158)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49.4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51.2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149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(Mean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888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genotype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68.1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66.5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33.5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≥ F2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23.3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9811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A,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41677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455/473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42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307/322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1121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14</a:t>
            </a:r>
            <a:r>
              <a:rPr lang="en-US" sz="1600" dirty="0">
                <a:solidFill>
                  <a:schemeClr val="bg1"/>
                </a:solidFill>
              </a:rPr>
              <a:t>8</a:t>
            </a:r>
            <a:r>
              <a:rPr lang="en-US" sz="1600" dirty="0" smtClean="0">
                <a:solidFill>
                  <a:schemeClr val="bg1"/>
                </a:solidFill>
              </a:rPr>
              <a:t>/151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75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A, Fibrosis Score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87137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352/363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483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66/70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266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37/40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8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Ombitasvir-Paritaprevir-Ritonavir</a:t>
            </a:r>
            <a:r>
              <a:rPr lang="en-US" sz="2000" dirty="0">
                <a:solidFill>
                  <a:srgbClr val="F0EADC"/>
                </a:solidFill>
              </a:rPr>
              <a:t> </a:t>
            </a:r>
            <a:r>
              <a:rPr lang="en-US" sz="2000" dirty="0" smtClean="0">
                <a:solidFill>
                  <a:srgbClr val="F0EADC"/>
                </a:solidFill>
              </a:rPr>
              <a:t>and Dasabuvir + </a:t>
            </a:r>
            <a:r>
              <a:rPr lang="en-US" sz="2000" dirty="0">
                <a:solidFill>
                  <a:srgbClr val="F0EADC"/>
                </a:solidFill>
              </a:rPr>
              <a:t>Ribavirin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/>
              <a:t>SAPPHIRE-I Study: </a:t>
            </a:r>
            <a:r>
              <a:rPr lang="en-US" sz="2200" dirty="0" smtClean="0"/>
              <a:t>Adverse Events During Double-Blind Phase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818656"/>
              </p:ext>
            </p:extLst>
          </p:nvPr>
        </p:nvGraphicFramePr>
        <p:xfrm>
          <a:off x="533400" y="1447800"/>
          <a:ext cx="8229600" cy="483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476500"/>
                <a:gridCol w="2476500"/>
              </a:tblGrid>
              <a:tr h="649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= 3D + RBV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(N=473)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Placebo</a:t>
                      </a:r>
                      <a:br>
                        <a:rPr lang="en-US" sz="1600" dirty="0" smtClean="0"/>
                      </a:br>
                      <a:r>
                        <a:rPr lang="en-US" sz="1400" b="0" baseline="0" dirty="0" smtClean="0"/>
                        <a:t>(N=158)</a:t>
                      </a:r>
                      <a:endParaRPr lang="en-US" sz="1400" b="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87.5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1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leading to discontinuation of study drug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3 or 4 lab abnormality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Alanine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Aspartate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Alkaline phosphatase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Total</a:t>
                      </a:r>
                      <a:r>
                        <a:rPr lang="en-US" sz="1600" baseline="0" dirty="0" smtClean="0"/>
                        <a:t> bilirubin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569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GT1</a:t>
            </a:r>
            <a:br>
              <a:rPr lang="en-US" sz="2200" dirty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Conclusions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02884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previously untreated patients with HCV genotype 1 infection and no cirrhosis, a 12-week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regimen of ABT-450/r–ombitasvir and dasabuvir with ribavirin was highly effective and was associated with a low rate of treatment discontinuation.”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    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2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</TotalTime>
  <Words>643</Words>
  <Application>Microsoft Macintosh PowerPoint</Application>
  <PresentationFormat>On-screen Show (4:3)</PresentationFormat>
  <Paragraphs>118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Ombitasvir-Paritaprevir-Ritonavir and Dasabuvir + RBV in GT1 SAPPHIRE-I</vt:lpstr>
      <vt:lpstr>Ombitasvir-Paritaprevir-Ritonavir and Dasabuvir + Ribavirin in GT1 SAPPHIRE-I Study: Design</vt:lpstr>
      <vt:lpstr>Ombitasvir-Paritaprevir-Ritonavir and Dasabuvir + Ribavirin in GT1 SAPPHIRE-I Study: Study Regimens</vt:lpstr>
      <vt:lpstr>Ombitasvir-Paritaprevir-Ritonavir and Dasabuvir + Ribavirin in GT1 SAPPHIRE-I Study: Baseline Characteristics</vt:lpstr>
      <vt:lpstr>Ombitasvir-Paritaprevir-Ritonavir and Dasabuvir + Ribavirin in GT1 SAPPHIRE-I Study: Results</vt:lpstr>
      <vt:lpstr>Ombitasvir-Paritaprevir-Ritonavir and Dasabuvir + Ribavirin in GT1 SAPPHIRE-I Study: Results</vt:lpstr>
      <vt:lpstr>Ombitasvir-Paritaprevir-Ritonavir and Dasabuvir + Ribavirin in GT1 SAPPHIRE-I Study: Adverse Events During Double-Blind Phase</vt:lpstr>
      <vt:lpstr>Ombitasvir-Paritaprevir-Ritonavir and Dasabuvir + Ribavirin in GT1 SAPPHIRE-I Study: Conclusions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Ombitasvir-Paritaprevir-Ritonavir and Dasabuvir + RBV in GT1 SAPPHIRE-I</dc:title>
  <dc:creator>Andrew Karpenko</dc:creator>
  <cp:lastModifiedBy>Andrew Karpenko</cp:lastModifiedBy>
  <cp:revision>2</cp:revision>
  <dcterms:created xsi:type="dcterms:W3CDTF">2014-12-29T17:50:29Z</dcterms:created>
  <dcterms:modified xsi:type="dcterms:W3CDTF">2014-12-29T18:57:06Z</dcterms:modified>
</cp:coreProperties>
</file>