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79" r:id="rId2"/>
    <p:sldId id="585" r:id="rId3"/>
    <p:sldId id="586" r:id="rId4"/>
    <p:sldId id="593" r:id="rId5"/>
    <p:sldId id="587" r:id="rId6"/>
    <p:sldId id="625" r:id="rId7"/>
    <p:sldId id="580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630"/>
    <a:srgbClr val="B6AB51"/>
    <a:srgbClr val="A19747"/>
    <a:srgbClr val="C29B80"/>
    <a:srgbClr val="1378A0"/>
    <a:srgbClr val="444C6A"/>
    <a:srgbClr val="835C62"/>
    <a:srgbClr val="828301"/>
    <a:srgbClr val="5A7164"/>
    <a:srgbClr val="10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244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3D + RBV</c:v>
                </c:pt>
                <c:pt idx="1">
                  <c:v>3D</c:v>
                </c:pt>
                <c:pt idx="3">
                  <c:v>3D + RBV</c:v>
                </c:pt>
                <c:pt idx="4">
                  <c:v>3D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97</c:v>
                </c:pt>
                <c:pt idx="1">
                  <c:v>90.2</c:v>
                </c:pt>
                <c:pt idx="3">
                  <c:v>99.5</c:v>
                </c:pt>
                <c:pt idx="4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67210816"/>
        <c:axId val="367211376"/>
      </c:barChart>
      <c:catAx>
        <c:axId val="36721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672113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72113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6.0821269752883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72108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3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1D48"/>
                </a:solidFill>
              </a:rPr>
              <a:t>3D (</a:t>
            </a:r>
            <a:r>
              <a:rPr lang="en-US" sz="2000" dirty="0">
                <a:solidFill>
                  <a:srgbClr val="001D48"/>
                </a:solidFill>
              </a:rPr>
              <a:t>Paritaprevir-Ritonavir</a:t>
            </a:r>
            <a:r>
              <a:rPr lang="en-US" sz="2000" dirty="0" smtClean="0">
                <a:solidFill>
                  <a:srgbClr val="001D48"/>
                </a:solidFill>
              </a:rPr>
              <a:t>-</a:t>
            </a:r>
            <a:r>
              <a:rPr lang="en-US" sz="2000" dirty="0" smtClean="0"/>
              <a:t>Ombitasvir</a:t>
            </a:r>
            <a:r>
              <a:rPr lang="en-US" sz="2000" dirty="0"/>
              <a:t> </a:t>
            </a:r>
            <a:r>
              <a:rPr lang="en-US" sz="2000" dirty="0" smtClean="0"/>
              <a:t>+ </a:t>
            </a:r>
            <a:r>
              <a:rPr lang="en-US" sz="2000" dirty="0" smtClean="0">
                <a:solidFill>
                  <a:srgbClr val="001D48"/>
                </a:solidFill>
              </a:rPr>
              <a:t>Dasabuvir</a:t>
            </a:r>
            <a:r>
              <a:rPr lang="en-US" sz="2000" dirty="0" smtClean="0"/>
              <a:t>) +/- RBV in GT1</a:t>
            </a:r>
            <a:br>
              <a:rPr lang="en-US" sz="2000" dirty="0" smtClean="0"/>
            </a:br>
            <a:r>
              <a:rPr lang="en-US" sz="2800" dirty="0" smtClean="0"/>
              <a:t>PEARL-III and PEARL-IV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Ferenci</a:t>
            </a:r>
            <a:r>
              <a:rPr lang="en-US" sz="1400" dirty="0" smtClean="0">
                <a:latin typeface="Arial"/>
                <a:cs typeface="Arial"/>
              </a:rPr>
              <a:t> P,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2014;370:1983-92.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54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GT1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55357"/>
              </p:ext>
            </p:extLst>
          </p:nvPr>
        </p:nvGraphicFramePr>
        <p:xfrm>
          <a:off x="304800" y="1524000"/>
          <a:ext cx="8531644" cy="47974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531644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PEARL-III and PEARL-IV: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1214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Two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trials evaluating safety and efficacy of 3D (paritaprevir-ritonavir-ombitasvir + dasabuvir) +/- ribavirin for 12 weeks in treatment-naïve patients with chronic HCV GT 1b (PEARL-III) or 1a (PEARL-IV)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(PEARL-III at 53 sites and PEARL-IV at 50 sites)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1a or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574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860656" y="2572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60656" y="309463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0656" y="4227977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0656" y="4749696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Study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-6033" y="2026833"/>
            <a:ext cx="9159243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1a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4126" y="237604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925556" y="2378333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80119" y="2370307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126" y="289776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25556" y="2900052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80119" y="289202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-6033" y="3681896"/>
            <a:ext cx="9159243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Genotype 1b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4126" y="4031107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925556" y="4033396"/>
            <a:ext cx="3929363" cy="4032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80119" y="402537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4126" y="4552826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925556" y="4555115"/>
            <a:ext cx="3929363" cy="403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3D + Placebo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280119" y="454708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4" name="Rectangle 4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5416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837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7647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946677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657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746701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-18288" y="52273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45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Baseline Characteristics</a:t>
            </a:r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30025"/>
              </p:ext>
            </p:extLst>
          </p:nvPr>
        </p:nvGraphicFramePr>
        <p:xfrm>
          <a:off x="323850" y="1396258"/>
          <a:ext cx="8515354" cy="491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/>
                <a:gridCol w="1371601"/>
                <a:gridCol w="1371601"/>
                <a:gridCol w="1371601"/>
                <a:gridCol w="1371601"/>
              </a:tblGrid>
              <a:tr h="369660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1a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1b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5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(n=100)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(n=205)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 + RBV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(n=210)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3D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(n=209)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T="91440" marB="91440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51.6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51.4</a:t>
                      </a:r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48.4</a:t>
                      </a:r>
                      <a:endParaRPr lang="en-US" sz="1600" dirty="0"/>
                    </a:p>
                  </a:txBody>
                  <a:tcPr marT="91440" marB="9144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49.2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70.0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50.5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41.2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26.9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25.8</a:t>
                      </a:r>
                      <a:endParaRPr lang="en-US" sz="1600" dirty="0"/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26.1</a:t>
                      </a:r>
                      <a:endParaRPr lang="en-US" sz="1600" dirty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Race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White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Black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Other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10.0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83.4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3.9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94.2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4.8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1.0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</a:t>
                      </a:r>
                      <a:r>
                        <a:rPr lang="en-US" sz="1600" baseline="0" dirty="0" smtClean="0"/>
                        <a:t> CC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30.7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21.0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21.1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Metavir</a:t>
                      </a:r>
                      <a:r>
                        <a:rPr lang="en-US" sz="1600" dirty="0" smtClean="0"/>
                        <a:t> F3 (%)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16.0%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10.5%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9.6%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marT="91440" marB="91440"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6.64</a:t>
                      </a:r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6.53</a:t>
                      </a:r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6.29</a:t>
                      </a:r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6.33</a:t>
                      </a:r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137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</a:t>
            </a:r>
            <a:r>
              <a:rPr lang="en-US"/>
              <a:t>92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PEARL-IV: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00106"/>
              </p:ext>
            </p:extLst>
          </p:nvPr>
        </p:nvGraphicFramePr>
        <p:xfrm>
          <a:off x="381000" y="16764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371600" y="5297013"/>
            <a:ext cx="2895599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1a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379760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5715000" y="5297013"/>
            <a:ext cx="2895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Genotype 1b</a:t>
            </a:r>
            <a:endParaRPr lang="en-US" sz="18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-5104" y="6005280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itonavir-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mbitasvir +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Dasabuvir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56570" y="3310676"/>
            <a:ext cx="3017520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1952" y="5257800"/>
            <a:ext cx="289864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25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97/100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8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185/205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48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209/210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2830" y="4392716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207/209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2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Ferenci</a:t>
            </a:r>
            <a:r>
              <a:rPr lang="en-US" dirty="0"/>
              <a:t> P, et al. N </a:t>
            </a:r>
            <a:r>
              <a:rPr lang="en-US" dirty="0" err="1"/>
              <a:t>Engl</a:t>
            </a:r>
            <a:r>
              <a:rPr lang="en-US" dirty="0"/>
              <a:t> J Med. 2014;370:1983-92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Adverse Events </a:t>
            </a:r>
            <a:endParaRPr lang="en-US" sz="24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064843"/>
              </p:ext>
            </p:extLst>
          </p:nvPr>
        </p:nvGraphicFramePr>
        <p:xfrm>
          <a:off x="339610" y="1389010"/>
          <a:ext cx="8458198" cy="491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350"/>
                <a:gridCol w="1350962"/>
                <a:gridCol w="1350962"/>
                <a:gridCol w="1350962"/>
                <a:gridCol w="1350962"/>
              </a:tblGrid>
              <a:tr h="336113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GT1a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GT1b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/>
                </a:tc>
              </a:tr>
              <a:tr h="55000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b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n=205)</a:t>
                      </a: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3D+RBV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(n=210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3D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</a:rPr>
                        <a:t>(n=209)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8B"/>
                    </a:solidFill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92.0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80.0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 %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adverse</a:t>
                      </a:r>
                      <a:r>
                        <a:rPr lang="en-US" sz="1600" baseline="0" dirty="0" smtClean="0"/>
                        <a:t> events: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Headache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28.3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23.4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Fatigue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46.0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35.1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600" dirty="0" smtClean="0"/>
                        <a:t>23.0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Pruritus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Nausea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4.3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Insomnia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Diarrhea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Laboratory abnormalities: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Hemoglobin &lt; 10 g/dl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611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Total bilirubin &gt; 3x ULN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15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Ferenci</a:t>
            </a:r>
            <a:r>
              <a:rPr lang="en-US" dirty="0" smtClean="0"/>
              <a:t> </a:t>
            </a:r>
            <a:r>
              <a:rPr lang="en-US" dirty="0"/>
              <a:t>P, et al. N </a:t>
            </a:r>
            <a:r>
              <a:rPr lang="en-US" dirty="0" err="1"/>
              <a:t>Engl</a:t>
            </a:r>
            <a:r>
              <a:rPr lang="en-US" dirty="0"/>
              <a:t> J Med. 2014;370:1983-92.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-III and PEARL-</a:t>
            </a:r>
            <a:r>
              <a:rPr lang="en-US" sz="2400" dirty="0" smtClean="0"/>
              <a:t>IV: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74339"/>
              </p:ext>
            </p:extLst>
          </p:nvPr>
        </p:nvGraphicFramePr>
        <p:xfrm>
          <a:off x="0" y="2438400"/>
          <a:ext cx="9144000" cy="249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Twelve weeks of treatment with ABT-450/r–ombitasvir and dasabuvir without ribavirin was associated with high rates of sustained virologic response among previously untreated patients with HCV genotype 1 infection. Rates of virologic failure were higher without ribavirin than with ribavirin among patients with genotype 1a infection but not among those with genotype 1b infection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ABT-450/r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58391</TotalTime>
  <Words>558</Words>
  <Application>Microsoft Office PowerPoint</Application>
  <PresentationFormat>On-screen Show (4:3)</PresentationFormat>
  <Paragraphs>163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3D (Paritaprevir-Ritonavir-Ombitasvir + Dasabuvir) +/- RBV in GT1 PEARL-III and PEARL-IV</vt:lpstr>
      <vt:lpstr>3D (Paritaprevir-Ritonavir-Ombitasvir + Dasabuvir) +/- RBV in GT1 PEARL-III and PEARL-IV: Study Design</vt:lpstr>
      <vt:lpstr>3D (Paritaprevir-Ritonavir-Ombitasvir + Dasabuvir) +/- RBV in GT1 PEARL-III and PEARL-IV: Study Regimens</vt:lpstr>
      <vt:lpstr>3D (Paritaprevir-Ritonavir-Ombitasvir + Dasabuvir) +/- RBV in GT1 PEARL-III and PEARL-IV: Baseline Characteristics</vt:lpstr>
      <vt:lpstr>3D (Paritaprevir-Ritonavir-Ombitasvir + Dasabuvir) +/- RBV in GT1 PEARL-III and PEARL-IV: Results</vt:lpstr>
      <vt:lpstr>3D (Paritaprevir-Ritonavir-Ombitasvir + Dasabuvir) +/- RBV in GT1 PEARL-III and PEARL-IV: Adverse Events </vt:lpstr>
      <vt:lpstr>3D (Paritaprevir-Ritonavir-Ombitasvir + Dasabuvir) +/- RBV in GT1 PEARL-III and PEARL-IV: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3018</cp:revision>
  <cp:lastPrinted>2011-04-18T21:48:04Z</cp:lastPrinted>
  <dcterms:created xsi:type="dcterms:W3CDTF">2010-11-28T05:36:22Z</dcterms:created>
  <dcterms:modified xsi:type="dcterms:W3CDTF">2014-10-02T23:11:39Z</dcterms:modified>
</cp:coreProperties>
</file>