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277778663809897"/>
          <c:w val="0.867273920305416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97.0</c:v>
                </c:pt>
                <c:pt idx="1">
                  <c:v>90.2</c:v>
                </c:pt>
                <c:pt idx="3">
                  <c:v>99.5</c:v>
                </c:pt>
                <c:pt idx="4">
                  <c:v>99.0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10592472"/>
        <c:axId val="-2010694984"/>
      </c:barChart>
      <c:catAx>
        <c:axId val="-2010592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106949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069498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.00679479837747554"/>
              <c:y val="0.06082126975288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059247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399B-FC0C-534F-A251-5AFF0AA26601}" type="datetimeFigureOut">
              <a:rPr lang="en-US" smtClean="0"/>
              <a:t>12/29/14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71525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86325"/>
            <a:ext cx="5486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771063"/>
            <a:ext cx="2971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9A8B9-1683-C14A-8C76-349EDF70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7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7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64" name="Picture 6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7" name="Rectangle 66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4" name="Picture 1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115" name="Group 114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6" name="Rectangle 1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4" name="Picture 63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65" name="Picture 6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379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672413010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pic>
        <p:nvPicPr>
          <p:cNvPr id="71" name="Picture 70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9075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59907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00" y="342902"/>
            <a:ext cx="7543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400" cap="small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Northwest Aids Education and Training Center</a:t>
            </a:r>
          </a:p>
        </p:txBody>
      </p:sp>
      <p:pic>
        <p:nvPicPr>
          <p:cNvPr id="14" name="Picture 13" descr="alask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145" y="983575"/>
            <a:ext cx="940406" cy="1150027"/>
          </a:xfrm>
          <a:prstGeom prst="rect">
            <a:avLst/>
          </a:prstGeom>
        </p:spPr>
      </p:pic>
      <p:pic>
        <p:nvPicPr>
          <p:cNvPr id="15" name="Picture 14" descr="washingt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77"/>
          <a:stretch>
            <a:fillRect/>
          </a:stretch>
        </p:blipFill>
        <p:spPr>
          <a:xfrm>
            <a:off x="7042550" y="1120653"/>
            <a:ext cx="958450" cy="1012949"/>
          </a:xfrm>
          <a:prstGeom prst="rect">
            <a:avLst/>
          </a:prstGeom>
        </p:spPr>
      </p:pic>
      <p:pic>
        <p:nvPicPr>
          <p:cNvPr id="16" name="Picture 15" descr="idah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8788" y="900403"/>
            <a:ext cx="523628" cy="1233199"/>
          </a:xfrm>
          <a:prstGeom prst="rect">
            <a:avLst/>
          </a:prstGeom>
        </p:spPr>
      </p:pic>
      <p:pic>
        <p:nvPicPr>
          <p:cNvPr id="17" name="Picture 16" descr="montana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02"/>
          <a:stretch>
            <a:fillRect/>
          </a:stretch>
        </p:blipFill>
        <p:spPr>
          <a:xfrm>
            <a:off x="3851656" y="1186166"/>
            <a:ext cx="1045167" cy="947434"/>
          </a:xfrm>
          <a:prstGeom prst="rect">
            <a:avLst/>
          </a:prstGeom>
        </p:spPr>
      </p:pic>
      <p:pic>
        <p:nvPicPr>
          <p:cNvPr id="18" name="Picture 17" descr="oreg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062" y="1066800"/>
            <a:ext cx="907251" cy="10668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24250"/>
            <a:ext cx="8305800" cy="13335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3A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dirty="0" smtClean="0"/>
              <a:t>Presenter title 1</a:t>
            </a:r>
          </a:p>
          <a:p>
            <a:r>
              <a:rPr lang="en-US" dirty="0" smtClean="0"/>
              <a:t>Presenter title 2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362200"/>
            <a:ext cx="8286750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000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4" y="5105400"/>
            <a:ext cx="8307916" cy="819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solidFill>
                  <a:srgbClr val="003A78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41719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3063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716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716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 Slide: 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pic>
        <p:nvPicPr>
          <p:cNvPr id="15" name="Picture 14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" name="Picture 61" descr="NW 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B6D661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" name="Picture 63" descr="NW 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201950"/>
            <a:ext cx="1448903" cy="5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838352197"/>
      </p:ext>
    </p:extLst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39479"/>
      </p:ext>
    </p:extLst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968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63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70" name="Rectangle 6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Dodecagon 86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Dodecagon 87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Dodecagon 88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Dodecagon 89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pic>
        <p:nvPicPr>
          <p:cNvPr id="119" name="Picture 1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20" name="Picture 11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1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2" name="Straight Connector 121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25" name="Rectangle 124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odecagon 12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Dodecagon 13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Dodecagon 13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Dodecagon 13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Dodecagon 13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Dodecagon 13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Dodecagon 13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Dodecagon 13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Dodecagon 13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Dodecagon 13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Dodecagon 13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Dodecagon 14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Dodecagon 14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Dodecagon 14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Dodecagon 14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Dodecagon 14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73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662" r:id="rId32"/>
    <p:sldLayoutId id="2147483686" r:id="rId33"/>
    <p:sldLayoutId id="2147483665" r:id="rId34"/>
    <p:sldLayoutId id="2147483688" r:id="rId35"/>
    <p:sldLayoutId id="2147483666" r:id="rId36"/>
    <p:sldLayoutId id="2147483667" r:id="rId37"/>
    <p:sldLayoutId id="2147483668" r:id="rId38"/>
    <p:sldLayoutId id="2147483687" r:id="rId39"/>
    <p:sldLayoutId id="2147483689" r:id="rId40"/>
    <p:sldLayoutId id="2147483690" r:id="rId41"/>
    <p:sldLayoutId id="2147483691" r:id="rId42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Ombitasvir-</a:t>
            </a:r>
            <a:r>
              <a:rPr lang="en-US" sz="2000" dirty="0" smtClean="0">
                <a:solidFill>
                  <a:srgbClr val="001D48"/>
                </a:solidFill>
              </a:rPr>
              <a:t>Paritaprevir</a:t>
            </a:r>
            <a:r>
              <a:rPr lang="en-US" sz="2000" dirty="0">
                <a:solidFill>
                  <a:srgbClr val="001D48"/>
                </a:solidFill>
              </a:rPr>
              <a:t>-</a:t>
            </a:r>
            <a:r>
              <a:rPr lang="en-US" sz="2000" dirty="0" smtClean="0">
                <a:solidFill>
                  <a:srgbClr val="001D48"/>
                </a:solidFill>
              </a:rPr>
              <a:t>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1D48"/>
                </a:solidFill>
              </a:rPr>
              <a:t>Dasabuvir</a:t>
            </a:r>
            <a:r>
              <a:rPr lang="en-US" sz="2000" dirty="0" smtClean="0"/>
              <a:t> +/- RBV in GT1</a:t>
            </a:r>
            <a:br>
              <a:rPr lang="en-US" sz="2000" dirty="0" smtClean="0"/>
            </a:br>
            <a:r>
              <a:rPr lang="en-US" sz="2800" dirty="0" smtClean="0"/>
              <a:t>PEARL-III and PEARL-IV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Ferenci</a:t>
            </a:r>
            <a:r>
              <a:rPr lang="en-US" sz="1400" dirty="0" smtClean="0">
                <a:latin typeface="Arial"/>
                <a:cs typeface="Arial"/>
              </a:rPr>
              <a:t> P,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2014;370:1983-92.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1019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+/- RBV in GT1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81000"/>
              </p:ext>
            </p:extLst>
          </p:nvPr>
        </p:nvGraphicFramePr>
        <p:xfrm>
          <a:off x="304800" y="1524000"/>
          <a:ext cx="8531644" cy="47263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531644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PEARL-III and PEARL-IV: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trials evaluating safety and efficacy of ombitasvir-paritaprevir-ritonavir + dasabuvir +/- ribavirin for 12 weeks in treatment-naïve patients with chronic HCV GT 1b (PEARL-III) or 1a (PEARL-IV)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(PEARL-III at 53 sites and PEARL-IV at 50 sites)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904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Study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1a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-18288" y="52273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 +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</a:t>
            </a:r>
            <a:r>
              <a:rPr lang="en-US" sz="1400" dirty="0">
                <a:latin typeface="Arial"/>
                <a:cs typeface="Arial"/>
              </a:rPr>
              <a:t>Ombitasvir-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>
                <a:latin typeface="Arial"/>
                <a:cs typeface="Arial"/>
              </a:rPr>
              <a:t>-Ritonavir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098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Dasabuvir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Baseline Characteristics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086998"/>
              </p:ext>
            </p:extLst>
          </p:nvPr>
        </p:nvGraphicFramePr>
        <p:xfrm>
          <a:off x="323850" y="1359271"/>
          <a:ext cx="8515354" cy="499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371601"/>
                <a:gridCol w="1371601"/>
                <a:gridCol w="1371601"/>
                <a:gridCol w="1371601"/>
              </a:tblGrid>
              <a:tr h="405243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1b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918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(n=210)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51.6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</a:t>
                      </a:r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48.4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49.2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70.0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50.5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41.2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25.8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26.1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20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Race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Black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Other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83.4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3.9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30.7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21.1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err="1" smtClean="0"/>
                        <a:t>Metavir</a:t>
                      </a:r>
                      <a:r>
                        <a:rPr lang="en-US" sz="1600" dirty="0" smtClean="0"/>
                        <a:t> F3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16.0%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9.6%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07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6.64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6.53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6.29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6.33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7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and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Dasabuvir;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113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</a:t>
            </a:r>
            <a:r>
              <a:rPr lang="en-US"/>
              <a:t>92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151912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1a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1b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828187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3D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Ombitasvir-Paritaprevir-Ritonavir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Dasabuvir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RBV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185/205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209/210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207/209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225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93111"/>
              </p:ext>
            </p:extLst>
          </p:nvPr>
        </p:nvGraphicFramePr>
        <p:xfrm>
          <a:off x="339610" y="1339694"/>
          <a:ext cx="8458198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25151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3206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37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7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774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12571"/>
              </p:ext>
            </p:extLst>
          </p:nvPr>
        </p:nvGraphicFramePr>
        <p:xfrm>
          <a:off x="339610" y="1352023"/>
          <a:ext cx="84581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09666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0672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Laboratory abnormalities (%):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59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2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5979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and Dasabuvir +/- RBV in GT1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74877"/>
              </p:ext>
            </p:extLst>
          </p:nvPr>
        </p:nvGraphicFramePr>
        <p:xfrm>
          <a:off x="0" y="24384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Twelve weeks of treatment with ABT-450/r–ombitasvir and dasabuvir without ribavirin was associated with high rates of sustained virologic response among previously untreated patients with HCV genotype 1 infection. Rates of virologic failure were higher without ribavirin than with ribavirin among patients with genotype 1a infection but not among those with genotype 1b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508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</TotalTime>
  <Words>861</Words>
  <Application>Microsoft Macintosh PowerPoint</Application>
  <PresentationFormat>On-screen Show (4:3)</PresentationFormat>
  <Paragraphs>230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Ombitasvir-Paritaprevir-Ritonavir and Dasabuvir +/- RBV in GT1 PEARL-III and PEARL-IV</vt:lpstr>
      <vt:lpstr>Ombitasvir-Paritaprevir-Ritonavir and Dasabuvir +/- RBV in GT1 PEARL-III and PEARL-IV: Study Design</vt:lpstr>
      <vt:lpstr>Ombitasvir-Paritaprevir-Ritonavir and Dasabuvir +/- RBV in GT1 PEARL-III and PEARL-IV: Study Regimens</vt:lpstr>
      <vt:lpstr>Ombitasvir-Paritaprevir-Ritonavir and Dasabuvir +/- RBV in GT1 PEARL-III and PEARL-IV: Baseline Characteristics</vt:lpstr>
      <vt:lpstr>Ombitasvir-Paritaprevir-Ritonavir and Dasabuvir +/- RBV in GT1 PEARL-III and PEARL-IV: Results</vt:lpstr>
      <vt:lpstr>Ombitasvir-Paritaprevir-Ritonavir and Dasabuvir +/- RBV in GT1 PEARL-III and PEARL-IV: Adverse Events </vt:lpstr>
      <vt:lpstr>Ombitasvir-Paritaprevir-Ritonavir and Dasabuvir +/- RBV in GT1 PEARL-III and PEARL-IV: Adverse Events </vt:lpstr>
      <vt:lpstr>Ombitasvir-Paritaprevir-Ritonavir and Dasabuvir +/- RBV in GT1 PEARL-III and PEARL-IV: Conclusions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Ombitasvir-Paritaprevir-Ritonavir and Dasabuvir +/- RBV in GT1 PEARL-III and PEARL-IV</dc:title>
  <dc:creator>Andrew Karpenko</dc:creator>
  <cp:lastModifiedBy>Andrew Karpenko</cp:lastModifiedBy>
  <cp:revision>2</cp:revision>
  <dcterms:created xsi:type="dcterms:W3CDTF">2014-12-29T18:01:53Z</dcterms:created>
  <dcterms:modified xsi:type="dcterms:W3CDTF">2014-12-29T18:57:40Z</dcterms:modified>
</cp:coreProperties>
</file>