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605" r:id="rId2"/>
    <p:sldId id="606" r:id="rId3"/>
    <p:sldId id="607" r:id="rId4"/>
    <p:sldId id="608" r:id="rId5"/>
    <p:sldId id="609" r:id="rId6"/>
    <p:sldId id="610" r:id="rId7"/>
    <p:sldId id="623" r:id="rId8"/>
    <p:sldId id="611" r:id="rId9"/>
    <p:sldId id="546" r:id="rId1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olston, Sophie L" initials="WSL" lastIdx="30" clrIdx="0"/>
  <p:cmAuthor id="1" name="David Spach" initials="DS" lastIdx="0" clrIdx="1"/>
  <p:cmAuthor id="2" name="David Spach" initials="" lastIdx="0" clrIdx="2"/>
  <p:cmAuthor id="3" name="Nina Kim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630"/>
    <a:srgbClr val="B6AB51"/>
    <a:srgbClr val="A19747"/>
    <a:srgbClr val="C29B80"/>
    <a:srgbClr val="1378A0"/>
    <a:srgbClr val="444C6A"/>
    <a:srgbClr val="835C62"/>
    <a:srgbClr val="828301"/>
    <a:srgbClr val="5A7164"/>
    <a:srgbClr val="103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9" autoAdjust="0"/>
    <p:restoredTop sz="95679" autoAdjust="0"/>
  </p:normalViewPr>
  <p:slideViewPr>
    <p:cSldViewPr showGuides="1">
      <p:cViewPr varScale="1">
        <p:scale>
          <a:sx n="127" d="100"/>
          <a:sy n="127" d="100"/>
        </p:scale>
        <p:origin x="1080" y="90"/>
      </p:cViewPr>
      <p:guideLst>
        <p:guide orient="horz" pos="4319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22448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655043119610006E-2"/>
          <c:y val="3.3924141482615099E-2"/>
          <c:w val="0.90184465223097099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D663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A643A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56653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GT-1a</c:v>
                </c:pt>
                <c:pt idx="2">
                  <c:v>GT-1b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96.3</c:v>
                </c:pt>
                <c:pt idx="1">
                  <c:v>96</c:v>
                </c:pt>
                <c:pt idx="2">
                  <c:v>96.7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67214176"/>
        <c:axId val="367214736"/>
      </c:barChart>
      <c:catAx>
        <c:axId val="367214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36721473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6721473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6721417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867055680539898E-2"/>
          <c:y val="3.3924141482615099E-2"/>
          <c:w val="0.89184207442819596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07643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5A658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716A8E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Prior Relapse</c:v>
                </c:pt>
                <c:pt idx="2">
                  <c:v>Prior Partial Response</c:v>
                </c:pt>
                <c:pt idx="3">
                  <c:v>Prior Null Response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96.3</c:v>
                </c:pt>
                <c:pt idx="1">
                  <c:v>95.3</c:v>
                </c:pt>
                <c:pt idx="2">
                  <c:v>100</c:v>
                </c:pt>
                <c:pt idx="3">
                  <c:v>95.2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67216976"/>
        <c:axId val="368052304"/>
      </c:barChart>
      <c:catAx>
        <c:axId val="367216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6805230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6805230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6721697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1D48"/>
                </a:solidFill>
              </a:rPr>
              <a:t>3</a:t>
            </a:r>
            <a:r>
              <a:rPr lang="en-US" sz="2000" dirty="0" smtClean="0">
                <a:solidFill>
                  <a:srgbClr val="001D48"/>
                </a:solidFill>
              </a:rPr>
              <a:t>D (Paritaprevir</a:t>
            </a:r>
            <a:r>
              <a:rPr lang="en-US" sz="2000" dirty="0">
                <a:solidFill>
                  <a:srgbClr val="001D48"/>
                </a:solidFill>
              </a:rPr>
              <a:t>-Ritonavir</a:t>
            </a:r>
            <a:r>
              <a:rPr lang="en-US" sz="2000" smtClean="0">
                <a:solidFill>
                  <a:srgbClr val="001D48"/>
                </a:solidFill>
              </a:rPr>
              <a:t>-Ombitasvir </a:t>
            </a:r>
            <a:r>
              <a:rPr lang="en-US" sz="2000" smtClean="0"/>
              <a:t>+ Dasabuvir) </a:t>
            </a:r>
            <a:r>
              <a:rPr lang="en-US" sz="2000" dirty="0"/>
              <a:t>+ RBV in </a:t>
            </a:r>
            <a:r>
              <a:rPr lang="en-US" sz="2000" dirty="0" smtClean="0"/>
              <a:t>GT1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 smtClean="0"/>
              <a:t>SAPPHIRE-II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0EADC"/>
                </a:solidFill>
              </a:rPr>
              <a:t>Phase </a:t>
            </a:r>
            <a:r>
              <a:rPr lang="en-US" b="1" dirty="0" smtClean="0">
                <a:solidFill>
                  <a:srgbClr val="F0EADC"/>
                </a:solidFill>
              </a:rPr>
              <a:t>3</a:t>
            </a:r>
            <a:endParaRPr lang="en-US" b="1" dirty="0">
              <a:solidFill>
                <a:srgbClr val="F0EAD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Zeuzem</a:t>
            </a:r>
            <a:r>
              <a:rPr lang="en-US" sz="1400" dirty="0" smtClean="0">
                <a:latin typeface="Arial"/>
                <a:cs typeface="Arial"/>
              </a:rPr>
              <a:t> S, </a:t>
            </a:r>
            <a:r>
              <a:rPr lang="en-US" sz="1400" dirty="0">
                <a:latin typeface="Arial"/>
                <a:cs typeface="Arial"/>
              </a:rPr>
              <a:t>et al.  N </a:t>
            </a:r>
            <a:r>
              <a:rPr lang="en-US" sz="1400" dirty="0" err="1">
                <a:latin typeface="Arial"/>
                <a:cs typeface="Arial"/>
              </a:rPr>
              <a:t>Engl</a:t>
            </a:r>
            <a:r>
              <a:rPr lang="en-US" sz="1400" dirty="0">
                <a:latin typeface="Arial"/>
                <a:cs typeface="Arial"/>
              </a:rPr>
              <a:t> J Med.  </a:t>
            </a:r>
            <a:r>
              <a:rPr lang="en-US" sz="1400" dirty="0" smtClean="0">
                <a:latin typeface="Arial"/>
                <a:cs typeface="Arial"/>
              </a:rPr>
              <a:t>2014;370:1604-14.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40266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(Paritaprevir-Ritonavir-Ombitasvir) + Dasabuvir + RBV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SAPPHIRE</a:t>
            </a:r>
            <a:r>
              <a:rPr lang="en-US" sz="2400" dirty="0" smtClean="0"/>
              <a:t>-II: Study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361561"/>
              </p:ext>
            </p:extLst>
          </p:nvPr>
        </p:nvGraphicFramePr>
        <p:xfrm>
          <a:off x="459957" y="1600200"/>
          <a:ext cx="8224086" cy="451802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224086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SAPPHIRE-II: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1214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3,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(paritaprevir-ritonavir-ombitasvir + dasabuvir) + ribavirin for 12 weeks in treatment-experienced patients with chronic HCV GT-1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76 sites in Australia, North America, and Europe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Prior treatment experience with peginterferon plus ribavirin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8091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(Paritaprevir-Ritonavir-Ombitasvir) + Dasabuvir + RBV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/>
              <a:t>SAPPHIRE</a:t>
            </a:r>
            <a:r>
              <a:rPr lang="en-US" sz="2400" dirty="0" smtClean="0"/>
              <a:t>-II: Regimens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118440" y="3917579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2220" y="2493139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Active 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297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005472" y="2469779"/>
            <a:ext cx="2560320" cy="540440"/>
          </a:xfrm>
          <a:prstGeom prst="rect">
            <a:avLst/>
          </a:prstGeom>
          <a:solidFill>
            <a:srgbClr val="D5C9B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3D + 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005472" y="3650560"/>
            <a:ext cx="2560320" cy="54044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Placebo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54260" y="3716511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561180" y="3650560"/>
            <a:ext cx="2560320" cy="540440"/>
          </a:xfrm>
          <a:prstGeom prst="rect">
            <a:avLst/>
          </a:prstGeom>
          <a:solidFill>
            <a:srgbClr val="D5C9B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3D + Ribavirin</a:t>
            </a:r>
            <a:endParaRPr lang="en-US" sz="1400" b="1" dirty="0"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66850" y="2747047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678010" y="2545979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39920" y="2088779"/>
            <a:ext cx="25146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Double blind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1400" y="3271270"/>
            <a:ext cx="25146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Open label (data pending)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2220" y="3684527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Placebo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97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2" name="Rectangle 31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993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58140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-18288" y="4953000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</a:t>
            </a:r>
            <a:r>
              <a:rPr lang="en-US" sz="1400" dirty="0">
                <a:latin typeface="Arial"/>
                <a:cs typeface="Arial"/>
              </a:rPr>
              <a:t>=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</a:t>
            </a:r>
            <a:r>
              <a:rPr lang="en-US" sz="1400" dirty="0">
                <a:latin typeface="Arial"/>
                <a:cs typeface="Arial"/>
              </a:rPr>
              <a:t>-Ombitasvir + Dasabuvir </a:t>
            </a: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3D = Paritaprevir-Ritonavir-Ombitasvir (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150/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100/25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548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(Paritaprevir-Ritonavir-Ombitasvir) + Dasabuvir + RBV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SAPPHIRE-</a:t>
            </a:r>
            <a:r>
              <a:rPr lang="en-US" sz="2400" dirty="0" smtClean="0"/>
              <a:t>II </a:t>
            </a:r>
            <a:r>
              <a:rPr lang="en-US" sz="2400" dirty="0"/>
              <a:t>Study: </a:t>
            </a:r>
            <a:r>
              <a:rPr lang="en-US" sz="2400" dirty="0" smtClean="0"/>
              <a:t>Baseline Characteristics</a:t>
            </a:r>
            <a:endParaRPr lang="en-US" sz="24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90937"/>
              </p:ext>
            </p:extLst>
          </p:nvPr>
        </p:nvGraphicFramePr>
        <p:xfrm>
          <a:off x="268288" y="1390901"/>
          <a:ext cx="8610600" cy="4983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912"/>
                <a:gridCol w="2305844"/>
                <a:gridCol w="2305844"/>
              </a:tblGrid>
              <a:tr h="480614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Baseline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Characteristic</a:t>
                      </a:r>
                      <a:endParaRPr lang="en-US" sz="1400" dirty="0"/>
                    </a:p>
                  </a:txBody>
                  <a:tcPr marT="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3D + RBV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200" b="0" dirty="0" smtClean="0"/>
                        <a:t>(n=297)</a:t>
                      </a:r>
                      <a:endParaRPr lang="en-US" sz="1200" dirty="0" smtClean="0"/>
                    </a:p>
                  </a:txBody>
                  <a:tcPr marT="0"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64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Placebo</a:t>
                      </a:r>
                      <a:r>
                        <a:rPr lang="en-US" sz="1400" baseline="0" dirty="0" smtClean="0"/>
                        <a:t> Arm </a:t>
                      </a:r>
                      <a:br>
                        <a:rPr lang="en-US" sz="1400" baseline="0" dirty="0" smtClean="0"/>
                      </a:br>
                      <a:r>
                        <a:rPr lang="en-US" sz="1200" b="0" dirty="0" smtClean="0"/>
                        <a:t>(n=97)</a:t>
                      </a:r>
                      <a:endParaRPr lang="en-US" sz="1200" dirty="0"/>
                    </a:p>
                  </a:txBody>
                  <a:tcPr marT="0"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</a:tr>
              <a:tr h="30841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Age</a:t>
                      </a:r>
                      <a:r>
                        <a:rPr lang="en-US" sz="1400" baseline="0" dirty="0" smtClean="0"/>
                        <a:t> (years), </a:t>
                      </a:r>
                      <a:r>
                        <a:rPr lang="en-US" sz="1400" dirty="0" smtClean="0"/>
                        <a:t>Mean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51.7</a:t>
                      </a:r>
                      <a:endParaRPr lang="en-US" sz="1400" dirty="0"/>
                    </a:p>
                  </a:txBody>
                  <a:tcP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54.9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841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Male sex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56.2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61.9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5608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Race (%)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White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Black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A</a:t>
                      </a:r>
                      <a:r>
                        <a:rPr lang="en-US" sz="1400" dirty="0" smtClean="0"/>
                        <a:t>sian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90.6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7.4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88.7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10.3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841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Body</a:t>
                      </a:r>
                      <a:r>
                        <a:rPr lang="en-US" sz="1400" baseline="0" dirty="0" smtClean="0"/>
                        <a:t> Mass Index (</a:t>
                      </a:r>
                      <a:r>
                        <a:rPr lang="en-US" sz="1400" dirty="0" smtClean="0"/>
                        <a:t>Mean)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26.3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26.4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4019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HCV genotype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(%)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 1a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 1b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58.2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41.4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58.8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41.2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841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IL28B CC genotype, (%)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11.4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7.2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5608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Type of</a:t>
                      </a:r>
                      <a:r>
                        <a:rPr lang="en-US" sz="1400" baseline="0" dirty="0" smtClean="0"/>
                        <a:t> Prior Response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Relapse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Partial Response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Null Response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29.0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21.9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49.2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29.9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21.6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48.5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841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HCV RNA, log</a:t>
                      </a:r>
                      <a:r>
                        <a:rPr lang="en-US" sz="1400" baseline="-25000" dirty="0" smtClean="0"/>
                        <a:t>10</a:t>
                      </a:r>
                      <a:r>
                        <a:rPr lang="en-US" sz="1400" dirty="0" smtClean="0"/>
                        <a:t> IU/ml (mean)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6.55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6.52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841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Fibrosis score</a:t>
                      </a:r>
                      <a:r>
                        <a:rPr lang="en-US" sz="1400" baseline="0" dirty="0" smtClean="0"/>
                        <a:t>  F2 or F3 (%)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32.0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33.0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528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(Paritaprevir-Ritonavir-Ombitasvir) + Dasabuvir + RBV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SAPPHIRE</a:t>
            </a:r>
            <a:r>
              <a:rPr lang="en-US" sz="2400" dirty="0" smtClean="0"/>
              <a:t>-II: 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SAPPHIRE-II: </a:t>
            </a:r>
            <a:r>
              <a:rPr lang="en-US" dirty="0" smtClean="0"/>
              <a:t>Results by Genotype 1 Subtype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535085"/>
              </p:ext>
            </p:extLst>
          </p:nvPr>
        </p:nvGraphicFramePr>
        <p:xfrm>
          <a:off x="304800" y="1828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715610" y="521206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286/297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9420" y="521206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166/173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1121" y="521206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119/123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591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(Paritaprevir-Ritonavir-Ombitasvir) + Dasabuvir + RBV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SAPPHIRE</a:t>
            </a:r>
            <a:r>
              <a:rPr lang="en-US" sz="2400" dirty="0" smtClean="0"/>
              <a:t>-II: 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SAPPHIRE-II: </a:t>
            </a:r>
            <a:r>
              <a:rPr lang="en-US" dirty="0" smtClean="0"/>
              <a:t>Results by Prior Treatment Response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814990"/>
              </p:ext>
            </p:extLst>
          </p:nvPr>
        </p:nvGraphicFramePr>
        <p:xfrm>
          <a:off x="304800" y="1828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600200" y="5295049"/>
            <a:ext cx="9936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286/297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5722" y="5295049"/>
            <a:ext cx="9936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82/86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00346" y="5295049"/>
            <a:ext cx="9936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65/65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05346" y="5295049"/>
            <a:ext cx="9936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139/146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498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(Paritaprevir-Ritonavir-Ombitasvir) + Dasabuvir + RBV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 smtClean="0"/>
              <a:t>SAPPHIRE</a:t>
            </a:r>
            <a:r>
              <a:rPr lang="en-US" sz="2400" dirty="0"/>
              <a:t>-II </a:t>
            </a:r>
            <a:r>
              <a:rPr lang="en-US" sz="2400" dirty="0" smtClean="0"/>
              <a:t>Study:  Key Adverse Events</a:t>
            </a:r>
            <a:endParaRPr lang="en-US" sz="2400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902946"/>
              </p:ext>
            </p:extLst>
          </p:nvPr>
        </p:nvGraphicFramePr>
        <p:xfrm>
          <a:off x="342900" y="1386247"/>
          <a:ext cx="84582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/>
                <a:gridCol w="1962150"/>
                <a:gridCol w="1962150"/>
              </a:tblGrid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Event</a:t>
                      </a:r>
                      <a:endParaRPr lang="en-US" sz="1400" dirty="0"/>
                    </a:p>
                  </a:txBody>
                  <a:tcPr marT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3D + RBV</a:t>
                      </a:r>
                      <a:br>
                        <a:rPr lang="en-US" sz="1400" dirty="0" smtClean="0"/>
                      </a:br>
                      <a:r>
                        <a:rPr lang="en-US" sz="1200" b="0" baseline="0" dirty="0" smtClean="0"/>
                        <a:t>(n=297)</a:t>
                      </a:r>
                      <a:endParaRPr lang="en-US" sz="1200" b="0" dirty="0"/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Placebo</a:t>
                      </a:r>
                      <a:r>
                        <a:rPr lang="en-US" sz="1400" baseline="0" dirty="0" smtClean="0"/>
                        <a:t> </a:t>
                      </a:r>
                      <a:br>
                        <a:rPr lang="en-US" sz="1400" baseline="0" dirty="0" smtClean="0"/>
                      </a:br>
                      <a:r>
                        <a:rPr lang="en-US" sz="1200" b="0" baseline="0" dirty="0" smtClean="0"/>
                        <a:t>(n=97)</a:t>
                      </a:r>
                      <a:endParaRPr lang="en-US" sz="1200" b="0" dirty="0" smtClean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95959"/>
                    </a:solidFill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Any </a:t>
                      </a:r>
                      <a:r>
                        <a:rPr lang="en-US" sz="1400" baseline="0" dirty="0" smtClean="0"/>
                        <a:t>adverse events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82.5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Any serious</a:t>
                      </a:r>
                      <a:r>
                        <a:rPr lang="en-US" sz="1400" baseline="0" dirty="0" smtClean="0"/>
                        <a:t> adverse event %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2.0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Common adverse</a:t>
                      </a:r>
                      <a:r>
                        <a:rPr lang="en-US" sz="1400" baseline="0" dirty="0" smtClean="0"/>
                        <a:t> events: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Headache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36.4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35.1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Fatigue </a:t>
                      </a:r>
                      <a:r>
                        <a:rPr lang="en-US" sz="1400" baseline="0" dirty="0" smtClean="0"/>
                        <a:t>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33.3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22.7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Nausea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20.2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17.5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Asthenia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15.8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11.3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Insomnia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14.1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7.2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Pruritus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13.8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5.2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Diarrhea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13.1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12.4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Dyspnea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12.5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10.3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Cough </a:t>
                      </a:r>
                      <a:r>
                        <a:rPr lang="en-US" sz="1400" baseline="0" dirty="0" smtClean="0"/>
                        <a:t>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10.8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5.2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Myalgia </a:t>
                      </a:r>
                      <a:r>
                        <a:rPr lang="en-US" sz="1400" baseline="0" dirty="0" smtClean="0"/>
                        <a:t>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7.7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10.3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Abnormalities in laboratory values of grade 3 or 4 %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Alanine aminotransferase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1.7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3.1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00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Total bilirubin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2.4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1677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(Paritaprevir-Ritonavir-Ombitasvir) + Dasabuvir + RBV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700" dirty="0"/>
              <a:t>SAPPHIRE-II: </a:t>
            </a:r>
            <a:r>
              <a:rPr lang="en-US" sz="2700" dirty="0" smtClean="0"/>
              <a:t>Conclusions</a:t>
            </a:r>
            <a:endParaRPr lang="en-US" sz="27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09250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Rates of response to a 12-week interferon-free combination regimen were more than 95% among previously treated patients with HCV genotype 1 infection, including patients with a prior null response.”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14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58394</TotalTime>
  <Words>517</Words>
  <Application>Microsoft Office PowerPoint</Application>
  <PresentationFormat>On-screen Show (4:3)</PresentationFormat>
  <Paragraphs>134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3D (Paritaprevir-Ritonavir-Ombitasvir + Dasabuvir) + RBV in GT1 SAPPHIRE-II</vt:lpstr>
      <vt:lpstr>3D (Paritaprevir-Ritonavir-Ombitasvir) + Dasabuvir + RBV in GT1 SAPPHIRE-II: Study Design</vt:lpstr>
      <vt:lpstr>3D (Paritaprevir-Ritonavir-Ombitasvir) + Dasabuvir + RBV in GT1 SAPPHIRE-II: Regimens</vt:lpstr>
      <vt:lpstr>3D (Paritaprevir-Ritonavir-Ombitasvir) + Dasabuvir + RBV in GT1 SAPPHIRE-II Study: Baseline Characteristics</vt:lpstr>
      <vt:lpstr>3D (Paritaprevir-Ritonavir-Ombitasvir) + Dasabuvir + RBV in GT1 SAPPHIRE-II: Results</vt:lpstr>
      <vt:lpstr>3D (Paritaprevir-Ritonavir-Ombitasvir) + Dasabuvir + RBV in GT1 SAPPHIRE-II: Results</vt:lpstr>
      <vt:lpstr>3D (Paritaprevir-Ritonavir-Ombitasvir) + Dasabuvir + RBV in GT1 SAPPHIRE-II Study:  Key Adverse Events</vt:lpstr>
      <vt:lpstr>3D (Paritaprevir-Ritonavir-Ombitasvir) + Dasabuvir + RBV in GT1 SAPPHIRE-II: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3019</cp:revision>
  <cp:lastPrinted>2011-04-18T21:48:04Z</cp:lastPrinted>
  <dcterms:created xsi:type="dcterms:W3CDTF">2010-11-28T05:36:22Z</dcterms:created>
  <dcterms:modified xsi:type="dcterms:W3CDTF">2014-10-02T23:14:54Z</dcterms:modified>
</cp:coreProperties>
</file>