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1"/>
          <c:y val="0.055936710741346"/>
          <c:w val="0.841393462180864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1797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3D + RBV</c:v>
                </c:pt>
                <c:pt idx="1">
                  <c:v>3D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96.6</c:v>
                </c:pt>
                <c:pt idx="1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22434216"/>
        <c:axId val="-2022449688"/>
      </c:barChart>
      <c:catAx>
        <c:axId val="-20224342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224496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244968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243421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</c:v>
                </c:pt>
              </c:strCache>
            </c:strRef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96.6</c:v>
                </c:pt>
                <c:pt idx="1">
                  <c:v>93.5</c:v>
                </c:pt>
                <c:pt idx="2">
                  <c:v>96.0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22589688"/>
        <c:axId val="-2022594328"/>
      </c:barChart>
      <c:catAx>
        <c:axId val="-20225896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22594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259432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25896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86671939445069"/>
          <c:y val="0.0172413949148293"/>
          <c:w val="0.304235447131609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7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64" name="Picture 6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7" name="Rectangle 66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4" name="Picture 1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115" name="Group 114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6" name="Rectangle 1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19" name="Dodecagon 118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odecagon 119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decagon 120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decagon 121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decagon 122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odecagon 123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odecagon 124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decagon 125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odecagon 126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4" name="Picture 63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65" name="Picture 6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672413010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71" name="Picture 70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49075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990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" name="Picture 63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273015557"/>
      </p:ext>
    </p:extLst>
  </p:cSld>
  <p:clrMapOvr>
    <a:masterClrMapping/>
  </p:clrMapOvr>
  <p:transition xmlns:p14="http://schemas.microsoft.com/office/powerpoint/2010/main"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7466"/>
      </p:ext>
    </p:extLst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51991"/>
      </p:ext>
    </p:extLst>
  </p:cSld>
  <p:clrMapOvr>
    <a:masterClrMapping/>
  </p:clrMapOvr>
  <p:transition xmlns:p14="http://schemas.microsoft.com/office/powerpoint/2010/main"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51991"/>
      </p:ext>
    </p:extLst>
  </p:cSld>
  <p:clrMapOvr>
    <a:masterClrMapping/>
  </p:clrMapOvr>
  <p:transition xmlns:p14="http://schemas.microsoft.com/office/powerpoint/2010/main"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69718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pic>
        <p:nvPicPr>
          <p:cNvPr id="61" name="Picture 6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70" name="Rectangle 6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odecagon 87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Dodecagon 88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odecagon 89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pic>
        <p:nvPicPr>
          <p:cNvPr id="119" name="Picture 1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20" name="Picture 11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1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2" name="Straight Connector 121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25" name="Rectangle 124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Dodecagon 13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Dodecagon 13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Dodecagon 13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Dodecagon 13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Dodecagon 14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Dodecagon 14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odecagon 14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Dodecagon 14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Dodecagon 14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3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662" r:id="rId32"/>
    <p:sldLayoutId id="2147483686" r:id="rId33"/>
    <p:sldLayoutId id="2147483665" r:id="rId34"/>
    <p:sldLayoutId id="2147483688" r:id="rId35"/>
    <p:sldLayoutId id="2147483666" r:id="rId36"/>
    <p:sldLayoutId id="2147483667" r:id="rId37"/>
    <p:sldLayoutId id="2147483668" r:id="rId38"/>
    <p:sldLayoutId id="2147483687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+/- </a:t>
            </a:r>
            <a:r>
              <a:rPr lang="en-US" sz="2000" dirty="0"/>
              <a:t>RBV in </a:t>
            </a:r>
            <a:r>
              <a:rPr lang="en-US" sz="2000" dirty="0" smtClean="0"/>
              <a:t>GT1b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PEARL-II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Andreone</a:t>
            </a:r>
            <a:r>
              <a:rPr lang="en-US" sz="1400" dirty="0" smtClean="0">
                <a:latin typeface="Arial"/>
                <a:cs typeface="Arial"/>
              </a:rPr>
              <a:t> P, </a:t>
            </a:r>
            <a:r>
              <a:rPr lang="en-US" sz="1400" dirty="0">
                <a:latin typeface="Arial"/>
                <a:cs typeface="Arial"/>
              </a:rPr>
              <a:t>et al.  </a:t>
            </a:r>
            <a:r>
              <a:rPr lang="en-US" sz="1400" dirty="0" smtClean="0">
                <a:latin typeface="Arial"/>
                <a:cs typeface="Arial"/>
              </a:rPr>
              <a:t>Gastroenterology.  2014;147:359-65.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4374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in GT1b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51207"/>
              </p:ext>
            </p:extLst>
          </p:nvPr>
        </p:nvGraphicFramePr>
        <p:xfrm>
          <a:off x="459957" y="1600200"/>
          <a:ext cx="8224086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+ dasabuvir) with or without ribavirin for 12 weeks in treatment-experienced patients with chronic HCV GT 1b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43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516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smtClean="0"/>
              <a:t>Gastroenterology</a:t>
            </a:r>
            <a:r>
              <a:rPr lang="en-US" dirty="0"/>
              <a:t>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Regimens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54791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 </a:t>
            </a:r>
            <a:r>
              <a:rPr lang="en-US" sz="1800" b="1" dirty="0" smtClean="0">
                <a:latin typeface="Arial"/>
                <a:cs typeface="Arial"/>
              </a:rPr>
              <a:t>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663709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437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36968"/>
              </p:ext>
            </p:extLst>
          </p:nvPr>
        </p:nvGraphicFramePr>
        <p:xfrm>
          <a:off x="268288" y="1398484"/>
          <a:ext cx="8610600" cy="491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4056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3D +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RBV </a:t>
                      </a:r>
                      <a:r>
                        <a:rPr lang="en-US" sz="1400" b="0" dirty="0" smtClean="0"/>
                        <a:t>(n=91)</a:t>
                      </a:r>
                      <a:endParaRPr lang="en-US" sz="1400" dirty="0" smtClean="0"/>
                    </a:p>
                  </a:txBody>
                  <a:tcPr marT="91440" marB="91440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="0" dirty="0" smtClean="0"/>
                        <a:t>(n=95)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60.0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2314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92.3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</a:t>
                      </a:r>
                      <a:r>
                        <a:rPr lang="en-US" sz="1600" dirty="0" smtClean="0"/>
                        <a:t>Mean)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27.5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3633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Null</a:t>
                      </a:r>
                      <a:r>
                        <a:rPr lang="en-US" sz="1600" baseline="0" dirty="0" smtClean="0"/>
                        <a:t> responder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Partial</a:t>
                      </a:r>
                      <a:r>
                        <a:rPr lang="en-US" sz="1600" baseline="0" dirty="0" smtClean="0"/>
                        <a:t> responder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baseline="0" dirty="0" err="1" smtClean="0"/>
                        <a:t>Relapser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35.2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34.7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89.0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92.6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 F3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15.4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13.7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6897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714766"/>
              </p:ext>
            </p:extLst>
          </p:nvPr>
        </p:nvGraphicFramePr>
        <p:xfrm>
          <a:off x="800100" y="177696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71433" cy="49471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endpoint by intention-to-treat analysis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3968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Results by Prior Treatment Response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048604"/>
              </p:ext>
            </p:extLst>
          </p:nvPr>
        </p:nvGraphicFramePr>
        <p:xfrm>
          <a:off x="304800" y="1791813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260042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85/88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9447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91/91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9805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2805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2210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45596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25001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3586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PEARL</a:t>
            </a:r>
            <a:r>
              <a:rPr lang="en-US" dirty="0"/>
              <a:t>-II: </a:t>
            </a:r>
            <a:r>
              <a:rPr lang="en-US" dirty="0" smtClean="0"/>
              <a:t>Treatment-Emergent Adverse Effects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385427"/>
              </p:ext>
            </p:extLst>
          </p:nvPr>
        </p:nvGraphicFramePr>
        <p:xfrm>
          <a:off x="344453" y="1386147"/>
          <a:ext cx="8458201" cy="495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47"/>
                <a:gridCol w="1924827"/>
                <a:gridCol w="1924827"/>
              </a:tblGrid>
              <a:tr h="36645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3D + RBV  </a:t>
                      </a:r>
                      <a:r>
                        <a:rPr lang="en-US" sz="1200" b="0" i="0" baseline="0" dirty="0" smtClean="0"/>
                        <a:t>(n=91)</a:t>
                      </a:r>
                      <a:endParaRPr lang="en-US" sz="1200" b="0" i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0" dirty="0" smtClean="0"/>
                        <a:t>(n=95)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Treatment Emergent Adverse Effect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77.9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Treatment Emergent Adverse Effect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Common Treatment Emergent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Fatigue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24.2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23.2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6.3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Insomnia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Pruritus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12.6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Anemia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11.0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Blood bilirubin</a:t>
                      </a:r>
                      <a:r>
                        <a:rPr lang="en-US" sz="1400" baseline="0" dirty="0" smtClean="0"/>
                        <a:t> level increased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Rash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Laboratory abnormalities (%):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Hemoglobin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(&lt; lower limit of normal </a:t>
                      </a:r>
                      <a:r>
                        <a:rPr lang="en-US" sz="1200" dirty="0" smtClean="0"/>
                        <a:t>at end of treatment)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42.0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Total bilirubin &gt; 3x ULN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6594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err="1"/>
              <a:t>Gastroenteroly</a:t>
            </a:r>
            <a:r>
              <a:rPr lang="en-US" dirty="0"/>
              <a:t>.  2014;147:359-65.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PEARL-II: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98525"/>
              </p:ext>
            </p:extLst>
          </p:nvPr>
        </p:nvGraphicFramePr>
        <p:xfrm>
          <a:off x="0" y="22860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 interferon-free regimen of ABT-450, ritonavir, ombitasvir, and dasabuvir, with or without ribavirin, produces a high rate of SVR12 in treatment-experienced patients with HCV genotype 1b infection. Both regimens are well tolerated, as shown by the low rate of discontinuations and generally mild adverse events.”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716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</TotalTime>
  <Words>664</Words>
  <Application>Microsoft Macintosh PowerPoint</Application>
  <PresentationFormat>On-screen Show (4:3)</PresentationFormat>
  <Paragraphs>135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Ombitasvir-Paritaprevir-Ritonavir and Dasabuvir +/- RBV in GT1b PEARL-II</vt:lpstr>
      <vt:lpstr>Ombitasvir-Paritaprevir-Ritonavir and Dasabuvir +/- RBV in GT1b PEARL-II: Study Design</vt:lpstr>
      <vt:lpstr>Ombitasvir-Paritaprevir-Ritonavir and Dasabuvir +/- RBV in GT1b PEARL-II: Regimens</vt:lpstr>
      <vt:lpstr>Ombitasvir-Paritaprevir-Ritonavir and Dasabuvir +/- RBV in GT1b PEARL-II: Baseline Characteristics</vt:lpstr>
      <vt:lpstr>Ombitasvir-Paritaprevir-Ritonavir and Dasabuvir +/- RBV in GT1b PEARL-II: Results</vt:lpstr>
      <vt:lpstr>Ombitasvir-Paritaprevir-Ritonavir and Dasabuvir +/- RBV in GT1b PEARL-II: Results by Prior Treatment Response</vt:lpstr>
      <vt:lpstr>Ombitasvir-Paritaprevir-Ritonavir and Dasabuvir +/- RBV in GT1b PEARL-II: Treatment-Emergent Adverse Effects</vt:lpstr>
      <vt:lpstr>Ombitasvir-Paritaprevir-Ritonavir and Dasabuvir +/- RBV in GT1b PEARL-II: Conclusions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Ombitasvir-Paritaprevir-Ritonavir and Dasabuvir +/- RBV in GT1b PEARL-II</dc:title>
  <dc:creator>Andrew Karpenko</dc:creator>
  <cp:lastModifiedBy>Andrew Karpenko</cp:lastModifiedBy>
  <cp:revision>2</cp:revision>
  <dcterms:created xsi:type="dcterms:W3CDTF">2014-12-29T18:15:34Z</dcterms:created>
  <dcterms:modified xsi:type="dcterms:W3CDTF">2014-12-29T19:01:30Z</dcterms:modified>
</cp:coreProperties>
</file>