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581" r:id="rId2"/>
    <p:sldId id="600" r:id="rId3"/>
    <p:sldId id="597" r:id="rId4"/>
    <p:sldId id="603" r:id="rId5"/>
    <p:sldId id="602" r:id="rId6"/>
    <p:sldId id="604" r:id="rId7"/>
    <p:sldId id="626" r:id="rId8"/>
    <p:sldId id="582" r:id="rId9"/>
    <p:sldId id="546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olston, Sophie L" initials="WSL" lastIdx="30" clrIdx="0"/>
  <p:cmAuthor id="1" name="David Spach" initials="DS" lastIdx="0" clrIdx="1"/>
  <p:cmAuthor id="2" name="David Spach" initials="" lastIdx="0" clrIdx="2"/>
  <p:cmAuthor id="3" name="Nina Kim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630"/>
    <a:srgbClr val="B6AB51"/>
    <a:srgbClr val="A19747"/>
    <a:srgbClr val="C29B80"/>
    <a:srgbClr val="1378A0"/>
    <a:srgbClr val="444C6A"/>
    <a:srgbClr val="835C62"/>
    <a:srgbClr val="828301"/>
    <a:srgbClr val="5A7164"/>
    <a:srgbClr val="103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9" autoAdjust="0"/>
    <p:restoredTop sz="95679" autoAdjust="0"/>
  </p:normalViewPr>
  <p:slideViewPr>
    <p:cSldViewPr showGuides="1">
      <p:cViewPr varScale="1">
        <p:scale>
          <a:sx n="127" d="100"/>
          <a:sy n="127" d="100"/>
        </p:scale>
        <p:origin x="1080" y="90"/>
      </p:cViewPr>
      <p:guideLst>
        <p:guide orient="horz" pos="431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22448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69211803070099"/>
          <c:y val="5.5936710741345999E-2"/>
          <c:w val="0.84139346218086397"/>
          <c:h val="0.835551484796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12-Week Group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07643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81797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3D + RBV</c:v>
                </c:pt>
                <c:pt idx="1">
                  <c:v>3D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96.6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8055104"/>
        <c:axId val="368055664"/>
      </c:barChart>
      <c:catAx>
        <c:axId val="36805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36805566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6805566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20177704025435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805510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655043119610006E-2"/>
          <c:y val="0.12013111605676199"/>
          <c:w val="0.90184465223097099"/>
          <c:h val="0.74072381276478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3D + RBV</c:v>
                </c:pt>
              </c:strCache>
            </c:strRef>
          </c:tx>
          <c:spPr>
            <a:solidFill>
              <a:srgbClr val="7F6839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Null Responder</c:v>
                </c:pt>
                <c:pt idx="2">
                  <c:v>Partial Responder</c:v>
                </c:pt>
                <c:pt idx="3">
                  <c:v>Relapser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96.6</c:v>
                </c:pt>
                <c:pt idx="1">
                  <c:v>93.5</c:v>
                </c:pt>
                <c:pt idx="2">
                  <c:v>96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3D 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Null Responder</c:v>
                </c:pt>
                <c:pt idx="2">
                  <c:v>Partial Responder</c:v>
                </c:pt>
                <c:pt idx="3">
                  <c:v>Relapser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368058464"/>
        <c:axId val="368059024"/>
      </c:barChart>
      <c:catAx>
        <c:axId val="368058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680590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680590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820444319460101E-3"/>
              <c:y val="0.18740921115866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6805846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8667193944506899"/>
          <c:y val="1.7241394914829299E-2"/>
          <c:w val="0.30423544713160899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2800"/>
              </a:lnSpc>
              <a:spcBef>
                <a:spcPts val="1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3D (Paritaprevir-Ritonavir-</a:t>
            </a:r>
            <a:r>
              <a:rPr lang="en-US" sz="2000" dirty="0"/>
              <a:t>Ombitasvir + </a:t>
            </a:r>
            <a:r>
              <a:rPr lang="en-US" sz="2000" dirty="0" smtClean="0"/>
              <a:t>Dasabuvir) +/- </a:t>
            </a:r>
            <a:r>
              <a:rPr lang="en-US" sz="2000" dirty="0"/>
              <a:t>RBV in </a:t>
            </a:r>
            <a:r>
              <a:rPr lang="en-US" sz="2000" dirty="0" smtClean="0"/>
              <a:t>GT1b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 smtClean="0"/>
              <a:t>PEARL-II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0EADC"/>
                </a:solidFill>
              </a:rPr>
              <a:t>Phase </a:t>
            </a:r>
            <a:r>
              <a:rPr lang="en-US" b="1" dirty="0" smtClean="0">
                <a:solidFill>
                  <a:srgbClr val="F0EADC"/>
                </a:solidFill>
              </a:rPr>
              <a:t>3</a:t>
            </a:r>
            <a:endParaRPr lang="en-US" b="1" dirty="0">
              <a:solidFill>
                <a:srgbClr val="F0EAD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>
                <a:latin typeface="Arial"/>
                <a:cs typeface="Arial"/>
              </a:rPr>
              <a:t>Andreone</a:t>
            </a:r>
            <a:r>
              <a:rPr lang="en-US" sz="1400" dirty="0" smtClean="0">
                <a:latin typeface="Arial"/>
                <a:cs typeface="Arial"/>
              </a:rPr>
              <a:t> P, </a:t>
            </a:r>
            <a:r>
              <a:rPr lang="en-US" sz="1400" dirty="0">
                <a:latin typeface="Arial"/>
                <a:cs typeface="Arial"/>
              </a:rPr>
              <a:t>et al.  </a:t>
            </a:r>
            <a:r>
              <a:rPr lang="en-US" sz="1400" dirty="0" smtClean="0">
                <a:latin typeface="Arial"/>
                <a:cs typeface="Arial"/>
              </a:rPr>
              <a:t>Gastroenterology.  2014;147:359-65.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696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/- RBV in GT1b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</a:t>
            </a:r>
            <a:r>
              <a:rPr lang="en-US" sz="2400" dirty="0" smtClean="0"/>
              <a:t>II: Study Design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453227"/>
              </p:ext>
            </p:extLst>
          </p:nvPr>
        </p:nvGraphicFramePr>
        <p:xfrm>
          <a:off x="459957" y="1600200"/>
          <a:ext cx="8224086" cy="434848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224086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PEARL-II: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Phase 3, r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andomized,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trial evaluating safety and efficacy of 3D (paritaprevir-ritonavir-ombitasvir + dasabuvir) with or without ribavirin for 12 weeks in treatment-experienced patients with chronic HCV GT 1b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43 international sites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infection with genotype 1b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treatment experience with peginterferon plus ribavirin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18-70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Plasma HCV RNA  greater than 10,000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Absence of coinfection with HBV or HIV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2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2050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 </a:t>
            </a:r>
            <a:r>
              <a:rPr lang="en-US" dirty="0" smtClean="0"/>
              <a:t>Gastroenterology</a:t>
            </a:r>
            <a:r>
              <a:rPr lang="en-US" dirty="0"/>
              <a:t>.  2014;147:359-65.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</a:t>
            </a:r>
            <a:r>
              <a:rPr lang="en-US" sz="2400" dirty="0" smtClean="0"/>
              <a:t>Regimens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762000" y="534949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=14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918229" y="2757559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918229" y="3844963"/>
            <a:ext cx="402336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7740" y="2547913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919162" y="2392689"/>
            <a:ext cx="4020818" cy="677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274320" anchor="ctr"/>
          <a:lstStyle/>
          <a:p>
            <a:r>
              <a:rPr lang="en-US" sz="1800" b="1" dirty="0" smtClean="0">
                <a:latin typeface="Arial"/>
                <a:cs typeface="Arial"/>
              </a:rPr>
              <a:t>3D + Ribavirin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91500" y="255739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7740" y="3663709"/>
            <a:ext cx="810628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rgbClr val="000000"/>
                </a:solidFill>
              </a:rPr>
              <a:t>n = 95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919162" y="3513400"/>
            <a:ext cx="4020818" cy="677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274320" anchor="ctr"/>
          <a:lstStyle/>
          <a:p>
            <a:r>
              <a:rPr lang="en-US" sz="1800" b="1" dirty="0" smtClean="0">
                <a:latin typeface="Arial"/>
                <a:cs typeface="Arial"/>
              </a:rPr>
              <a:t>3D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91500" y="3642356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49" name="Rectangle 4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552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197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0222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514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92323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492716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867501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-9648" y="4953000"/>
            <a:ext cx="9162288" cy="10972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>
                <a:latin typeface="Arial"/>
                <a:cs typeface="Arial"/>
              </a:rPr>
              <a:t>3D </a:t>
            </a:r>
            <a:r>
              <a:rPr lang="en-US" sz="1400" dirty="0">
                <a:latin typeface="Arial"/>
                <a:cs typeface="Arial"/>
              </a:rPr>
              <a:t>=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Paritaprevir</a:t>
            </a:r>
            <a:r>
              <a:rPr lang="en-US" sz="1400" dirty="0" smtClean="0">
                <a:latin typeface="Arial"/>
                <a:cs typeface="Arial"/>
              </a:rPr>
              <a:t>-Ritonavir</a:t>
            </a:r>
            <a:r>
              <a:rPr lang="en-US" sz="1400" dirty="0">
                <a:latin typeface="Arial"/>
                <a:cs typeface="Arial"/>
              </a:rPr>
              <a:t>-Ombitasvir + Dasabuvir </a:t>
            </a:r>
          </a:p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3D = Paritaprevir-Ritonavir-Ombitasvir (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150/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100/25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daily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+ Dasabuvir: 250 mg twice daily</a:t>
            </a:r>
            <a:b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(RBV)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weight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-based and divided bid (1000 mg/day if &lt; 75kg or 1200 mg/day if ≥ 75kg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89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</a:t>
            </a:r>
            <a:r>
              <a:rPr lang="en-US" sz="2400" dirty="0" smtClean="0"/>
              <a:t>Baseline Characteristics</a:t>
            </a:r>
            <a:endParaRPr lang="en-US" sz="24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978714"/>
              </p:ext>
            </p:extLst>
          </p:nvPr>
        </p:nvGraphicFramePr>
        <p:xfrm>
          <a:off x="268288" y="1423142"/>
          <a:ext cx="8610600" cy="483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912"/>
                <a:gridCol w="2305844"/>
                <a:gridCol w="2305844"/>
              </a:tblGrid>
              <a:tr h="5350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3D +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RBV </a:t>
                      </a:r>
                      <a:br>
                        <a:rPr lang="en-US" sz="1600" dirty="0" smtClean="0"/>
                      </a:br>
                      <a:r>
                        <a:rPr lang="en-US" sz="1400" b="0" dirty="0" smtClean="0"/>
                        <a:t>(n=91)</a:t>
                      </a:r>
                      <a:endParaRPr lang="en-US" sz="1400" dirty="0" smtClean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3D</a:t>
                      </a:r>
                      <a:r>
                        <a:rPr lang="en-US" sz="1600" baseline="0" dirty="0" smtClean="0"/>
                        <a:t> </a:t>
                      </a:r>
                      <a:br>
                        <a:rPr lang="en-US" sz="1600" baseline="0" dirty="0" smtClean="0"/>
                      </a:br>
                      <a:r>
                        <a:rPr lang="en-US" sz="1400" b="0" dirty="0" smtClean="0"/>
                        <a:t>(n=95)</a:t>
                      </a:r>
                      <a:endParaRPr lang="en-US" sz="1400" dirty="0"/>
                    </a:p>
                  </a:txBody>
                  <a:tcPr marT="91440" marB="91440" anchor="ctr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 (years), </a:t>
                      </a:r>
                      <a:r>
                        <a:rPr lang="en-US" sz="1600" dirty="0" smtClean="0"/>
                        <a:t>Mean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54.2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54.2</a:t>
                      </a:r>
                      <a:endParaRPr lang="en-US" sz="1600" dirty="0"/>
                    </a:p>
                  </a:txBody>
                  <a:tcP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Male sex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49.5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60.0</a:t>
                      </a:r>
                      <a:endParaRPr lang="en-US" sz="1600" dirty="0"/>
                    </a:p>
                  </a:txBody>
                  <a:tcPr/>
                </a:tc>
              </a:tr>
              <a:tr h="722314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Race (%)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White</a:t>
                      </a:r>
                      <a:br>
                        <a:rPr lang="en-US" sz="160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dirty="0" smtClean="0"/>
                        <a:t>Black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92.3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90.5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6.3</a:t>
                      </a:r>
                      <a:endParaRPr lang="en-US" sz="1600" dirty="0"/>
                    </a:p>
                  </a:txBody>
                  <a:tcPr/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Body</a:t>
                      </a:r>
                      <a:r>
                        <a:rPr lang="en-US" sz="1600" baseline="0" dirty="0" smtClean="0"/>
                        <a:t> Mass Index (</a:t>
                      </a:r>
                      <a:r>
                        <a:rPr lang="en-US" sz="1600" dirty="0" smtClean="0"/>
                        <a:t>Mean)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26.2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27.5</a:t>
                      </a:r>
                      <a:endParaRPr lang="en-US" sz="1600" dirty="0"/>
                    </a:p>
                  </a:txBody>
                  <a:tcPr/>
                </a:tc>
              </a:tr>
              <a:tr h="936333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Previous</a:t>
                      </a:r>
                      <a:r>
                        <a:rPr lang="en-US" sz="1600" baseline="0" dirty="0" smtClean="0"/>
                        <a:t> Response to PEG + RBV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Null</a:t>
                      </a:r>
                      <a:r>
                        <a:rPr lang="en-US" sz="1600" baseline="0" dirty="0" smtClean="0"/>
                        <a:t> responder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   Partial</a:t>
                      </a:r>
                      <a:r>
                        <a:rPr lang="en-US" sz="1600" baseline="0" dirty="0" smtClean="0"/>
                        <a:t> responder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  </a:t>
                      </a:r>
                      <a:r>
                        <a:rPr lang="en-US" sz="1600" baseline="0" dirty="0" err="1" smtClean="0"/>
                        <a:t>Relapser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35.2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28.6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36.3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34.7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28.4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36.8</a:t>
                      </a:r>
                      <a:endParaRPr lang="en-US" sz="1600" dirty="0"/>
                    </a:p>
                  </a:txBody>
                  <a:tcPr/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IL28B Non-CC genotype,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89.0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92.6</a:t>
                      </a:r>
                      <a:endParaRPr lang="en-US" sz="1600" dirty="0"/>
                    </a:p>
                  </a:txBody>
                  <a:tcPr/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(mean)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6.56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6.48</a:t>
                      </a:r>
                      <a:endParaRPr lang="en-US" sz="1600" dirty="0"/>
                    </a:p>
                  </a:txBody>
                  <a:tcPr/>
                </a:tc>
              </a:tr>
              <a:tr h="29427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Fibrosis score</a:t>
                      </a:r>
                      <a:r>
                        <a:rPr lang="en-US" sz="1600" baseline="0" dirty="0" smtClean="0"/>
                        <a:t>  F3 (%)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15.4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600" dirty="0" smtClean="0"/>
                        <a:t>13.7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6835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PEARL-II: Results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PEARL-</a:t>
            </a:r>
            <a:r>
              <a:rPr lang="en-US" dirty="0"/>
              <a:t>II: </a:t>
            </a:r>
            <a:r>
              <a:rPr lang="en-US" dirty="0" smtClean="0"/>
              <a:t>SVR 12 Rates*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2014;147:359-65.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246817"/>
              </p:ext>
            </p:extLst>
          </p:nvPr>
        </p:nvGraphicFramePr>
        <p:xfrm>
          <a:off x="800100" y="1776960"/>
          <a:ext cx="7543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705289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85/88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4948162"/>
            <a:ext cx="1295399" cy="408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91/91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-3193" y="5897921"/>
            <a:ext cx="9171433" cy="49471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rgbClr val="7F7F7F"/>
            </a:solidFill>
            <a:miter lim="800000"/>
            <a:headEnd/>
            <a:tailEnd/>
          </a:ln>
          <a:effectLst/>
          <a:extLst/>
        </p:spPr>
        <p:txBody>
          <a:bodyPr wrap="none" lIns="457200" anchor="ctr"/>
          <a:lstStyle/>
          <a:p>
            <a:pPr>
              <a:lnSpc>
                <a:spcPts val="1800"/>
              </a:lnSpc>
            </a:pPr>
            <a:r>
              <a:rPr lang="en-US" sz="1400" dirty="0" smtClean="0">
                <a:latin typeface="Arial"/>
                <a:cs typeface="Arial"/>
              </a:rPr>
              <a:t>*</a:t>
            </a:r>
            <a:r>
              <a:rPr lang="en-US" sz="1400" dirty="0">
                <a:latin typeface="Arial"/>
                <a:cs typeface="Arial"/>
              </a:rPr>
              <a:t>Primary endpoint by intention-to-treat analysis </a:t>
            </a:r>
            <a:r>
              <a:rPr lang="en-US" sz="1400" dirty="0" smtClean="0">
                <a:latin typeface="Arial"/>
                <a:cs typeface="Arial"/>
              </a:rPr>
              <a:t/>
            </a:r>
            <a:br>
              <a:rPr lang="en-US" sz="1400" dirty="0" smtClean="0">
                <a:latin typeface="Arial"/>
                <a:cs typeface="Arial"/>
              </a:rPr>
            </a:br>
            <a:r>
              <a:rPr lang="en-US" sz="1400" dirty="0" smtClean="0">
                <a:latin typeface="Arial"/>
                <a:cs typeface="Arial"/>
              </a:rPr>
              <a:t> 3D = Paritaprevir-Ritonavir-Ombitasvir + </a:t>
            </a:r>
            <a:r>
              <a:rPr lang="en-US" sz="1400" dirty="0" err="1" smtClean="0">
                <a:latin typeface="Arial"/>
                <a:cs typeface="Arial"/>
              </a:rPr>
              <a:t>Dasabuvir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3552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</a:t>
            </a:r>
            <a:r>
              <a:rPr lang="en-US" sz="2400" dirty="0"/>
              <a:t>-II: </a:t>
            </a:r>
            <a:r>
              <a:rPr lang="en-US" sz="2400" dirty="0" smtClean="0"/>
              <a:t>Results by Prior Treatment Response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PEARL-</a:t>
            </a:r>
            <a:r>
              <a:rPr lang="en-US" dirty="0"/>
              <a:t>II: </a:t>
            </a:r>
            <a:r>
              <a:rPr lang="en-US" dirty="0" smtClean="0"/>
              <a:t>Results by Prior Treatment 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2014;147:359-65.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124410"/>
              </p:ext>
            </p:extLst>
          </p:nvPr>
        </p:nvGraphicFramePr>
        <p:xfrm>
          <a:off x="304800" y="1828800"/>
          <a:ext cx="8534400" cy="441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1260042" y="5251123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85/88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39447" y="5251123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91/91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00400" y="5251123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29/31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79805" y="5251123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32/32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22805" y="5251123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/25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02210" y="5251123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26/26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45596" y="5251123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32/32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25001" y="5251123"/>
            <a:ext cx="744676" cy="3627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33/33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959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Gastroenterology.  2014;147:359-65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PEARL</a:t>
            </a:r>
            <a:r>
              <a:rPr lang="en-US" dirty="0"/>
              <a:t>-II: </a:t>
            </a:r>
            <a:r>
              <a:rPr lang="en-US" dirty="0" smtClean="0"/>
              <a:t>Treatment-Emergent Adverse Effects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168910"/>
              </p:ext>
            </p:extLst>
          </p:nvPr>
        </p:nvGraphicFramePr>
        <p:xfrm>
          <a:off x="344453" y="1386147"/>
          <a:ext cx="8458201" cy="497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47"/>
                <a:gridCol w="1924827"/>
                <a:gridCol w="1924827"/>
              </a:tblGrid>
              <a:tr h="46805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sz="1400" dirty="0" smtClean="0"/>
                        <a:t>Event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sz="1400" baseline="0" dirty="0" smtClean="0"/>
                        <a:t>3D + RBV </a:t>
                      </a:r>
                      <a:br>
                        <a:rPr lang="en-US" sz="1400" baseline="0" dirty="0" smtClean="0"/>
                      </a:br>
                      <a:r>
                        <a:rPr lang="en-US" sz="1200" b="0" i="0" baseline="0" dirty="0" smtClean="0"/>
                        <a:t>(n=91)</a:t>
                      </a:r>
                      <a:endParaRPr lang="en-US" sz="1200" b="0" i="0" dirty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3D</a:t>
                      </a:r>
                      <a:br>
                        <a:rPr lang="en-US" sz="1400" dirty="0" smtClean="0"/>
                      </a:br>
                      <a:r>
                        <a:rPr lang="en-US" sz="1200" baseline="0" dirty="0" smtClean="0"/>
                        <a:t> </a:t>
                      </a:r>
                      <a:r>
                        <a:rPr lang="en-US" sz="1200" b="0" dirty="0" smtClean="0"/>
                        <a:t>(n=95)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Any </a:t>
                      </a:r>
                      <a:r>
                        <a:rPr lang="en-US" sz="1400" baseline="0" dirty="0" smtClean="0"/>
                        <a:t>Treatment Emergent Adverse Effect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79.1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77.9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Any serious</a:t>
                      </a:r>
                      <a:r>
                        <a:rPr lang="en-US" sz="1400" baseline="0" dirty="0" smtClean="0"/>
                        <a:t> Treatment Emergent Adverse Effect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Common adverse</a:t>
                      </a:r>
                      <a:r>
                        <a:rPr lang="en-US" sz="1400" baseline="0" dirty="0" smtClean="0"/>
                        <a:t> events: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Fatigue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31.9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15.8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Headache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24.2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23.2</a:t>
                      </a:r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Nausea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6.3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Insomnia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14.3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3.2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 Pruritus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 smtClean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14.3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8.4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   Diarrhea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13.2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12.6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Asthenia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12.1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7.4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Anemia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11.0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Blood bilirubin</a:t>
                      </a:r>
                      <a:r>
                        <a:rPr lang="en-US" sz="1400" baseline="0" dirty="0" smtClean="0"/>
                        <a:t> level increased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8.8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Rash</a:t>
                      </a:r>
                      <a:r>
                        <a:rPr lang="en-US" sz="1400" baseline="0" dirty="0" smtClean="0"/>
                        <a:t>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8.8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1.1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Laboratory abnormalities: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Hemoglobin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200" baseline="0" dirty="0" smtClean="0"/>
                        <a:t>(&lt; lower limit of normal </a:t>
                      </a:r>
                      <a:r>
                        <a:rPr lang="en-US" sz="1200" dirty="0" smtClean="0"/>
                        <a:t>at end of treatment)</a:t>
                      </a:r>
                      <a:r>
                        <a:rPr lang="en-US" sz="1400" dirty="0" smtClean="0"/>
                        <a:t>, %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42.0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5.5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506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400" baseline="0" dirty="0" smtClean="0"/>
                        <a:t>   </a:t>
                      </a:r>
                      <a:r>
                        <a:rPr lang="en-US" sz="1400" dirty="0" smtClean="0"/>
                        <a:t>Total bilirubin &gt; 3x ULN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8.8</a:t>
                      </a:r>
                      <a:endParaRPr lang="en-US" sz="1400" dirty="0"/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327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Andreone</a:t>
            </a:r>
            <a:r>
              <a:rPr lang="en-US" dirty="0"/>
              <a:t> P, et al.  </a:t>
            </a:r>
            <a:r>
              <a:rPr lang="en-US" dirty="0" err="1"/>
              <a:t>Gastroenteroly</a:t>
            </a:r>
            <a:r>
              <a:rPr lang="en-US" dirty="0"/>
              <a:t>.  2014;147:359-65.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3D (Paritaprevir-Ritonavir-Ombitasvir + Dasabuvir) +/- RBV 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GT1b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PEARL-II: 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739272"/>
              </p:ext>
            </p:extLst>
          </p:nvPr>
        </p:nvGraphicFramePr>
        <p:xfrm>
          <a:off x="0" y="2286000"/>
          <a:ext cx="9144000" cy="2270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The interferon-free regimen of ABT-450, ritonavir, ombitasvir, and dasabuvir, with or without ribavirin, produces a high rate of SVR12 in treatment-experienced patients with HCV genotype 1b infection. Both regimens are well tolerated, as shown by the low rate of discontinuations and generally mild adverse events.”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-9151" y="5349258"/>
            <a:ext cx="9162288" cy="365742"/>
          </a:xfrm>
          <a:prstGeom prst="rect">
            <a:avLst/>
          </a:prstGeom>
          <a:solidFill>
            <a:srgbClr val="F0F0E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600"/>
              </a:spcBef>
            </a:pPr>
            <a:r>
              <a:rPr lang="en-US" sz="1400" b="1" dirty="0" smtClean="0">
                <a:latin typeface="Arial"/>
                <a:cs typeface="Arial"/>
              </a:rPr>
              <a:t>Note: </a:t>
            </a:r>
            <a:r>
              <a:rPr lang="en-US" sz="1400" dirty="0" smtClean="0">
                <a:latin typeface="Arial"/>
                <a:cs typeface="Arial"/>
              </a:rPr>
              <a:t>ABT-450 =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Paritaprevir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58397</TotalTime>
  <Words>473</Words>
  <Application>Microsoft Office PowerPoint</Application>
  <PresentationFormat>On-screen Show (4:3)</PresentationFormat>
  <Paragraphs>133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3D (Paritaprevir-Ritonavir-Ombitasvir + Dasabuvir) +/- RBV in GT1b PEARL-II</vt:lpstr>
      <vt:lpstr>3D (Paritaprevir-Ritonavir-Ombitasvir + Dasabuvir) +/- RBV in GT1b PEARL-II: Study Design</vt:lpstr>
      <vt:lpstr>3D (Paritaprevir-Ritonavir-Ombitasvir + Dasabuvir) +/- RBV in GT1b PEARL-II: Regimens</vt:lpstr>
      <vt:lpstr>3D (Paritaprevir-Ritonavir-Ombitasvir + Dasabuvir) +/- RBV in GT1b PEARL-II: Baseline Characteristics</vt:lpstr>
      <vt:lpstr>3D (Paritaprevir-Ritonavir-Ombitasvir + Dasabuvir) +/- RBV in GT1b PEARL-II: Results</vt:lpstr>
      <vt:lpstr>3D (Paritaprevir-Ritonavir-Ombitasvir + Dasabuvir) +/- RBV in GT1b PEARL-II: Results by Prior Treatment Response</vt:lpstr>
      <vt:lpstr>3D (Paritaprevir-Ritonavir-Ombitasvir + Dasabuvir) +/- RBV in GT1b PEARL-II: Treatment-Emergent Adverse Effects</vt:lpstr>
      <vt:lpstr>3D (Paritaprevir-Ritonavir-Ombitasvir + Dasabuvir) +/- RBV in GT1b PEARL-II: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3020</cp:revision>
  <cp:lastPrinted>2011-04-18T21:48:04Z</cp:lastPrinted>
  <dcterms:created xsi:type="dcterms:W3CDTF">2010-11-28T05:36:22Z</dcterms:created>
  <dcterms:modified xsi:type="dcterms:W3CDTF">2014-10-02T23:17:59Z</dcterms:modified>
</cp:coreProperties>
</file>