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72" r:id="rId2"/>
    <p:sldId id="595" r:id="rId3"/>
    <p:sldId id="596" r:id="rId4"/>
    <p:sldId id="570" r:id="rId5"/>
    <p:sldId id="576" r:id="rId6"/>
    <p:sldId id="643" r:id="rId7"/>
    <p:sldId id="644" r:id="rId8"/>
    <p:sldId id="621" r:id="rId9"/>
    <p:sldId id="645" r:id="rId10"/>
    <p:sldId id="638" r:id="rId11"/>
    <p:sldId id="546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630"/>
    <a:srgbClr val="B6AB51"/>
    <a:srgbClr val="A19747"/>
    <a:srgbClr val="C29B80"/>
    <a:srgbClr val="1378A0"/>
    <a:srgbClr val="444C6A"/>
    <a:srgbClr val="835C62"/>
    <a:srgbClr val="828301"/>
    <a:srgbClr val="5A7164"/>
    <a:srgbClr val="10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127" d="100"/>
          <a:sy n="127" d="100"/>
        </p:scale>
        <p:origin x="1080" y="9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2244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00016155322794"/>
          <c:w val="0.87505893794525702"/>
          <c:h val="0.81256295824324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91.8</c:v>
                </c:pt>
                <c:pt idx="1">
                  <c:v>88.6</c:v>
                </c:pt>
                <c:pt idx="2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95.9</c:v>
                </c:pt>
                <c:pt idx="1">
                  <c:v>94.2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69973472"/>
        <c:axId val="369974032"/>
      </c:barChart>
      <c:catAx>
        <c:axId val="36997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699740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99740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9734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988622515935502"/>
          <c:y val="1.14942632765529E-2"/>
          <c:w val="0.57953306617922795"/>
          <c:h val="6.92321198589191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0.12013111605676199"/>
          <c:w val="0.90184465223097099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94.2</c:v>
                </c:pt>
                <c:pt idx="1">
                  <c:v>96.6</c:v>
                </c:pt>
                <c:pt idx="2">
                  <c:v>94.4</c:v>
                </c:pt>
                <c:pt idx="3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94.6</c:v>
                </c:pt>
                <c:pt idx="1">
                  <c:v>100</c:v>
                </c:pt>
                <c:pt idx="2">
                  <c:v>100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69976832"/>
        <c:axId val="369977392"/>
      </c:barChart>
      <c:catAx>
        <c:axId val="36997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699773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99773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9768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01"/>
          <c:y val="1.7241394914829299E-2"/>
          <c:w val="0.5899497328458940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0.12013111605676199"/>
          <c:w val="0.90184465223097099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59595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92.2</c:v>
                </c:pt>
                <c:pt idx="1">
                  <c:v>93.3</c:v>
                </c:pt>
                <c:pt idx="2">
                  <c:v>100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5A7164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92.9</c:v>
                </c:pt>
                <c:pt idx="1">
                  <c:v>100</c:v>
                </c:pt>
                <c:pt idx="2">
                  <c:v>100</c:v>
                </c:pt>
                <c:pt idx="3">
                  <c:v>92.9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0970912"/>
        <c:axId val="370971472"/>
      </c:barChart>
      <c:catAx>
        <c:axId val="3709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09714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09714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09709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01"/>
          <c:y val="1.7241394914829299E-2"/>
          <c:w val="0.5899497328458940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0.12013111605676199"/>
          <c:w val="0.90184465223097099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444C6A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85.7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835C6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0974272"/>
        <c:axId val="370974832"/>
      </c:barChart>
      <c:catAx>
        <c:axId val="37097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09748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09748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09742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95765373078401"/>
          <c:y val="1.7241394914829299E-2"/>
          <c:w val="0.5899497328458940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0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7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6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0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3D (Paritaprevir-Ritonavir-Ombitasvir + Dasabuvir) + RBV in GT1 </a:t>
            </a:r>
            <a:r>
              <a:rPr lang="en-US" sz="2800" dirty="0" smtClean="0"/>
              <a:t>TURQUOISE-II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Poordad</a:t>
            </a:r>
            <a:r>
              <a:rPr lang="en-US" sz="1400" dirty="0" smtClean="0">
                <a:latin typeface="Arial"/>
                <a:cs typeface="Arial"/>
              </a:rPr>
              <a:t> F,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2014;370:1973-82.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487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21669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this phase 3 trial of an oral, interferon-free regimen evaluated exclusively in patients with HCV genotype 1 infection and cirrhosis,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therapy with the use of three new antiviral agents and ribavirin resulted in high rates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response. Drug discontinuations due to adverse events were infrequent.”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and Compensated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73754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+ ribavirin for 12 or 24 weeks in treatment-naïve and experienced patients with chronic HCV GT 1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78 sites in North America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RBV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≥14.6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01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8413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TURQUOISE</a:t>
            </a:r>
            <a:r>
              <a:rPr lang="en-US" sz="2400" dirty="0"/>
              <a:t>-</a:t>
            </a:r>
            <a:r>
              <a:rPr lang="en-US" sz="2400" dirty="0" smtClean="0"/>
              <a:t>II: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2388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00520"/>
            <a:ext cx="2560320" cy="54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574360"/>
            <a:ext cx="512064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3D 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6403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7778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767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083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172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>
                <a:latin typeface="Arial"/>
                <a:cs typeface="Arial"/>
              </a:rPr>
              <a:t>-ritonavir-Ombitasvir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065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826065"/>
              </p:ext>
            </p:extLst>
          </p:nvPr>
        </p:nvGraphicFramePr>
        <p:xfrm>
          <a:off x="304800" y="184852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1697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452011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09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908789"/>
              </p:ext>
            </p:extLst>
          </p:nvPr>
        </p:nvGraphicFramePr>
        <p:xfrm>
          <a:off x="304800" y="191110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81/86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70/74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28/29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23/23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17/18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65/75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77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 for GT1a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1a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918471"/>
              </p:ext>
            </p:extLst>
          </p:nvPr>
        </p:nvGraphicFramePr>
        <p:xfrm>
          <a:off x="304800" y="191110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52/56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11/11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40/50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9/42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3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 for </a:t>
            </a:r>
            <a:r>
              <a:rPr lang="en-US" sz="2400" dirty="0" smtClean="0"/>
              <a:t>GT1b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1b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492875"/>
              </p:ext>
            </p:extLst>
          </p:nvPr>
        </p:nvGraphicFramePr>
        <p:xfrm>
          <a:off x="304800" y="1911106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18/18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en-US" sz="1200" dirty="0" smtClean="0">
                <a:solidFill>
                  <a:schemeClr val="bg1"/>
                </a:solidFill>
              </a:rPr>
              <a:t>/7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/3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34010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0/20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88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921141"/>
              </p:ext>
            </p:extLst>
          </p:nvPr>
        </p:nvGraphicFramePr>
        <p:xfrm>
          <a:off x="342900" y="1417688"/>
          <a:ext cx="84582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33600"/>
                <a:gridCol w="2209800"/>
              </a:tblGrid>
              <a:tr h="442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3D + RBV x 12 weeks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(n=208)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3D + RBV x 24 weeks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(n=172)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90.7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Adverse event leading to stopping study drug 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6.2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baseline="0" dirty="0" smtClean="0"/>
                        <a:t>4.7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Most common adverse 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32.7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46.5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Headache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27.9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30.8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Nausea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17.8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20.3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</a:t>
                      </a:r>
                      <a:r>
                        <a:rPr lang="en-US" sz="1400" dirty="0" err="1" smtClean="0"/>
                        <a:t>Pruritis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18.3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19.2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15.4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Diarrhea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14.4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16.9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Asthenia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13.9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 Rash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11.1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14.5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Irritability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Anemia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10.5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Dyspnea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28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067210"/>
              </p:ext>
            </p:extLst>
          </p:nvPr>
        </p:nvGraphicFramePr>
        <p:xfrm>
          <a:off x="342900" y="1676400"/>
          <a:ext cx="8458200" cy="417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71700"/>
                <a:gridCol w="2171700"/>
              </a:tblGrid>
              <a:tr h="6332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 Abnormalities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3D + RBV x 12 weeks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(n=208)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3D + RBV x 24 weeks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(n=172)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650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Alanine aminotransferase, grade 3 or 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6 (2.9)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0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Aspartate</a:t>
                      </a:r>
                      <a:r>
                        <a:rPr lang="en-US" sz="1400" baseline="0" dirty="0" smtClean="0"/>
                        <a:t> aminotransferase, grade 3 or 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1 (0.5)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0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Alkaline phosphatase, grade 3 or 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50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Total bilirubin,</a:t>
                      </a:r>
                      <a:r>
                        <a:rPr lang="en-US" sz="1400" baseline="0" dirty="0" smtClean="0"/>
                        <a:t> grade 3 or 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28 (13.5)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9 (5.2)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82508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Hemoglobin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Grade 1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Grade 2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Grade 3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Grade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103 (49.5)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12 (5.8)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2 (1)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1 (0.5)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97 (56.4)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18 (10.5)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1 (0.6)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99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58400</TotalTime>
  <Words>641</Words>
  <Application>Microsoft Office PowerPoint</Application>
  <PresentationFormat>On-screen Show (4:3)</PresentationFormat>
  <Paragraphs>162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3D (Paritaprevir-Ritonavir-Ombitasvir + Dasabuvir) + RBV in GT1 TURQUOISE-II</vt:lpstr>
      <vt:lpstr>3D + Ribavirin in GT1 and Compensated Cirrhosis TURQUOISE-II: Study Design</vt:lpstr>
      <vt:lpstr>3D + Ribavirin in GT1 and Compensated Cirrhosis TURQUOISE-II: Regimens</vt:lpstr>
      <vt:lpstr>3D + Ribavirin in GT1 and Compensated Cirrhosis TURQUOISE-II: Results</vt:lpstr>
      <vt:lpstr>3D + Ribavirin in GT1 and Compensated Cirrhosis TURQUOISE-II: Results</vt:lpstr>
      <vt:lpstr>3D + Ribavirin in GT1 and Compensated Cirrhosis TURQUOISE-II: Results for GT1a</vt:lpstr>
      <vt:lpstr>3D + Ribavirin in GT1 and Compensated Cirrhosis TURQUOISE-II: Results for GT1b</vt:lpstr>
      <vt:lpstr>3D + Ribavirin in GT1 and Compensated Cirrhosis TURQUOISE-II: Adverse Effects</vt:lpstr>
      <vt:lpstr>3D + Ribavirin in GT1 and Compensated Cirrhosis TURQUOISE-II: Adverse Effects</vt:lpstr>
      <vt:lpstr>3D + Ribavirin in GT1 and Compensated Cirrhosis TURQUOISE-II: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3021</cp:revision>
  <cp:lastPrinted>2011-04-18T21:48:04Z</cp:lastPrinted>
  <dcterms:created xsi:type="dcterms:W3CDTF">2010-11-28T05:36:22Z</dcterms:created>
  <dcterms:modified xsi:type="dcterms:W3CDTF">2014-10-02T23:20:39Z</dcterms:modified>
</cp:coreProperties>
</file>