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6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3"/>
          <c:y val="0.120131116056762"/>
          <c:w val="0.875058937945257"/>
          <c:h val="0.740723812764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GT1a</c:v>
                </c:pt>
                <c:pt idx="2">
                  <c:v>GT1b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91.8</c:v>
                </c:pt>
                <c:pt idx="1">
                  <c:v>88.6</c:v>
                </c:pt>
                <c:pt idx="2">
                  <c:v>98.5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GT1a</c:v>
                </c:pt>
                <c:pt idx="2">
                  <c:v>GT1b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95.9</c:v>
                </c:pt>
                <c:pt idx="1">
                  <c:v>94.2</c:v>
                </c:pt>
                <c:pt idx="2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25902856"/>
        <c:axId val="-2025899608"/>
      </c:barChart>
      <c:catAx>
        <c:axId val="-20259028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0258996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2589960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2590285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09886225159355"/>
          <c:y val="0.0344827898296586"/>
          <c:w val="0.579533066179228"/>
          <c:h val="0.069232119858919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965504311961"/>
          <c:y val="0.120131116056762"/>
          <c:w val="0.901844652230971"/>
          <c:h val="0.688999628020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94.2</c:v>
                </c:pt>
                <c:pt idx="1">
                  <c:v>96.6</c:v>
                </c:pt>
                <c:pt idx="2">
                  <c:v>94.4</c:v>
                </c:pt>
                <c:pt idx="3">
                  <c:v>86.7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94.6</c:v>
                </c:pt>
                <c:pt idx="1">
                  <c:v>100.0</c:v>
                </c:pt>
                <c:pt idx="2">
                  <c:v>100.0</c:v>
                </c:pt>
                <c:pt idx="3">
                  <c:v>95.2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5437736"/>
        <c:axId val="-2065505800"/>
      </c:barChart>
      <c:catAx>
        <c:axId val="-20654377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6550580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550580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1874092111586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6543773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00957653730784"/>
          <c:y val="0.0172413949148293"/>
          <c:w val="0.589949732845894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965504311961"/>
          <c:y val="0.120131116056762"/>
          <c:w val="0.901844652230971"/>
          <c:h val="0.709114588754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595959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92.2</c:v>
                </c:pt>
                <c:pt idx="1">
                  <c:v>93.3</c:v>
                </c:pt>
                <c:pt idx="2">
                  <c:v>100.0</c:v>
                </c:pt>
                <c:pt idx="3">
                  <c:v>80.0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5A7164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92.9</c:v>
                </c:pt>
                <c:pt idx="1">
                  <c:v>100.0</c:v>
                </c:pt>
                <c:pt idx="2">
                  <c:v>100.0</c:v>
                </c:pt>
                <c:pt idx="3">
                  <c:v>92.9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4719832"/>
        <c:axId val="-2064716600"/>
      </c:barChart>
      <c:catAx>
        <c:axId val="-206471983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6471660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471660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1874092111586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6471983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00957653730784"/>
          <c:y val="0.0172413949148293"/>
          <c:w val="0.589949732845894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965504311961"/>
          <c:y val="0.120131116056762"/>
          <c:w val="0.901844652230971"/>
          <c:h val="0.7062410229351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444C6A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100.0</c:v>
                </c:pt>
                <c:pt idx="1">
                  <c:v>100.0</c:v>
                </c:pt>
                <c:pt idx="2">
                  <c:v>85.7</c:v>
                </c:pt>
                <c:pt idx="3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835C62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4967256"/>
        <c:axId val="-2064976808"/>
      </c:barChart>
      <c:catAx>
        <c:axId val="-20649672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649768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497680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1874092111586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6496725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00957653730784"/>
          <c:y val="0.0172413949148293"/>
          <c:w val="0.589949732845894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F7BD-1C18-1F49-BD56-3D4254CF8C33}" type="datetimeFigureOut">
              <a:rPr lang="en-US" smtClean="0"/>
              <a:t>12/29/14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771525"/>
            <a:ext cx="51435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886325"/>
            <a:ext cx="5486400" cy="4629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2971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771063"/>
            <a:ext cx="2971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5F965-1B76-F94B-81CA-DF2DE1B49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7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7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7" Type="http://schemas.microsoft.com/office/2007/relationships/hdphoto" Target="../media/hdphoto2.wdp"/><Relationship Id="rId8" Type="http://schemas.microsoft.com/office/2007/relationships/hdphoto" Target="../media/hdphoto3.wdp"/><Relationship Id="rId9" Type="http://schemas.openxmlformats.org/officeDocument/2006/relationships/image" Target="../media/image7.png"/><Relationship Id="rId10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Relationship Id="rId3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Relationship Id="rId3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64" name="Picture 6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66" name="Group 65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67" name="Rectangle 66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70" name="Dodecagon 6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Dodecagon 7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Dodecagon 7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Dodecagon 7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Dodecagon 7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Dodecagon 7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Dodecagon 7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Dodecagon 7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odecagon 7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Dodecagon 7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Dodecagon 7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Dodecagon 8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Dodecagon 8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Dodecagon 8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Dodecagon 8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Dodecagon 8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Dodecagon 8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Dodecagon 8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4" name="Picture 63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1" cy="213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2800" y="342902"/>
            <a:ext cx="7543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57200">
              <a:spcAft>
                <a:spcPts val="300"/>
              </a:spcAft>
            </a:pPr>
            <a:r>
              <a:rPr lang="en-US" sz="2400" cap="small" dirty="0" smtClean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Northwest Aids Education and Training Center</a:t>
            </a:r>
          </a:p>
        </p:txBody>
      </p:sp>
      <p:pic>
        <p:nvPicPr>
          <p:cNvPr id="14" name="Picture 13" descr="alask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9145" y="983575"/>
            <a:ext cx="940406" cy="1150027"/>
          </a:xfrm>
          <a:prstGeom prst="rect">
            <a:avLst/>
          </a:prstGeom>
        </p:spPr>
      </p:pic>
      <p:pic>
        <p:nvPicPr>
          <p:cNvPr id="15" name="Picture 14" descr="washingt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677"/>
          <a:stretch>
            <a:fillRect/>
          </a:stretch>
        </p:blipFill>
        <p:spPr>
          <a:xfrm>
            <a:off x="7042550" y="1120653"/>
            <a:ext cx="958450" cy="1012949"/>
          </a:xfrm>
          <a:prstGeom prst="rect">
            <a:avLst/>
          </a:prstGeom>
        </p:spPr>
      </p:pic>
      <p:pic>
        <p:nvPicPr>
          <p:cNvPr id="16" name="Picture 15" descr="idah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8788" y="900403"/>
            <a:ext cx="523628" cy="1233199"/>
          </a:xfrm>
          <a:prstGeom prst="rect">
            <a:avLst/>
          </a:prstGeom>
        </p:spPr>
      </p:pic>
      <p:pic>
        <p:nvPicPr>
          <p:cNvPr id="17" name="Picture 16" descr="montana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02"/>
          <a:stretch>
            <a:fillRect/>
          </a:stretch>
        </p:blipFill>
        <p:spPr>
          <a:xfrm>
            <a:off x="3851656" y="1186166"/>
            <a:ext cx="1045167" cy="947434"/>
          </a:xfrm>
          <a:prstGeom prst="rect">
            <a:avLst/>
          </a:prstGeom>
        </p:spPr>
      </p:pic>
      <p:pic>
        <p:nvPicPr>
          <p:cNvPr id="18" name="Picture 17" descr="oregon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6062" y="1066800"/>
            <a:ext cx="907251" cy="1066800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524250"/>
            <a:ext cx="8305800" cy="13335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3A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</a:t>
            </a:r>
          </a:p>
          <a:p>
            <a:r>
              <a:rPr lang="en-US" dirty="0" smtClean="0"/>
              <a:t>Presenter title 1</a:t>
            </a:r>
          </a:p>
          <a:p>
            <a:r>
              <a:rPr lang="en-US" dirty="0" smtClean="0"/>
              <a:t>Presenter title 2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362200"/>
            <a:ext cx="8286750" cy="10287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000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07484" y="5105400"/>
            <a:ext cx="8307916" cy="819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rgbClr val="003A78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B6D661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3" name="Picture 12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8515350" cy="4648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0" y="6477000"/>
            <a:ext cx="7162800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41719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23063"/>
      </p:ext>
    </p:extLst>
  </p:cSld>
  <p:clrMapOvr>
    <a:masterClrMapping/>
  </p:clrMapOvr>
  <p:transition xmlns:p14="http://schemas.microsoft.com/office/powerpoint/2010/main"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71602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71600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5" name="Picture 14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672413010"/>
      </p:ext>
    </p:extLst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0" name="Picture 69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949075"/>
      </p:ext>
    </p:extLst>
  </p:cSld>
  <p:clrMapOvr>
    <a:masterClrMapping/>
  </p:clrMapOvr>
  <p:transition xmlns:p14="http://schemas.microsoft.com/office/powerpoint/2010/main"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59907"/>
      </p:ext>
    </p:extLst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B6D661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2" name="Picture 61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pic>
        <p:nvPicPr>
          <p:cNvPr id="61" name="Picture 6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62" name="Picture 6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63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7" name="Straight Connector 66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70" name="Rectangle 6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73" name="Dodecagon 7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Dodecagon 7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Dodecagon 7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Dodecagon 7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Dodecagon 7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odecagon 77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Dodecagon 78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Dodecagon 79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Dodecagon 80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Dodecagon 81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Dodecagon 82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Dodecagon 83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Dodecagon 84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Dodecagon 85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Dodecagon 86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Dodecagon 87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Dodecagon 88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Dodecagon 89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7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8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662" r:id="rId21"/>
    <p:sldLayoutId id="2147483686" r:id="rId22"/>
    <p:sldLayoutId id="2147483665" r:id="rId23"/>
    <p:sldLayoutId id="2147483688" r:id="rId24"/>
    <p:sldLayoutId id="2147483666" r:id="rId25"/>
    <p:sldLayoutId id="2147483667" r:id="rId26"/>
    <p:sldLayoutId id="2147483668" r:id="rId27"/>
    <p:sldLayoutId id="2147483687" r:id="rId28"/>
    <p:sldLayoutId id="2147483689" r:id="rId29"/>
    <p:sldLayoutId id="2147483690" r:id="rId30"/>
    <p:sldLayoutId id="2147483695" r:id="rId31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hepatitisc.uw.edu" TargetMode="External"/><Relationship Id="rId3" Type="http://schemas.openxmlformats.org/officeDocument/2006/relationships/hyperlink" Target="http://depts.washington.edu/hepstud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0330" y="2705100"/>
            <a:ext cx="8902699" cy="145770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Ombitasvir-Paritaprevir-Ritonavir</a:t>
            </a:r>
            <a:r>
              <a:rPr lang="en-US" sz="2000" dirty="0"/>
              <a:t> </a:t>
            </a:r>
            <a:r>
              <a:rPr lang="en-US" sz="2000" dirty="0" smtClean="0"/>
              <a:t>and Dasabuvir + RBV in GT1 </a:t>
            </a:r>
            <a:r>
              <a:rPr lang="en-US" sz="2800" dirty="0" smtClean="0"/>
              <a:t>TURQUOISE-II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Poordad</a:t>
            </a:r>
            <a:r>
              <a:rPr lang="en-US" sz="1400" dirty="0" smtClean="0">
                <a:latin typeface="Arial"/>
                <a:cs typeface="Arial"/>
              </a:rPr>
              <a:t> F, et 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2014;370:1973-82.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9099" y="1828800"/>
            <a:ext cx="2359150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Compensated Cirrhosis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2345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670338"/>
              </p:ext>
            </p:extLst>
          </p:nvPr>
        </p:nvGraphicFramePr>
        <p:xfrm>
          <a:off x="0" y="25908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this phase 3 trial of an oral, interferon-free regimen evaluated exclusively in patients with HCV genotype 1 infection and cirrhosis,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multitargeted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therapy with the use of three new antiviral agents and ribavirin resulted in high rates of sustained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response. Drug discontinuations due to adverse events were infrequent.”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96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068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GT1 and Compensated Cirrhosis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</a:t>
            </a:r>
            <a:r>
              <a:rPr lang="en-US" sz="2400" dirty="0" smtClean="0"/>
              <a:t>II: 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047283"/>
              </p:ext>
            </p:extLst>
          </p:nvPr>
        </p:nvGraphicFramePr>
        <p:xfrm>
          <a:off x="349620" y="1484787"/>
          <a:ext cx="8444760" cy="4839813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44476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TURQUOISE-II: Features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58813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3, randomized, open-label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(ombitasvir-paritaprevir-ritonavir &amp; dasabuvir) + ribavirin for 12 or 24 weeks in treatment-naïve and experienced patients with chronic HCV GT 1 and compensated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78 sites in North America and Europe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 or previously treated with peginterferon + RBV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greater than 10,000 IU/mL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Cirrhosis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&gt;3,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Ishak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score &gt;4 or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Fibroscan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≥14.6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kPa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Cirrhosis is compensated (Child-Pugh score &lt;7 at screening)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1516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118440" y="3841379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Cirrhosis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TURQUOISE</a:t>
            </a:r>
            <a:r>
              <a:rPr lang="en-US" sz="2400" dirty="0"/>
              <a:t>-</a:t>
            </a:r>
            <a:r>
              <a:rPr lang="en-US" sz="2400" dirty="0" smtClean="0"/>
              <a:t>II: Regimens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-2220" y="2523880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Group A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208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05472" y="2500520"/>
            <a:ext cx="2560320" cy="540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3D + 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005472" y="3574360"/>
            <a:ext cx="5120640" cy="540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3D + </a:t>
            </a:r>
            <a:r>
              <a:rPr lang="en-US" sz="1400" b="1" dirty="0" smtClean="0">
                <a:latin typeface="Arial"/>
                <a:cs typeface="Arial"/>
              </a:rPr>
              <a:t>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54260" y="3640311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566850" y="2777788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78010" y="257672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220" y="3608327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Group B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172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9151" y="4922537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= </a:t>
            </a:r>
            <a:r>
              <a:rPr lang="en-US" sz="1400" dirty="0" smtClean="0">
                <a:latin typeface="Arial"/>
                <a:cs typeface="Arial"/>
              </a:rPr>
              <a:t>Ombitasvir-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</a:t>
            </a:r>
            <a:r>
              <a:rPr lang="en-US" sz="1400" dirty="0">
                <a:latin typeface="Arial"/>
                <a:cs typeface="Arial"/>
              </a:rPr>
              <a:t>Dasabuvir 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7" name="Rectangle 36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993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58140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15130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SVR12 by Genotype 1 Subtype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276816"/>
              </p:ext>
            </p:extLst>
          </p:nvPr>
        </p:nvGraphicFramePr>
        <p:xfrm>
          <a:off x="304800" y="17526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61697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191/208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761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165/172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491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124/140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555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114/121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696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67/68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0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50/51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-3193" y="6046684"/>
            <a:ext cx="9171433" cy="3026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23869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SVR12 Based on Prior Treatment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953348"/>
              </p:ext>
            </p:extLst>
          </p:nvPr>
        </p:nvGraphicFramePr>
        <p:xfrm>
          <a:off x="304800" y="1837132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1389472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81/86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2052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70/74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4293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28/29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0570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23/23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2452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17/18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4734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13/13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9048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65/75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05847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59/62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3193" y="5972710"/>
            <a:ext cx="9171433" cy="3026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49305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Results for GT1a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</a:t>
            </a:r>
            <a:r>
              <a:rPr lang="en-US" b="1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Genotype 1a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Based on Prior Treatment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815851"/>
              </p:ext>
            </p:extLst>
          </p:nvPr>
        </p:nvGraphicFramePr>
        <p:xfrm>
          <a:off x="304800" y="1824803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1389472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59/64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2052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52/56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4293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14/15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0570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1</a:t>
            </a:r>
            <a:r>
              <a:rPr lang="en-US" sz="1200" dirty="0" smtClean="0">
                <a:solidFill>
                  <a:schemeClr val="bg1"/>
                </a:solidFill>
              </a:rPr>
              <a:t>3/13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2452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11/11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4734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10/10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9048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40/50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05847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3</a:t>
            </a:r>
            <a:r>
              <a:rPr lang="en-US" sz="1200" dirty="0" smtClean="0">
                <a:solidFill>
                  <a:schemeClr val="bg1"/>
                </a:solidFill>
              </a:rPr>
              <a:t>9/42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3193" y="6083671"/>
            <a:ext cx="9171433" cy="3026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729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Results for </a:t>
            </a:r>
            <a:r>
              <a:rPr lang="en-US" sz="2400" dirty="0" smtClean="0"/>
              <a:t>GT1b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</a:t>
            </a:r>
            <a:r>
              <a:rPr lang="en-US" b="1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Genotype 1b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Based on Prior Treatment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79170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1389472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22/22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2052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18/18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4293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14/14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0570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10/</a:t>
            </a:r>
            <a:r>
              <a:rPr lang="en-US" sz="1200" dirty="0">
                <a:solidFill>
                  <a:schemeClr val="bg1"/>
                </a:solidFill>
              </a:rPr>
              <a:t>1</a:t>
            </a:r>
            <a:r>
              <a:rPr lang="en-US" sz="1200" dirty="0" smtClean="0">
                <a:solidFill>
                  <a:schemeClr val="bg1"/>
                </a:solidFill>
              </a:rPr>
              <a:t>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2452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6</a:t>
            </a:r>
            <a:r>
              <a:rPr lang="en-US" sz="1200" dirty="0" smtClean="0">
                <a:solidFill>
                  <a:schemeClr val="bg1"/>
                </a:solidFill>
              </a:rPr>
              <a:t>/7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4734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3</a:t>
            </a:r>
            <a:r>
              <a:rPr lang="en-US" sz="1200" dirty="0" smtClean="0">
                <a:solidFill>
                  <a:schemeClr val="bg1"/>
                </a:solidFill>
              </a:rPr>
              <a:t>/3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9048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25/25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05847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2</a:t>
            </a:r>
            <a:r>
              <a:rPr lang="en-US" sz="1200" dirty="0" smtClean="0">
                <a:solidFill>
                  <a:schemeClr val="bg1"/>
                </a:solidFill>
              </a:rPr>
              <a:t>0/20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3193" y="6019800"/>
            <a:ext cx="9171433" cy="3026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4301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Adverse Effects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319295"/>
              </p:ext>
            </p:extLst>
          </p:nvPr>
        </p:nvGraphicFramePr>
        <p:xfrm>
          <a:off x="342900" y="1380701"/>
          <a:ext cx="84582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2133600"/>
                <a:gridCol w="2209800"/>
              </a:tblGrid>
              <a:tr h="4425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3D + RBV x 12 weeks</a:t>
                      </a:r>
                      <a:br>
                        <a:rPr lang="en-US" sz="1400" baseline="0" dirty="0" smtClean="0"/>
                      </a:br>
                      <a:r>
                        <a:rPr lang="en-US" sz="1200" b="0" baseline="0" dirty="0" smtClean="0"/>
                        <a:t>(n=208)</a:t>
                      </a:r>
                      <a:endParaRPr lang="en-US" sz="1200" b="0" dirty="0"/>
                    </a:p>
                  </a:txBody>
                  <a:tcPr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3D + RBV x 24 weeks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200" b="0" baseline="0" dirty="0" smtClean="0"/>
                        <a:t>(n=172)</a:t>
                      </a:r>
                      <a:endParaRPr lang="en-US" sz="1200" b="0" dirty="0" smtClean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Any </a:t>
                      </a:r>
                      <a:r>
                        <a:rPr lang="en-US" sz="1400" baseline="0" dirty="0" smtClean="0"/>
                        <a:t>adverse event 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90.7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Adverse event leading to stopping study drug (%)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1.9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Any serious</a:t>
                      </a:r>
                      <a:r>
                        <a:rPr lang="en-US" sz="1400" baseline="0" dirty="0" smtClean="0"/>
                        <a:t> adverse event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6.2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baseline="0" dirty="0" smtClean="0"/>
                        <a:t>4.7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Most common adverse event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Fatigue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32.7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46.5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Headache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27.9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30.8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Nausea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17.8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20.3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</a:t>
                      </a:r>
                      <a:r>
                        <a:rPr lang="en-US" sz="1400" dirty="0" err="1" smtClean="0"/>
                        <a:t>Pruritis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18.3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19.2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Insomnia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15.4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18.0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Diarrhea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14.4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16.9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Asthenia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13.9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12.8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Rash 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11.1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14.5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Irritability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7.2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12.2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Anemia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7.7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10.5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Dyspnea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5.8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12.2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7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3D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Ombitasvir-Paritaprevir-Ritonavir and Dasabuvir; 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8225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Adverse Effects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971760"/>
              </p:ext>
            </p:extLst>
          </p:nvPr>
        </p:nvGraphicFramePr>
        <p:xfrm>
          <a:off x="342900" y="1469177"/>
          <a:ext cx="8496300" cy="482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1977"/>
                <a:gridCol w="2296297"/>
                <a:gridCol w="2258026"/>
              </a:tblGrid>
              <a:tr h="6701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Lab Abnormalities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3D + RBV x 12 weeks</a:t>
                      </a:r>
                      <a:br>
                        <a:rPr lang="en-US" sz="1600" baseline="0" dirty="0" smtClean="0"/>
                      </a:br>
                      <a:r>
                        <a:rPr lang="en-US" sz="1600" b="0" baseline="0" dirty="0" smtClean="0"/>
                        <a:t>(n=208)</a:t>
                      </a:r>
                      <a:endParaRPr lang="en-US" sz="1600" b="0" dirty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3D + RBV x 24 weeks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b="0" baseline="0" dirty="0" smtClean="0"/>
                        <a:t>(n=172)</a:t>
                      </a:r>
                      <a:endParaRPr lang="en-US" sz="1600" b="0" dirty="0" smtClean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</a:tr>
              <a:tr h="49216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Alanine aminotransferase, grade 3 or 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 (2.9)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216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Aspartate</a:t>
                      </a:r>
                      <a:r>
                        <a:rPr lang="en-US" sz="1600" baseline="0" dirty="0" smtClean="0"/>
                        <a:t> aminotransferase, grade 3 or 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1 (0.5)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216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Alkaline phosphatase, grade 3 or 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216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Total bilirubin,</a:t>
                      </a:r>
                      <a:r>
                        <a:rPr lang="en-US" sz="1600" baseline="0" dirty="0" smtClean="0"/>
                        <a:t> grade 3 or 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28 (13.5)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9 (5.2)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80757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Hemoglobin</a:t>
                      </a:r>
                      <a:r>
                        <a:rPr lang="en-US" sz="1600" dirty="0"/>
                        <a:t/>
                      </a:r>
                      <a:br>
                        <a:rPr lang="en-US" sz="1600" dirty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Grade 1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Grade 2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Grade 3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Grade 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103 (49.5)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12 (5.8)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2 (1.0)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 (0.5)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97 (56.4)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18 (10.5)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1 (0.6)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3D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 = Ombitasvir-Paritaprevir-Ritonavir and Dasabuvir; 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5202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OMB_PAR_RTV_DAS_12_29_2014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873</Words>
  <Application>Microsoft Macintosh PowerPoint</Application>
  <PresentationFormat>On-screen Show (4:3)</PresentationFormat>
  <Paragraphs>167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 OMB_PAR_RTV_DAS_12_29_2014</vt:lpstr>
      <vt:lpstr>Ombitasvir-Paritaprevir-Ritonavir and Dasabuvir + RBV in GT1 TURQUOISE-II</vt:lpstr>
      <vt:lpstr>3D + Ribavirin in GT1 and Compensated Cirrhosis TURQUOISE-II: Study Design</vt:lpstr>
      <vt:lpstr>3D + Ribavirin in GT1 and Compensated Cirrhosis TURQUOISE-II: Regimens</vt:lpstr>
      <vt:lpstr>3D + Ribavirin in GT1 and Compensated Cirrhosis TURQUOISE-II: Results</vt:lpstr>
      <vt:lpstr>3D + Ribavirin in GT1 and Compensated Cirrhosis TURQUOISE-II: Results</vt:lpstr>
      <vt:lpstr>3D + Ribavirin in GT1 and Compensated Cirrhosis TURQUOISE-II: Results for GT1a</vt:lpstr>
      <vt:lpstr>3D + Ribavirin in GT1 and Compensated Cirrhosis TURQUOISE-II: Results for GT1b</vt:lpstr>
      <vt:lpstr>3D + Ribavirin in GT1 and Compensated Cirrhosis TURQUOISE-II: Adverse Effects</vt:lpstr>
      <vt:lpstr>3D + Ribavirin in GT1 and Compensated Cirrhosis TURQUOISE-II: Adverse Effects</vt:lpstr>
      <vt:lpstr>3D + Ribavirin in GT1 and Compensated Cirrhosis TURQUOISE-II: Conclusions</vt:lpstr>
      <vt:lpstr>PowerPoint Presentation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Ombitasvir-Paritaprevir-Ritonavir and Dasabuvir + RBV in GT1 TURQUOISE-II</dc:title>
  <dc:creator>Andrew Karpenko</dc:creator>
  <cp:lastModifiedBy>Andrew Karpenko</cp:lastModifiedBy>
  <cp:revision>2</cp:revision>
  <dcterms:created xsi:type="dcterms:W3CDTF">2014-12-29T18:08:37Z</dcterms:created>
  <dcterms:modified xsi:type="dcterms:W3CDTF">2014-12-29T18:55:04Z</dcterms:modified>
</cp:coreProperties>
</file>