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12" r:id="rId2"/>
    <p:sldId id="613" r:id="rId3"/>
    <p:sldId id="614" r:id="rId4"/>
    <p:sldId id="619" r:id="rId5"/>
    <p:sldId id="617" r:id="rId6"/>
    <p:sldId id="646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17D"/>
    <a:srgbClr val="715C49"/>
    <a:srgbClr val="6C6630"/>
    <a:srgbClr val="B6AB51"/>
    <a:srgbClr val="A19747"/>
    <a:srgbClr val="C29B80"/>
    <a:srgbClr val="1378A0"/>
    <a:srgbClr val="444C6A"/>
    <a:srgbClr val="835C62"/>
    <a:srgbClr val="828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7264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0016155322794"/>
          <c:w val="0.87505893794525702"/>
          <c:h val="0.81256295824324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93.5</c:v>
                </c:pt>
                <c:pt idx="1">
                  <c:v>93.5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SVR4</c:v>
                </c:pt>
                <c:pt idx="1">
                  <c:v>SVR12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93.8</c:v>
                </c:pt>
                <c:pt idx="1">
                  <c:v>90.6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526432"/>
        <c:axId val="379910816"/>
      </c:barChart>
      <c:catAx>
        <c:axId val="37852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99108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99108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5264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755917892338899"/>
          <c:y val="1.14942632765529E-2"/>
          <c:w val="0.65186005051255402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D (Paritaprevir-Ritonavir-Ombitasvir</a:t>
            </a:r>
            <a:r>
              <a:rPr lang="en-US" sz="2000" dirty="0"/>
              <a:t> </a:t>
            </a:r>
            <a:r>
              <a:rPr lang="en-US" sz="2000" dirty="0" smtClean="0"/>
              <a:t>+ Dasabuvir) + RBV in GT1 </a:t>
            </a:r>
            <a:br>
              <a:rPr lang="en-US" sz="2000" dirty="0" smtClean="0"/>
            </a:br>
            <a:r>
              <a:rPr lang="en-US" sz="2800" dirty="0" smtClean="0"/>
              <a:t>TURQUOISE-I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Wyles</a:t>
            </a:r>
            <a:r>
              <a:rPr lang="en-US" sz="1400" dirty="0"/>
              <a:t> D, et al. 65</a:t>
            </a:r>
            <a:r>
              <a:rPr lang="en-US" sz="1400" baseline="30000" dirty="0"/>
              <a:t>th</a:t>
            </a:r>
            <a:r>
              <a:rPr lang="en-US" sz="1400" dirty="0"/>
              <a:t> AASLD. 2014: Abstract </a:t>
            </a:r>
            <a:r>
              <a:rPr lang="en-US" sz="1400" dirty="0" smtClean="0"/>
              <a:t>1939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1670512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2014: Abstract 1939.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-HIV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</a:t>
            </a:r>
            <a:r>
              <a:rPr lang="en-US" sz="2400" dirty="0" smtClean="0"/>
              <a:t>-I: Part 1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84452"/>
              </p:ext>
            </p:extLst>
          </p:nvPr>
        </p:nvGraphicFramePr>
        <p:xfrm>
          <a:off x="349620" y="1437755"/>
          <a:ext cx="8444760" cy="48737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44760"/>
              </a:tblGrid>
              <a:tr h="38857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8517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Multipart, phase 2/3,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plus ribavirin for 12 or 24 weeks in treatment-naïve and experienced patients with chronic HCV GT 1 and HIV coinfection, including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Multicenter study in United States and Puerto Rico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 and HIV coinfection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 A cirrhosis permitted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count ≥200 cells/mm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(or CD4% ≥14) and HIV RNA level &lt;40 copies/ml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atazanavir- or raltegravir-based regimen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98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972477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</a:t>
            </a:r>
            <a:r>
              <a:rPr lang="en-US" dirty="0" smtClean="0"/>
              <a:t>2014: Abstract </a:t>
            </a:r>
            <a:r>
              <a:rPr lang="en-US" dirty="0"/>
              <a:t>1939.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Part 1 Study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86752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63392"/>
            <a:ext cx="2560320" cy="540440"/>
          </a:xfrm>
          <a:prstGeom prst="rect">
            <a:avLst/>
          </a:prstGeom>
          <a:solidFill>
            <a:srgbClr val="A2C2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3D + 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9151" y="48768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705458"/>
            <a:ext cx="5120640" cy="540440"/>
          </a:xfrm>
          <a:prstGeom prst="rect">
            <a:avLst/>
          </a:prstGeom>
          <a:solidFill>
            <a:srgbClr val="CDB8D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3D + </a:t>
            </a:r>
            <a:r>
              <a:rPr lang="en-US" sz="1600" b="1" dirty="0" smtClean="0">
                <a:latin typeface="Arial"/>
                <a:cs typeface="Arial"/>
              </a:rPr>
              <a:t>Ribavirin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77140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84066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6395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72766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</a:t>
            </a:r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7" name="Rectangle 5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730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</a:t>
            </a:r>
            <a:r>
              <a:rPr lang="en-US" dirty="0" smtClean="0"/>
              <a:t>. </a:t>
            </a:r>
            <a:r>
              <a:rPr lang="en-US" dirty="0"/>
              <a:t>2014: Abstract 1939.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</a:t>
            </a:r>
            <a:r>
              <a:rPr lang="en-US" sz="2400" dirty="0" smtClean="0"/>
              <a:t>Patient Population</a:t>
            </a:r>
            <a:endParaRPr lang="en-US" sz="2400" dirty="0"/>
          </a:p>
        </p:txBody>
      </p:sp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575049"/>
              </p:ext>
            </p:extLst>
          </p:nvPr>
        </p:nvGraphicFramePr>
        <p:xfrm>
          <a:off x="268288" y="1423142"/>
          <a:ext cx="86106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12"/>
                <a:gridCol w="2572544"/>
                <a:gridCol w="2572544"/>
              </a:tblGrid>
              <a:tr h="6139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(n=31)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24-Week</a:t>
                      </a:r>
                      <a:r>
                        <a:rPr lang="en-US" sz="1600" baseline="0" dirty="0" smtClean="0"/>
                        <a:t> Arm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(n=32)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50.9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31250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Race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Cirrhosis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genotype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6.60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</a:tr>
              <a:tr h="11841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Naïve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</a:t>
                      </a:r>
                      <a:r>
                        <a:rPr lang="en-US" sz="1600" baseline="0" dirty="0" smtClean="0"/>
                        <a:t>Relapse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Partial</a:t>
                      </a:r>
                      <a:r>
                        <a:rPr lang="en-US" sz="1600" baseline="0" dirty="0" smtClean="0"/>
                        <a:t> response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Null</a:t>
                      </a:r>
                      <a:r>
                        <a:rPr lang="en-US" sz="1600" baseline="0" dirty="0" smtClean="0"/>
                        <a:t>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069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CD4 Count, cells/mm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99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TURQUOISE</a:t>
            </a:r>
            <a:r>
              <a:rPr lang="en-US" dirty="0" smtClean="0"/>
              <a:t>-I</a:t>
            </a:r>
            <a:r>
              <a:rPr lang="en-US" dirty="0"/>
              <a:t>: </a:t>
            </a:r>
            <a:r>
              <a:rPr lang="en-US" dirty="0" smtClean="0"/>
              <a:t>SVR Rates (to date)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2014: Abstract 1939.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12330" y="5967042"/>
            <a:ext cx="9171433" cy="3575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r>
              <a:rPr lang="en-US" sz="1400" b="1" dirty="0" smtClean="0">
                <a:latin typeface="Arial"/>
                <a:cs typeface="Arial"/>
              </a:rPr>
              <a:t>3D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-Ritonavir</a:t>
            </a:r>
            <a:r>
              <a:rPr lang="en-US" sz="1400" dirty="0" smtClean="0">
                <a:latin typeface="Arial"/>
                <a:cs typeface="Arial"/>
              </a:rPr>
              <a:t>-Ombitasvir + Dasabuvir 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37372"/>
              </p:ext>
            </p:extLst>
          </p:nvPr>
        </p:nvGraphicFramePr>
        <p:xfrm>
          <a:off x="533400" y="1828800"/>
          <a:ext cx="8077200" cy="386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for HCV-HIV Coinfection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TURQUOISE-I: Part </a:t>
            </a:r>
            <a:r>
              <a:rPr lang="en-US" sz="2400" dirty="0" smtClean="0"/>
              <a:t>1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Details of Five Patients NOT Achieving SVR 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Wyles</a:t>
            </a:r>
            <a:r>
              <a:rPr lang="en-US" dirty="0"/>
              <a:t> D, et al. 65</a:t>
            </a:r>
            <a:r>
              <a:rPr lang="en-US" baseline="30000" dirty="0"/>
              <a:t>th</a:t>
            </a:r>
            <a:r>
              <a:rPr lang="en-US" dirty="0"/>
              <a:t> AASLD. </a:t>
            </a:r>
            <a:r>
              <a:rPr lang="en-US"/>
              <a:t>2014: Abstract 1939.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8040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0277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3326" y="4890301"/>
            <a:ext cx="90658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8282" y="4890301"/>
            <a:ext cx="911348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29/32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6714" y="1929364"/>
            <a:ext cx="8230086" cy="442568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One patient in 12-week arm withdrew consent prior to finishing treatment; had undetectable HCV RNA at week 10 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12-week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relapse at week 4 post treatment; had new resistant HCV variants at 3 viral targets (D168V in NS3/4A, M28T in NS5A, and S556G in NS5B)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/>
              <a:t>One patient in </a:t>
            </a:r>
            <a:r>
              <a:rPr lang="en-US" sz="2000" dirty="0" smtClean="0"/>
              <a:t>24-</a:t>
            </a:r>
            <a:r>
              <a:rPr lang="en-US" sz="2000" dirty="0"/>
              <a:t>week arm </a:t>
            </a:r>
            <a:r>
              <a:rPr lang="en-US" sz="2000" dirty="0" smtClean="0"/>
              <a:t>had </a:t>
            </a:r>
            <a:r>
              <a:rPr lang="en-US" sz="2000" dirty="0" err="1" smtClean="0"/>
              <a:t>virologic</a:t>
            </a:r>
            <a:r>
              <a:rPr lang="en-US" sz="2000" dirty="0" smtClean="0"/>
              <a:t> breakthrough during treatment; had new </a:t>
            </a:r>
            <a:r>
              <a:rPr lang="en-US" sz="2000" dirty="0"/>
              <a:t>resistant HCV variants at 3 viral targets </a:t>
            </a:r>
            <a:r>
              <a:rPr lang="en-US" sz="2000" dirty="0" smtClean="0"/>
              <a:t> (R155K </a:t>
            </a:r>
            <a:r>
              <a:rPr lang="en-US" sz="2000" dirty="0"/>
              <a:t>in NS3/4A, </a:t>
            </a:r>
            <a:r>
              <a:rPr lang="en-US" sz="2000" dirty="0" smtClean="0"/>
              <a:t>Q30R </a:t>
            </a:r>
            <a:r>
              <a:rPr lang="en-US" sz="2000" dirty="0"/>
              <a:t>in NS5A, and S556G in NS5B</a:t>
            </a:r>
            <a:r>
              <a:rPr lang="en-US" sz="2000" dirty="0" smtClean="0"/>
              <a:t>)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Two patients in 24-week arm achieved early SVR but appeared to be </a:t>
            </a:r>
            <a:r>
              <a:rPr lang="en-US" sz="2000" dirty="0" err="1" smtClean="0"/>
              <a:t>reinfected</a:t>
            </a:r>
            <a:r>
              <a:rPr lang="en-US" sz="2000" dirty="0" smtClean="0"/>
              <a:t> with GT1a isolate distinct from baseline HCV isolate; both patients had engaged in high-risk sexual activity post treatment</a:t>
            </a:r>
          </a:p>
          <a:p>
            <a:pPr>
              <a:lnSpc>
                <a:spcPts val="2400"/>
              </a:lnSpc>
              <a:spcBef>
                <a:spcPts val="1400"/>
              </a:spcBef>
              <a:buClr>
                <a:schemeClr val="tx1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356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59059</TotalTime>
  <Words>479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(Paritaprevir-Ritonavir-Ombitasvir + Dasabuvir) + RBV in GT1  TURQUOISE-I</vt:lpstr>
      <vt:lpstr>3D + Ribavirin for HCV-HIV Coinfection and GT1 TURQUOISE-I: Part 1 Study Design</vt:lpstr>
      <vt:lpstr>3D + Ribavirin for HCV-HIV Coinfection and GT1 TURQUOISE-I: Part 1 Study Regimens</vt:lpstr>
      <vt:lpstr>3D + Ribavirin for HCV-HIV Coinfection and GT 1 TURQUOISE-I: Patient Population</vt:lpstr>
      <vt:lpstr>3D + Ribavirin for HCV-HIV Coinfection and GT 1 TURQUOISE-I: Part 1 Results</vt:lpstr>
      <vt:lpstr>3D + Ribavirin for HCV-HIV Coinfection and GT 1 TURQUOISE-I: Part 1 Results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3044</cp:revision>
  <cp:lastPrinted>2011-04-18T21:48:04Z</cp:lastPrinted>
  <dcterms:created xsi:type="dcterms:W3CDTF">2010-11-28T05:36:22Z</dcterms:created>
  <dcterms:modified xsi:type="dcterms:W3CDTF">2014-11-18T18:11:01Z</dcterms:modified>
</cp:coreProperties>
</file>