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612" r:id="rId2"/>
    <p:sldId id="613" r:id="rId3"/>
    <p:sldId id="614" r:id="rId4"/>
    <p:sldId id="619" r:id="rId5"/>
    <p:sldId id="617" r:id="rId6"/>
    <p:sldId id="646" r:id="rId7"/>
    <p:sldId id="654" r:id="rId8"/>
    <p:sldId id="546" r:id="rId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olston, Sophie L" initials="WSL" lastIdx="30" clrIdx="0"/>
  <p:cmAuthor id="1" name="David Spach" initials="DS" lastIdx="0" clrIdx="1"/>
  <p:cmAuthor id="2" name="David Spach" initials="" lastIdx="0" clrIdx="2"/>
  <p:cmAuthor id="3" name="Nina Kim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A2D0"/>
    <a:srgbClr val="8D60A1"/>
    <a:srgbClr val="8B8E5E"/>
    <a:srgbClr val="405496"/>
    <a:srgbClr val="718E25"/>
    <a:srgbClr val="7F6738"/>
    <a:srgbClr val="967B43"/>
    <a:srgbClr val="C2ECD7"/>
    <a:srgbClr val="608E7C"/>
    <a:srgbClr val="957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539" autoAdjust="0"/>
    <p:restoredTop sz="95679" autoAdjust="0"/>
  </p:normalViewPr>
  <p:slideViewPr>
    <p:cSldViewPr showGuides="1">
      <p:cViewPr>
        <p:scale>
          <a:sx n="103" d="100"/>
          <a:sy n="103" d="100"/>
        </p:scale>
        <p:origin x="-1152" y="-1008"/>
      </p:cViewPr>
      <p:guideLst>
        <p:guide orient="horz" pos="4319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299"/>
          <c:y val="0.100016155322794"/>
          <c:w val="0.87505893794525702"/>
          <c:h val="0.81256295824324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SVR4</c:v>
                </c:pt>
                <c:pt idx="1">
                  <c:v>SVR12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93.5</c:v>
                </c:pt>
                <c:pt idx="1">
                  <c:v>93.5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SVR4</c:v>
                </c:pt>
                <c:pt idx="1">
                  <c:v>SVR12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93.8</c:v>
                </c:pt>
                <c:pt idx="1">
                  <c:v>90.6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3303024"/>
        <c:axId val="403303584"/>
      </c:barChart>
      <c:catAx>
        <c:axId val="403303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4033035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40330358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0330302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3755917892338899"/>
          <c:y val="1.14942632765529E-2"/>
          <c:w val="0.65186005051255402"/>
          <c:h val="6.923211985891919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0330" y="2705100"/>
            <a:ext cx="8902699" cy="1457706"/>
          </a:xfrm>
        </p:spPr>
        <p:txBody>
          <a:bodyPr>
            <a:normAutofit/>
          </a:bodyPr>
          <a:lstStyle/>
          <a:p>
            <a:r>
              <a:rPr lang="en-US" sz="2000" dirty="0"/>
              <a:t>3</a:t>
            </a:r>
            <a:r>
              <a:rPr lang="en-US" sz="2000" dirty="0" smtClean="0"/>
              <a:t>D </a:t>
            </a:r>
            <a:r>
              <a:rPr lang="en-US" sz="2000" dirty="0"/>
              <a:t>(</a:t>
            </a:r>
            <a:r>
              <a:rPr lang="en-US" sz="2000" dirty="0" smtClean="0"/>
              <a:t>Ombitasvir-Paritaprevir-Ritonavir</a:t>
            </a:r>
            <a:r>
              <a:rPr lang="en-US" sz="2000" dirty="0"/>
              <a:t> </a:t>
            </a:r>
            <a:r>
              <a:rPr lang="en-US" sz="2000" dirty="0" smtClean="0"/>
              <a:t>+ Dasabuvir) + RBV in GT1 </a:t>
            </a:r>
            <a:br>
              <a:rPr lang="en-US" sz="2000" dirty="0" smtClean="0"/>
            </a:br>
            <a:r>
              <a:rPr lang="en-US" sz="2800" dirty="0" smtClean="0"/>
              <a:t>TURQUOISE-I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Sulkowski</a:t>
            </a:r>
            <a:r>
              <a:rPr lang="en-US" sz="1400" dirty="0" smtClean="0"/>
              <a:t> MS, et al. JAMA. 2015:313:1223-31.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1828800"/>
            <a:ext cx="1680648" cy="3718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HIV Coinfection</a:t>
            </a:r>
          </a:p>
        </p:txBody>
      </p:sp>
    </p:spTree>
    <p:extLst>
      <p:ext uri="{BB962C8B-B14F-4D97-AF65-F5344CB8AC3E}">
        <p14:creationId xmlns:p14="http://schemas.microsoft.com/office/powerpoint/2010/main" val="1670512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JAMA. 2015:313:1223-31.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-HIV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</a:t>
            </a:r>
            <a:r>
              <a:rPr lang="en-US" sz="2400" dirty="0" smtClean="0"/>
              <a:t>-I: Part 1a 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901894"/>
              </p:ext>
            </p:extLst>
          </p:nvPr>
        </p:nvGraphicFramePr>
        <p:xfrm>
          <a:off x="349620" y="1437755"/>
          <a:ext cx="8444760" cy="4873752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444760"/>
              </a:tblGrid>
              <a:tr h="38857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TURQUOISE-I: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85173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Multipart, phase 2/3, randomized, open-label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(ombitasvir-paritaprevir-ritonavir and dasabuvir) plus ribavirin for 12 or 24 weeks in treatment-naïve and experienced patients with chronic HCV GT 1 and HIV coinfection, including patients with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 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Multicenter study in United States and Puerto Rico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 and HIV coinfection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 or previously treated with peginterferon + ribavirin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greater than 10,000 IU/mL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Child-Pugh A cirrhosis permitted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CD4 count ≥200 cells/mm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(or CD4% ≥14) and HIV RNA level &lt;40 copies/ml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Receiving atazanavir- or raltegravir-based regimen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2986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118440" y="3972477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JAMA. 2015:313:1223-31.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HCV-HIV Coinfection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TURQUOISE-I: </a:t>
            </a:r>
            <a:r>
              <a:rPr lang="en-US" sz="2400" dirty="0" smtClean="0"/>
              <a:t>Part 1a Study Regimens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-2220" y="2586752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31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005472" y="2563392"/>
            <a:ext cx="2560320" cy="540440"/>
          </a:xfrm>
          <a:prstGeom prst="rect">
            <a:avLst/>
          </a:prstGeom>
          <a:solidFill>
            <a:srgbClr val="A2C2E4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3D + Ribavirin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-9151" y="4876800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</a:t>
            </a:r>
            <a:r>
              <a:rPr lang="en-US" sz="1400" dirty="0">
                <a:latin typeface="Arial"/>
                <a:cs typeface="Arial"/>
              </a:rPr>
              <a:t>= </a:t>
            </a:r>
            <a:r>
              <a:rPr lang="en-US" sz="1400" dirty="0" smtClean="0">
                <a:latin typeface="Arial"/>
                <a:cs typeface="Arial"/>
              </a:rPr>
              <a:t>Ombitasvir-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</a:t>
            </a:r>
            <a:r>
              <a:rPr lang="en-US" sz="1400" dirty="0">
                <a:latin typeface="Arial"/>
                <a:cs typeface="Arial"/>
              </a:rPr>
              <a:t>Dasabuvir 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 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005472" y="3705458"/>
            <a:ext cx="5120640" cy="540440"/>
          </a:xfrm>
          <a:prstGeom prst="rect">
            <a:avLst/>
          </a:prstGeom>
          <a:solidFill>
            <a:srgbClr val="CDB8D8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latin typeface="Arial"/>
                <a:cs typeface="Arial"/>
              </a:rPr>
              <a:t>3D + </a:t>
            </a:r>
            <a:r>
              <a:rPr lang="en-US" sz="1600" b="1" dirty="0" smtClean="0">
                <a:latin typeface="Arial"/>
                <a:cs typeface="Arial"/>
              </a:rPr>
              <a:t>Ribavirin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54260" y="377140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566850" y="2840660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78010" y="2639592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220" y="3727667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</a:t>
            </a:r>
            <a:r>
              <a:rPr lang="en-US" sz="1400" dirty="0">
                <a:solidFill>
                  <a:srgbClr val="000000"/>
                </a:solidFill>
              </a:rPr>
              <a:t>3</a:t>
            </a:r>
            <a:r>
              <a:rPr lang="en-US" sz="1400" dirty="0" smtClean="0">
                <a:solidFill>
                  <a:srgbClr val="000000"/>
                </a:solidFill>
              </a:rPr>
              <a:t>2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57" name="Rectangle 56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2993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358140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17307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JAMA. 2015:313:1223-31.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HCV-HIV Coinfection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TURQUOISE-I: </a:t>
            </a:r>
            <a:r>
              <a:rPr lang="en-US" sz="2400" dirty="0" smtClean="0"/>
              <a:t>Patient Population</a:t>
            </a:r>
            <a:endParaRPr lang="en-US" sz="2400" dirty="0"/>
          </a:p>
        </p:txBody>
      </p:sp>
      <p:graphicFrame>
        <p:nvGraphicFramePr>
          <p:cNvPr id="2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575049"/>
              </p:ext>
            </p:extLst>
          </p:nvPr>
        </p:nvGraphicFramePr>
        <p:xfrm>
          <a:off x="268288" y="1423142"/>
          <a:ext cx="8610600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512"/>
                <a:gridCol w="2572544"/>
                <a:gridCol w="2572544"/>
              </a:tblGrid>
              <a:tr h="6139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marT="91440" marB="91440" anchor="ctr"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12-Week</a:t>
                      </a:r>
                      <a:r>
                        <a:rPr lang="en-US" sz="1600" baseline="0" dirty="0" smtClean="0"/>
                        <a:t> Arm</a:t>
                      </a:r>
                      <a:r>
                        <a:rPr lang="en-US" sz="1600" dirty="0" smtClean="0"/>
                        <a:t> </a:t>
                      </a:r>
                      <a:br>
                        <a:rPr lang="en-US" sz="1600" dirty="0" smtClean="0"/>
                      </a:br>
                      <a:r>
                        <a:rPr lang="en-US" sz="1400" b="0" dirty="0" smtClean="0"/>
                        <a:t>(n=31)</a:t>
                      </a:r>
                      <a:endParaRPr lang="en-US" sz="1400" dirty="0" smtClean="0"/>
                    </a:p>
                  </a:txBody>
                  <a:tcPr marT="91440" marB="91440" anchor="ctr"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24-Week</a:t>
                      </a:r>
                      <a:r>
                        <a:rPr lang="en-US" sz="1600" baseline="0" dirty="0" smtClean="0"/>
                        <a:t> Arm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400" b="0" dirty="0" smtClean="0"/>
                        <a:t>(n=32)</a:t>
                      </a:r>
                      <a:endParaRPr lang="en-US" sz="1400" dirty="0"/>
                    </a:p>
                  </a:txBody>
                  <a:tcPr marT="91440" marB="91440" anchor="ctr"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4B7D"/>
                    </a:solidFill>
                  </a:tcPr>
                </a:tc>
              </a:tr>
              <a:tr h="31250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 (years), </a:t>
                      </a:r>
                      <a:r>
                        <a:rPr lang="en-US" sz="1600" dirty="0" smtClean="0"/>
                        <a:t>Mean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50.9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50.9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250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Male sex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94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91</a:t>
                      </a:r>
                      <a:endParaRPr lang="en-US" sz="1600" dirty="0"/>
                    </a:p>
                  </a:txBody>
                  <a:tcPr/>
                </a:tc>
              </a:tr>
              <a:tr h="31250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Black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Race (%)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</a:tr>
              <a:tr h="30699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Cirrhosis (%)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/>
                </a:tc>
              </a:tr>
              <a:tr h="74555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HCV genotype (%)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1a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1b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87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</a:tr>
              <a:tr h="30699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(mean)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6.54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6.60</a:t>
                      </a:r>
                      <a:endParaRPr lang="en-US" sz="1600" dirty="0"/>
                    </a:p>
                  </a:txBody>
                  <a:tcPr/>
                </a:tc>
              </a:tr>
              <a:tr h="30699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IL28B non-CC genotype, (%)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84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78</a:t>
                      </a:r>
                      <a:endParaRPr lang="en-US" sz="1600" dirty="0"/>
                    </a:p>
                  </a:txBody>
                  <a:tcPr/>
                </a:tc>
              </a:tr>
              <a:tr h="118411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Previous</a:t>
                      </a:r>
                      <a:r>
                        <a:rPr lang="en-US" sz="1600" baseline="0" dirty="0" smtClean="0"/>
                        <a:t> Response to PEG + RBV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Naïve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</a:t>
                      </a:r>
                      <a:r>
                        <a:rPr lang="en-US" sz="1600" baseline="0" dirty="0" smtClean="0"/>
                        <a:t>Relapse 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Partial</a:t>
                      </a:r>
                      <a:r>
                        <a:rPr lang="en-US" sz="1600" baseline="0" dirty="0" smtClean="0"/>
                        <a:t> response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Null</a:t>
                      </a:r>
                      <a:r>
                        <a:rPr lang="en-US" sz="1600" baseline="0" dirty="0" smtClean="0"/>
                        <a:t> response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16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69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</a:tr>
              <a:tr h="30699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CD4 Count, cells/mm</a:t>
                      </a:r>
                      <a:r>
                        <a:rPr lang="en-US" sz="1600" baseline="30000" dirty="0" smtClean="0"/>
                        <a:t>3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(mean)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633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625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0999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HCV-HIV Coinfection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TURQUOISE-I: Part </a:t>
            </a:r>
            <a:r>
              <a:rPr lang="en-US" sz="2400" dirty="0" smtClean="0"/>
              <a:t>1a 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TURQUOISE</a:t>
            </a:r>
            <a:r>
              <a:rPr lang="en-US" dirty="0" smtClean="0"/>
              <a:t>-I</a:t>
            </a:r>
            <a:r>
              <a:rPr lang="en-US" dirty="0"/>
              <a:t>: </a:t>
            </a:r>
            <a:r>
              <a:rPr lang="en-US" dirty="0" smtClean="0"/>
              <a:t>SVR Rates (to date)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JAMA. 2015:313:1223-31.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12330" y="5967042"/>
            <a:ext cx="9171433" cy="35755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r>
              <a:rPr lang="en-US" sz="1400" b="1" dirty="0" smtClean="0">
                <a:latin typeface="Arial"/>
                <a:cs typeface="Arial"/>
              </a:rPr>
              <a:t>3D = </a:t>
            </a:r>
            <a:r>
              <a:rPr lang="en-US" sz="1400" dirty="0" smtClean="0">
                <a:latin typeface="Arial"/>
                <a:cs typeface="Arial"/>
              </a:rPr>
              <a:t>Ombitasvir-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 </a:t>
            </a:r>
            <a:endParaRPr lang="en-US" sz="1400" dirty="0">
              <a:latin typeface="Arial"/>
              <a:cs typeface="Arial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837372"/>
              </p:ext>
            </p:extLst>
          </p:nvPr>
        </p:nvGraphicFramePr>
        <p:xfrm>
          <a:off x="533400" y="1828800"/>
          <a:ext cx="8077200" cy="3867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198040" y="4890301"/>
            <a:ext cx="90658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0277" y="4890301"/>
            <a:ext cx="911348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3326" y="4890301"/>
            <a:ext cx="90658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30/32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58282" y="4890301"/>
            <a:ext cx="911348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29/32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37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HCV-HIV Coinfection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TURQUOISE-I: Part </a:t>
            </a:r>
            <a:r>
              <a:rPr lang="en-US" sz="2400" dirty="0" smtClean="0"/>
              <a:t>1a 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Details of Five Patients NOT Achieving SVR 12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JAMA. 2015:313:1223-31.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98040" y="4890301"/>
            <a:ext cx="90658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0277" y="4890301"/>
            <a:ext cx="911348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3326" y="4890301"/>
            <a:ext cx="90658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30/32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58282" y="4890301"/>
            <a:ext cx="911348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56714" y="1929364"/>
            <a:ext cx="8230086" cy="442568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14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 smtClean="0"/>
              <a:t>One patient in 12-week arm withdrew consent prior to finishing treatment; had undetectable HCV RNA at week 10 </a:t>
            </a:r>
          </a:p>
          <a:p>
            <a:pPr>
              <a:lnSpc>
                <a:spcPts val="2400"/>
              </a:lnSpc>
              <a:spcBef>
                <a:spcPts val="14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/>
              <a:t>One patient in 12-week arm </a:t>
            </a:r>
            <a:r>
              <a:rPr lang="en-US" sz="2000" dirty="0" smtClean="0"/>
              <a:t>had </a:t>
            </a:r>
            <a:r>
              <a:rPr lang="en-US" sz="2000" dirty="0" err="1" smtClean="0"/>
              <a:t>virologic</a:t>
            </a:r>
            <a:r>
              <a:rPr lang="en-US" sz="2000" dirty="0" smtClean="0"/>
              <a:t> relapse at week 4 post treatment; had new resistant HCV variants at 3 viral targets (D168V in NS3/4A, M28T in NS5A, and S556G in NS5B)</a:t>
            </a:r>
          </a:p>
          <a:p>
            <a:pPr>
              <a:lnSpc>
                <a:spcPts val="2400"/>
              </a:lnSpc>
              <a:spcBef>
                <a:spcPts val="14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/>
              <a:t>One patient in </a:t>
            </a:r>
            <a:r>
              <a:rPr lang="en-US" sz="2000" dirty="0" smtClean="0"/>
              <a:t>24-</a:t>
            </a:r>
            <a:r>
              <a:rPr lang="en-US" sz="2000" dirty="0"/>
              <a:t>week arm </a:t>
            </a:r>
            <a:r>
              <a:rPr lang="en-US" sz="2000" dirty="0" smtClean="0"/>
              <a:t>had </a:t>
            </a:r>
            <a:r>
              <a:rPr lang="en-US" sz="2000" dirty="0" err="1" smtClean="0"/>
              <a:t>virologic</a:t>
            </a:r>
            <a:r>
              <a:rPr lang="en-US" sz="2000" dirty="0" smtClean="0"/>
              <a:t> breakthrough during treatment; had new </a:t>
            </a:r>
            <a:r>
              <a:rPr lang="en-US" sz="2000" dirty="0"/>
              <a:t>resistant HCV variants at 3 viral targets </a:t>
            </a:r>
            <a:r>
              <a:rPr lang="en-US" sz="2000" dirty="0" smtClean="0"/>
              <a:t> (R155K </a:t>
            </a:r>
            <a:r>
              <a:rPr lang="en-US" sz="2000" dirty="0"/>
              <a:t>in NS3/4A, </a:t>
            </a:r>
            <a:r>
              <a:rPr lang="en-US" sz="2000" dirty="0" smtClean="0"/>
              <a:t>Q30R </a:t>
            </a:r>
            <a:r>
              <a:rPr lang="en-US" sz="2000" dirty="0"/>
              <a:t>in NS5A, and S556G in NS5B</a:t>
            </a:r>
            <a:r>
              <a:rPr lang="en-US" sz="2000" dirty="0" smtClean="0"/>
              <a:t>)</a:t>
            </a:r>
          </a:p>
          <a:p>
            <a:pPr>
              <a:lnSpc>
                <a:spcPts val="2400"/>
              </a:lnSpc>
              <a:spcBef>
                <a:spcPts val="14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 smtClean="0"/>
              <a:t>Two patients in 24-week arm achieved early SVR but appeared to be </a:t>
            </a:r>
            <a:r>
              <a:rPr lang="en-US" sz="2000" dirty="0" err="1" smtClean="0"/>
              <a:t>reinfected</a:t>
            </a:r>
            <a:r>
              <a:rPr lang="en-US" sz="2000" dirty="0" smtClean="0"/>
              <a:t> with GT1a isolate distinct from baseline HCV isolate; both patients had engaged in high-risk sexual activity post treatment</a:t>
            </a:r>
          </a:p>
          <a:p>
            <a:pPr>
              <a:lnSpc>
                <a:spcPts val="2400"/>
              </a:lnSpc>
              <a:spcBef>
                <a:spcPts val="1400"/>
              </a:spcBef>
              <a:buClr>
                <a:schemeClr val="tx1"/>
              </a:buClr>
              <a:buFont typeface="Arial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4356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JAMA. 2015:313:1223-31.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HCV-HIV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</a:t>
            </a:r>
            <a:r>
              <a:rPr lang="en-US" sz="2400"/>
              <a:t>: </a:t>
            </a:r>
            <a:r>
              <a:rPr lang="en-US" sz="2400" smtClean="0"/>
              <a:t>Part 1a Conclusions </a:t>
            </a:r>
            <a:r>
              <a:rPr lang="en-US" sz="2400" dirty="0" smtClean="0"/>
              <a:t>and Relevance</a:t>
            </a:r>
            <a:endParaRPr lang="en-US" sz="27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360523"/>
              </p:ext>
            </p:extLst>
          </p:nvPr>
        </p:nvGraphicFramePr>
        <p:xfrm>
          <a:off x="0" y="2362200"/>
          <a:ext cx="9144000" cy="2651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 and Relevance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In this open-label, randomized uncontrolled study, treatment with the all-oral, interferon-free 3D-plus-ribavirin regimen resulted in high SVR rates among patients co-infected with HCV genotype 1 and HIV-1 whether treated for 12 or 24 weeks. Further phase 3 studies of this regimen are warranted in patients with co-infection.”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8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60127</TotalTime>
  <Words>537</Words>
  <Application>Microsoft Office PowerPoint</Application>
  <PresentationFormat>On-screen Show (4:3)</PresentationFormat>
  <Paragraphs>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3D (Ombitasvir-Paritaprevir-Ritonavir + Dasabuvir) + RBV in GT1  TURQUOISE-I</vt:lpstr>
      <vt:lpstr>3D + Ribavirin for HCV-HIV Coinfection and GT1 TURQUOISE-I: Part 1a Study Design</vt:lpstr>
      <vt:lpstr>3D + Ribavirin for HCV-HIV Coinfection and GT1 TURQUOISE-I: Part 1a Study Regimens</vt:lpstr>
      <vt:lpstr>3D + Ribavirin for HCV-HIV Coinfection and GT 1 TURQUOISE-I: Patient Population</vt:lpstr>
      <vt:lpstr>3D + Ribavirin for HCV-HIV Coinfection and GT 1 TURQUOISE-I: Part 1a Results</vt:lpstr>
      <vt:lpstr>3D + Ribavirin for HCV-HIV Coinfection and GT 1 TURQUOISE-I: Part 1a Results</vt:lpstr>
      <vt:lpstr>3D + Ribavirin for HCV-HIV Coinfection and GT 1 TURQUOISE-I: Part 1a Conclusions and Relevance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3272</cp:revision>
  <cp:lastPrinted>2011-04-18T21:48:04Z</cp:lastPrinted>
  <dcterms:created xsi:type="dcterms:W3CDTF">2010-11-28T05:36:22Z</dcterms:created>
  <dcterms:modified xsi:type="dcterms:W3CDTF">2015-06-10T19:16:55Z</dcterms:modified>
</cp:coreProperties>
</file>