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27" r:id="rId2"/>
    <p:sldId id="628" r:id="rId3"/>
    <p:sldId id="629" r:id="rId4"/>
    <p:sldId id="630" r:id="rId5"/>
    <p:sldId id="631" r:id="rId6"/>
    <p:sldId id="632" r:id="rId7"/>
    <p:sldId id="637" r:id="rId8"/>
    <p:sldId id="546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717D"/>
    <a:srgbClr val="715C49"/>
    <a:srgbClr val="6C6630"/>
    <a:srgbClr val="B6AB51"/>
    <a:srgbClr val="A19747"/>
    <a:srgbClr val="C29B80"/>
    <a:srgbClr val="1378A0"/>
    <a:srgbClr val="444C6A"/>
    <a:srgbClr val="835C62"/>
    <a:srgbClr val="828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7264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7055680539898E-2"/>
          <c:y val="3.3924141482615099E-2"/>
          <c:w val="0.89184207442819596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5C4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5771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Week 4</c:v>
                </c:pt>
                <c:pt idx="1">
                  <c:v>Week 24</c:v>
                </c:pt>
                <c:pt idx="2">
                  <c:v>SVR4</c:v>
                </c:pt>
                <c:pt idx="3">
                  <c:v>SVR12</c:v>
                </c:pt>
                <c:pt idx="4">
                  <c:v>SVR24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97</c:v>
                </c:pt>
                <c:pt idx="3">
                  <c:v>97</c:v>
                </c:pt>
                <c:pt idx="4" formatCode="0">
                  <c:v>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79913616"/>
        <c:axId val="379914176"/>
      </c:barChart>
      <c:catAx>
        <c:axId val="37991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99141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99141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HCV RNA &lt; 25 IU/ml(%) 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9761904761904799E-3"/>
              <c:y val="0.184535645339528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799136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0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3D + RBV in Liver Transplant Recipients with Recurrent HCV GT1</a:t>
            </a:r>
            <a:br>
              <a:rPr lang="en-US" sz="2200" dirty="0" smtClean="0"/>
            </a:br>
            <a:r>
              <a:rPr lang="en-US" sz="2800" dirty="0" smtClean="0"/>
              <a:t>CORAL-I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Kwo</a:t>
            </a:r>
            <a:r>
              <a:rPr lang="en-US" sz="1400" dirty="0" smtClean="0">
                <a:latin typeface="Arial"/>
                <a:cs typeface="Arial"/>
              </a:rPr>
              <a:t> PY,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 November 11. [</a:t>
            </a:r>
            <a:r>
              <a:rPr lang="en-US" sz="1400" dirty="0" err="1" smtClean="0">
                <a:latin typeface="Arial"/>
                <a:cs typeface="Arial"/>
              </a:rPr>
              <a:t>Epub</a:t>
            </a:r>
            <a:r>
              <a:rPr lang="en-US" sz="1400" dirty="0" smtClean="0">
                <a:latin typeface="Arial"/>
                <a:cs typeface="Arial"/>
              </a:rPr>
              <a:t> ahead of print]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599" y="1828800"/>
            <a:ext cx="2061649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1264303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Kwo</a:t>
            </a:r>
            <a:r>
              <a:rPr lang="en-US" dirty="0" smtClean="0"/>
              <a:t> PY,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</a:t>
            </a:r>
            <a:r>
              <a:rPr lang="en-US" dirty="0"/>
              <a:t> </a:t>
            </a:r>
            <a:r>
              <a:rPr lang="en-US" dirty="0" smtClean="0"/>
              <a:t>November </a:t>
            </a:r>
            <a:r>
              <a:rPr lang="en-US" dirty="0"/>
              <a:t>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60195"/>
              </p:ext>
            </p:extLst>
          </p:nvPr>
        </p:nvGraphicFramePr>
        <p:xfrm>
          <a:off x="459957" y="1399008"/>
          <a:ext cx="8224086" cy="4923052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3352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CORAL-I: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58174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2, open-label, single-arm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+ ribavirin x 24 weeks in liver transplant recipients with recurrent HCV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transplantation due to HCV at least 12 months prior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after transplantation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Pre-transplant treatment with peginterferon + ribavirin allowed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≤F2 confirmed by liver biopsy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Use of </a:t>
                      </a:r>
                      <a:r>
                        <a:rPr lang="en-US" sz="1600" b="1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Immunosuppressants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Receiving stable immunosuppressant regimen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Tacrolimus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cyclosporin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dose based on phase I pharmacokinetic study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Prednisone at dose ≤ 5 mg/day permitted but not use of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mTOR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inhibitors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19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892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6167403" y="316582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Regimen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2220" y="291192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 34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888560"/>
            <a:ext cx="5166728" cy="540440"/>
          </a:xfrm>
          <a:prstGeom prst="rect">
            <a:avLst/>
          </a:prstGeom>
          <a:solidFill>
            <a:srgbClr val="B6AB51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500" y="296476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56" name="Rectangle 55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</a:t>
            </a:r>
            <a:r>
              <a:rPr lang="en-US" sz="1400" dirty="0" smtClean="0">
                <a:latin typeface="Arial"/>
                <a:cs typeface="Arial"/>
              </a:rPr>
              <a:t>Dasabuvir</a:t>
            </a:r>
            <a:endParaRPr lang="en-US" sz="1400" dirty="0">
              <a:latin typeface="Arial"/>
              <a:cs typeface="Arial"/>
            </a:endParaRP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(RBV): </a:t>
            </a:r>
            <a:r>
              <a:rPr lang="en-US" sz="1400" dirty="0">
                <a:latin typeface="Arial"/>
                <a:cs typeface="Arial"/>
              </a:rPr>
              <a:t>dosing managed per investigator discretion; most patients received 600-800 mg/day </a:t>
            </a:r>
          </a:p>
        </p:txBody>
      </p:sp>
    </p:spTree>
    <p:extLst>
      <p:ext uri="{BB962C8B-B14F-4D97-AF65-F5344CB8AC3E}">
        <p14:creationId xmlns:p14="http://schemas.microsoft.com/office/powerpoint/2010/main" val="2160499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CORAL-I Trial: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055223"/>
              </p:ext>
            </p:extLst>
          </p:nvPr>
        </p:nvGraphicFramePr>
        <p:xfrm>
          <a:off x="897732" y="1421880"/>
          <a:ext cx="7351712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2964"/>
                <a:gridCol w="2688748"/>
              </a:tblGrid>
              <a:tr h="34132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 marB="9144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dirty="0" smtClean="0"/>
                        <a:t>3D</a:t>
                      </a:r>
                      <a:r>
                        <a:rPr lang="en-US" sz="1400" baseline="0" dirty="0" smtClean="0"/>
                        <a:t> + Ribavirin </a:t>
                      </a:r>
                      <a:r>
                        <a:rPr lang="en-US" sz="1400" b="0" dirty="0" smtClean="0"/>
                        <a:t>(n=34)</a:t>
                      </a:r>
                      <a:endParaRPr lang="en-US" sz="1400" dirty="0"/>
                    </a:p>
                  </a:txBody>
                  <a:tcPr marB="91440"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6630"/>
                    </a:solidFill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Age</a:t>
                      </a:r>
                      <a:r>
                        <a:rPr lang="en-US" sz="1400" baseline="0" dirty="0" smtClean="0"/>
                        <a:t> (years), </a:t>
                      </a:r>
                      <a:r>
                        <a:rPr lang="en-US" sz="1400" dirty="0" smtClean="0"/>
                        <a:t>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59.6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Male sex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27 (79)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8605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Race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White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Black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Multiple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4 (12)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 (3)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Body</a:t>
                      </a:r>
                      <a:r>
                        <a:rPr lang="en-US" sz="1400" baseline="0" dirty="0" smtClean="0"/>
                        <a:t> Mass Index (kg/m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) Mean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29.7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087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HCV genotype</a:t>
                      </a:r>
                      <a:r>
                        <a:rPr lang="en-US" sz="1400" baseline="0" dirty="0" smtClean="0"/>
                        <a:t>–no. (%)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1a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1b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29 (85)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5 (15)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IL28B,</a:t>
                      </a:r>
                      <a:r>
                        <a:rPr lang="en-US" sz="1400" baseline="0" dirty="0" smtClean="0"/>
                        <a:t> non-</a:t>
                      </a:r>
                      <a:r>
                        <a:rPr lang="en-US" sz="1400" dirty="0" smtClean="0"/>
                        <a:t>CC genotype</a:t>
                      </a:r>
                      <a:r>
                        <a:rPr lang="en-US" sz="1400" baseline="0" dirty="0" smtClean="0"/>
                        <a:t>–no. (%)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26 (76)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05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HCV RNA, 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6.6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8605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Fibrosis stage</a:t>
                      </a:r>
                      <a:r>
                        <a:rPr lang="en-US" sz="1400" baseline="0" dirty="0" smtClean="0"/>
                        <a:t>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F0</a:t>
                      </a:r>
                      <a:br>
                        <a:rPr lang="en-US" sz="1400" dirty="0" smtClean="0"/>
                      </a:b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F1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 F2</a:t>
                      </a:r>
                      <a:endParaRPr lang="en-US" sz="1400" baseline="0" dirty="0" smtClean="0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6 (18)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13 (38)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15 (44)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140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Results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69281"/>
              </p:ext>
            </p:extLst>
          </p:nvPr>
        </p:nvGraphicFramePr>
        <p:xfrm>
          <a:off x="304800" y="1447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520953" y="4913344"/>
            <a:ext cx="765047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34/34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34/34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143000" y="5662245"/>
            <a:ext cx="3048000" cy="339267"/>
          </a:xfrm>
          <a:prstGeom prst="rect">
            <a:avLst/>
          </a:prstGeom>
          <a:solidFill>
            <a:srgbClr val="715C49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On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7116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2954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00" y="4913344"/>
            <a:ext cx="76504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33/34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182360" y="5662245"/>
            <a:ext cx="4572000" cy="339267"/>
          </a:xfrm>
          <a:prstGeom prst="rect">
            <a:avLst/>
          </a:prstGeom>
          <a:solidFill>
            <a:srgbClr val="57717D"/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 algn="ctr">
              <a:lnSpc>
                <a:spcPts val="18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After Treatment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144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CORAL-I Trial: Adverse Events</a:t>
            </a:r>
            <a:endParaRPr lang="en-US" sz="24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116743"/>
              </p:ext>
            </p:extLst>
          </p:nvPr>
        </p:nvGraphicFramePr>
        <p:xfrm>
          <a:off x="914400" y="1386110"/>
          <a:ext cx="7315200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2852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 Event Occurring</a:t>
                      </a:r>
                      <a:r>
                        <a:rPr lang="en-US" sz="1600" baseline="0" dirty="0" smtClean="0"/>
                        <a:t> in &gt; 15% of the 34 Patients Receiving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3D + RBV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23A4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28524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N (%)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15C49"/>
                    </a:solidFill>
                  </a:tcPr>
                </a:tc>
              </a:tr>
              <a:tr h="28524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Any 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adverse event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33 (97)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Fatigue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17 (50)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Headache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15 (44)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Cough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11 (32)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Anemia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10 (29)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Diarrhea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9 (26)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Insomnia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9 (26)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Asthenia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Nausea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8 (24)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Muscle spasms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7 (21)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Rash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7 (21)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Back pain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6 (18)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Dizziness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Peripheral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edema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6 (18</a:t>
                      </a:r>
                      <a:endParaRPr lang="en-US" sz="1600" b="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Rhinorrhea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6 (18)</a:t>
                      </a: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092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Kwo</a:t>
            </a:r>
            <a:r>
              <a:rPr lang="en-US" dirty="0"/>
              <a:t> PY, et al. N </a:t>
            </a:r>
            <a:r>
              <a:rPr lang="en-US" dirty="0" err="1"/>
              <a:t>Engl</a:t>
            </a:r>
            <a:r>
              <a:rPr lang="en-US" dirty="0"/>
              <a:t> J Med. 2014 November 11.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RBV in Liver Transplant Recipients with Recurrent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CORAL-I Trial: </a:t>
            </a:r>
            <a:r>
              <a:rPr lang="en-US" sz="2700" dirty="0" smtClean="0"/>
              <a:t>Conclusions</a:t>
            </a:r>
            <a:endParaRPr lang="en-US" sz="27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967"/>
              </p:ext>
            </p:extLst>
          </p:nvPr>
        </p:nvGraphicFramePr>
        <p:xfrm>
          <a:off x="0" y="23622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Treatment with the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regimen of ombitasvir-ABT-450/r and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dasabuvir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with ribavirin was associated with a low rate of serious adverse events and a high rate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 among liver-transplant recipients with recurrent HCV genotype 1 infection, a historically difficult-to-treat population.”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Note: </a:t>
            </a:r>
            <a:r>
              <a:rPr lang="en-US" sz="1400" dirty="0">
                <a:latin typeface="Arial"/>
                <a:cs typeface="Arial"/>
              </a:rPr>
              <a:t>ABT-450/r =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Paritaprevir-Ritonavir</a:t>
            </a:r>
          </a:p>
        </p:txBody>
      </p:sp>
    </p:spTree>
    <p:extLst>
      <p:ext uri="{BB962C8B-B14F-4D97-AF65-F5344CB8AC3E}">
        <p14:creationId xmlns:p14="http://schemas.microsoft.com/office/powerpoint/2010/main" val="3452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59060</TotalTime>
  <Words>548</Words>
  <Application>Microsoft Office PowerPoint</Application>
  <PresentationFormat>On-screen Show (4:3)</PresentationFormat>
  <Paragraphs>103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Myriad Pro</vt:lpstr>
      <vt:lpstr>Times New Roman</vt:lpstr>
      <vt:lpstr>Wingdings</vt:lpstr>
      <vt:lpstr>AETC_Master_Template_061510</vt:lpstr>
      <vt:lpstr>3D + RBV in Liver Transplant Recipients with Recurrent HCV GT1 CORAL-I</vt:lpstr>
      <vt:lpstr>3D + RBV in Liver Transplant Recipients with Recurrent HCV GT1 CORAL-I Trial: Study Design</vt:lpstr>
      <vt:lpstr>3D + RBV in Liver Transplant Recipients with Recurrent HCV GT1 CORAL-I Trial: Regimen</vt:lpstr>
      <vt:lpstr>3D + RBV in Liver Transplant Recipients with Recurrent HCV GT1 CORAL-I Trial: Baseline Characteristics</vt:lpstr>
      <vt:lpstr>3D + RBV in Liver Transplant Recipients with Recurrent HCV GT1 CORAL-I Trial: Results</vt:lpstr>
      <vt:lpstr>3D + RBV in Liver Transplant Recipients with Recurrent HCV GT1 CORAL-I Trial: Adverse Events</vt:lpstr>
      <vt:lpstr>3D + RBV in Liver Transplant Recipients with Recurrent HCV GT1 CORAL-I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3045</cp:revision>
  <cp:lastPrinted>2011-04-18T21:48:04Z</cp:lastPrinted>
  <dcterms:created xsi:type="dcterms:W3CDTF">2010-11-28T05:36:22Z</dcterms:created>
  <dcterms:modified xsi:type="dcterms:W3CDTF">2014-11-18T18:11:57Z</dcterms:modified>
</cp:coreProperties>
</file>