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655" r:id="rId2"/>
    <p:sldId id="656" r:id="rId3"/>
    <p:sldId id="659" r:id="rId4"/>
    <p:sldId id="658" r:id="rId5"/>
    <p:sldId id="657" r:id="rId6"/>
    <p:sldId id="653" r:id="rId7"/>
    <p:sldId id="660" r:id="rId8"/>
    <p:sldId id="672" r:id="rId9"/>
    <p:sldId id="650" r:id="rId10"/>
    <p:sldId id="654" r:id="rId11"/>
    <p:sldId id="546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65B"/>
    <a:srgbClr val="594F3B"/>
    <a:srgbClr val="41595D"/>
    <a:srgbClr val="52554F"/>
    <a:srgbClr val="363636"/>
    <a:srgbClr val="D1D1D1"/>
    <a:srgbClr val="343434"/>
    <a:srgbClr val="052B3E"/>
    <a:srgbClr val="4A5278"/>
    <a:srgbClr val="4A52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1" autoAdjust="0"/>
    <p:restoredTop sz="94636" autoAdjust="0"/>
  </p:normalViewPr>
  <p:slideViewPr>
    <p:cSldViewPr showGuides="1">
      <p:cViewPr varScale="1">
        <p:scale>
          <a:sx n="84" d="100"/>
          <a:sy n="84" d="100"/>
        </p:scale>
        <p:origin x="1554" y="54"/>
      </p:cViewPr>
      <p:guideLst>
        <p:guide orient="horz" pos="38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56404446290801"/>
          <c:y val="3.5239993941012897E-2"/>
          <c:w val="0.87304743672053597"/>
          <c:h val="0.88103143355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At Transplant</c:v>
                </c:pt>
                <c:pt idx="1">
                  <c:v>12 weeks Post-Transplant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93.47</c:v>
                </c:pt>
                <c:pt idx="1">
                  <c:v>69.8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5399248"/>
        <c:axId val="355400368"/>
      </c:barChart>
      <c:catAx>
        <c:axId val="35539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/>
            </a:pPr>
            <a:endParaRPr lang="en-US"/>
          </a:p>
        </c:txPr>
        <c:crossAx val="35540036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5540036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n-US" sz="1600" b="1" baseline="0" dirty="0" smtClean="0"/>
                  <a:t>Undetectable HCV NRA Level (%)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7.6968952157401502E-3"/>
              <c:y val="8.0981335666374998E-2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5539924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902886789511"/>
          <c:y val="3.83265286283659E-2"/>
          <c:w val="0.87222795706318501"/>
          <c:h val="0.832560756294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806939"/>
            </a:solidFill>
            <a:ln w="12906">
              <a:solidFill>
                <a:schemeClr val="tx1"/>
              </a:solidFill>
              <a:prstDash val="solid"/>
            </a:ln>
            <a:effectLst>
              <a:outerShdw blurRad="38100" dist="38100" dir="2700000" algn="br">
                <a:srgbClr val="000000">
                  <a:alpha val="5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906">
                <a:solidFill>
                  <a:schemeClr val="tx1"/>
                </a:solidFill>
                <a:prstDash val="solid"/>
              </a:ln>
              <a:effectLst>
                <a:outerShdw blurRad="38100" dist="38100" dir="2700000" algn="br">
                  <a:srgbClr val="0000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At Transplant</c:v>
                </c:pt>
                <c:pt idx="1">
                  <c:v> Post-Transplant Week 4</c:v>
                </c:pt>
                <c:pt idx="2">
                  <c:v> Post-Transplant Week 8</c:v>
                </c:pt>
                <c:pt idx="3">
                  <c:v> Post-Transplant Week 12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93.47</c:v>
                </c:pt>
                <c:pt idx="1">
                  <c:v>72</c:v>
                </c:pt>
                <c:pt idx="2">
                  <c:v>72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5395888"/>
        <c:axId val="355395328"/>
      </c:barChart>
      <c:catAx>
        <c:axId val="355395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en-US"/>
          </a:p>
        </c:txPr>
        <c:crossAx val="3553953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3553953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baseline="0" dirty="0" smtClean="0"/>
                  <a:t>Undetectable HCV NRA Level (%)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1.2277020908333901E-2"/>
              <c:y val="8.7639862936840895E-2"/>
            </c:manualLayout>
          </c:layout>
          <c:overlay val="0"/>
          <c:spPr>
            <a:noFill/>
            <a:ln w="25813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55395888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50000"/>
            </a:srgbClr>
          </a:outerShdw>
        </a:effectLst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b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92" r:id="rId11"/>
    <p:sldLayoutId id="2147483694" r:id="rId12"/>
    <p:sldLayoutId id="2147483688" r:id="rId13"/>
    <p:sldLayoutId id="2147483687" r:id="rId14"/>
    <p:sldLayoutId id="2147483690" r:id="rId15"/>
    <p:sldLayoutId id="2147483693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 smtClean="0"/>
              <a:t>Sofosbuvir</a:t>
            </a:r>
            <a:r>
              <a:rPr lang="en-US" sz="2200" dirty="0" smtClean="0"/>
              <a:t> + Ribavirin to Prevent Post-Transplant HCV Recurrence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2</a:t>
            </a: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/>
              <a:t>Curry </a:t>
            </a:r>
            <a:r>
              <a:rPr lang="en-US" sz="1400" dirty="0"/>
              <a:t>MP, et al. </a:t>
            </a:r>
            <a:r>
              <a:rPr lang="en-US" sz="1400" dirty="0" smtClean="0"/>
              <a:t>Gastroenterology</a:t>
            </a:r>
            <a:r>
              <a:rPr lang="en-US" sz="1400" dirty="0"/>
              <a:t>. </a:t>
            </a:r>
            <a:r>
              <a:rPr lang="en-US" sz="1400" dirty="0" smtClean="0"/>
              <a:t>2015;148:100-7.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 Naïve and Treatment </a:t>
            </a: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2801" y="1828800"/>
            <a:ext cx="1987293" cy="362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Liver Transplantation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8899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Recurrence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265557"/>
              </p:ext>
            </p:extLst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“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Administration of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sofosbuvir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and ribavirin before liver transplantation can prevent post-transplant HCV recurrence.”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</a:t>
            </a:r>
            <a:r>
              <a:rPr lang="en-US" dirty="0" smtClean="0"/>
              <a:t>al. Gastroenterology</a:t>
            </a:r>
            <a:r>
              <a:rPr lang="en-US" dirty="0"/>
              <a:t>. 2015;148:100-7.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4059"/>
              </p:ext>
            </p:extLst>
          </p:nvPr>
        </p:nvGraphicFramePr>
        <p:xfrm>
          <a:off x="344488" y="1447800"/>
          <a:ext cx="8458200" cy="4876800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4582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Sofosbuvir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 + Ribavirin to Prevent Post-Transplant HCV Recurrence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</a:tr>
              <a:tr h="451009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Open-label,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pilot,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phase 2 trial of up to 48 weeks of sofosbuvir + ribavirin in patients with HCV of any genotype and cirrhosis awaiting liver transplantation for hepatocellular cancer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International Study in United States, New Zealand, and Spain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N = 61 patients with chronic hepatitis C and cirrhosis and any genotype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Age: ≥ 18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≥ 10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4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IU/mL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and treatment experience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CTP score ≤ 7 and MELD score ≤ 17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Excluded if decompensated liver disease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 Given Prior to Transplant (up to 48 weeks of therapy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Ribavirin (weight based)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SVR 12 weeks post transplant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59765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>
            <a:off x="4581360" y="1524007"/>
            <a:ext cx="0" cy="403249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Recurrence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/>
              <a:t>Study Design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022643" y="1524000"/>
            <a:ext cx="5140157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92 screened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22643" y="2398538"/>
            <a:ext cx="5140157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63 enrolled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22643" y="3273076"/>
            <a:ext cx="5140157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61 dosed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22643" y="4147614"/>
            <a:ext cx="5140157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46 underwent liver transplantation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1966658" y="5022151"/>
            <a:ext cx="5140157" cy="540449"/>
          </a:xfrm>
          <a:prstGeom prst="rect">
            <a:avLst/>
          </a:prstGeom>
          <a:solidFill>
            <a:srgbClr val="C2D9E1"/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9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43 with HCV RNA &lt;LLOQ at transplantation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65824" y="5562598"/>
            <a:ext cx="5142533" cy="58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59595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These 43 patients analyzed for post-transplant SVR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779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2413335" y="1853869"/>
            <a:ext cx="0" cy="1901951"/>
          </a:xfrm>
          <a:prstGeom prst="line">
            <a:avLst/>
          </a:prstGeom>
          <a:ln w="19050" cmpd="sng"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941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Sofosbuvir: 400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Ribavirin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(weight-based and divided bid): 1000 mg/day if &lt; 75 kg or 1200 mg/day if ≥ 75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kg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sp>
        <p:nvSpPr>
          <p:cNvPr id="62" name="Rectangle 5"/>
          <p:cNvSpPr>
            <a:spLocks noChangeArrowheads="1"/>
          </p:cNvSpPr>
          <p:nvPr/>
        </p:nvSpPr>
        <p:spPr bwMode="auto">
          <a:xfrm>
            <a:off x="929794" y="2971800"/>
            <a:ext cx="5852160" cy="7690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>
              <a:lnSpc>
                <a:spcPts val="1600"/>
              </a:lnSpc>
            </a:pPr>
            <a:r>
              <a:rPr lang="en-US" sz="1600" b="1" dirty="0" err="1">
                <a:solidFill>
                  <a:srgbClr val="000000"/>
                </a:solidFill>
                <a:latin typeface="Arial"/>
                <a:cs typeface="Arial"/>
              </a:rPr>
              <a:t>Sofosbuvir</a:t>
            </a:r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 + </a:t>
            </a:r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Ribavirin 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37776" y="3132138"/>
            <a:ext cx="1104411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N = 61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6791160" y="3367677"/>
            <a:ext cx="1463040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7818855" y="3164555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6113" y="1371600"/>
            <a:ext cx="9162291" cy="515104"/>
            <a:chOff x="-6113" y="1362488"/>
            <a:chExt cx="9162291" cy="515104"/>
          </a:xfrm>
        </p:grpSpPr>
        <p:sp>
          <p:nvSpPr>
            <p:cNvPr id="19" name="Rectangle 18"/>
            <p:cNvSpPr/>
            <p:nvPr/>
          </p:nvSpPr>
          <p:spPr>
            <a:xfrm>
              <a:off x="-6113" y="1447868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14112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58214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5560" y="1362488"/>
              <a:ext cx="1143000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Post-12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-6113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929475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26280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358975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87177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213360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2415622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6502065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6784087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>
            <a:cxnSpLocks noChangeAspect="1"/>
          </p:cNvCxnSpPr>
          <p:nvPr/>
        </p:nvCxnSpPr>
        <p:spPr>
          <a:xfrm flipH="1">
            <a:off x="2989276" y="1447797"/>
            <a:ext cx="199306" cy="440993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 noChangeAspect="1"/>
          </p:cNvCxnSpPr>
          <p:nvPr/>
        </p:nvCxnSpPr>
        <p:spPr>
          <a:xfrm flipH="1">
            <a:off x="3134326" y="1447797"/>
            <a:ext cx="199306" cy="440993"/>
          </a:xfrm>
          <a:prstGeom prst="line">
            <a:avLst/>
          </a:prstGeom>
          <a:ln w="381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931123" y="3861818"/>
            <a:ext cx="5867375" cy="5333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Treatment for 12 to 48 weeks while awaiting liver transplant</a:t>
            </a:r>
            <a:b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Dosing discontinued within 24 hours before transplantation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6781800" y="1853869"/>
            <a:ext cx="0" cy="1901951"/>
          </a:xfrm>
          <a:prstGeom prst="line">
            <a:avLst/>
          </a:prstGeom>
          <a:ln w="19050" cmpd="sng">
            <a:solidFill>
              <a:schemeClr val="accent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900820" y="2191096"/>
            <a:ext cx="17526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latin typeface="Arial"/>
                <a:cs typeface="Arial"/>
              </a:rPr>
              <a:t>Liver Transplant</a:t>
            </a:r>
            <a:endParaRPr lang="en-US" sz="1600" b="1" dirty="0">
              <a:solidFill>
                <a:schemeClr val="accent6"/>
              </a:solidFill>
              <a:latin typeface="Arial"/>
              <a:cs typeface="Arial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24765" y="2191096"/>
            <a:ext cx="1836150" cy="405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Required Duration</a:t>
            </a:r>
            <a:endParaRPr lang="en-US" sz="13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931110" y="1853869"/>
            <a:ext cx="0" cy="1901951"/>
          </a:xfrm>
          <a:prstGeom prst="line">
            <a:avLst/>
          </a:prstGeom>
          <a:ln w="19050" cmpd="sng"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2430045" y="2337132"/>
            <a:ext cx="3511296" cy="1524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62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  <a:endParaRPr lang="en-US" sz="2200" dirty="0"/>
          </a:p>
        </p:txBody>
      </p:sp>
      <p:graphicFrame>
        <p:nvGraphicFramePr>
          <p:cNvPr id="8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31368"/>
              </p:ext>
            </p:extLst>
          </p:nvPr>
        </p:nvGraphicFramePr>
        <p:xfrm>
          <a:off x="226513" y="1447800"/>
          <a:ext cx="8686800" cy="4617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3487"/>
                <a:gridCol w="1905000"/>
                <a:gridCol w="3198313"/>
              </a:tblGrid>
              <a:tr h="989402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Baseline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Characteristic (n = 40)</a:t>
                      </a:r>
                      <a:endParaRPr lang="en-US" sz="1600" b="0" dirty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All patients</a:t>
                      </a:r>
                      <a:r>
                        <a:rPr lang="en-US" sz="1600" b="0" baseline="0" dirty="0" smtClean="0"/>
                        <a:t> dosed</a:t>
                      </a:r>
                      <a:br>
                        <a:rPr lang="en-US" sz="1600" b="0" baseline="0" dirty="0" smtClean="0"/>
                      </a:br>
                      <a:r>
                        <a:rPr lang="en-US" sz="1600" b="0" baseline="0" dirty="0" smtClean="0"/>
                        <a:t>(N=61)</a:t>
                      </a:r>
                      <a:endParaRPr lang="en-US" sz="1600" b="0" dirty="0" smtClean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Patients</a:t>
                      </a:r>
                      <a:r>
                        <a:rPr lang="en-US" sz="1600" b="0" baseline="0" dirty="0" smtClean="0"/>
                        <a:t> with HCV RNA &lt;25 IU/mL at time of transplant (N=43)</a:t>
                      </a:r>
                      <a:endParaRPr lang="en-US" sz="1600" b="0" dirty="0"/>
                    </a:p>
                  </a:txBody>
                  <a:tcPr marT="91440" marB="91440" anchor="ctr">
                    <a:solidFill>
                      <a:srgbClr val="0B3F5A"/>
                    </a:solidFill>
                  </a:tcPr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Age</a:t>
                      </a:r>
                      <a:r>
                        <a:rPr lang="en-US" sz="1600" baseline="0" dirty="0" smtClean="0"/>
                        <a:t>, years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59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Male sex,</a:t>
                      </a:r>
                      <a:r>
                        <a:rPr lang="en-US" sz="1600" baseline="0" dirty="0" smtClean="0"/>
                        <a:t>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74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White,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90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93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Body</a:t>
                      </a:r>
                      <a:r>
                        <a:rPr lang="en-US" sz="1600" baseline="0" dirty="0" smtClean="0"/>
                        <a:t> Mass Index (BMI)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27.4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27.1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HCV genotype 1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72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IL28B genotype CC, (%)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22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Median baseline HCV RNA, </a:t>
                      </a:r>
                      <a:r>
                        <a:rPr lang="en-US" sz="1400" dirty="0" smtClean="0"/>
                        <a:t>log</a:t>
                      </a:r>
                      <a:r>
                        <a:rPr lang="en-US" sz="1400" baseline="-25000" dirty="0" smtClean="0"/>
                        <a:t>10</a:t>
                      </a:r>
                      <a:r>
                        <a:rPr lang="en-US" sz="1400" dirty="0" smtClean="0"/>
                        <a:t> IU/ml</a:t>
                      </a:r>
                      <a:endParaRPr lang="en-US" sz="14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6.2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6.3</a:t>
                      </a:r>
                      <a:endParaRPr lang="en-US" sz="1600" dirty="0"/>
                    </a:p>
                  </a:txBody>
                  <a:tcPr marT="91440" marB="91440"/>
                </a:tc>
              </a:tr>
              <a:tr h="4535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Previous</a:t>
                      </a:r>
                      <a:r>
                        <a:rPr lang="en-US" sz="1600" baseline="0" dirty="0" smtClean="0"/>
                        <a:t> HCV treatment, %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75</a:t>
                      </a:r>
                      <a:endParaRPr lang="en-US" sz="1600" dirty="0"/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 marT="91440" marB="9144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982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 Prevent Post-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ransplant HCV Recurrence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/>
              <a:t>Virologic</a:t>
            </a:r>
            <a:r>
              <a:rPr lang="en-US" dirty="0"/>
              <a:t> Response at Transplant and Post-Transplant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339432"/>
              </p:ext>
            </p:extLst>
          </p:nvPr>
        </p:nvGraphicFramePr>
        <p:xfrm>
          <a:off x="444450" y="1981200"/>
          <a:ext cx="831854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723317" y="5308599"/>
            <a:ext cx="91396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43/46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31133" y="5308599"/>
            <a:ext cx="913963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30/43</a:t>
            </a:r>
          </a:p>
        </p:txBody>
      </p:sp>
    </p:spTree>
    <p:extLst>
      <p:ext uri="{BB962C8B-B14F-4D97-AF65-F5344CB8AC3E}">
        <p14:creationId xmlns:p14="http://schemas.microsoft.com/office/powerpoint/2010/main" val="12145474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 Prevent Post-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ransplant HCV Recurrence</a:t>
            </a:r>
            <a:endParaRPr lang="en-US" sz="2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 smtClean="0"/>
              <a:t>Virologic</a:t>
            </a:r>
            <a:r>
              <a:rPr lang="en-US" dirty="0" smtClean="0"/>
              <a:t> Response at Transplant and Post-Transplant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graphicFrame>
        <p:nvGraphicFramePr>
          <p:cNvPr id="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129217"/>
              </p:ext>
            </p:extLst>
          </p:nvPr>
        </p:nvGraphicFramePr>
        <p:xfrm>
          <a:off x="444450" y="1770308"/>
          <a:ext cx="8318549" cy="406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893353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43/46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19252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31/43</a:t>
            </a:r>
          </a:p>
        </p:txBody>
      </p:sp>
      <p:sp>
        <p:nvSpPr>
          <p:cNvPr id="8" name="Rectangle 7"/>
          <p:cNvSpPr/>
          <p:nvPr/>
        </p:nvSpPr>
        <p:spPr>
          <a:xfrm>
            <a:off x="7325565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30/43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12793" y="4894504"/>
            <a:ext cx="74022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31/43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00400" y="5892468"/>
            <a:ext cx="5410200" cy="311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200" dirty="0" smtClean="0">
                <a:solidFill>
                  <a:srgbClr val="000000"/>
                </a:solidFill>
                <a:latin typeface="Arial"/>
                <a:cs typeface="Arial"/>
              </a:rPr>
              <a:t>Data for the 43 patients</a:t>
            </a: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lang="en-US" sz="1200" dirty="0">
                <a:latin typeface="Arial"/>
                <a:cs typeface="Arial"/>
              </a:rPr>
              <a:t>with HCV RNA &lt;25 IU/mL at time of </a:t>
            </a:r>
            <a:r>
              <a:rPr lang="en-US" sz="1200" dirty="0" smtClean="0">
                <a:latin typeface="Arial"/>
                <a:cs typeface="Arial"/>
              </a:rPr>
              <a:t>transplant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25842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1509059" y="1503078"/>
            <a:ext cx="6687310" cy="39989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 + Ribavirin to Prevent Post-Transplant HCV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Recurrence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Duration of Undetectable HCV RNA and Risk of Recurrence</a:t>
            </a:r>
            <a:endParaRPr lang="en-US" sz="24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853520" y="5522139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500</a:t>
            </a:r>
            <a:endParaRPr lang="en-US" sz="1300" b="1" dirty="0">
              <a:latin typeface="Arial"/>
              <a:cs typeface="Arial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08377" y="1513934"/>
            <a:ext cx="6792255" cy="4063103"/>
            <a:chOff x="1423319" y="1611057"/>
            <a:chExt cx="6792255" cy="406310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519916" y="5582723"/>
              <a:ext cx="0" cy="914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423319" y="1611057"/>
              <a:ext cx="6792255" cy="4063103"/>
              <a:chOff x="1423319" y="1611057"/>
              <a:chExt cx="6792255" cy="4063103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1423319" y="1611057"/>
                <a:ext cx="6792255" cy="4063103"/>
                <a:chOff x="1423319" y="1611057"/>
                <a:chExt cx="6792255" cy="4063103"/>
              </a:xfrm>
            </p:grpSpPr>
            <p:cxnSp>
              <p:nvCxnSpPr>
                <p:cNvPr id="6" name="Straight Connector 5"/>
                <p:cNvCxnSpPr/>
                <p:nvPr/>
              </p:nvCxnSpPr>
              <p:spPr>
                <a:xfrm>
                  <a:off x="8201012" y="5582723"/>
                  <a:ext cx="0" cy="91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506969" y="5591768"/>
                  <a:ext cx="670860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6862084" y="5582723"/>
                  <a:ext cx="0" cy="91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5523156" y="5582723"/>
                  <a:ext cx="0" cy="91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191000" y="5582723"/>
                  <a:ext cx="0" cy="91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847988" y="5582723"/>
                  <a:ext cx="0" cy="9143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519916" y="1611057"/>
                  <a:ext cx="0" cy="39867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1423319" y="4644116"/>
                  <a:ext cx="914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423319" y="3705212"/>
                  <a:ext cx="914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423319" y="2771788"/>
                  <a:ext cx="914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423319" y="1824716"/>
                  <a:ext cx="9143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1423319" y="5591768"/>
                <a:ext cx="914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6528489" y="5522139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>
                <a:latin typeface="Arial"/>
                <a:cs typeface="Arial"/>
              </a:rPr>
              <a:t>4</a:t>
            </a:r>
            <a:r>
              <a:rPr lang="en-US" sz="1300" b="1" dirty="0" smtClean="0">
                <a:latin typeface="Arial"/>
                <a:cs typeface="Arial"/>
              </a:rPr>
              <a:t>00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5194013" y="5522139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300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511527" y="5522139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100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851720" y="5522139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>
                <a:latin typeface="Arial"/>
                <a:cs typeface="Arial"/>
              </a:rPr>
              <a:t>2</a:t>
            </a:r>
            <a:r>
              <a:rPr lang="en-US" sz="1300" b="1" dirty="0" smtClean="0">
                <a:latin typeface="Arial"/>
                <a:cs typeface="Arial"/>
              </a:rPr>
              <a:t>00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1184720" y="5522139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907418" y="1579277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1.00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907418" y="2513215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0.75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907418" y="3456922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0.50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907418" y="4388908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 smtClean="0">
                <a:latin typeface="Arial"/>
                <a:cs typeface="Arial"/>
              </a:rPr>
              <a:t>0.25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907418" y="5313077"/>
            <a:ext cx="638764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300" b="1" dirty="0">
                <a:latin typeface="Arial"/>
                <a:cs typeface="Arial"/>
              </a:rPr>
              <a:t>0</a:t>
            </a:r>
            <a:r>
              <a:rPr lang="en-US" sz="1300" b="1" dirty="0" smtClean="0">
                <a:latin typeface="Arial"/>
                <a:cs typeface="Arial"/>
              </a:rPr>
              <a:t>.00</a:t>
            </a:r>
            <a:endParaRPr lang="en-US" sz="1300" b="1" dirty="0">
              <a:latin typeface="Arial"/>
              <a:cs typeface="Arial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1899827" y="5875784"/>
            <a:ext cx="5943600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800" b="1" dirty="0" smtClean="0">
                <a:latin typeface="Arial"/>
                <a:cs typeface="Arial"/>
              </a:rPr>
              <a:t>Days Continuously Target Not Detected 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 rot="16200000">
            <a:off x="-1031325" y="3258019"/>
            <a:ext cx="3657600" cy="311846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 algn="ctr">
              <a:lnSpc>
                <a:spcPts val="1400"/>
              </a:lnSpc>
            </a:pPr>
            <a:r>
              <a:rPr lang="en-US" sz="1800" b="1" dirty="0" smtClean="0">
                <a:latin typeface="Arial"/>
                <a:cs typeface="Arial"/>
              </a:rPr>
              <a:t>Probability of No Recurrence</a:t>
            </a:r>
            <a:endParaRPr lang="en-US" sz="1800" b="1" dirty="0">
              <a:latin typeface="Arial"/>
              <a:cs typeface="Arial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468558" y="4268502"/>
            <a:ext cx="76200" cy="76200"/>
          </a:xfrm>
          <a:prstGeom prst="ellipse">
            <a:avLst/>
          </a:prstGeom>
          <a:solidFill>
            <a:srgbClr val="0F6A9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478083" y="1690402"/>
            <a:ext cx="6390230" cy="2616200"/>
            <a:chOff x="1493025" y="1787525"/>
            <a:chExt cx="6390230" cy="2616200"/>
          </a:xfrm>
        </p:grpSpPr>
        <p:sp>
          <p:nvSpPr>
            <p:cNvPr id="37" name="Oval 36"/>
            <p:cNvSpPr/>
            <p:nvPr/>
          </p:nvSpPr>
          <p:spPr>
            <a:xfrm>
              <a:off x="6610350" y="17875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7807055" y="17875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568950" y="17875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318125" y="17875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235575" y="179070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038600" y="179070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990975" y="17938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844925" y="17938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749675" y="179705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3787775" y="17938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416300" y="180975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3095625" y="18383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3041650" y="18510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949575" y="18700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825750" y="19081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794000" y="19208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644775" y="199390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95575" y="19653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457450" y="213360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489200" y="210820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428875" y="21685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311400" y="23145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282825" y="23590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095500" y="27019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025650" y="28543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841500" y="33496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692275" y="37750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600200" y="40481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666875" y="38512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654175" y="3892550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512075" y="428307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493025" y="4327525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530350" y="4243388"/>
              <a:ext cx="76200" cy="76200"/>
            </a:xfrm>
            <a:prstGeom prst="ellipse">
              <a:avLst/>
            </a:prstGeom>
            <a:solidFill>
              <a:srgbClr val="0F6A9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3177317" y="3408077"/>
            <a:ext cx="5020056" cy="838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noFill/>
            <a:miter lim="800000"/>
            <a:headEnd/>
            <a:tailEnd/>
          </a:ln>
          <a:effectLst/>
          <a:extLst/>
        </p:spPr>
        <p:txBody>
          <a:bodyPr wrap="square" anchor="ctr"/>
          <a:lstStyle/>
          <a:p>
            <a:pPr>
              <a:lnSpc>
                <a:spcPts val="1800"/>
              </a:lnSpc>
            </a:pPr>
            <a:r>
              <a:rPr lang="en-US" sz="1400" u="sng" dirty="0">
                <a:latin typeface="Arial"/>
                <a:cs typeface="Arial"/>
              </a:rPr>
              <a:t>Median duration of undetectable HCV RNA </a:t>
            </a:r>
            <a:r>
              <a:rPr lang="en-US" sz="1400" u="sng" dirty="0" smtClean="0">
                <a:latin typeface="Arial"/>
                <a:cs typeface="Arial"/>
              </a:rPr>
              <a:t>prior </a:t>
            </a:r>
            <a:r>
              <a:rPr lang="en-US" sz="1400" u="sng" dirty="0">
                <a:latin typeface="Arial"/>
                <a:cs typeface="Arial"/>
              </a:rPr>
              <a:t>to transplant</a:t>
            </a:r>
            <a:br>
              <a:rPr lang="en-US" sz="1400" u="sng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- Patients with recurrent </a:t>
            </a:r>
            <a:r>
              <a:rPr lang="en-US" sz="1400" dirty="0" smtClean="0">
                <a:latin typeface="Arial"/>
                <a:cs typeface="Arial"/>
              </a:rPr>
              <a:t>HCV = </a:t>
            </a:r>
            <a:r>
              <a:rPr lang="en-US" sz="1400" dirty="0">
                <a:latin typeface="Arial"/>
                <a:cs typeface="Arial"/>
              </a:rPr>
              <a:t>5.5 days</a:t>
            </a:r>
            <a:br>
              <a:rPr lang="en-US" sz="1400" dirty="0">
                <a:latin typeface="Arial"/>
                <a:cs typeface="Arial"/>
              </a:rPr>
            </a:br>
            <a:r>
              <a:rPr lang="en-US" sz="1400" dirty="0">
                <a:latin typeface="Arial"/>
                <a:cs typeface="Arial"/>
              </a:rPr>
              <a:t>- Patients without recurrent </a:t>
            </a:r>
            <a:r>
              <a:rPr lang="en-US" sz="1400" dirty="0" smtClean="0">
                <a:latin typeface="Arial"/>
                <a:cs typeface="Arial"/>
              </a:rPr>
              <a:t>HCV = </a:t>
            </a:r>
            <a:r>
              <a:rPr lang="en-US" sz="1400" dirty="0">
                <a:latin typeface="Arial"/>
                <a:cs typeface="Arial"/>
              </a:rPr>
              <a:t>99.5 days</a:t>
            </a:r>
          </a:p>
        </p:txBody>
      </p:sp>
    </p:spTree>
    <p:extLst>
      <p:ext uri="{BB962C8B-B14F-4D97-AF65-F5344CB8AC3E}">
        <p14:creationId xmlns:p14="http://schemas.microsoft.com/office/powerpoint/2010/main" val="20820757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Curry MP, et al. Gastroenterology. 2015;148:100-7.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Sofosbuvir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Ribavirin to Prevent Post-Transplant HCV Recurrence</a:t>
            </a:r>
            <a:endParaRPr lang="en-US" sz="2200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00748"/>
              </p:ext>
            </p:extLst>
          </p:nvPr>
        </p:nvGraphicFramePr>
        <p:xfrm>
          <a:off x="615950" y="1371600"/>
          <a:ext cx="8229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3657"/>
                <a:gridCol w="3485943"/>
              </a:tblGrid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Event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err="1" smtClean="0"/>
                        <a:t>Sofosbuvir</a:t>
                      </a:r>
                      <a:r>
                        <a:rPr lang="en-US" sz="1600" dirty="0" smtClean="0"/>
                        <a:t> + Ribavirin</a:t>
                      </a:r>
                      <a:r>
                        <a:rPr lang="en-US" sz="1600" b="0" dirty="0" smtClean="0"/>
                        <a:t> (N=61)</a:t>
                      </a:r>
                      <a:endParaRPr lang="en-US" sz="1600" dirty="0"/>
                    </a:p>
                  </a:txBody>
                  <a:tcPr>
                    <a:solidFill>
                      <a:srgbClr val="0B3F5A"/>
                    </a:solidFill>
                  </a:tcPr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Any </a:t>
                      </a:r>
                      <a:r>
                        <a:rPr lang="en-US" sz="1600" baseline="0" dirty="0" smtClean="0"/>
                        <a:t>adverse event (%)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54 (8%)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Any serious</a:t>
                      </a:r>
                      <a:r>
                        <a:rPr lang="en-US" sz="1600" baseline="0" dirty="0" smtClean="0"/>
                        <a:t> adverse event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11 (18%)</a:t>
                      </a:r>
                      <a:endParaRPr lang="en-US" sz="1600" dirty="0" smtClean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Hemoglobin decrease to &lt;10 g/</a:t>
                      </a:r>
                      <a:r>
                        <a:rPr lang="en-US" sz="1600" baseline="0" dirty="0" err="1" smtClean="0"/>
                        <a:t>dL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18 (30%)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Hemoglobin decrease to &lt;8.5 g/</a:t>
                      </a:r>
                      <a:r>
                        <a:rPr lang="en-US" sz="1600" baseline="0" dirty="0" err="1" smtClean="0"/>
                        <a:t>dL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 (5%)</a:t>
                      </a:r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Adverse</a:t>
                      </a:r>
                      <a:r>
                        <a:rPr lang="en-US" sz="1600" baseline="0" dirty="0" smtClean="0"/>
                        <a:t> event occurring in &gt;10% of patients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Fatigue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23 (38%)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Headache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14 (23%)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Nausea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10 (16%)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Rash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9 (15%)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Cough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(11%)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Dyspnea</a:t>
                      </a:r>
                      <a:endParaRPr lang="en-US" sz="1600" dirty="0"/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(11%)</a:t>
                      </a:r>
                      <a:endParaRPr lang="en-US" sz="1600" dirty="0"/>
                    </a:p>
                  </a:txBody>
                  <a:tcPr anchor="ctr"/>
                </a:tc>
              </a:tr>
              <a:tr h="369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Insomnia</a:t>
                      </a:r>
                    </a:p>
                  </a:txBody>
                  <a:tcPr marL="1828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600" dirty="0" smtClean="0"/>
                        <a:t>7 (11%)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911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61825</TotalTime>
  <Words>591</Words>
  <Application>Microsoft Office PowerPoint</Application>
  <PresentationFormat>On-screen Show (4:3)</PresentationFormat>
  <Paragraphs>132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Sofosbuvir + Ribavirin to Prevent Post-Transplant HCV Recurrence </vt:lpstr>
      <vt:lpstr>Sofosbuvir + Ribavirin to Prevent Post-Transplant HCV Recurrence</vt:lpstr>
      <vt:lpstr>Sofosbuvir + Ribavirin to Prevent Post-Transplant HCV Recurrence Study Design</vt:lpstr>
      <vt:lpstr>Sofosbuvir + Ribavirin to Prevent Post-Transplant HCV Recurrence Study Design</vt:lpstr>
      <vt:lpstr>Sofosbuvir + Ribavirin to Prevent Post-Transplant HCV Recurrence</vt:lpstr>
      <vt:lpstr>Sofosbuvir + Ribavirin to Prevent Post-Transplant HCV Recurrence</vt:lpstr>
      <vt:lpstr>Sofosbuvir + Ribavirin to Prevent Post-Transplant HCV Recurrence</vt:lpstr>
      <vt:lpstr>Sofosbuvir + Ribavirin to Prevent Post-Transplant HCV Recurrence Duration of Undetectable HCV RNA and Risk of Recurrence</vt:lpstr>
      <vt:lpstr>Sofosbuvir + Ribavirin to Prevent Post-Transplant HCV Recurrence</vt:lpstr>
      <vt:lpstr>Sofosbuvir + Ribavirin to Prevent Post-Transplant HCV Recurrence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</cp:lastModifiedBy>
  <cp:revision>3353</cp:revision>
  <cp:lastPrinted>2011-04-18T21:48:04Z</cp:lastPrinted>
  <dcterms:created xsi:type="dcterms:W3CDTF">2010-11-28T05:36:22Z</dcterms:created>
  <dcterms:modified xsi:type="dcterms:W3CDTF">2015-06-17T22:23:05Z</dcterms:modified>
</cp:coreProperties>
</file>