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589" r:id="rId2"/>
    <p:sldId id="590" r:id="rId3"/>
    <p:sldId id="591" r:id="rId4"/>
    <p:sldId id="592" r:id="rId5"/>
    <p:sldId id="593" r:id="rId6"/>
    <p:sldId id="652" r:id="rId7"/>
    <p:sldId id="651" r:id="rId8"/>
    <p:sldId id="546" r:id="rId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65B"/>
    <a:srgbClr val="594F3B"/>
    <a:srgbClr val="41595D"/>
    <a:srgbClr val="52554F"/>
    <a:srgbClr val="363636"/>
    <a:srgbClr val="D1D1D1"/>
    <a:srgbClr val="343434"/>
    <a:srgbClr val="052B3E"/>
    <a:srgbClr val="4A5278"/>
    <a:srgbClr val="4A5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1" autoAdjust="0"/>
    <p:restoredTop sz="94636" autoAdjust="0"/>
  </p:normalViewPr>
  <p:slideViewPr>
    <p:cSldViewPr showGuides="1">
      <p:cViewPr varScale="1">
        <p:scale>
          <a:sx n="84" d="100"/>
          <a:sy n="84" d="100"/>
        </p:scale>
        <p:origin x="1554" y="54"/>
      </p:cViewPr>
      <p:guideLst>
        <p:guide orient="horz" pos="38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84169783094780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11243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16314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234D7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234D7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234D7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End of Treatment</c:v>
                </c:pt>
                <c:pt idx="1">
                  <c:v>SVR 4</c:v>
                </c:pt>
                <c:pt idx="2">
                  <c:v>SVR 12</c:v>
                </c:pt>
                <c:pt idx="3">
                  <c:v>SVR 24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100</c:v>
                </c:pt>
                <c:pt idx="1">
                  <c:v>73</c:v>
                </c:pt>
                <c:pt idx="2">
                  <c:v>70</c:v>
                </c:pt>
                <c:pt idx="3">
                  <c:v>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64634528"/>
        <c:axId val="364635648"/>
      </c:barChart>
      <c:catAx>
        <c:axId val="364634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646356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646356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0422418597318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6463452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6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6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Sofosbuvir</a:t>
            </a:r>
            <a:r>
              <a:rPr lang="en-US" sz="2800" dirty="0" smtClean="0"/>
              <a:t> + Ribavirin in HCV Recurrence 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1D48"/>
                </a:solidFill>
              </a:rPr>
              <a:t>Following Liver Transplantation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2</a:t>
            </a: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Charlton M,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cs typeface="Arial"/>
              </a:rPr>
              <a:t>Gastroenterology. 2015;148:108-17.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512" y="1828801"/>
            <a:ext cx="9180577" cy="362711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2801" y="1828800"/>
            <a:ext cx="1996437" cy="3627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Liver Transplantation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8322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2015;148:108-17.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Recurrent HCV Post Liver Transplant</a:t>
            </a:r>
            <a:endParaRPr lang="en-US" sz="2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185190"/>
              </p:ext>
            </p:extLst>
          </p:nvPr>
        </p:nvGraphicFramePr>
        <p:xfrm>
          <a:off x="344488" y="1447800"/>
          <a:ext cx="8458200" cy="48768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4582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Sofosbuvir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 + Ribavirin Post Liver Transplant: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5100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prospective, single-arm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2 trial of 24-week course of sofosbuvir + ribavirin in patients with HCV recurrence post-liver transplantation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Multicenter, International Study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 = 40 patients with chronic hepatitis C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Recurrent HCV infection post liver transplantation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Any genotype included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CTP score ≤ 7 and MELD score ≤ 17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Excluded if decompensated liver disease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Regimen (24 weeks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Sofosbuvir: 400 mg once daily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Ribavirin: started at 400 mg/day and increased up to 1200 mg/day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408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2015;148:108-17.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in Recurrent HCV Post Liver Transplant</a:t>
            </a:r>
            <a:endParaRPr lang="en-US" sz="22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47276"/>
              </p:ext>
            </p:extLst>
          </p:nvPr>
        </p:nvGraphicFramePr>
        <p:xfrm>
          <a:off x="268288" y="1447800"/>
          <a:ext cx="8610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199"/>
                <a:gridCol w="3581401"/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 (n = 40)</a:t>
                      </a:r>
                      <a:endParaRPr lang="en-US" sz="1600" dirty="0"/>
                    </a:p>
                  </a:txBody>
                  <a:tcPr marT="91440" marB="91440">
                    <a:solidFill>
                      <a:srgbClr val="0B3F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Sofosbuvir</a:t>
                      </a:r>
                      <a:r>
                        <a:rPr lang="en-US" sz="1600" baseline="0" dirty="0" smtClean="0"/>
                        <a:t> + Ribavirin x 12 weeks</a:t>
                      </a:r>
                      <a:endParaRPr lang="en-US" sz="1600" dirty="0"/>
                    </a:p>
                  </a:txBody>
                  <a:tcPr marT="91440" marB="91440" anchor="ctr">
                    <a:solidFill>
                      <a:srgbClr val="0B3F5A"/>
                    </a:solidFill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 Age</a:t>
                      </a:r>
                      <a:r>
                        <a:rPr lang="en-US" sz="1600" baseline="0" dirty="0" smtClean="0"/>
                        <a:t>, years (range)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59 (49</a:t>
                      </a:r>
                      <a:r>
                        <a:rPr lang="en-US" sz="1600" baseline="0" dirty="0" smtClean="0"/>
                        <a:t> to </a:t>
                      </a:r>
                      <a:r>
                        <a:rPr lang="en-US" sz="1600" dirty="0" smtClean="0"/>
                        <a:t>75)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 sex,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78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85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 Body</a:t>
                      </a:r>
                      <a:r>
                        <a:rPr lang="en-US" sz="1600" baseline="0" dirty="0" smtClean="0"/>
                        <a:t> Mass Index (BMI) &lt;30 kg/m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baseline="0" dirty="0" smtClean="0"/>
                        <a:t> (%)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HCV genotype 1 (%)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83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IL28B genotype CC, (%)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 baseline 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(range)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6.74 (4.49-7.59)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METAVIR-equivalent</a:t>
                      </a:r>
                      <a:r>
                        <a:rPr lang="en-US" sz="1600" baseline="0" dirty="0" smtClean="0"/>
                        <a:t> fibrosis (F3 or F4), 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F1-F2= 35%;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F3=23%; F4=40%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Previous</a:t>
                      </a:r>
                      <a:r>
                        <a:rPr lang="en-US" sz="1600" baseline="0" dirty="0" smtClean="0"/>
                        <a:t> HCV treatment, 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88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 time since liver transplantation, years (range)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 (1.0-10.6)</a:t>
                      </a:r>
                      <a:endParaRPr lang="en-US" sz="1600" dirty="0"/>
                    </a:p>
                  </a:txBody>
                  <a:tcPr marT="91440" marB="914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8097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2015;148:108-17.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in Recurrent HCV Post Liver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Transplant</a:t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-12330" y="4876800"/>
            <a:ext cx="9180577" cy="10698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Ribavirin: administered in two divided daily doses (started at 400 mg/day and increased up to 1200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               based on hemoglobin,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creatinine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clearance, and weight)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14065" y="3117151"/>
            <a:ext cx="4142756" cy="769049"/>
            <a:chOff x="1010663" y="5021262"/>
            <a:chExt cx="4116007" cy="769049"/>
          </a:xfrm>
        </p:grpSpPr>
        <p:sp>
          <p:nvSpPr>
            <p:cNvPr id="62" name="Rectangle 5"/>
            <p:cNvSpPr>
              <a:spLocks noChangeArrowheads="1"/>
            </p:cNvSpPr>
            <p:nvPr/>
          </p:nvSpPr>
          <p:spPr bwMode="auto">
            <a:xfrm>
              <a:off x="2114392" y="5021262"/>
              <a:ext cx="3012278" cy="7690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mpd="sng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square" anchor="ctr"/>
            <a:lstStyle/>
            <a:p>
              <a:pPr algn="ctr"/>
              <a:r>
                <a:rPr lang="en-US" sz="18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Sofosbuvir</a:t>
              </a:r>
              <a:r>
                <a:rPr lang="en-US" sz="18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 + Ribavirin</a:t>
              </a:r>
              <a:endParaRPr lang="en-US" sz="18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10663" y="5181600"/>
              <a:ext cx="1097280" cy="405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N = 40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65" name="Straight Connector 64"/>
          <p:cNvCxnSpPr/>
          <p:nvPr/>
        </p:nvCxnSpPr>
        <p:spPr>
          <a:xfrm>
            <a:off x="4873489" y="3513028"/>
            <a:ext cx="151790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950454" y="330990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113" y="1600200"/>
            <a:ext cx="9162291" cy="515104"/>
            <a:chOff x="-6113" y="1923296"/>
            <a:chExt cx="9162291" cy="515104"/>
          </a:xfrm>
        </p:grpSpPr>
        <p:sp>
          <p:nvSpPr>
            <p:cNvPr id="19" name="Rectangle 18"/>
            <p:cNvSpPr/>
            <p:nvPr/>
          </p:nvSpPr>
          <p:spPr>
            <a:xfrm>
              <a:off x="-6113" y="2008676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59198" y="19232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-6113" y="2410992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830459" y="2331748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370372" y="23317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4588708" y="19232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4870730" y="23317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6076668" y="19232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" y="2009339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6081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2015;148:108-17.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in Recurrent HCV Post Liver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Transplant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Results</a:t>
            </a:r>
            <a:endParaRPr lang="en-US" sz="2700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99742"/>
              </p:ext>
            </p:extLst>
          </p:nvPr>
        </p:nvGraphicFramePr>
        <p:xfrm>
          <a:off x="381000" y="17526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1806823" y="5175948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40/40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35175" y="5175948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28/</a:t>
            </a:r>
            <a:r>
              <a:rPr lang="en-US" sz="1400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39770" y="5175948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28/40</a:t>
            </a:r>
          </a:p>
        </p:txBody>
      </p:sp>
      <p:sp>
        <p:nvSpPr>
          <p:cNvPr id="8" name="Rectangle 7"/>
          <p:cNvSpPr/>
          <p:nvPr/>
        </p:nvSpPr>
        <p:spPr>
          <a:xfrm>
            <a:off x="3622587" y="5175948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29/40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713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2015;148:108-17.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in Recurrent HCV Post Liver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Transplant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smtClean="0"/>
              <a:t>Adverse Effects</a:t>
            </a:r>
            <a:endParaRPr lang="en-US" sz="2700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906740"/>
              </p:ext>
            </p:extLst>
          </p:nvPr>
        </p:nvGraphicFramePr>
        <p:xfrm>
          <a:off x="615950" y="1371600"/>
          <a:ext cx="7915275" cy="4973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2476"/>
                <a:gridCol w="3352799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>
                    <a:solidFill>
                      <a:srgbClr val="0B3F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err="1" smtClean="0"/>
                        <a:t>Sofosbuvir</a:t>
                      </a:r>
                      <a:r>
                        <a:rPr lang="en-US" sz="1600" dirty="0" smtClean="0"/>
                        <a:t> + Ribavirin</a:t>
                      </a:r>
                      <a:r>
                        <a:rPr lang="en-US" sz="1600" b="0" dirty="0" smtClean="0"/>
                        <a:t> (n=40)</a:t>
                      </a:r>
                      <a:endParaRPr lang="en-US" sz="1600" dirty="0"/>
                    </a:p>
                  </a:txBody>
                  <a:tcPr>
                    <a:solidFill>
                      <a:srgbClr val="0B3F5A"/>
                    </a:solidFill>
                  </a:tcPr>
                </a:tc>
              </a:tr>
              <a:tr h="30461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adverse event (%)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39 (98%)</a:t>
                      </a:r>
                      <a:endParaRPr lang="en-US" sz="1600" dirty="0"/>
                    </a:p>
                  </a:txBody>
                  <a:tcPr anchor="ctr"/>
                </a:tc>
              </a:tr>
              <a:tr h="304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Any serious</a:t>
                      </a:r>
                      <a:r>
                        <a:rPr lang="en-US" sz="1600" baseline="0" dirty="0" smtClean="0"/>
                        <a:t> adverse event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6 (15%)</a:t>
                      </a:r>
                      <a:endParaRPr lang="en-US" sz="1600" dirty="0" smtClean="0"/>
                    </a:p>
                  </a:txBody>
                  <a:tcPr anchor="ctr"/>
                </a:tc>
              </a:tr>
              <a:tr h="304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Adverse event leading to discontinuation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2 (5%)</a:t>
                      </a:r>
                      <a:endParaRPr lang="en-US" sz="1600" dirty="0"/>
                    </a:p>
                  </a:txBody>
                  <a:tcPr anchor="ctr"/>
                </a:tc>
              </a:tr>
              <a:tr h="304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event occurring in &gt;10% of patients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600" dirty="0"/>
                    </a:p>
                  </a:txBody>
                  <a:tcPr anchor="ctr"/>
                </a:tc>
              </a:tr>
              <a:tr h="30461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Fatigue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12 (30%)</a:t>
                      </a:r>
                      <a:endParaRPr lang="en-US" sz="1600" dirty="0"/>
                    </a:p>
                  </a:txBody>
                  <a:tcPr anchor="ctr"/>
                </a:tc>
              </a:tr>
              <a:tr h="304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Diarrhea</a:t>
                      </a: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11 (28%)</a:t>
                      </a:r>
                      <a:endParaRPr lang="en-US" sz="1600" dirty="0"/>
                    </a:p>
                  </a:txBody>
                  <a:tcPr anchor="ctr"/>
                </a:tc>
              </a:tr>
              <a:tr h="35999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Headache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10 (25%)</a:t>
                      </a:r>
                      <a:endParaRPr lang="en-US" sz="1600" dirty="0"/>
                    </a:p>
                  </a:txBody>
                  <a:tcPr anchor="ctr"/>
                </a:tc>
              </a:tr>
              <a:tr h="35999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Arthralgia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9 (23%)</a:t>
                      </a:r>
                      <a:endParaRPr lang="en-US" sz="1600" dirty="0"/>
                    </a:p>
                  </a:txBody>
                  <a:tcPr anchor="ctr"/>
                </a:tc>
              </a:tr>
              <a:tr h="35999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Nausea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8 (20%)</a:t>
                      </a:r>
                      <a:endParaRPr lang="en-US" sz="1600" dirty="0"/>
                    </a:p>
                  </a:txBody>
                  <a:tcPr anchor="ctr"/>
                </a:tc>
              </a:tr>
              <a:tr h="35999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Anemia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8 (20%)</a:t>
                      </a:r>
                      <a:endParaRPr lang="en-US" sz="1600" dirty="0"/>
                    </a:p>
                  </a:txBody>
                  <a:tcPr anchor="ctr"/>
                </a:tc>
              </a:tr>
              <a:tr h="35999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Cough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7 (18%)</a:t>
                      </a:r>
                      <a:endParaRPr lang="en-US" sz="1600" dirty="0"/>
                    </a:p>
                  </a:txBody>
                  <a:tcPr anchor="ctr"/>
                </a:tc>
              </a:tr>
              <a:tr h="35999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Insomnia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 (13%)</a:t>
                      </a:r>
                      <a:endParaRPr lang="en-US" sz="1600" dirty="0"/>
                    </a:p>
                  </a:txBody>
                  <a:tcPr anchor="ctr"/>
                </a:tc>
              </a:tr>
              <a:tr h="35999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Anxiety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 (13%)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0535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2015;148:108-17.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in Recurrent HCV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Post Liver Transplant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Conclusions</a:t>
            </a:r>
            <a:endParaRPr lang="en-US" sz="2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414330"/>
              </p:ext>
            </p:extLst>
          </p:nvPr>
        </p:nvGraphicFramePr>
        <p:xfrm>
          <a:off x="0" y="2667000"/>
          <a:ext cx="9144000" cy="1737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167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ofosbuvir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and ribavirin combination therapy for 24 weeks is an effective and well tolerated interferon-free treatment for post-transplant HCV infection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8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61826</TotalTime>
  <Words>452</Words>
  <Application>Microsoft Office PowerPoint</Application>
  <PresentationFormat>On-screen Show (4:3)</PresentationFormat>
  <Paragraphs>94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Sofosbuvir + Ribavirin in HCV Recurrence  Following Liver Transplantation</vt:lpstr>
      <vt:lpstr>Sofosbuvir + Ribavirin in Recurrent HCV Post Liver Transplant</vt:lpstr>
      <vt:lpstr>Sofosbuvir + Ribavirin in Recurrent HCV Post Liver Transplant</vt:lpstr>
      <vt:lpstr>Sofosbuvir + Ribavirin in Recurrent HCV Post Liver Transplant Design</vt:lpstr>
      <vt:lpstr>Sofosbuvir + Ribavirin in Recurrent HCV Post Liver Transplant Results</vt:lpstr>
      <vt:lpstr>Sofosbuvir + Ribavirin in Recurrent HCV Post Liver Transplant Adverse Effects</vt:lpstr>
      <vt:lpstr>Sofosbuvir + Ribavirin in Recurrent HCV Post Liver Transplant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</cp:lastModifiedBy>
  <cp:revision>3353</cp:revision>
  <cp:lastPrinted>2011-04-18T21:48:04Z</cp:lastPrinted>
  <dcterms:created xsi:type="dcterms:W3CDTF">2010-11-28T05:36:22Z</dcterms:created>
  <dcterms:modified xsi:type="dcterms:W3CDTF">2015-06-17T22:27:29Z</dcterms:modified>
</cp:coreProperties>
</file>