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536" r:id="rId2"/>
    <p:sldId id="632" r:id="rId3"/>
    <p:sldId id="537" r:id="rId4"/>
    <p:sldId id="438" r:id="rId5"/>
    <p:sldId id="629" r:id="rId6"/>
    <p:sldId id="642" r:id="rId7"/>
    <p:sldId id="510" r:id="rId8"/>
    <p:sldId id="630" r:id="rId9"/>
    <p:sldId id="508" r:id="rId10"/>
    <p:sldId id="568" r:id="rId11"/>
    <p:sldId id="609" r:id="rId12"/>
    <p:sldId id="610" r:id="rId13"/>
    <p:sldId id="611" r:id="rId14"/>
    <p:sldId id="613" r:id="rId15"/>
    <p:sldId id="633" r:id="rId16"/>
    <p:sldId id="626" r:id="rId17"/>
    <p:sldId id="588" r:id="rId18"/>
    <p:sldId id="589" r:id="rId19"/>
    <p:sldId id="602" r:id="rId20"/>
    <p:sldId id="593" r:id="rId21"/>
    <p:sldId id="616" r:id="rId22"/>
    <p:sldId id="603" r:id="rId23"/>
    <p:sldId id="604" r:id="rId24"/>
    <p:sldId id="605" r:id="rId25"/>
    <p:sldId id="607" r:id="rId26"/>
    <p:sldId id="617" r:id="rId27"/>
    <p:sldId id="628" r:id="rId28"/>
    <p:sldId id="586" r:id="rId29"/>
    <p:sldId id="576" r:id="rId30"/>
    <p:sldId id="577" r:id="rId31"/>
    <p:sldId id="585" r:id="rId32"/>
    <p:sldId id="579" r:id="rId33"/>
    <p:sldId id="646" r:id="rId34"/>
    <p:sldId id="643" r:id="rId35"/>
    <p:sldId id="570" r:id="rId36"/>
    <p:sldId id="571" r:id="rId37"/>
    <p:sldId id="572" r:id="rId38"/>
    <p:sldId id="573" r:id="rId39"/>
    <p:sldId id="595" r:id="rId40"/>
    <p:sldId id="596" r:id="rId41"/>
    <p:sldId id="598" r:id="rId42"/>
    <p:sldId id="599" r:id="rId43"/>
    <p:sldId id="553" r:id="rId44"/>
    <p:sldId id="591" r:id="rId45"/>
    <p:sldId id="580" r:id="rId46"/>
    <p:sldId id="624" r:id="rId47"/>
    <p:sldId id="625" r:id="rId48"/>
    <p:sldId id="641" r:id="rId49"/>
    <p:sldId id="631" r:id="rId50"/>
    <p:sldId id="647" r:id="rId51"/>
    <p:sldId id="648" r:id="rId52"/>
    <p:sldId id="546" r:id="rId53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894"/>
    <a:srgbClr val="022637"/>
    <a:srgbClr val="05405B"/>
    <a:srgbClr val="07638E"/>
    <a:srgbClr val="054F71"/>
    <a:srgbClr val="D1D1D1"/>
    <a:srgbClr val="09577C"/>
    <a:srgbClr val="F0EADC"/>
    <a:srgbClr val="68828B"/>
    <a:srgbClr val="D1D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3" autoAdjust="0"/>
    <p:restoredTop sz="96398" autoAdjust="0"/>
  </p:normalViewPr>
  <p:slideViewPr>
    <p:cSldViewPr showGuides="1">
      <p:cViewPr varScale="1">
        <p:scale>
          <a:sx n="132" d="100"/>
          <a:sy n="132" d="100"/>
        </p:scale>
        <p:origin x="1080" y="102"/>
      </p:cViewPr>
      <p:guideLst>
        <p:guide orient="horz" pos="4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76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72744E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94</c:v>
                </c:pt>
                <c:pt idx="1">
                  <c:v>93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0705280"/>
        <c:axId val="230705840"/>
      </c:barChart>
      <c:catAx>
        <c:axId val="23070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307058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307058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307052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98.6</c:v>
                </c:pt>
                <c:pt idx="1">
                  <c:v>97.2</c:v>
                </c:pt>
                <c:pt idx="2">
                  <c:v>97.7</c:v>
                </c:pt>
                <c:pt idx="3">
                  <c:v>99.1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0708080"/>
        <c:axId val="230708640"/>
      </c:barChart>
      <c:catAx>
        <c:axId val="230708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307086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3070864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30708080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99.45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97</c:v>
                </c:pt>
                <c:pt idx="1">
                  <c:v>100</c:v>
                </c:pt>
                <c:pt idx="2">
                  <c:v>96.9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29641504"/>
        <c:axId val="229642064"/>
      </c:barChart>
      <c:catAx>
        <c:axId val="22964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22964206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296420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296415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46910972065992"/>
          <c:y val="1.74796034531828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 </c:v>
                </c:pt>
                <c:pt idx="1">
                  <c:v>LDV-SOF + RBV</c:v>
                </c:pt>
                <c:pt idx="2">
                  <c:v>LDV-SOF 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94</c:v>
                </c:pt>
                <c:pt idx="1">
                  <c:v>96</c:v>
                </c:pt>
                <c:pt idx="2">
                  <c:v>99</c:v>
                </c:pt>
                <c:pt idx="3">
                  <c:v>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020032"/>
        <c:axId val="369020592"/>
      </c:barChart>
      <c:catAx>
        <c:axId val="36902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90205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0205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099498926270596E-3"/>
              <c:y val="8.698275862068970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02003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Cirrhosis</c:v>
                </c:pt>
              </c:strCache>
            </c:strRef>
          </c:tx>
          <c:spPr>
            <a:solidFill>
              <a:srgbClr val="997D4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98.9</c:v>
                </c:pt>
              </c:numCache>
            </c:numRef>
          </c:val>
        </c:ser>
        <c:ser>
          <c:idx val="1"/>
          <c:order val="1"/>
          <c:tx>
            <c:v>With Cirrhosis</c:v>
          </c:tx>
          <c:spPr>
            <a:solidFill>
              <a:srgbClr val="473A1E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86.4</c:v>
                </c:pt>
                <c:pt idx="1">
                  <c:v>81.8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69023392"/>
        <c:axId val="369023952"/>
      </c:barChart>
      <c:catAx>
        <c:axId val="36902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90239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690239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0233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2030019685039"/>
          <c:y val="2.0491651645953901E-2"/>
          <c:w val="0.481814790512296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69016767858836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Failed Peg + RBV</c:v>
                </c:pt>
              </c:strCache>
            </c:strRef>
          </c:tx>
          <c:spPr>
            <a:solidFill>
              <a:srgbClr val="5A6F74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93</c:v>
                </c:pt>
                <c:pt idx="1">
                  <c:v>96</c:v>
                </c:pt>
                <c:pt idx="2">
                  <c:v>100</c:v>
                </c:pt>
                <c:pt idx="3">
                  <c:v>98</c:v>
                </c:pt>
              </c:numCache>
            </c:numRef>
          </c:val>
        </c:ser>
        <c:ser>
          <c:idx val="1"/>
          <c:order val="1"/>
          <c:tx>
            <c:v>Failed Peg + RBV + PI</c:v>
          </c:tx>
          <c:spPr>
            <a:solidFill>
              <a:srgbClr val="746650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LDV-SOF</c:v>
                </c:pt>
                <c:pt idx="1">
                  <c:v>LDV-SOF + RBV</c:v>
                </c:pt>
                <c:pt idx="2">
                  <c:v>LDV-SOF</c:v>
                </c:pt>
                <c:pt idx="3">
                  <c:v>LDV-SOF + RBV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94</c:v>
                </c:pt>
                <c:pt idx="1">
                  <c:v>97</c:v>
                </c:pt>
                <c:pt idx="2">
                  <c:v>98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369026752"/>
        <c:axId val="369027312"/>
      </c:barChart>
      <c:catAx>
        <c:axId val="36902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902731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690273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0267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239470495875516"/>
          <c:y val="2.65157480314961E-2"/>
          <c:w val="0.56961239220097504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9F834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Ledipasvir-sofosbuvir</c:v>
                </c:pt>
                <c:pt idx="1">
                  <c:v>Ledipasvir-sofosbuvir _x000d_+ GS-9669</c:v>
                </c:pt>
                <c:pt idx="2">
                  <c:v>Ledipasvir-sofosbuvir _x000d_+ GS-9451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1"/>
        <c:axId val="369636448"/>
        <c:axId val="369637008"/>
      </c:barChart>
      <c:catAx>
        <c:axId val="36963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36963700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696370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 smtClean="0">
                    <a:effectLst/>
                  </a:rPr>
                  <a:t>Patients (%) with HCV RNA &lt; 25 IU/ml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202E-3"/>
              <c:y val="4.3460103264765099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6364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1199301618841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8828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77746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LDV + _x000d_SOF + _x000d_RBV</c:v>
                </c:pt>
                <c:pt idx="1">
                  <c:v>SOF + _x000d_GS-9669 +_x000d_RBV</c:v>
                </c:pt>
                <c:pt idx="2">
                  <c:v>LDV-SOF +_x000d_RBV_x000d_(6 wks)</c:v>
                </c:pt>
                <c:pt idx="3">
                  <c:v>LDV +_x000d_SOF +_x000d_RBV</c:v>
                </c:pt>
                <c:pt idx="4">
                  <c:v>SOF +_x000d_GS-9669 +_x000d_RBV</c:v>
                </c:pt>
                <c:pt idx="5">
                  <c:v>LDV-SOF</c:v>
                </c:pt>
                <c:pt idx="6">
                  <c:v>LDV-SOF +_x000d_RBV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100</c:v>
                </c:pt>
                <c:pt idx="1">
                  <c:v>92</c:v>
                </c:pt>
                <c:pt idx="2">
                  <c:v>68</c:v>
                </c:pt>
                <c:pt idx="3">
                  <c:v>100</c:v>
                </c:pt>
                <c:pt idx="4">
                  <c:v>100</c:v>
                </c:pt>
                <c:pt idx="5">
                  <c:v>70</c:v>
                </c:pt>
                <c:pt idx="6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639248"/>
        <c:axId val="369639808"/>
      </c:barChart>
      <c:catAx>
        <c:axId val="36963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 algn="l"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6963980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9639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12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0"/>
              <c:y val="0.17318965517241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6392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7F683B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4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475A1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GT1_x000d_LDV-SOF + RBV</c:v>
                </c:pt>
                <c:pt idx="1">
                  <c:v>GT1_x000d_LDV-SOF </c:v>
                </c:pt>
                <c:pt idx="2">
                  <c:v>GT3_x000d_LDV-SOF </c:v>
                </c:pt>
                <c:pt idx="3">
                  <c:v>GT3_x000d_LDV-SOF + RBV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65</c:v>
                </c:pt>
                <c:pt idx="2">
                  <c:v>64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69642048"/>
        <c:axId val="372825568"/>
      </c:barChart>
      <c:catAx>
        <c:axId val="36964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72825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72825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31000291630213E-3"/>
              <c:y val="0.104224185973180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96420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6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25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43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2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6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7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2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64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10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08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76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6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54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15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9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7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1652" y="2498725"/>
            <a:ext cx="8314182" cy="1131570"/>
          </a:xfrm>
        </p:spPr>
        <p:txBody>
          <a:bodyPr>
            <a:normAutofit/>
          </a:bodyPr>
          <a:lstStyle/>
          <a:p>
            <a:r>
              <a:rPr lang="en-US" dirty="0" smtClean="0"/>
              <a:t>Ledipasvir-Sofosbuvir (</a:t>
            </a:r>
            <a:r>
              <a:rPr lang="en-US" i="1" dirty="0" smtClean="0"/>
              <a:t>Harvoni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Slide deck prepared </a:t>
            </a:r>
            <a:r>
              <a:rPr lang="en-US" dirty="0"/>
              <a:t>by: </a:t>
            </a:r>
            <a:r>
              <a:rPr lang="en-US" dirty="0" smtClean="0"/>
              <a:t>David H. Spach, MD and H. Nina Kim, MD MSc</a:t>
            </a:r>
          </a:p>
          <a:p>
            <a:r>
              <a:rPr lang="en-US" dirty="0" smtClean="0">
                <a:cs typeface="Arial"/>
              </a:rPr>
              <a:t>Last </a:t>
            </a:r>
            <a:r>
              <a:rPr lang="en-US" dirty="0">
                <a:cs typeface="Arial"/>
              </a:rPr>
              <a:t>Updated: </a:t>
            </a:r>
            <a:r>
              <a:rPr lang="en-US" smtClean="0">
                <a:cs typeface="Arial"/>
              </a:rPr>
              <a:t>October 23, </a:t>
            </a:r>
            <a:r>
              <a:rPr lang="en-US" dirty="0" smtClean="0">
                <a:cs typeface="Arial"/>
              </a:rPr>
              <a:t>2014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430890" y="3549650"/>
            <a:ext cx="8561833" cy="1587997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Robe</a:t>
            </a:r>
            <a:r>
              <a:rPr lang="en-US" sz="2000" b="1" dirty="0" smtClean="0"/>
              <a:t>rt G. Gish MD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Professor, Consultant, Stanford University Medical Center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Senior Medical Director, St Josephs Hospital and Medical Center, Liver Program, Phoenix, Arizona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Clinical Professor of Medicine, (Adjunct) University of Nevada, Las Vegas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Vice Chair, Executive Committee, National Viral Hepatitis Roundtable (NVHR)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5877" y="1545358"/>
            <a:ext cx="9125709" cy="4571971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solidFill>
              <a:schemeClr val="bg1"/>
            </a:solidFill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</p:spPr>
        <p:txBody>
          <a:bodyPr lIns="365760" tIns="137160" rIns="365760" b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6032" indent="-256032">
              <a:lnSpc>
                <a:spcPts val="30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ION-3</a:t>
            </a:r>
            <a:br>
              <a:rPr lang="en-US" sz="24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Treatment-naïve non-cirrhotic GT 1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 LDV-SOF +/- </a:t>
            </a:r>
            <a:r>
              <a:rPr lang="en-US" sz="2400" dirty="0">
                <a:solidFill>
                  <a:srgbClr val="FFFFFF"/>
                </a:solidFill>
              </a:rPr>
              <a:t>Ribavirin </a:t>
            </a:r>
            <a:r>
              <a:rPr lang="en-US" sz="2400" dirty="0" smtClean="0">
                <a:solidFill>
                  <a:schemeClr val="bg1"/>
                </a:solidFill>
              </a:rPr>
              <a:t>x 8 </a:t>
            </a:r>
            <a:r>
              <a:rPr lang="en-US" sz="2400" dirty="0">
                <a:solidFill>
                  <a:schemeClr val="bg1"/>
                </a:solidFill>
              </a:rPr>
              <a:t>weeks </a:t>
            </a:r>
            <a:r>
              <a:rPr lang="en-US" sz="2400" dirty="0" err="1" smtClean="0">
                <a:solidFill>
                  <a:schemeClr val="bg1"/>
                </a:solidFill>
              </a:rPr>
              <a:t>vs</a:t>
            </a:r>
            <a:r>
              <a:rPr lang="en-US" sz="2400" dirty="0" smtClean="0">
                <a:solidFill>
                  <a:schemeClr val="bg1"/>
                </a:solidFill>
              </a:rPr>
              <a:t> LDV</a:t>
            </a:r>
            <a:r>
              <a:rPr lang="en-US" sz="2400" dirty="0">
                <a:solidFill>
                  <a:schemeClr val="bg1"/>
                </a:solidFill>
              </a:rPr>
              <a:t>/SOF </a:t>
            </a:r>
            <a:r>
              <a:rPr lang="en-US" sz="2400" dirty="0" smtClean="0">
                <a:solidFill>
                  <a:schemeClr val="bg1"/>
                </a:solidFill>
              </a:rPr>
              <a:t>x 12 weeks</a:t>
            </a:r>
            <a:endParaRPr lang="en-US" sz="2400" dirty="0">
              <a:solidFill>
                <a:schemeClr val="bg1"/>
              </a:solidFill>
            </a:endParaRPr>
          </a:p>
          <a:p>
            <a:pPr marL="256032" indent="-256032">
              <a:lnSpc>
                <a:spcPts val="30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400" b="1" dirty="0" smtClean="0">
                <a:solidFill>
                  <a:srgbClr val="F0EADC"/>
                </a:solidFill>
              </a:rPr>
              <a:t>ION-</a:t>
            </a:r>
            <a:r>
              <a:rPr lang="en-U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- Treatment-naïve GT 1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- LDV-SOF </a:t>
            </a:r>
            <a:r>
              <a:rPr lang="en-US" sz="2400" dirty="0">
                <a:solidFill>
                  <a:srgbClr val="FFFFFF"/>
                </a:solidFill>
              </a:rPr>
              <a:t>with or without </a:t>
            </a:r>
            <a:r>
              <a:rPr lang="en-US" sz="2400" dirty="0" smtClean="0">
                <a:solidFill>
                  <a:srgbClr val="FFFFFF"/>
                </a:solidFill>
              </a:rPr>
              <a:t>Ribavirin </a:t>
            </a:r>
            <a:r>
              <a:rPr lang="en-US" sz="2400" dirty="0">
                <a:solidFill>
                  <a:srgbClr val="FFFFFF"/>
                </a:solidFill>
              </a:rPr>
              <a:t>for 12 or 24 </a:t>
            </a:r>
            <a:r>
              <a:rPr lang="en-US" sz="2400" dirty="0" smtClean="0">
                <a:solidFill>
                  <a:srgbClr val="FFFFFF"/>
                </a:solidFill>
              </a:rPr>
              <a:t>weeks</a:t>
            </a:r>
          </a:p>
          <a:p>
            <a:pPr marL="256032" indent="-256032">
              <a:lnSpc>
                <a:spcPts val="30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</a:pPr>
            <a:r>
              <a:rPr lang="en-US" sz="2400" b="1" dirty="0" smtClean="0">
                <a:solidFill>
                  <a:srgbClr val="F0EADC"/>
                </a:solidFill>
              </a:rPr>
              <a:t>ION-2</a:t>
            </a:r>
            <a:r>
              <a:rPr lang="en-US" sz="2400" dirty="0">
                <a:solidFill>
                  <a:srgbClr val="F0EADC"/>
                </a:solidFill>
              </a:rPr>
              <a:t/>
            </a:r>
            <a:br>
              <a:rPr lang="en-US" sz="2400" dirty="0">
                <a:solidFill>
                  <a:srgbClr val="F0EADC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- Treatment-experienced GT 1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- LDV-SOF with or without </a:t>
            </a:r>
            <a:r>
              <a:rPr lang="en-US" sz="2400" dirty="0">
                <a:solidFill>
                  <a:srgbClr val="FFFFFF"/>
                </a:solidFill>
              </a:rPr>
              <a:t>Ribavirin for </a:t>
            </a:r>
            <a:r>
              <a:rPr lang="en-US" sz="2400" dirty="0" smtClean="0">
                <a:solidFill>
                  <a:srgbClr val="FFFFFF"/>
                </a:solidFill>
              </a:rPr>
              <a:t>12 or 24 weeks</a:t>
            </a:r>
          </a:p>
          <a:p>
            <a:pPr marL="0" indent="0">
              <a:lnSpc>
                <a:spcPts val="3000"/>
              </a:lnSpc>
              <a:spcBef>
                <a:spcPts val="24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9"/>
            <a:ext cx="9162288" cy="1182607"/>
          </a:xfrm>
          <a:prstGeom prst="rect">
            <a:avLst/>
          </a:prstGeom>
          <a:solidFill>
            <a:srgbClr val="043346"/>
          </a:solidFill>
          <a:ln>
            <a:noFill/>
          </a:ln>
        </p:spPr>
        <p:txBody>
          <a:bodyPr tIns="91440" anchor="ctr">
            <a:normAutofit/>
          </a:bodyPr>
          <a:lstStyle/>
          <a:p>
            <a:pPr lvl="0" algn="ctr"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en-US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Ledipasvir</a:t>
            </a:r>
            <a:r>
              <a:rPr lang="en-US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-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Sofosbuvir (</a:t>
            </a:r>
            <a:r>
              <a:rPr lang="en-US" i="1" dirty="0" smtClean="0">
                <a:solidFill>
                  <a:srgbClr val="FFFFFF"/>
                </a:solidFill>
                <a:latin typeface="Arial"/>
                <a:cs typeface="Arial"/>
              </a:rPr>
              <a:t>Harvoni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Summary of Key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EADC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Phase </a:t>
            </a:r>
            <a:r>
              <a:rPr lang="en-US" sz="2800" b="1" dirty="0">
                <a:solidFill>
                  <a:srgbClr val="F0EADC"/>
                </a:solidFill>
                <a:latin typeface="Arial"/>
                <a:ea typeface="+mj-ea"/>
                <a:cs typeface="Arial"/>
              </a:rPr>
              <a:t>3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Studies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4020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1D48"/>
                </a:solidFill>
              </a:rPr>
              <a:t>Ledipasvir-Sofosbuvir +/- Ribavirin for 8 or 12 weeks in HCV GT1</a:t>
            </a:r>
            <a:br>
              <a:rPr lang="en-US" sz="22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ION-3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Kowdley</a:t>
            </a:r>
            <a:r>
              <a:rPr lang="en-US" sz="1400" dirty="0" smtClean="0">
                <a:latin typeface="Arial"/>
                <a:cs typeface="Arial"/>
              </a:rPr>
              <a:t> K,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2014;370:1879-88.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330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 smtClean="0"/>
              <a:t>Kowdley</a:t>
            </a:r>
            <a:r>
              <a:rPr lang="en-US" dirty="0" smtClean="0"/>
              <a:t>, 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dipasvir-Sofosbuvir for 8 or 12 Weeks in Treatment-Naïve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27496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ION-3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with or without ribavirin for 8 or 12 weeks in treatment-naïve, non-cirrhotic patients with GT1 HCV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58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(n=647)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were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HCV RNA ≥ 10,000 IU/ml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limits on BMI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01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91714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21663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05600" y="218910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20529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endParaRPr lang="en-US" sz="1600" b="1" dirty="0">
              <a:solidFill>
                <a:srgbClr val="FFFFFF"/>
              </a:solidFill>
              <a:cs typeface="Arial"/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Naïve</a:t>
            </a: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Non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>-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cirrhotic</a:t>
            </a:r>
            <a:endParaRPr lang="en-US" sz="1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9395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215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912027"/>
            <a:ext cx="2741677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862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81438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721596" y="279502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807493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6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7722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8894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(weight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and divided bid): 1000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&lt;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or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1200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mg/day if ≥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75 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16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ION-3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ION-3: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</a:t>
            </a:r>
            <a:r>
              <a:rPr lang="en-US" dirty="0" smtClean="0"/>
              <a:t>K, </a:t>
            </a:r>
            <a:r>
              <a:rPr lang="en-US" dirty="0"/>
              <a:t>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853160"/>
              </p:ext>
            </p:extLst>
          </p:nvPr>
        </p:nvGraphicFramePr>
        <p:xfrm>
          <a:off x="914400" y="1828800"/>
          <a:ext cx="739458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62200" y="45266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202/215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084804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8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23232" y="44958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201/216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4958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206/216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172200" y="5334000"/>
            <a:ext cx="1981200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25093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33312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441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Results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53097"/>
              </p:ext>
            </p:extLst>
          </p:nvPr>
        </p:nvGraphicFramePr>
        <p:xfrm>
          <a:off x="327480" y="1459354"/>
          <a:ext cx="8458200" cy="484127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91000"/>
                <a:gridCol w="152400"/>
                <a:gridCol w="1921933"/>
                <a:gridCol w="2192867"/>
              </a:tblGrid>
              <a:tr h="52184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Response to Ledipasvir-Sofosbuvir Based on 8 or 12 Weeks of Therapy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26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5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</a:tr>
              <a:tr h="4525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N=215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N=216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Number of Responders at End of Treatment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(215/215)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(216/216)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SVR</a:t>
                      </a:r>
                      <a:endParaRPr lang="en-US" sz="16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 (202/215)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96% (202/215)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 (11/215)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1% (3/216)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55353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Relapse According to Baseline HCV RNA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≤6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 (2/123)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 (2/131)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7592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 HCV RNA ≥6</a:t>
                      </a:r>
                      <a:r>
                        <a:rPr lang="en-US" sz="1600" baseline="0" dirty="0" smtClean="0"/>
                        <a:t> million IU/mL</a:t>
                      </a:r>
                      <a:endParaRPr lang="en-US" sz="1600" dirty="0" smtClean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 (9/92)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 (1/85)</a:t>
                      </a:r>
                      <a:endParaRPr lang="en-US" sz="16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36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for 8 or 12 Weeks in Treatment-Naïve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ION-3 Study: </a:t>
            </a:r>
            <a:r>
              <a:rPr lang="en-US" sz="2700" dirty="0" smtClean="0"/>
              <a:t>Resistance Data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000" b="1" dirty="0" smtClean="0"/>
              <a:t>NS5B S282T variant (reduces susceptibility to sofosbuvir) </a:t>
            </a:r>
            <a:br>
              <a:rPr lang="en-US" sz="2000" b="1" dirty="0" smtClean="0"/>
            </a:br>
            <a:r>
              <a:rPr lang="en-US" sz="2000" dirty="0" smtClean="0"/>
              <a:t>- Not observed in any patients at baseline or after treatment by deep</a:t>
            </a:r>
            <a:br>
              <a:rPr lang="en-US" sz="2000" dirty="0" smtClean="0"/>
            </a:br>
            <a:r>
              <a:rPr lang="en-US" sz="2000" dirty="0" smtClean="0"/>
              <a:t>  sequencing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000" b="1" dirty="0" smtClean="0"/>
              <a:t>NS5A resistant variants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Baseline resistance in 116 (18%) of 647 patients</a:t>
            </a:r>
            <a:br>
              <a:rPr lang="en-US" sz="2000" dirty="0" smtClean="0"/>
            </a:br>
            <a:r>
              <a:rPr lang="en-US" sz="2000" dirty="0" smtClean="0"/>
              <a:t>- SVR12 in 104 (90%) of 116 patients with NS5A resistance at baseline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- Of the 23 patients who had viral relapse, 15 (65%) had NS5A-</a:t>
            </a:r>
            <a:r>
              <a:rPr lang="en-US" sz="2000" dirty="0" smtClean="0"/>
              <a:t>resistant</a:t>
            </a:r>
            <a:br>
              <a:rPr lang="en-US" sz="2000" dirty="0" smtClean="0"/>
            </a:br>
            <a:r>
              <a:rPr lang="en-US" sz="2000" dirty="0" smtClean="0"/>
              <a:t>  variants </a:t>
            </a:r>
            <a:r>
              <a:rPr lang="en-US" sz="2000" dirty="0"/>
              <a:t>at time of </a:t>
            </a:r>
            <a:r>
              <a:rPr lang="en-US" sz="2000" dirty="0" smtClean="0"/>
              <a:t>relapse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000" b="1" dirty="0" smtClean="0"/>
              <a:t>Resistance testing not advised since 12 weeks of therapy would be used in the at risk group with 100% SVR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endParaRPr lang="en-US" sz="20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Kowdley</a:t>
            </a:r>
            <a:r>
              <a:rPr lang="en-US" dirty="0"/>
              <a:t>, K, et al. N </a:t>
            </a:r>
            <a:r>
              <a:rPr lang="en-US" dirty="0" err="1"/>
              <a:t>Engl</a:t>
            </a:r>
            <a:r>
              <a:rPr lang="en-US" dirty="0"/>
              <a:t> J Med. 2014;370:1879-88.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1258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2014;370:1889-98.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781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:1889-98.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Treatment-Naïve HCV GT 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ION-1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17673"/>
              </p:ext>
            </p:extLst>
          </p:nvPr>
        </p:nvGraphicFramePr>
        <p:xfrm>
          <a:off x="514350" y="1600200"/>
          <a:ext cx="8115300" cy="38100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4356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 trial using fixed-dose combination of ledipasvir-sofosbuvir +/- ribavirin for 12 or 24 weeks in treatment-naïve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99 sites in United States and Europe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(n=865)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No prior HCV treatment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2589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3610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Study Design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6102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4483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2138344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3834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7154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68830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6894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7181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28857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6920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4201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5877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3941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78406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2161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6576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6720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217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LDV-SOF= ledipasvir-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7071688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Robert Gish, </a:t>
            </a:r>
            <a:r>
              <a:rPr lang="en-US" dirty="0" smtClean="0"/>
              <a:t>MD: Disclosures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752600"/>
            <a:ext cx="8229600" cy="426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en-US" sz="2000" b="1" dirty="0"/>
              <a:t>Research Support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Bristol-Myers Squibb, Gilead Sciences, Merck &amp; Co.</a:t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b="1" dirty="0"/>
              <a:t>Consulting </a:t>
            </a:r>
            <a:r>
              <a:rPr lang="en-US" altLang="en-US" sz="2000" b="1" dirty="0" smtClean="0"/>
              <a:t>Board</a:t>
            </a:r>
            <a:r>
              <a:rPr lang="en-US" altLang="en-US" sz="2000" dirty="0"/>
              <a:t>: Bristol-Myers </a:t>
            </a:r>
            <a:r>
              <a:rPr lang="en-US" altLang="en-US" sz="2000" dirty="0" smtClean="0"/>
              <a:t>Squibb, </a:t>
            </a:r>
            <a:r>
              <a:rPr lang="en-US" altLang="en-US" sz="2000" dirty="0"/>
              <a:t>Gilead</a:t>
            </a:r>
            <a:r>
              <a:rPr lang="en-US" altLang="en-US" sz="2000" dirty="0" smtClean="0"/>
              <a:t>, Merck </a:t>
            </a:r>
            <a:r>
              <a:rPr lang="en-US" altLang="en-US" sz="2000" dirty="0"/>
              <a:t>&amp; Co</a:t>
            </a:r>
            <a:r>
              <a:rPr lang="en-US" altLang="en-US" sz="2000" dirty="0" smtClean="0"/>
              <a:t>., Janssen, Abbvie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Idenix</a:t>
            </a:r>
            <a:br>
              <a:rPr lang="en-US" altLang="en-US" sz="2000" dirty="0" smtClean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r>
              <a:rPr lang="en-US" altLang="en-US" sz="2000" b="1" dirty="0"/>
              <a:t>Honoraria for </a:t>
            </a:r>
            <a:r>
              <a:rPr lang="en-US" altLang="en-US" sz="2000" b="1" dirty="0" smtClean="0"/>
              <a:t>Promotional </a:t>
            </a:r>
            <a:r>
              <a:rPr lang="en-US" altLang="en-US" sz="2000" b="1" dirty="0"/>
              <a:t>T</a:t>
            </a:r>
            <a:r>
              <a:rPr lang="en-US" altLang="en-US" sz="2000" b="1" dirty="0" smtClean="0"/>
              <a:t>alks</a:t>
            </a:r>
            <a:r>
              <a:rPr lang="en-US" altLang="en-US" sz="2000" dirty="0"/>
              <a:t>: Bristol-Myers Squibb</a:t>
            </a:r>
            <a:r>
              <a:rPr lang="en-US" altLang="en-US" sz="2000" dirty="0" smtClean="0"/>
              <a:t>, AbbVie, Gilead Sciences</a:t>
            </a:r>
            <a:r>
              <a:rPr lang="en-US" altLang="en-US" sz="2000" dirty="0"/>
              <a:t>, </a:t>
            </a:r>
            <a:r>
              <a:rPr lang="en-US" altLang="en-US" sz="2000" dirty="0" smtClean="0"/>
              <a:t>Merck &amp; </a:t>
            </a:r>
            <a:r>
              <a:rPr lang="en-US" altLang="en-US" sz="2000" dirty="0"/>
              <a:t>Co</a:t>
            </a:r>
            <a:r>
              <a:rPr lang="en-US" altLang="en-US" sz="2000" dirty="0" smtClean="0"/>
              <a:t>., Janssen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  <a:p>
            <a:pPr>
              <a:lnSpc>
                <a:spcPct val="100000"/>
              </a:lnSpc>
            </a:pPr>
            <a:endParaRPr lang="en-US" alt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66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ION-1 Study: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ION-1: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401332"/>
              </p:ext>
            </p:extLst>
          </p:nvPr>
        </p:nvGraphicFramePr>
        <p:xfrm>
          <a:off x="377820" y="1910544"/>
          <a:ext cx="8385180" cy="40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41960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211/214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41960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</a:t>
            </a:r>
            <a:r>
              <a:rPr lang="en-US" sz="1400" dirty="0">
                <a:solidFill>
                  <a:schemeClr val="bg1"/>
                </a:solidFill>
              </a:rPr>
              <a:t>1</a:t>
            </a:r>
            <a:r>
              <a:rPr lang="en-US" sz="1400" dirty="0" smtClean="0">
                <a:solidFill>
                  <a:schemeClr val="bg1"/>
                </a:solidFill>
              </a:rPr>
              <a:t>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41960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212/217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41960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215/217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 Abbreviations: LDV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3469" y="525780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32266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022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Treatment-Naïve HCV GT 1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ION-1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-</a:t>
            </a:r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1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2014;370:1889-98.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907084"/>
              </p:ext>
            </p:extLst>
          </p:nvPr>
        </p:nvGraphicFramePr>
        <p:xfrm>
          <a:off x="304800" y="176076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0276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32/33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68596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62110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68596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25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636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33/33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402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178/178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6599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31/</a:t>
            </a: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dirty="0" smtClean="0">
                <a:solidFill>
                  <a:srgbClr val="FFFFFF"/>
                </a:solidFill>
              </a:rPr>
              <a:t>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9612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181/182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38379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36/36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86600" y="4808760"/>
            <a:ext cx="77119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179/179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984" y="6096000"/>
            <a:ext cx="9144000" cy="2712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74320" tIns="45431" rIns="0" bIns="45431" anchor="ctr">
            <a:prstTxWarp prst="textNoShape">
              <a:avLst/>
            </a:prstTxWarp>
          </a:bodyPr>
          <a:lstStyle/>
          <a:p>
            <a:pPr defTabSz="935038"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Arial" pitchFamily="22" charset="0"/>
              </a:rPr>
              <a:t>   Note: subgroup results do not include patients who withdrew consent or were lost to follow-up </a:t>
            </a:r>
            <a:endParaRPr lang="en-US" sz="12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59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Ledipasvir-Sofosbuvir +/- Ribavirin in HCV Genotype 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ION-2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Afdhal</a:t>
            </a:r>
            <a:r>
              <a:rPr lang="en-US" sz="1400" dirty="0" smtClean="0">
                <a:latin typeface="Arial"/>
                <a:cs typeface="Arial"/>
              </a:rPr>
              <a:t> N,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2014;370:1483-93.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427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2014;370:1483-93.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GT 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ION-2 Study: 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677469"/>
              </p:ext>
            </p:extLst>
          </p:nvPr>
        </p:nvGraphicFramePr>
        <p:xfrm>
          <a:off x="514350" y="1600200"/>
          <a:ext cx="8115300" cy="43434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ION-2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randomized, phase 3, using fixed-dose combination of ledipasvir-sofosbuvir with or without ribavirin for 12 or 24 weeks in treatment-experienced patients with GT1 HCV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64 sites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 (n=440)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18 years or older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experienced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Did not achieved SVR with prior dual therapy (peginterferon + ribavirin), or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triple therapy (NS3/4A protease inhibitor plus peginterferon + ribavirin)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accepted (up to 20% of patients)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083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4329684" y="234744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00884" y="2172364"/>
            <a:ext cx="18288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7484" y="21561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62000" y="531547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-6949" y="517028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sofosbuvir;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4543" y="2149684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47800" y="2149684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158484" y="389422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500883" y="3710987"/>
            <a:ext cx="3657600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606284" y="369162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158484" y="4494494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500883" y="4311254"/>
            <a:ext cx="36576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606284" y="4291887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345680" y="2976037"/>
            <a:ext cx="18288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500884" y="2770117"/>
            <a:ext cx="1828800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93480" y="275075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4543" y="3688307"/>
            <a:ext cx="1528543" cy="987549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GT-1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Experienced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47800" y="273295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47800" y="368844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109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47800" y="4289880"/>
            <a:ext cx="10462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111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0" name="Rectangle 39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0736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36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891293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161520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8326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Treatment-experienced HCV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ION</a:t>
            </a:r>
            <a:r>
              <a:rPr lang="en-US" sz="2700" dirty="0" smtClean="0"/>
              <a:t>-2 </a:t>
            </a:r>
            <a:r>
              <a:rPr lang="en-US" sz="2700" dirty="0"/>
              <a:t>Study: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ION-2: SVR 12* by Treatment Duration and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450124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9478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102/109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28318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12-Week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9749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107/111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108/109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110/111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181600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423469" y="5345340"/>
            <a:ext cx="333750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5932260" y="541020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24-Week Regimen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-5104" y="5839978"/>
            <a:ext cx="9162288" cy="50290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Abbreviations: LDV-SOF= ledipasvir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sofosbuvir; RBV = ribavirin</a:t>
            </a:r>
            <a:b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end-point by intention-to-treat analysis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686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Treatment Regimen and Liver Disease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2014;370:1483-93.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714265"/>
              </p:ext>
            </p:extLst>
          </p:nvPr>
        </p:nvGraphicFramePr>
        <p:xfrm>
          <a:off x="304800" y="1806120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19/22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83/87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18/22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89/89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86/87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22/22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88/89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44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Ribavirin in Treatment-experienced HCV GT 1</a:t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ION-2 Study: Results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ION-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2: SVR12 by Prior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677081"/>
              </p:ext>
            </p:extLst>
          </p:nvPr>
        </p:nvGraphicFramePr>
        <p:xfrm>
          <a:off x="304800" y="1784606"/>
          <a:ext cx="85344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21336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62/66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1729920" y="5844720"/>
            <a:ext cx="27407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12-Week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18160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18080" y="5779860"/>
            <a:ext cx="3520387" cy="0"/>
          </a:xfrm>
          <a:prstGeom prst="line">
            <a:avLst/>
          </a:prstGeom>
          <a:ln w="1905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5505900" y="5844720"/>
            <a:ext cx="2743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22" charset="0"/>
              </a:rPr>
              <a:t>24-Week Treatment</a:t>
            </a:r>
            <a:endParaRPr lang="en-US" sz="16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9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40/43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0038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62/64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36143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45/47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1136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49/50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4712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58/58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374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51/51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19500" y="4854120"/>
            <a:ext cx="58832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58/59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9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Afdhal</a:t>
            </a:r>
            <a:r>
              <a:rPr lang="en-US" dirty="0"/>
              <a:t> N, et al. N </a:t>
            </a:r>
            <a:r>
              <a:rPr lang="en-US" dirty="0" err="1"/>
              <a:t>Engl</a:t>
            </a:r>
            <a:r>
              <a:rPr lang="en-US" dirty="0"/>
              <a:t> J Med. </a:t>
            </a:r>
            <a:r>
              <a:rPr lang="en-US" dirty="0" smtClean="0"/>
              <a:t>2014;370</a:t>
            </a:r>
            <a:r>
              <a:rPr lang="en-US" dirty="0"/>
              <a:t>:1483-93.</a:t>
            </a:r>
          </a:p>
        </p:txBody>
      </p:sp>
    </p:spTree>
    <p:extLst>
      <p:ext uri="{BB962C8B-B14F-4D97-AF65-F5344CB8AC3E}">
        <p14:creationId xmlns:p14="http://schemas.microsoft.com/office/powerpoint/2010/main" val="157120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Fixed-Dose Combination +/- RBV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Summary: ION-1, ION-2, and ION-3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1" y="6172200"/>
            <a:ext cx="7382254" cy="667500"/>
          </a:xfrm>
        </p:spPr>
        <p:txBody>
          <a:bodyPr/>
          <a:lstStyle/>
          <a:p>
            <a:pPr>
              <a:lnSpc>
                <a:spcPts val="1300"/>
              </a:lnSpc>
            </a:pPr>
            <a:r>
              <a:rPr lang="en-US" sz="1200" dirty="0"/>
              <a:t>*</a:t>
            </a:r>
            <a:r>
              <a:rPr lang="en-US" sz="1200" dirty="0" err="1"/>
              <a:t>Afdhal</a:t>
            </a:r>
            <a:r>
              <a:rPr lang="en-US" sz="1200" dirty="0"/>
              <a:t> N, et al. N </a:t>
            </a:r>
            <a:r>
              <a:rPr lang="en-US" sz="1200" dirty="0" err="1"/>
              <a:t>Engl</a:t>
            </a:r>
            <a:r>
              <a:rPr lang="en-US" sz="1200" dirty="0"/>
              <a:t> J Med. 2014;370:1889-98.</a:t>
            </a:r>
          </a:p>
          <a:p>
            <a:pPr>
              <a:lnSpc>
                <a:spcPts val="1300"/>
              </a:lnSpc>
            </a:pPr>
            <a:r>
              <a:rPr lang="en-US" sz="1200" baseline="30000" dirty="0" smtClean="0"/>
              <a:t>+</a:t>
            </a:r>
            <a:r>
              <a:rPr lang="en-US" sz="1200" dirty="0" err="1"/>
              <a:t>Afdhal</a:t>
            </a:r>
            <a:r>
              <a:rPr lang="en-US" sz="1200" dirty="0"/>
              <a:t> N, et al. N </a:t>
            </a:r>
            <a:r>
              <a:rPr lang="en-US" sz="1200" dirty="0" err="1"/>
              <a:t>Engl</a:t>
            </a:r>
            <a:r>
              <a:rPr lang="en-US" sz="1200" dirty="0"/>
              <a:t> J Med. 2014;370:1483-93.</a:t>
            </a:r>
          </a:p>
          <a:p>
            <a:pPr>
              <a:lnSpc>
                <a:spcPts val="1300"/>
              </a:lnSpc>
            </a:pPr>
            <a:r>
              <a:rPr lang="en-US" sz="1200" baseline="30000" dirty="0" smtClean="0"/>
              <a:t>^</a:t>
            </a:r>
            <a:r>
              <a:rPr lang="en-US" sz="1200" dirty="0" err="1"/>
              <a:t>Kowdley</a:t>
            </a:r>
            <a:r>
              <a:rPr lang="en-US" sz="1200" dirty="0"/>
              <a:t>, K, et al. N </a:t>
            </a:r>
            <a:r>
              <a:rPr lang="en-US" sz="1200" dirty="0" err="1"/>
              <a:t>Engl</a:t>
            </a:r>
            <a:r>
              <a:rPr lang="en-US" sz="1200" dirty="0"/>
              <a:t> J Med. 2014;370:1879-88.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038143"/>
              </p:ext>
            </p:extLst>
          </p:nvPr>
        </p:nvGraphicFramePr>
        <p:xfrm>
          <a:off x="227013" y="1400360"/>
          <a:ext cx="8686799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187"/>
                <a:gridCol w="2362200"/>
                <a:gridCol w="2133600"/>
                <a:gridCol w="1371600"/>
                <a:gridCol w="1827212"/>
              </a:tblGrid>
              <a:tr h="392430">
                <a:tc>
                  <a:txBody>
                    <a:bodyPr/>
                    <a:lstStyle/>
                    <a:p>
                      <a:r>
                        <a:rPr lang="en-US" dirty="0" smtClean="0"/>
                        <a:t>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SVR</a:t>
                      </a:r>
                      <a:r>
                        <a:rPr lang="en-US" baseline="0" dirty="0" smtClean="0"/>
                        <a:t> 12 Rates</a:t>
                      </a:r>
                      <a:endParaRPr lang="en-US" dirty="0"/>
                    </a:p>
                  </a:txBody>
                  <a:tcPr/>
                </a:tc>
              </a:tr>
              <a:tr h="39243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ION-1*</a:t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865)</a:t>
                      </a:r>
                      <a:endParaRPr lang="en-US" sz="1400" dirty="0" smtClean="0"/>
                    </a:p>
                    <a:p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Treatment-naïve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sz="1400" baseline="0" dirty="0" smtClean="0"/>
                        <a:t>(16% with cirrhosis)</a:t>
                      </a:r>
                      <a:endParaRPr lang="en-US" sz="1400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  <a:endParaRPr lang="en-US" sz="1600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(211/214)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97% (211/217)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98% (212/217)</a:t>
                      </a:r>
                      <a:endParaRPr lang="en-US" dirty="0"/>
                    </a:p>
                  </a:txBody>
                  <a:tcPr>
                    <a:solidFill>
                      <a:srgbClr val="CDD3DD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(215/217)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</a:tr>
              <a:tr h="392430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ION-2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(</a:t>
                      </a:r>
                      <a:r>
                        <a:rPr lang="en-US" sz="1400" baseline="0" dirty="0" smtClean="0"/>
                        <a:t>n= 440)</a:t>
                      </a:r>
                      <a:endParaRPr lang="en-US" sz="1400" dirty="0" smtClean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dirty="0" smtClean="0"/>
                        <a:t>GT-1</a:t>
                      </a:r>
                      <a:br>
                        <a:rPr lang="en-US" dirty="0" smtClean="0"/>
                      </a:br>
                      <a:r>
                        <a:rPr lang="en-US" sz="1600" baseline="0" dirty="0" smtClean="0"/>
                        <a:t>Treatment-experienced </a:t>
                      </a:r>
                      <a:r>
                        <a:rPr lang="en-US" sz="1400" baseline="0" dirty="0" smtClean="0"/>
                        <a:t>(20% with cirrhosis)</a:t>
                      </a:r>
                      <a:endParaRPr lang="en-US" sz="14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 (102/109)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96% (107/111)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(108/109)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 (110/111)</a:t>
                      </a:r>
                      <a:endParaRPr lang="en-US" dirty="0"/>
                    </a:p>
                  </a:txBody>
                  <a:tcPr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243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ION-3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^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n= 647)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GT-1</a:t>
                      </a:r>
                      <a:br>
                        <a:rPr lang="en-US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reatment-naïve</a:t>
                      </a:r>
                      <a:b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(0% with cirrhosis)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94% (202/215)</a:t>
                      </a:r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C3E4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LDV/SOF</a:t>
                      </a:r>
                      <a:r>
                        <a:rPr lang="en-US" baseline="0" dirty="0" smtClean="0"/>
                        <a:t> + RBV</a:t>
                      </a:r>
                      <a:endParaRPr lang="en-US" dirty="0" smtClean="0"/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93% (201/216)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  <a:tr h="392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LDV/SOF</a:t>
                      </a:r>
                      <a:endParaRPr lang="en-US" dirty="0"/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 </a:t>
                      </a:r>
                      <a:r>
                        <a:rPr lang="en-US" sz="1600" dirty="0" smtClean="0"/>
                        <a:t>weeks</a:t>
                      </a:r>
                    </a:p>
                  </a:txBody>
                  <a:tcPr>
                    <a:solidFill>
                      <a:srgbClr val="B8C3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(206/216)</a:t>
                      </a:r>
                      <a:endParaRPr lang="en-US" dirty="0"/>
                    </a:p>
                  </a:txBody>
                  <a:tcPr>
                    <a:solidFill>
                      <a:srgbClr val="B8C3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73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000"/>
              </a:spcBef>
            </a:pPr>
            <a:r>
              <a:rPr lang="en-US" sz="2800" dirty="0" smtClean="0"/>
              <a:t>Ledipasvir-Sofosbuvir +/- 3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DAA in HCV Genotype 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Naïve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(unfavorable baseline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characteristics)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Kohli</a:t>
            </a:r>
            <a:r>
              <a:rPr lang="en-US" sz="1400" dirty="0" smtClean="0"/>
              <a:t> </a:t>
            </a:r>
            <a:r>
              <a:rPr lang="en-US" sz="1400" dirty="0"/>
              <a:t>A, et al.  21</a:t>
            </a:r>
            <a:r>
              <a:rPr lang="en-US" sz="1400" baseline="30000" dirty="0"/>
              <a:t>st</a:t>
            </a:r>
            <a:r>
              <a:rPr lang="en-US" sz="1400" dirty="0"/>
              <a:t> CROI. 2014:Abstract 27LB. </a:t>
            </a:r>
          </a:p>
        </p:txBody>
      </p:sp>
    </p:spTree>
    <p:extLst>
      <p:ext uri="{BB962C8B-B14F-4D97-AF65-F5344CB8AC3E}">
        <p14:creationId xmlns:p14="http://schemas.microsoft.com/office/powerpoint/2010/main" val="1327545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Dosing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Ledipasvir-Sofosbuvir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0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</a:t>
            </a:r>
            <a:r>
              <a:rPr lang="en-US" dirty="0" smtClean="0"/>
              <a:t>2014:Abstract 27LB.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[GS-9669 or GS-9451]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Naïve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SYNERGY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540349"/>
              </p:ext>
            </p:extLst>
          </p:nvPr>
        </p:nvGraphicFramePr>
        <p:xfrm>
          <a:off x="495300" y="1462446"/>
          <a:ext cx="8115300" cy="479357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SYNERGY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ledipasvir-sofosbuvir alone or in combination with either GS-9669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non-nucleoside NS5B inhibitor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 or GS-9451 (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NS3/4A protease inhibitor)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in treatment-naïve GT 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single site,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naive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b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60 adult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Demographics: 72% male; 88% black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IL28B Genotype: 80% with non-CC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Liver Fibrosis: 70%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Knodell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HAI Fibrosis score 0-2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 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13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</a:t>
            </a:r>
            <a:r>
              <a:rPr lang="en-US" dirty="0" smtClean="0"/>
              <a:t>:Abstract </a:t>
            </a:r>
            <a:r>
              <a:rPr lang="en-US" dirty="0"/>
              <a:t>27LB.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SYNERGY </a:t>
            </a:r>
            <a:r>
              <a:rPr lang="en-US" sz="2400" dirty="0"/>
              <a:t>Trial: Features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94347" y="3111202"/>
            <a:ext cx="1371598" cy="540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GS-9669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2301" y="2225984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All stages fibrosis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061800" y="31777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61800" y="22828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794347" y="4053120"/>
            <a:ext cx="1371598" cy="540442"/>
          </a:xfrm>
          <a:prstGeom prst="rect">
            <a:avLst/>
          </a:prstGeom>
          <a:solidFill>
            <a:srgbClr val="D4CBDA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  <a:r>
              <a:rPr lang="en-US" sz="1400" b="1" dirty="0" smtClean="0">
                <a:latin typeface="Arial"/>
                <a:cs typeface="Arial"/>
              </a:rPr>
              <a:t>+ 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b="1" dirty="0" smtClean="0">
                <a:latin typeface="Arial"/>
                <a:cs typeface="Arial"/>
              </a:rPr>
              <a:t>GS</a:t>
            </a:r>
            <a:r>
              <a:rPr lang="en-US" sz="1400" b="1" dirty="0">
                <a:latin typeface="Arial"/>
                <a:cs typeface="Arial"/>
              </a:rPr>
              <a:t>-</a:t>
            </a:r>
            <a:r>
              <a:rPr lang="en-US" sz="1400" b="1" dirty="0" smtClean="0">
                <a:latin typeface="Arial"/>
                <a:cs typeface="Arial"/>
              </a:rPr>
              <a:t>9451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61800" y="411628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794342" y="2225984"/>
            <a:ext cx="2743200" cy="540442"/>
          </a:xfrm>
          <a:prstGeom prst="rect">
            <a:avLst/>
          </a:prstGeom>
          <a:solidFill>
            <a:srgbClr val="B1C7DE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02301" y="3111202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2301" y="4053120"/>
            <a:ext cx="1825242" cy="548640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Naïve</a:t>
            </a:r>
            <a: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400" i="1" dirty="0" smtClean="0">
                <a:solidFill>
                  <a:srgbClr val="FFFFFF"/>
                </a:solidFill>
                <a:latin typeface="Arial"/>
                <a:cs typeface="Arial"/>
              </a:rPr>
              <a:t>Cirrhosis excluded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539920" y="249188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191000" y="338364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91000" y="43270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-6949" y="4953000"/>
            <a:ext cx="9162288" cy="13532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GS-9669: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GS-9451: 80 mg once daily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4" name="Rectangle 33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3716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445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228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8903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81584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41723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829562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52796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556165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6625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694459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913460" y="228928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553200" y="31810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553200" y="4124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01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</a:t>
            </a:r>
            <a:r>
              <a:rPr lang="en-US" dirty="0" smtClean="0"/>
              <a:t>:Abstract </a:t>
            </a:r>
            <a:r>
              <a:rPr lang="en-US" dirty="0"/>
              <a:t>27LB.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SYNERGY </a:t>
            </a:r>
            <a:r>
              <a:rPr lang="en-US" sz="2400" dirty="0"/>
              <a:t>Trial: </a:t>
            </a:r>
            <a:r>
              <a:rPr lang="en-US" sz="2400" dirty="0" smtClean="0"/>
              <a:t>Participants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aphicFrame>
        <p:nvGraphicFramePr>
          <p:cNvPr id="32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8866710"/>
              </p:ext>
            </p:extLst>
          </p:nvPr>
        </p:nvGraphicFramePr>
        <p:xfrm>
          <a:off x="228600" y="1455960"/>
          <a:ext cx="8686800" cy="470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125"/>
                <a:gridCol w="2176557"/>
                <a:gridCol w="2214829"/>
                <a:gridCol w="2138289"/>
              </a:tblGrid>
              <a:tr h="894675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Characteristic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 x 12 weeks</a:t>
                      </a:r>
                    </a:p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  <a:endParaRPr lang="en-US" sz="140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GS-9669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LDV-SOF</a:t>
                      </a:r>
                      <a:r>
                        <a:rPr lang="en-US" sz="16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+ GS-9451 x 6 weeks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(n=20)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Age, mean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Black,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841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HCV genotype,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1A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1B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55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45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70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85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713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IL28B CT/TT, 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4841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Advanced</a:t>
                      </a:r>
                      <a:r>
                        <a:rPr lang="en-US" sz="1600" baseline="0" dirty="0" smtClean="0"/>
                        <a:t> fibrosis, %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3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</a:t>
                      </a:r>
                      <a:r>
                        <a:rPr lang="en-US" sz="1600" baseline="0" dirty="0" err="1" smtClean="0"/>
                        <a:t>Knodell</a:t>
                      </a:r>
                      <a:r>
                        <a:rPr lang="en-US" sz="1600" baseline="0" dirty="0" smtClean="0"/>
                        <a:t> score 4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25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866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2014:Abstract 27LB.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[GS-9669 or GS-9451] 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SYNERGY Trial: Viral </a:t>
            </a:r>
            <a:r>
              <a:rPr lang="en-US" dirty="0" smtClean="0"/>
              <a:t>Kinetics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08389" y="1494116"/>
            <a:ext cx="6915024" cy="4799722"/>
            <a:chOff x="1108389" y="1494116"/>
            <a:chExt cx="6915024" cy="4799722"/>
          </a:xfrm>
        </p:grpSpPr>
        <p:sp>
          <p:nvSpPr>
            <p:cNvPr id="6" name="Rectangle 5"/>
            <p:cNvSpPr/>
            <p:nvPr/>
          </p:nvSpPr>
          <p:spPr>
            <a:xfrm>
              <a:off x="1963826" y="1695918"/>
              <a:ext cx="6035019" cy="4023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3371589" y="5611977"/>
              <a:ext cx="0" cy="914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777917" y="5611977"/>
              <a:ext cx="0" cy="914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184245" y="5611977"/>
              <a:ext cx="0" cy="914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592133" y="5611977"/>
              <a:ext cx="0" cy="91437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966291" y="2168667"/>
              <a:ext cx="5028163" cy="3514531"/>
            </a:xfrm>
            <a:custGeom>
              <a:avLst/>
              <a:gdLst>
                <a:gd name="connsiteX0" fmla="*/ 0 w 5028163"/>
                <a:gd name="connsiteY0" fmla="*/ 0 h 3514531"/>
                <a:gd name="connsiteX1" fmla="*/ 31102 w 5028163"/>
                <a:gd name="connsiteY1" fmla="*/ 466531 h 3514531"/>
                <a:gd name="connsiteX2" fmla="*/ 77755 w 5028163"/>
                <a:gd name="connsiteY2" fmla="*/ 1083388 h 3514531"/>
                <a:gd name="connsiteX3" fmla="*/ 134775 w 5028163"/>
                <a:gd name="connsiteY3" fmla="*/ 1534367 h 3514531"/>
                <a:gd name="connsiteX4" fmla="*/ 165877 w 5028163"/>
                <a:gd name="connsiteY4" fmla="*/ 1819469 h 3514531"/>
                <a:gd name="connsiteX5" fmla="*/ 279918 w 5028163"/>
                <a:gd name="connsiteY5" fmla="*/ 2197878 h 3514531"/>
                <a:gd name="connsiteX6" fmla="*/ 627224 w 5028163"/>
                <a:gd name="connsiteY6" fmla="*/ 2451878 h 3514531"/>
                <a:gd name="connsiteX7" fmla="*/ 1238898 w 5028163"/>
                <a:gd name="connsiteY7" fmla="*/ 2633306 h 3514531"/>
                <a:gd name="connsiteX8" fmla="*/ 2768081 w 5028163"/>
                <a:gd name="connsiteY8" fmla="*/ 2965061 h 3514531"/>
                <a:gd name="connsiteX9" fmla="*/ 5028163 w 5028163"/>
                <a:gd name="connsiteY9" fmla="*/ 3514531 h 3514531"/>
                <a:gd name="connsiteX0" fmla="*/ 0 w 5028163"/>
                <a:gd name="connsiteY0" fmla="*/ 0 h 3514531"/>
                <a:gd name="connsiteX1" fmla="*/ 31102 w 5028163"/>
                <a:gd name="connsiteY1" fmla="*/ 466531 h 3514531"/>
                <a:gd name="connsiteX2" fmla="*/ 77755 w 5028163"/>
                <a:gd name="connsiteY2" fmla="*/ 1083388 h 3514531"/>
                <a:gd name="connsiteX3" fmla="*/ 134775 w 5028163"/>
                <a:gd name="connsiteY3" fmla="*/ 1534367 h 3514531"/>
                <a:gd name="connsiteX4" fmla="*/ 165877 w 5028163"/>
                <a:gd name="connsiteY4" fmla="*/ 1819469 h 3514531"/>
                <a:gd name="connsiteX5" fmla="*/ 279918 w 5028163"/>
                <a:gd name="connsiteY5" fmla="*/ 2197878 h 3514531"/>
                <a:gd name="connsiteX6" fmla="*/ 627224 w 5028163"/>
                <a:gd name="connsiteY6" fmla="*/ 2451878 h 3514531"/>
                <a:gd name="connsiteX7" fmla="*/ 1238898 w 5028163"/>
                <a:gd name="connsiteY7" fmla="*/ 2633306 h 3514531"/>
                <a:gd name="connsiteX8" fmla="*/ 2768081 w 5028163"/>
                <a:gd name="connsiteY8" fmla="*/ 2965061 h 3514531"/>
                <a:gd name="connsiteX9" fmla="*/ 5028163 w 5028163"/>
                <a:gd name="connsiteY9" fmla="*/ 3514531 h 3514531"/>
                <a:gd name="connsiteX0" fmla="*/ 0 w 5028163"/>
                <a:gd name="connsiteY0" fmla="*/ 0 h 3514531"/>
                <a:gd name="connsiteX1" fmla="*/ 31102 w 5028163"/>
                <a:gd name="connsiteY1" fmla="*/ 466531 h 3514531"/>
                <a:gd name="connsiteX2" fmla="*/ 77755 w 5028163"/>
                <a:gd name="connsiteY2" fmla="*/ 1083388 h 3514531"/>
                <a:gd name="connsiteX3" fmla="*/ 134775 w 5028163"/>
                <a:gd name="connsiteY3" fmla="*/ 1534367 h 3514531"/>
                <a:gd name="connsiteX4" fmla="*/ 165877 w 5028163"/>
                <a:gd name="connsiteY4" fmla="*/ 1819469 h 3514531"/>
                <a:gd name="connsiteX5" fmla="*/ 279918 w 5028163"/>
                <a:gd name="connsiteY5" fmla="*/ 2197878 h 3514531"/>
                <a:gd name="connsiteX6" fmla="*/ 627224 w 5028163"/>
                <a:gd name="connsiteY6" fmla="*/ 2451878 h 3514531"/>
                <a:gd name="connsiteX7" fmla="*/ 1228531 w 5028163"/>
                <a:gd name="connsiteY7" fmla="*/ 2659224 h 3514531"/>
                <a:gd name="connsiteX8" fmla="*/ 2768081 w 5028163"/>
                <a:gd name="connsiteY8" fmla="*/ 2965061 h 3514531"/>
                <a:gd name="connsiteX9" fmla="*/ 5028163 w 5028163"/>
                <a:gd name="connsiteY9" fmla="*/ 3514531 h 351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8163" h="3514531">
                  <a:moveTo>
                    <a:pt x="0" y="0"/>
                  </a:moveTo>
                  <a:cubicBezTo>
                    <a:pt x="9071" y="142983"/>
                    <a:pt x="18143" y="285966"/>
                    <a:pt x="31102" y="466531"/>
                  </a:cubicBezTo>
                  <a:cubicBezTo>
                    <a:pt x="44061" y="647096"/>
                    <a:pt x="60476" y="905415"/>
                    <a:pt x="77755" y="1083388"/>
                  </a:cubicBezTo>
                  <a:cubicBezTo>
                    <a:pt x="95034" y="1261361"/>
                    <a:pt x="120088" y="1411687"/>
                    <a:pt x="134775" y="1534367"/>
                  </a:cubicBezTo>
                  <a:cubicBezTo>
                    <a:pt x="149462" y="1657047"/>
                    <a:pt x="141687" y="1708884"/>
                    <a:pt x="165877" y="1819469"/>
                  </a:cubicBezTo>
                  <a:cubicBezTo>
                    <a:pt x="190067" y="1930054"/>
                    <a:pt x="203027" y="2092477"/>
                    <a:pt x="279918" y="2197878"/>
                  </a:cubicBezTo>
                  <a:cubicBezTo>
                    <a:pt x="356809" y="2303279"/>
                    <a:pt x="469122" y="2374987"/>
                    <a:pt x="627224" y="2451878"/>
                  </a:cubicBezTo>
                  <a:cubicBezTo>
                    <a:pt x="785326" y="2528769"/>
                    <a:pt x="845803" y="2568510"/>
                    <a:pt x="1228531" y="2659224"/>
                  </a:cubicBezTo>
                  <a:cubicBezTo>
                    <a:pt x="1611259" y="2749938"/>
                    <a:pt x="2136537" y="2818190"/>
                    <a:pt x="2768081" y="2965061"/>
                  </a:cubicBezTo>
                  <a:cubicBezTo>
                    <a:pt x="3399625" y="3111932"/>
                    <a:pt x="5028163" y="3514531"/>
                    <a:pt x="5028163" y="3514531"/>
                  </a:cubicBezTo>
                </a:path>
              </a:pathLst>
            </a:custGeom>
            <a:ln w="38100" cmpd="sng">
              <a:solidFill>
                <a:srgbClr val="32649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961107" y="2179034"/>
              <a:ext cx="3721877" cy="3508124"/>
            </a:xfrm>
            <a:custGeom>
              <a:avLst/>
              <a:gdLst>
                <a:gd name="connsiteX0" fmla="*/ 0 w 3721877"/>
                <a:gd name="connsiteY0" fmla="*/ 0 h 3498980"/>
                <a:gd name="connsiteX1" fmla="*/ 57020 w 3721877"/>
                <a:gd name="connsiteY1" fmla="*/ 979715 h 3498980"/>
                <a:gd name="connsiteX2" fmla="*/ 77755 w 3721877"/>
                <a:gd name="connsiteY2" fmla="*/ 1503266 h 3498980"/>
                <a:gd name="connsiteX3" fmla="*/ 176245 w 3721877"/>
                <a:gd name="connsiteY3" fmla="*/ 2146041 h 3498980"/>
                <a:gd name="connsiteX4" fmla="*/ 404326 w 3721877"/>
                <a:gd name="connsiteY4" fmla="*/ 2353388 h 3498980"/>
                <a:gd name="connsiteX5" fmla="*/ 575388 w 3721877"/>
                <a:gd name="connsiteY5" fmla="*/ 2586653 h 3498980"/>
                <a:gd name="connsiteX6" fmla="*/ 1005633 w 3721877"/>
                <a:gd name="connsiteY6" fmla="*/ 2711062 h 3498980"/>
                <a:gd name="connsiteX7" fmla="*/ 2571102 w 3721877"/>
                <a:gd name="connsiteY7" fmla="*/ 3193143 h 3498980"/>
                <a:gd name="connsiteX8" fmla="*/ 3721877 w 3721877"/>
                <a:gd name="connsiteY8" fmla="*/ 3498980 h 3498980"/>
                <a:gd name="connsiteX0" fmla="*/ 0 w 3721877"/>
                <a:gd name="connsiteY0" fmla="*/ 0 h 3498980"/>
                <a:gd name="connsiteX1" fmla="*/ 57020 w 3721877"/>
                <a:gd name="connsiteY1" fmla="*/ 979715 h 3498980"/>
                <a:gd name="connsiteX2" fmla="*/ 77755 w 3721877"/>
                <a:gd name="connsiteY2" fmla="*/ 1503266 h 3498980"/>
                <a:gd name="connsiteX3" fmla="*/ 176245 w 3721877"/>
                <a:gd name="connsiteY3" fmla="*/ 2146041 h 3498980"/>
                <a:gd name="connsiteX4" fmla="*/ 404326 w 3721877"/>
                <a:gd name="connsiteY4" fmla="*/ 2353388 h 3498980"/>
                <a:gd name="connsiteX5" fmla="*/ 622041 w 3721877"/>
                <a:gd name="connsiteY5" fmla="*/ 2581484 h 3498980"/>
                <a:gd name="connsiteX6" fmla="*/ 1005633 w 3721877"/>
                <a:gd name="connsiteY6" fmla="*/ 2711062 h 3498980"/>
                <a:gd name="connsiteX7" fmla="*/ 2571102 w 3721877"/>
                <a:gd name="connsiteY7" fmla="*/ 3193143 h 3498980"/>
                <a:gd name="connsiteX8" fmla="*/ 3721877 w 3721877"/>
                <a:gd name="connsiteY8" fmla="*/ 3498980 h 349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1877" h="3498980">
                  <a:moveTo>
                    <a:pt x="0" y="0"/>
                  </a:moveTo>
                  <a:cubicBezTo>
                    <a:pt x="22030" y="364585"/>
                    <a:pt x="44061" y="729171"/>
                    <a:pt x="57020" y="979715"/>
                  </a:cubicBezTo>
                  <a:cubicBezTo>
                    <a:pt x="69979" y="1230259"/>
                    <a:pt x="57884" y="1308878"/>
                    <a:pt x="77755" y="1503266"/>
                  </a:cubicBezTo>
                  <a:cubicBezTo>
                    <a:pt x="97626" y="1697654"/>
                    <a:pt x="121817" y="2004354"/>
                    <a:pt x="176245" y="2146041"/>
                  </a:cubicBezTo>
                  <a:cubicBezTo>
                    <a:pt x="230673" y="2287728"/>
                    <a:pt x="330027" y="2280814"/>
                    <a:pt x="404326" y="2353388"/>
                  </a:cubicBezTo>
                  <a:cubicBezTo>
                    <a:pt x="478625" y="2425962"/>
                    <a:pt x="521823" y="2521872"/>
                    <a:pt x="622041" y="2581484"/>
                  </a:cubicBezTo>
                  <a:cubicBezTo>
                    <a:pt x="722259" y="2641096"/>
                    <a:pt x="1005633" y="2711062"/>
                    <a:pt x="1005633" y="2711062"/>
                  </a:cubicBezTo>
                  <a:lnTo>
                    <a:pt x="2571102" y="3193143"/>
                  </a:lnTo>
                  <a:cubicBezTo>
                    <a:pt x="3023809" y="3324463"/>
                    <a:pt x="3372843" y="3411721"/>
                    <a:pt x="3721877" y="3498980"/>
                  </a:cubicBezTo>
                </a:path>
              </a:pathLst>
            </a:custGeom>
            <a:ln w="38100" cmpd="sng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0949" y="1494116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 smtClean="0">
                  <a:solidFill>
                    <a:srgbClr val="000000"/>
                  </a:solidFill>
                </a:rPr>
                <a:t>7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90949" y="2153118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490949" y="2837358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90949" y="3498798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0949" y="4188222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90949" y="4865214"/>
              <a:ext cx="5334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10</a:t>
              </a:r>
              <a:r>
                <a:rPr lang="en-US" sz="1600" baseline="30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8813" y="5698230"/>
              <a:ext cx="5334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0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15509" y="5698230"/>
              <a:ext cx="5334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7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07845" y="5698230"/>
              <a:ext cx="5334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14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20917" y="5698230"/>
              <a:ext cx="5334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21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37613" y="5698230"/>
              <a:ext cx="5334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28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7993869" y="5576934"/>
              <a:ext cx="0" cy="128011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220930" y="5994846"/>
              <a:ext cx="1331976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Time (days)</a:t>
              </a:r>
              <a:endParaRPr lang="en-US" sz="16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6200000">
              <a:off x="-226563" y="3380766"/>
              <a:ext cx="2968896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Median HCV RNA Decline</a:t>
              </a:r>
              <a:endParaRPr lang="en-US" sz="1600" b="1" baseline="300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34025" y="5687862"/>
              <a:ext cx="2865120" cy="0"/>
            </a:xfrm>
            <a:prstGeom prst="line">
              <a:avLst/>
            </a:prstGeom>
            <a:ln w="38100" cmpd="sng">
              <a:solidFill>
                <a:srgbClr val="81589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592110" y="5687862"/>
              <a:ext cx="393188" cy="0"/>
            </a:xfrm>
            <a:prstGeom prst="line">
              <a:avLst/>
            </a:prstGeom>
            <a:ln w="3810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>
              <a:off x="4802276" y="1893414"/>
              <a:ext cx="2642983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Sofosbuvir + Ledipasvir</a:t>
              </a:r>
              <a:endParaRPr lang="en-US" sz="14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02277" y="2239218"/>
              <a:ext cx="3221136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Sofosbuvir + Ledipasvir + GS-9669</a:t>
              </a:r>
              <a:endParaRPr lang="en-US" sz="14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802277" y="2585022"/>
              <a:ext cx="3221136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 smtClean="0">
                  <a:solidFill>
                    <a:srgbClr val="000000"/>
                  </a:solidFill>
                </a:rPr>
                <a:t>Sofosbuvir + Ledipasvir + GS-9451</a:t>
              </a:r>
              <a:endParaRPr lang="en-US" sz="1400" b="1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635293" y="4260798"/>
              <a:ext cx="11430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*p&lt;0.05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157949" y="4260798"/>
              <a:ext cx="11430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*p&lt;0.05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758869" y="4260798"/>
              <a:ext cx="1143000" cy="2989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*p&lt;0.05</a:t>
              </a:r>
              <a:endParaRPr lang="en-US" sz="1600" baseline="30000" dirty="0">
                <a:solidFill>
                  <a:srgbClr val="000000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1965513" y="1699739"/>
              <a:ext cx="76200" cy="3854450"/>
              <a:chOff x="1943100" y="1863725"/>
              <a:chExt cx="76200" cy="385445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943100" y="4552950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1943100" y="5235575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1943100" y="3873500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/>
              <p:cNvGrpSpPr/>
              <p:nvPr/>
            </p:nvGrpSpPr>
            <p:grpSpPr>
              <a:xfrm>
                <a:off x="1943100" y="3197225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/>
            </p:nvGrpSpPr>
            <p:grpSpPr>
              <a:xfrm>
                <a:off x="1943100" y="2533650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1943100" y="1863725"/>
                <a:ext cx="76200" cy="482600"/>
                <a:chOff x="1943100" y="4552950"/>
                <a:chExt cx="76200" cy="4826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943100" y="4552950"/>
                  <a:ext cx="76200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943100" y="45847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943100" y="46291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1943100" y="50355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1943100" y="491807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943100" y="483235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943100" y="4762500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943100" y="47085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1943100" y="4670425"/>
                  <a:ext cx="39624" cy="0"/>
                </a:xfrm>
                <a:prstGeom prst="line">
                  <a:avLst/>
                </a:prstGeom>
                <a:ln w="12700" cmpd="sng">
                  <a:solidFill>
                    <a:srgbClr val="0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" name="Straight Connector 10"/>
            <p:cNvCxnSpPr/>
            <p:nvPr/>
          </p:nvCxnSpPr>
          <p:spPr>
            <a:xfrm>
              <a:off x="4465916" y="2045814"/>
              <a:ext cx="359663" cy="0"/>
            </a:xfrm>
            <a:prstGeom prst="line">
              <a:avLst/>
            </a:prstGeom>
            <a:ln w="381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4465916" y="2392086"/>
              <a:ext cx="359663" cy="0"/>
            </a:xfrm>
            <a:prstGeom prst="line">
              <a:avLst/>
            </a:prstGeom>
            <a:ln w="38100" cmpd="sng">
              <a:solidFill>
                <a:srgbClr val="B594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4465916" y="2737422"/>
              <a:ext cx="359663" cy="0"/>
            </a:xfrm>
            <a:prstGeom prst="line">
              <a:avLst/>
            </a:prstGeom>
            <a:ln w="38100" cmpd="sng">
              <a:solidFill>
                <a:srgbClr val="81589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Freeform 105"/>
            <p:cNvSpPr/>
            <p:nvPr/>
          </p:nvSpPr>
          <p:spPr>
            <a:xfrm>
              <a:off x="1966290" y="2230871"/>
              <a:ext cx="2773265" cy="3457511"/>
            </a:xfrm>
            <a:custGeom>
              <a:avLst/>
              <a:gdLst>
                <a:gd name="connsiteX0" fmla="*/ 0 w 2773265"/>
                <a:gd name="connsiteY0" fmla="*/ 0 h 3457511"/>
                <a:gd name="connsiteX1" fmla="*/ 10367 w 2773265"/>
                <a:gd name="connsiteY1" fmla="*/ 342123 h 3457511"/>
                <a:gd name="connsiteX2" fmla="*/ 31102 w 2773265"/>
                <a:gd name="connsiteY2" fmla="*/ 746449 h 3457511"/>
                <a:gd name="connsiteX3" fmla="*/ 62204 w 2773265"/>
                <a:gd name="connsiteY3" fmla="*/ 1181878 h 3457511"/>
                <a:gd name="connsiteX4" fmla="*/ 108857 w 2773265"/>
                <a:gd name="connsiteY4" fmla="*/ 1710613 h 3457511"/>
                <a:gd name="connsiteX5" fmla="*/ 160694 w 2773265"/>
                <a:gd name="connsiteY5" fmla="*/ 1964613 h 3457511"/>
                <a:gd name="connsiteX6" fmla="*/ 259184 w 2773265"/>
                <a:gd name="connsiteY6" fmla="*/ 2203062 h 3457511"/>
                <a:gd name="connsiteX7" fmla="*/ 471714 w 2773265"/>
                <a:gd name="connsiteY7" fmla="*/ 2394858 h 3457511"/>
                <a:gd name="connsiteX8" fmla="*/ 730898 w 2773265"/>
                <a:gd name="connsiteY8" fmla="*/ 2560735 h 3457511"/>
                <a:gd name="connsiteX9" fmla="*/ 1016000 w 2773265"/>
                <a:gd name="connsiteY9" fmla="*/ 2742164 h 3457511"/>
                <a:gd name="connsiteX10" fmla="*/ 1824653 w 2773265"/>
                <a:gd name="connsiteY10" fmla="*/ 3094654 h 3457511"/>
                <a:gd name="connsiteX11" fmla="*/ 2773265 w 2773265"/>
                <a:gd name="connsiteY11" fmla="*/ 3457511 h 345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265" h="3457511">
                  <a:moveTo>
                    <a:pt x="0" y="0"/>
                  </a:moveTo>
                  <a:cubicBezTo>
                    <a:pt x="2591" y="108857"/>
                    <a:pt x="5183" y="217715"/>
                    <a:pt x="10367" y="342123"/>
                  </a:cubicBezTo>
                  <a:cubicBezTo>
                    <a:pt x="15551" y="466531"/>
                    <a:pt x="22463" y="606490"/>
                    <a:pt x="31102" y="746449"/>
                  </a:cubicBezTo>
                  <a:cubicBezTo>
                    <a:pt x="39742" y="886408"/>
                    <a:pt x="49245" y="1021184"/>
                    <a:pt x="62204" y="1181878"/>
                  </a:cubicBezTo>
                  <a:cubicBezTo>
                    <a:pt x="75163" y="1342572"/>
                    <a:pt x="92442" y="1580157"/>
                    <a:pt x="108857" y="1710613"/>
                  </a:cubicBezTo>
                  <a:cubicBezTo>
                    <a:pt x="125272" y="1841069"/>
                    <a:pt x="135640" y="1882538"/>
                    <a:pt x="160694" y="1964613"/>
                  </a:cubicBezTo>
                  <a:cubicBezTo>
                    <a:pt x="185748" y="2046688"/>
                    <a:pt x="207347" y="2131355"/>
                    <a:pt x="259184" y="2203062"/>
                  </a:cubicBezTo>
                  <a:cubicBezTo>
                    <a:pt x="311021" y="2274770"/>
                    <a:pt x="393095" y="2335246"/>
                    <a:pt x="471714" y="2394858"/>
                  </a:cubicBezTo>
                  <a:cubicBezTo>
                    <a:pt x="550333" y="2454470"/>
                    <a:pt x="730898" y="2560735"/>
                    <a:pt x="730898" y="2560735"/>
                  </a:cubicBezTo>
                  <a:cubicBezTo>
                    <a:pt x="821612" y="2618619"/>
                    <a:pt x="833708" y="2653178"/>
                    <a:pt x="1016000" y="2742164"/>
                  </a:cubicBezTo>
                  <a:cubicBezTo>
                    <a:pt x="1198292" y="2831150"/>
                    <a:pt x="1531775" y="2975429"/>
                    <a:pt x="1824653" y="3094654"/>
                  </a:cubicBezTo>
                  <a:cubicBezTo>
                    <a:pt x="2117531" y="3213879"/>
                    <a:pt x="2773265" y="3457511"/>
                    <a:pt x="2773265" y="3457511"/>
                  </a:cubicBezTo>
                </a:path>
              </a:pathLst>
            </a:custGeom>
            <a:ln w="38100" cmpd="sng">
              <a:solidFill>
                <a:srgbClr val="81589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954877" y="1691915"/>
              <a:ext cx="0" cy="4020305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6200000" flipH="1">
              <a:off x="4983951" y="2681322"/>
              <a:ext cx="0" cy="6044184"/>
            </a:xfrm>
            <a:prstGeom prst="line">
              <a:avLst/>
            </a:prstGeom>
            <a:ln w="1905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5291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+/-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[GS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-9669 or GS-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9451]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Naïve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NIH SYNERGY Trial: Features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NIH SYNERGY: </a:t>
            </a:r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Kohli</a:t>
            </a:r>
            <a:r>
              <a:rPr lang="en-US" dirty="0"/>
              <a:t> A, et al.  21</a:t>
            </a:r>
            <a:r>
              <a:rPr lang="en-US" baseline="30000" dirty="0"/>
              <a:t>st</a:t>
            </a:r>
            <a:r>
              <a:rPr lang="en-US" dirty="0"/>
              <a:t> CROI. 2014:Abstract 27LB. 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949380"/>
              </p:ext>
            </p:extLst>
          </p:nvPr>
        </p:nvGraphicFramePr>
        <p:xfrm>
          <a:off x="457200" y="1905001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58502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7826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65040" y="5032380"/>
            <a:ext cx="90481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20/20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42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001D48"/>
                </a:solidFill>
              </a:rPr>
              <a:t>Sofosbuvir</a:t>
            </a:r>
            <a:r>
              <a:rPr lang="en-US" sz="2400" dirty="0" smtClean="0">
                <a:solidFill>
                  <a:srgbClr val="001D48"/>
                </a:solidFill>
              </a:rPr>
              <a:t> + (</a:t>
            </a:r>
            <a:r>
              <a:rPr lang="en-US" sz="2400" dirty="0" err="1" smtClean="0">
                <a:solidFill>
                  <a:srgbClr val="001D48"/>
                </a:solidFill>
              </a:rPr>
              <a:t>Ledipasvir</a:t>
            </a:r>
            <a:r>
              <a:rPr lang="en-US" sz="2400" dirty="0" smtClean="0">
                <a:solidFill>
                  <a:srgbClr val="001D48"/>
                </a:solidFill>
              </a:rPr>
              <a:t> or GS-9669) +/- Ribavirin in GT-1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Trial (</a:t>
            </a:r>
            <a:r>
              <a:rPr lang="en-US" dirty="0">
                <a:solidFill>
                  <a:srgbClr val="001D48"/>
                </a:solidFill>
              </a:rPr>
              <a:t>A</a:t>
            </a:r>
            <a:r>
              <a:rPr lang="en-US" dirty="0" smtClean="0">
                <a:solidFill>
                  <a:srgbClr val="001D48"/>
                </a:solidFill>
              </a:rPr>
              <a:t>rms 12-17 &amp; 22)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err="1" smtClean="0">
                <a:latin typeface="Arial"/>
                <a:cs typeface="Arial"/>
              </a:rPr>
              <a:t>Gastroenterogy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:146:736-</a:t>
            </a:r>
            <a:r>
              <a:rPr lang="en-US" sz="1400" dirty="0">
                <a:latin typeface="Arial"/>
                <a:cs typeface="Arial"/>
              </a:rPr>
              <a:t>4</a:t>
            </a:r>
            <a:r>
              <a:rPr lang="en-US" sz="1400" dirty="0" smtClean="0">
                <a:latin typeface="Arial"/>
                <a:cs typeface="Arial"/>
              </a:rPr>
              <a:t>3.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9925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</a:t>
            </a:r>
            <a:r>
              <a:rPr lang="en-US" sz="2400" dirty="0" smtClean="0"/>
              <a:t>(Arms 12-17 &amp; 22):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18976"/>
              </p:ext>
            </p:extLst>
          </p:nvPr>
        </p:nvGraphicFramePr>
        <p:xfrm>
          <a:off x="495300" y="1462446"/>
          <a:ext cx="8115300" cy="487362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Trial (Arms 12-17 &amp; 22)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sofosbuvir plus [ledipasvir or GS-9669 a nonnucleoside polymerase inhibitor] with or without ribavirin in treatment-naïve and treatment-experienced GT1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two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50,000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&gt; 18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113 patients enrolled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of seven groups were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Four of seven groups were treatment experienced with prior null response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Two groups of seven groups were treatment experienced and cirrhotic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Three treatment arms used fixed dose ledipasvir-sofosbuvir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4624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046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5245" y="289740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smtClean="0"/>
              <a:t>Gastroenterology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 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nonNuc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Pol 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Inh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+/- Ribavirin in GT1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Trial Arms (12-17 &amp; 22):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1870980"/>
            <a:ext cx="3108960" cy="357567"/>
          </a:xfrm>
          <a:prstGeom prst="rect">
            <a:avLst/>
          </a:prstGeom>
          <a:solidFill>
            <a:srgbClr val="D8BDBD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 + 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186613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870980"/>
            <a:ext cx="1612903" cy="1185048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latin typeface="Arial"/>
                <a:cs typeface="Arial"/>
              </a:rPr>
              <a:t>Treatment Naive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2255872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1836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578301" y="2672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2286000" y="2702820"/>
            <a:ext cx="1554480" cy="357567"/>
          </a:xfrm>
          <a:prstGeom prst="rect">
            <a:avLst/>
          </a:prstGeom>
          <a:solidFill>
            <a:srgbClr val="B2CEE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RBV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604344" y="27174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32284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FFFFFF"/>
                </a:solidFill>
                <a:cs typeface="Arial"/>
              </a:rPr>
              <a:t>Noncirrhotic</a:t>
            </a:r>
            <a:r>
              <a:rPr lang="en-US" sz="1400" b="1" dirty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>
                <a:solidFill>
                  <a:srgbClr val="FFFFFF"/>
                </a:solidFill>
                <a:cs typeface="Arial"/>
              </a:rPr>
              <a:t>Null 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34117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1977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228480"/>
            <a:ext cx="3109469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 + SOF + RBV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2091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38235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36096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3640320"/>
            <a:ext cx="3109469" cy="357567"/>
          </a:xfrm>
          <a:prstGeom prst="rect">
            <a:avLst/>
          </a:prstGeom>
          <a:solidFill>
            <a:srgbClr val="ADC4C8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GS-</a:t>
            </a:r>
            <a:r>
              <a:rPr lang="en-US" sz="1400" b="1" dirty="0" smtClean="0">
                <a:latin typeface="Arial"/>
                <a:cs typeface="Arial"/>
              </a:rPr>
              <a:t>9669 </a:t>
            </a:r>
            <a:r>
              <a:rPr lang="en-US" sz="1400" b="1" dirty="0">
                <a:latin typeface="Arial"/>
                <a:cs typeface="Arial"/>
              </a:rPr>
              <a:t>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36209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247104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2287800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SOF + </a:t>
            </a:r>
            <a:r>
              <a:rPr lang="en-US" sz="1400" b="1" dirty="0" smtClean="0">
                <a:latin typeface="Arial"/>
                <a:cs typeface="Arial"/>
              </a:rPr>
              <a:t>GS-9669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225709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4543" y="4156980"/>
            <a:ext cx="1612903" cy="777372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Cirrhotic</a:t>
            </a: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/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Null responder</a:t>
            </a:r>
            <a:endParaRPr lang="en-US" sz="1400" b="1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22901" y="434022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578301" y="412627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10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2286000" y="4156980"/>
            <a:ext cx="3109469" cy="3575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160660" y="413761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2901" y="4752060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578301" y="4538113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2286000" y="4568820"/>
            <a:ext cx="3109469" cy="357567"/>
          </a:xfrm>
          <a:prstGeom prst="rect">
            <a:avLst/>
          </a:prstGeom>
          <a:solidFill>
            <a:srgbClr val="BEB99C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</a:t>
            </a:r>
            <a:r>
              <a:rPr lang="en-US" sz="1400" b="1" dirty="0" smtClean="0">
                <a:latin typeface="Arial"/>
                <a:cs typeface="Arial"/>
              </a:rPr>
              <a:t>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160660" y="454945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53220"/>
            <a:ext cx="9162291" cy="515104"/>
            <a:chOff x="-6113" y="-1219200"/>
            <a:chExt cx="9162291" cy="515104"/>
          </a:xfrm>
        </p:grpSpPr>
        <p:sp>
          <p:nvSpPr>
            <p:cNvPr id="52" name="Rectangle 51"/>
            <p:cNvSpPr/>
            <p:nvPr/>
          </p:nvSpPr>
          <p:spPr>
            <a:xfrm>
              <a:off x="-6113" y="-113382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38200" y="-1170432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4606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0176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581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-6113" y="-73150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317321" y="-8107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863422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574564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5127228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409250" y="-8107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629400" y="-12192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6899627" y="-810748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25"/>
          <p:cNvSpPr>
            <a:spLocks noChangeArrowheads="1"/>
          </p:cNvSpPr>
          <p:nvPr/>
        </p:nvSpPr>
        <p:spPr bwMode="auto">
          <a:xfrm>
            <a:off x="-6949" y="5070191"/>
            <a:ext cx="9162288" cy="13075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LDV= ledipasvir; SOF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RBV = ribavirin </a:t>
            </a:r>
          </a:p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daily; Ledipasvir: 90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mg once daily;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GS-9669 = 500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75kg or 1200 mg/day if ≥ 75kg</a:t>
            </a:r>
          </a:p>
        </p:txBody>
      </p:sp>
    </p:spTree>
    <p:extLst>
      <p:ext uri="{BB962C8B-B14F-4D97-AF65-F5344CB8AC3E}">
        <p14:creationId xmlns:p14="http://schemas.microsoft.com/office/powerpoint/2010/main" val="900400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02929"/>
              </p:ext>
            </p:extLst>
          </p:nvPr>
        </p:nvGraphicFramePr>
        <p:xfrm>
          <a:off x="226108" y="1760760"/>
          <a:ext cx="8723312" cy="410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(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or GS-9669) +/- Ribavirin in GT1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Trial (Arms 12-</a:t>
            </a:r>
            <a:r>
              <a:rPr lang="en-US" sz="2400" dirty="0" smtClean="0"/>
              <a:t>17 &amp; 22</a:t>
            </a:r>
            <a:r>
              <a:rPr lang="en-US" sz="2400" dirty="0"/>
              <a:t>):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</a:t>
            </a:r>
            <a:r>
              <a:rPr lang="en-US" dirty="0" err="1"/>
              <a:t>Gastroenterogy</a:t>
            </a:r>
            <a:r>
              <a:rPr lang="en-US" dirty="0"/>
              <a:t>. 2014:146:</a:t>
            </a:r>
            <a:r>
              <a:rPr lang="en-US" dirty="0" smtClean="0"/>
              <a:t>736</a:t>
            </a:r>
            <a:r>
              <a:rPr lang="en-US" dirty="0"/>
              <a:t>-43.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6236" y="606741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*All regimens 12 weeks except treatment-naïve LDV-SOF + Ribavirin= 6 week regimen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64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25/25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082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Treatment-Naive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20320" y="5441040"/>
            <a:ext cx="323101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48764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22" charset="0"/>
              </a:rPr>
              <a:t>Noncirrhotic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53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23/25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434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9/</a:t>
            </a:r>
            <a:r>
              <a:rPr lang="en-US" sz="14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498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7/10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38876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6760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10/10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5804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17/25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85800" y="4432740"/>
            <a:ext cx="73152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9</a:t>
            </a:r>
            <a:r>
              <a:rPr lang="en-US" sz="1400" dirty="0" smtClean="0">
                <a:solidFill>
                  <a:schemeClr val="bg1"/>
                </a:solidFill>
              </a:rPr>
              <a:t>/9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590400" y="1905000"/>
            <a:ext cx="0" cy="291998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ELECTRON TRIAL, SVR 12 by Treatment Regimen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6705600" y="5471879"/>
            <a:ext cx="2240280" cy="4998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C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irrhotic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Prior Null Responder</a:t>
            </a:r>
            <a:endParaRPr lang="en-US" sz="1400" b="1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461779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671580" y="5441040"/>
            <a:ext cx="211226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61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1D48"/>
                </a:solidFill>
              </a:rPr>
              <a:t>Ledipasvir + Sofosbuvir +/- Ribavirin in </a:t>
            </a:r>
            <a:r>
              <a:rPr lang="en-US" sz="2400" smtClean="0">
                <a:solidFill>
                  <a:srgbClr val="001D48"/>
                </a:solidFill>
              </a:rPr>
              <a:t>GT</a:t>
            </a:r>
            <a:r>
              <a:rPr lang="en-US" sz="2400">
                <a:solidFill>
                  <a:srgbClr val="001D48"/>
                </a:solidFill>
              </a:rPr>
              <a:t> </a:t>
            </a:r>
            <a:r>
              <a:rPr lang="en-US" sz="2400" smtClean="0">
                <a:solidFill>
                  <a:srgbClr val="001D48"/>
                </a:solidFill>
              </a:rPr>
              <a:t>1 &amp; 3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ELECTRON 2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 smtClean="0">
                <a:latin typeface="Arial"/>
                <a:cs typeface="Arial"/>
              </a:rPr>
              <a:t>Gane</a:t>
            </a:r>
            <a:r>
              <a:rPr lang="en-US" sz="1400" dirty="0" smtClean="0">
                <a:latin typeface="Arial"/>
                <a:cs typeface="Arial"/>
              </a:rPr>
              <a:t> EJ, </a:t>
            </a:r>
            <a:r>
              <a:rPr lang="en-US" sz="1400" dirty="0">
                <a:latin typeface="Arial"/>
                <a:cs typeface="Arial"/>
              </a:rPr>
              <a:t>et al. </a:t>
            </a:r>
            <a:r>
              <a:rPr lang="en-US" sz="1400" dirty="0" smtClean="0">
                <a:latin typeface="Arial"/>
                <a:cs typeface="Arial"/>
              </a:rPr>
              <a:t>49</a:t>
            </a:r>
            <a:r>
              <a:rPr lang="en-US" sz="1400" baseline="30000" dirty="0" smtClean="0">
                <a:latin typeface="Arial"/>
                <a:cs typeface="Arial"/>
              </a:rPr>
              <a:t>th</a:t>
            </a:r>
            <a:r>
              <a:rPr lang="en-US" sz="1400" dirty="0" smtClean="0">
                <a:latin typeface="Arial"/>
                <a:cs typeface="Arial"/>
              </a:rPr>
              <a:t> EASL. </a:t>
            </a:r>
            <a:r>
              <a:rPr lang="en-US" sz="1400" dirty="0">
                <a:latin typeface="Arial"/>
                <a:cs typeface="Arial"/>
              </a:rPr>
              <a:t>2014</a:t>
            </a:r>
            <a:r>
              <a:rPr lang="en-US" sz="1400" dirty="0" smtClean="0">
                <a:latin typeface="Arial"/>
                <a:cs typeface="Arial"/>
              </a:rPr>
              <a:t>: Abstract O6.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11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sz="32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447800"/>
            <a:ext cx="8515350" cy="5029200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Approval Status</a:t>
            </a:r>
            <a:r>
              <a:rPr lang="en-US" sz="2000" dirty="0" smtClean="0"/>
              <a:t>: FDA approved October 10, 2014</a:t>
            </a:r>
          </a:p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Indications and Usage </a:t>
            </a:r>
            <a:br>
              <a:rPr lang="en-US" sz="2000" b="1" dirty="0" smtClean="0"/>
            </a:br>
            <a:r>
              <a:rPr lang="en-US" sz="2000" dirty="0" smtClean="0"/>
              <a:t>- Indicated for the treatment of chronic HCV genotype 1 in adults</a:t>
            </a:r>
          </a:p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Class &amp; Mechanism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- Ledipasvir: NS5A inhibitor</a:t>
            </a:r>
            <a:br>
              <a:rPr lang="en-US" sz="2000" dirty="0" smtClean="0"/>
            </a:br>
            <a:r>
              <a:rPr lang="en-US" sz="2000" dirty="0" smtClean="0"/>
              <a:t>- Sofosbuvir: Nucleotide analog NS5B </a:t>
            </a:r>
            <a:r>
              <a:rPr lang="en-US" sz="2000" dirty="0"/>
              <a:t>polymerase </a:t>
            </a:r>
            <a:r>
              <a:rPr lang="en-US" sz="2000" dirty="0" smtClean="0"/>
              <a:t>inhibitor</a:t>
            </a:r>
            <a:endParaRPr lang="en-US" sz="2000" dirty="0"/>
          </a:p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Dosing: </a:t>
            </a:r>
            <a:r>
              <a:rPr lang="en-US" sz="2000" dirty="0" smtClean="0"/>
              <a:t>Ledipasvir-Sofosbuvir (fixed dose 90 mg/400 mg) </a:t>
            </a:r>
            <a:br>
              <a:rPr lang="en-US" sz="2000" dirty="0" smtClean="0"/>
            </a:br>
            <a:r>
              <a:rPr lang="en-US" sz="2000" dirty="0" smtClean="0"/>
              <a:t>              </a:t>
            </a:r>
            <a:r>
              <a:rPr lang="en-US" sz="2000" dirty="0"/>
              <a:t>O</a:t>
            </a:r>
            <a:r>
              <a:rPr lang="en-US" sz="2000" dirty="0" smtClean="0"/>
              <a:t>ne tablet orally once daily with or without food </a:t>
            </a:r>
          </a:p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Adverse Effects (AE)</a:t>
            </a:r>
            <a:r>
              <a:rPr lang="en-US" sz="2000" dirty="0" smtClean="0"/>
              <a:t>: Fatigue, headache</a:t>
            </a:r>
          </a:p>
          <a:p>
            <a:pPr>
              <a:lnSpc>
                <a:spcPts val="2200"/>
              </a:lnSpc>
              <a:spcBef>
                <a:spcPts val="2400"/>
              </a:spcBef>
            </a:pPr>
            <a:r>
              <a:rPr lang="en-US" sz="2000" b="1" dirty="0" smtClean="0"/>
              <a:t>Drug Drug interactions:</a:t>
            </a:r>
            <a:r>
              <a:rPr lang="en-US" sz="2000" dirty="0" smtClean="0"/>
              <a:t> Minor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/>
              <a:t>Harvoni</a:t>
            </a:r>
            <a:r>
              <a:rPr lang="en-US" dirty="0"/>
              <a:t> Prescribing Information. Gilead </a:t>
            </a:r>
            <a:r>
              <a:rPr lang="en-US" dirty="0" smtClean="0"/>
              <a:t>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4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 1 &amp; 3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ELECTRON 2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81349"/>
              </p:ext>
            </p:extLst>
          </p:nvPr>
        </p:nvGraphicFramePr>
        <p:xfrm>
          <a:off x="514350" y="1600200"/>
          <a:ext cx="8115300" cy="380297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ELECTRON 2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428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fixed-dose combination of ledipasvir-sofosbuvir +/- ribavirin in treatment-naïve and treatment-experienced genotype 1 and in treatment-naïve genotype 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Hepatitis treatment centers in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(n=90)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Group 1: GT1, prior failure with sofosbuvir-based regimen (all relapse)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Group 2: GT1, decompensated cirrhosis (Child-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Turcotte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-Pugh class B)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Group 3: GT3, treatment naïve</a:t>
                      </a:r>
                      <a:endParaRPr lang="en-US" sz="1800" b="1" baseline="0" dirty="0" smtClean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764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>
          <a:xfrm>
            <a:off x="5406905" y="229890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ELECTRON 2: 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00" y="2123824"/>
            <a:ext cx="3108960" cy="357567"/>
          </a:xfrm>
          <a:prstGeom prst="rect">
            <a:avLst/>
          </a:prstGeom>
          <a:solidFill>
            <a:srgbClr val="B2C9E0"/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LDV-SOF + </a:t>
            </a:r>
            <a:r>
              <a:rPr lang="en-US" sz="1400" b="1" dirty="0">
                <a:latin typeface="Arial"/>
                <a:cs typeface="Arial"/>
              </a:rPr>
              <a:t>RBV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144664" y="211897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4543" y="1935840"/>
            <a:ext cx="1612903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 smtClean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Prior </a:t>
            </a:r>
            <a:r>
              <a:rPr lang="en-US" sz="1400" b="1" dirty="0" err="1" smtClean="0">
                <a:solidFill>
                  <a:srgbClr val="FFFFFF"/>
                </a:solidFill>
                <a:cs typeface="Arial"/>
              </a:rPr>
              <a:t>Sofobuvir</a:t>
            </a:r>
            <a:endParaRPr lang="en-US" sz="1400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78301" y="302496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78301" y="210114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19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4543" y="2849880"/>
            <a:ext cx="1612903" cy="731520"/>
          </a:xfrm>
          <a:prstGeom prst="rect">
            <a:avLst/>
          </a:prstGeom>
          <a:solidFill>
            <a:srgbClr val="6955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FFFF"/>
                </a:solidFill>
                <a:cs typeface="Arial"/>
              </a:rPr>
              <a:t>GT1</a:t>
            </a:r>
            <a:br>
              <a:rPr lang="en-US" sz="1400" b="1" dirty="0">
                <a:solidFill>
                  <a:srgbClr val="FFFFFF"/>
                </a:solidFill>
                <a:cs typeface="Arial"/>
              </a:rPr>
            </a:br>
            <a:r>
              <a:rPr lang="en-US" sz="1400" b="1" dirty="0" smtClean="0">
                <a:solidFill>
                  <a:srgbClr val="FFFFFF"/>
                </a:solidFill>
                <a:cs typeface="Arial"/>
              </a:rPr>
              <a:t>CTP Class B</a:t>
            </a:r>
            <a:endParaRPr lang="en-US" sz="1400" i="1" dirty="0">
              <a:solidFill>
                <a:srgbClr val="FFFFFF"/>
              </a:solidFill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5422901" y="4106607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578301" y="3790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2286000" y="3923367"/>
            <a:ext cx="3109469" cy="3575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8160660" y="39040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5422901" y="4706874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578301" y="45898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26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2286000" y="4523634"/>
            <a:ext cx="3109469" cy="3575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+ RBV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160660" y="4504267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422901" y="3217448"/>
            <a:ext cx="31089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286000" y="3034208"/>
            <a:ext cx="3109469" cy="3575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38100" dist="38100" dir="2700000" algn="tl" rotWithShape="0">
              <a:srgbClr val="000000">
                <a:alpha val="70000"/>
              </a:srgbClr>
            </a:outerShdw>
          </a:effectLst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LDV-SOF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0660" y="3003501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6113" y="1295400"/>
            <a:ext cx="9162291" cy="515104"/>
            <a:chOff x="-6113" y="1362488"/>
            <a:chExt cx="9162291" cy="515104"/>
          </a:xfrm>
        </p:grpSpPr>
        <p:sp>
          <p:nvSpPr>
            <p:cNvPr id="33" name="Rectangle 32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6680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347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854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305981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85582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1435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 flipV="1">
              <a:off x="542557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-6949" y="5215643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ledipasvir-sofosbuvir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; RBV = ribavirin </a:t>
            </a: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cxnSp>
        <p:nvCxnSpPr>
          <p:cNvPr id="4" name="Straight Arrow Connector 3"/>
          <p:cNvCxnSpPr>
            <a:stCxn id="54" idx="3"/>
            <a:endCxn id="68" idx="1"/>
          </p:cNvCxnSpPr>
          <p:nvPr/>
        </p:nvCxnSpPr>
        <p:spPr>
          <a:xfrm flipV="1">
            <a:off x="1608360" y="4102151"/>
            <a:ext cx="677640" cy="25648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3"/>
            <a:endCxn id="72" idx="1"/>
          </p:cNvCxnSpPr>
          <p:nvPr/>
        </p:nvCxnSpPr>
        <p:spPr>
          <a:xfrm>
            <a:off x="1608360" y="4358640"/>
            <a:ext cx="677640" cy="34377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-4543" y="3764280"/>
            <a:ext cx="1612903" cy="1188720"/>
          </a:xfrm>
          <a:prstGeom prst="rect">
            <a:avLst/>
          </a:prstGeom>
          <a:solidFill>
            <a:srgbClr val="7D9E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GT3</a:t>
            </a:r>
            <a:br>
              <a:rPr lang="en-US" sz="1400" b="1" dirty="0" smtClean="0">
                <a:solidFill>
                  <a:schemeClr val="bg1"/>
                </a:solidFill>
                <a:cs typeface="Arial"/>
              </a:rPr>
            </a:br>
            <a:r>
              <a:rPr lang="en-US" sz="1400" b="1" dirty="0" smtClean="0">
                <a:solidFill>
                  <a:schemeClr val="bg1"/>
                </a:solidFill>
                <a:cs typeface="Arial"/>
              </a:rPr>
              <a:t>Treatment Naïve</a:t>
            </a:r>
            <a:endParaRPr lang="en-US" sz="1400" b="1" i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6661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+/- Ribavirin in GT 1 &amp; 3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ELECTRON 2</a:t>
            </a:r>
            <a:r>
              <a:rPr lang="en-US" sz="2400"/>
              <a:t>: </a:t>
            </a:r>
            <a:r>
              <a:rPr lang="en-US" sz="2400" smtClean="0"/>
              <a:t>Results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 12, by GT and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Gane</a:t>
            </a:r>
            <a:r>
              <a:rPr lang="en-US" dirty="0"/>
              <a:t> EJ, et al. 49</a:t>
            </a:r>
            <a:r>
              <a:rPr lang="en-US" baseline="30000" dirty="0"/>
              <a:t>th</a:t>
            </a:r>
            <a:r>
              <a:rPr lang="en-US" dirty="0"/>
              <a:t> EASL. 2014: Abstract O6.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067602"/>
              </p:ext>
            </p:extLst>
          </p:nvPr>
        </p:nvGraphicFramePr>
        <p:xfrm>
          <a:off x="377820" y="182880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783440" y="4602840"/>
            <a:ext cx="9144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19/19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03920" y="5528580"/>
            <a:ext cx="17440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68446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5181600" y="5528580"/>
            <a:ext cx="32766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 Naive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8832" y="4602840"/>
            <a:ext cx="963168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13/20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06794" y="4602840"/>
            <a:ext cx="963166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22908" y="4602840"/>
            <a:ext cx="94183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276600" y="5528580"/>
            <a:ext cx="1667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CTP Class B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76600" y="5539920"/>
            <a:ext cx="170073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81600" y="5539920"/>
            <a:ext cx="3300931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5104" y="6044738"/>
            <a:ext cx="9162288" cy="2743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</p:spPr>
        <p:txBody>
          <a:bodyPr lIns="92486" tIns="45431" rIns="92486" bIns="45431" anchor="ctr">
            <a:prstTxWarp prst="textNoShape">
              <a:avLst/>
            </a:prstTxWarp>
          </a:bodyPr>
          <a:lstStyle/>
          <a:p>
            <a:pPr marL="274320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LDV-SOF =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sofosbuvir; RBV = ribavirin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8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1D48"/>
                </a:solidFill>
              </a:rPr>
              <a:t>Ledipasvir-Sofosbuvir in GT-1</a:t>
            </a:r>
            <a:r>
              <a:rPr lang="en-US" sz="2800" dirty="0">
                <a:solidFill>
                  <a:srgbClr val="001D48"/>
                </a:solidFill>
              </a:rPr>
              <a:t> </a:t>
            </a:r>
            <a:r>
              <a:rPr lang="en-US" sz="2800" dirty="0" smtClean="0">
                <a:solidFill>
                  <a:srgbClr val="001D48"/>
                </a:solidFill>
              </a:rPr>
              <a:t>and HIV Coinfection</a:t>
            </a:r>
            <a:br>
              <a:rPr lang="en-US" sz="2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ERADICATE Trial</a:t>
            </a:r>
            <a:endParaRPr lang="en-US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2a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718E25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latin typeface="Arial"/>
                <a:cs typeface="Arial"/>
              </a:rPr>
              <a:t>Source: </a:t>
            </a:r>
            <a:r>
              <a:rPr lang="en-US" sz="1400" dirty="0" err="1"/>
              <a:t>Osinusi</a:t>
            </a:r>
            <a:r>
              <a:rPr lang="en-US" sz="1400" dirty="0"/>
              <a:t> A, et al. 49</a:t>
            </a:r>
            <a:r>
              <a:rPr lang="en-US" sz="1400" baseline="30000" dirty="0"/>
              <a:t>th</a:t>
            </a:r>
            <a:r>
              <a:rPr lang="en-US" sz="1400" dirty="0"/>
              <a:t> EASL. 2014: Abstract O14.</a:t>
            </a:r>
          </a:p>
        </p:txBody>
      </p:sp>
      <p:sp>
        <p:nvSpPr>
          <p:cNvPr id="8" name="Rectangle 7"/>
          <p:cNvSpPr/>
          <p:nvPr/>
        </p:nvSpPr>
        <p:spPr>
          <a:xfrm>
            <a:off x="7467600" y="1828800"/>
            <a:ext cx="1680648" cy="3718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HIV Coinfection</a:t>
            </a:r>
          </a:p>
        </p:txBody>
      </p:sp>
    </p:spTree>
    <p:extLst>
      <p:ext uri="{BB962C8B-B14F-4D97-AF65-F5344CB8AC3E}">
        <p14:creationId xmlns:p14="http://schemas.microsoft.com/office/powerpoint/2010/main" val="2452358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Osinusi</a:t>
            </a:r>
            <a:r>
              <a:rPr lang="en-US" dirty="0"/>
              <a:t> A, et al. </a:t>
            </a:r>
            <a:r>
              <a:rPr lang="en-US" dirty="0" smtClean="0"/>
              <a:t>49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EASL. 2014: Abstract O14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GT1 with HIV Coinfection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ERADICATE Trial</a:t>
            </a:r>
            <a:r>
              <a:rPr lang="en-US" sz="2700" dirty="0"/>
              <a:t>: </a:t>
            </a:r>
            <a:r>
              <a:rPr lang="en-US" sz="2700" dirty="0" smtClean="0"/>
              <a:t>Features</a:t>
            </a:r>
            <a:endParaRPr lang="en-US" sz="27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21052"/>
              </p:ext>
            </p:extLst>
          </p:nvPr>
        </p:nvGraphicFramePr>
        <p:xfrm>
          <a:off x="495300" y="1462446"/>
          <a:ext cx="8115300" cy="47097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1153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NIH ERADICATE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3176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, phase 2, using fixed dose combination of ledipasvir-sofosbuvir for 12 weeks in treatment-naïve GT 1 and HIV coinfection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one center in United States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Treatment Naïve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 (range in different treatment arms)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50 adult patients  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Cohort A: Antiretroviral Untreated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Cohort B: Antiretroviral Treated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Fibrosis stage 0-3 (patients with cirrhosis excluded)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Primary = SVR12; safety and tolerability 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269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/>
          <p:nvPr/>
        </p:nvCxnSpPr>
        <p:spPr>
          <a:xfrm>
            <a:off x="4734036" y="2190300"/>
            <a:ext cx="3584448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49</a:t>
            </a:r>
            <a:r>
              <a:rPr lang="en-US" baseline="30000" dirty="0"/>
              <a:t>th</a:t>
            </a:r>
            <a:r>
              <a:rPr lang="en-US" dirty="0"/>
              <a:t> EASL. 2014: Abstract 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ERADICATE </a:t>
            </a:r>
            <a:r>
              <a:rPr lang="en-US" dirty="0"/>
              <a:t>Trial: </a:t>
            </a:r>
            <a:r>
              <a:rPr lang="en-US" dirty="0" smtClean="0"/>
              <a:t>Study Design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838199" y="2000567"/>
            <a:ext cx="3886201" cy="3575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 smtClean="0">
                <a:latin typeface="Arial"/>
                <a:cs typeface="Arial"/>
              </a:rPr>
              <a:t>Ledipasvir- Sofosbuvir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109516" y="19812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728794" y="3860207"/>
            <a:ext cx="119786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5"/>
          <p:cNvSpPr>
            <a:spLocks noChangeArrowheads="1"/>
          </p:cNvSpPr>
          <p:nvPr/>
        </p:nvSpPr>
        <p:spPr bwMode="auto">
          <a:xfrm>
            <a:off x="837896" y="3676967"/>
            <a:ext cx="3890062" cy="3575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1400" b="1" dirty="0">
                <a:latin typeface="Arial"/>
                <a:cs typeface="Arial"/>
              </a:rPr>
              <a:t>Ledipasvir- Sofosbuvir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715000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SVR4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838201" y="2350860"/>
            <a:ext cx="3886200" cy="967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 smtClean="0">
                <a:latin typeface="Arial"/>
                <a:cs typeface="Arial"/>
              </a:rPr>
              <a:t>Antiretroviral Untreated (n = 13)</a:t>
            </a:r>
            <a:br>
              <a:rPr lang="en-US" sz="1400" b="1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count stable &amp; HIV RNA &lt; 500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or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CD4 &gt; 500 cells/mm</a:t>
            </a:r>
            <a:r>
              <a:rPr lang="en-US" sz="1400" baseline="30000" dirty="0" smtClean="0">
                <a:latin typeface="Arial"/>
                <a:cs typeface="Arial"/>
              </a:rPr>
              <a:t>3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838201" y="4024080"/>
            <a:ext cx="3886200" cy="967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lnSpc>
                <a:spcPts val="1800"/>
              </a:lnSpc>
            </a:pPr>
            <a:r>
              <a:rPr lang="en-US" sz="1400" b="1" dirty="0">
                <a:latin typeface="Arial"/>
                <a:cs typeface="Arial"/>
              </a:rPr>
              <a:t>*</a:t>
            </a:r>
            <a:r>
              <a:rPr lang="en-US" sz="1400" b="1" dirty="0" smtClean="0">
                <a:latin typeface="Arial"/>
                <a:cs typeface="Arial"/>
              </a:rPr>
              <a:t>Antiretroviral </a:t>
            </a:r>
            <a:r>
              <a:rPr lang="en-US" sz="1400" b="1" dirty="0">
                <a:latin typeface="Arial"/>
                <a:cs typeface="Arial"/>
              </a:rPr>
              <a:t>T</a:t>
            </a:r>
            <a:r>
              <a:rPr lang="en-US" sz="1400" b="1" dirty="0" smtClean="0">
                <a:latin typeface="Arial"/>
                <a:cs typeface="Arial"/>
              </a:rPr>
              <a:t>reated (n = 37</a:t>
            </a:r>
            <a:r>
              <a:rPr lang="en-US" sz="1400" b="1" u="sng" dirty="0" smtClean="0">
                <a:latin typeface="Arial"/>
                <a:cs typeface="Arial"/>
              </a:rPr>
              <a:t>)</a:t>
            </a:r>
            <a:br>
              <a:rPr lang="en-US" sz="1400" b="1" u="sng" dirty="0" smtClean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CD4 &gt; 500 cells/mm</a:t>
            </a:r>
            <a:r>
              <a:rPr lang="en-US" sz="1400" baseline="30000" dirty="0">
                <a:latin typeface="Arial"/>
                <a:cs typeface="Arial"/>
              </a:rPr>
              <a:t>3</a:t>
            </a:r>
          </a:p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HIV RNA &lt; 40 copies/ml</a:t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Current ARVs ≥ 8 weeks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09516" y="3657600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423480" y="3860207"/>
            <a:ext cx="1673350" cy="0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-42180" y="1313696"/>
            <a:ext cx="9198358" cy="515104"/>
            <a:chOff x="-42180" y="1362488"/>
            <a:chExt cx="9198358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-4218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2874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8000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50154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4082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46902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72634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600836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-6949" y="5394984"/>
            <a:ext cx="9162288" cy="777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2400"/>
              </a:lnSpc>
              <a:spcBef>
                <a:spcPts val="8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Ledipasvir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-sofosbuvir (90/400 mg): fixed dose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combination; one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pill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*</a:t>
            </a:r>
            <a:r>
              <a:rPr lang="en-US" sz="1400" b="1" dirty="0" smtClean="0">
                <a:latin typeface="Arial"/>
                <a:cs typeface="Arial"/>
              </a:rPr>
              <a:t>Antiretrovirals allowed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tenofovir,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emtricitabine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, efavirenz, rilpivirine, and raltegravir   </a:t>
            </a:r>
          </a:p>
        </p:txBody>
      </p:sp>
    </p:spTree>
    <p:extLst>
      <p:ext uri="{BB962C8B-B14F-4D97-AF65-F5344CB8AC3E}">
        <p14:creationId xmlns:p14="http://schemas.microsoft.com/office/powerpoint/2010/main" val="3128471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ERADICATE </a:t>
            </a:r>
            <a:r>
              <a:rPr lang="en-US" sz="2400" dirty="0"/>
              <a:t>Trial: </a:t>
            </a:r>
            <a:r>
              <a:rPr lang="en-US" sz="2400" dirty="0" smtClean="0"/>
              <a:t>Antiretroviral Regimens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47026"/>
              </p:ext>
            </p:extLst>
          </p:nvPr>
        </p:nvGraphicFramePr>
        <p:xfrm>
          <a:off x="739902" y="1676400"/>
          <a:ext cx="7664196" cy="388330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908298"/>
                <a:gridCol w="3755898"/>
              </a:tblGrid>
              <a:tr h="1122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Antiretroviral Agent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Antiretroviral Treated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 = 37)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Tenofovir-emtricitabine</a:t>
                      </a:r>
                      <a:endParaRPr lang="en-US" sz="1800" dirty="0"/>
                    </a:p>
                  </a:txBody>
                  <a:tcPr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(100)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CE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(41)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(27)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Rilpivirine</a:t>
                      </a:r>
                      <a:endParaRPr lang="en-US" sz="1800" dirty="0"/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 (21)</a:t>
                      </a:r>
                      <a:endParaRPr lang="en-US" sz="1800" dirty="0"/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Rilpivirine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 (8)</a:t>
                      </a:r>
                    </a:p>
                  </a:txBody>
                  <a:tcPr marL="73152" marR="4572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46009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Efavirenz + Raltegravir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6576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1 (3)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49</a:t>
            </a:r>
            <a:r>
              <a:rPr lang="en-US" baseline="30000" dirty="0"/>
              <a:t>th</a:t>
            </a:r>
            <a:r>
              <a:rPr lang="en-US" dirty="0"/>
              <a:t> EASL. 2014: Abstract </a:t>
            </a:r>
            <a:r>
              <a:rPr lang="en-US" dirty="0" smtClean="0"/>
              <a:t>O14.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2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Sofosbuvir-Ledipasvir in GT1 with HIV Coinfection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ERADICATE </a:t>
            </a:r>
            <a:r>
              <a:rPr lang="en-US" sz="2400" dirty="0"/>
              <a:t>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973831"/>
              </p:ext>
            </p:extLst>
          </p:nvPr>
        </p:nvGraphicFramePr>
        <p:xfrm>
          <a:off x="457199" y="1676400"/>
          <a:ext cx="8229601" cy="440776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65231"/>
                <a:gridCol w="2532185"/>
                <a:gridCol w="253218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HCV RNA &lt; LLOQ, %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Untreated 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(n=13)</a:t>
                      </a:r>
                    </a:p>
                  </a:txBody>
                  <a:tcPr marL="27432" marR="27432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E4B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ARV Treated</a:t>
                      </a:r>
                      <a:br>
                        <a:rPr lang="en-US" sz="18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</a:b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(n=37)</a:t>
                      </a:r>
                    </a:p>
                  </a:txBody>
                  <a:tcPr marL="27432" marR="2743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4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 8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(n=37))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Week</a:t>
                      </a:r>
                      <a:r>
                        <a:rPr lang="en-US" sz="1800" baseline="0" dirty="0" smtClean="0"/>
                        <a:t> 12 (EOT)</a:t>
                      </a:r>
                      <a:endParaRPr lang="en-US" sz="18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=13)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(n=30)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=12)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100 (n=20)</a:t>
                      </a:r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=10)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 available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8222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SVR 12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(n =10)</a:t>
                      </a:r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 available</a:t>
                      </a:r>
                      <a:endParaRPr lang="en-US" sz="1800" dirty="0"/>
                    </a:p>
                  </a:txBody>
                  <a:tcPr marL="73152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Osinusi</a:t>
            </a:r>
            <a:r>
              <a:rPr lang="en-US" dirty="0"/>
              <a:t> A, et al. 49</a:t>
            </a:r>
            <a:r>
              <a:rPr lang="en-US" baseline="30000" dirty="0"/>
              <a:t>th</a:t>
            </a:r>
            <a:r>
              <a:rPr lang="en-US" dirty="0"/>
              <a:t> EASL. 2014: Abstract </a:t>
            </a:r>
            <a:r>
              <a:rPr lang="en-US" dirty="0" smtClean="0"/>
              <a:t>O14.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41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557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sz="27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27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346201"/>
            <a:ext cx="8839199" cy="5102352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Extremely attractive new option for Genotype 1 HCV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First FDA-approved interferon and ribavirin free regimen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Highly effective with SVR rates &gt;95%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Convenient (one pill once a day) and well tolerated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Few major drug-drug interactions</a:t>
            </a:r>
            <a:endParaRPr lang="en-US" sz="2000" dirty="0"/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Duration 8-24 weeks (depending on treatment experience and presence of cirrhosis, and viral load at baseline)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Not currently approved for HIV coinfection or other genotypes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Cost will be major issue, especially if over 12 weeks of Rx  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r>
              <a:rPr lang="en-US" sz="2000" dirty="0" smtClean="0"/>
              <a:t>No resistance testing advised</a:t>
            </a:r>
          </a:p>
          <a:p>
            <a:pPr>
              <a:lnSpc>
                <a:spcPts val="2000"/>
              </a:lnSpc>
              <a:spcBef>
                <a:spcPts val="20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48149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Indications and Usage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35213"/>
              </p:ext>
            </p:extLst>
          </p:nvPr>
        </p:nvGraphicFramePr>
        <p:xfrm>
          <a:off x="457200" y="1600202"/>
          <a:ext cx="8229600" cy="414337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325035"/>
                <a:gridCol w="290456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Genotype 1 Patient Populations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Treatment Duration*</a:t>
                      </a: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Treatment naïve with or without cirrhosis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Treatment experienced** without cirrhosis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weeks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Treatment experienced** with cirrhosis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weeks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1485898">
                <a:tc gridSpan="2">
                  <a:txBody>
                    <a:bodyPr/>
                    <a:lstStyle/>
                    <a:p>
                      <a:pPr marL="91440" indent="-45720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*Consider treatment duration of 8</a:t>
                      </a:r>
                      <a:r>
                        <a:rPr lang="en-US" sz="1600" baseline="0" dirty="0" smtClean="0"/>
                        <a:t> weeks in treatment-naïve patients without cirrhosis who have a pretreatment HCV RNA less than 6 million IU/mL</a:t>
                      </a:r>
                    </a:p>
                    <a:p>
                      <a:pPr marL="91440" indent="-457200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/>
                        <a:t>**Treatment-experienced patients who have failed treatment with either (a) peginterferon  alfa plus ribavirin or (b) HCV protease inhibitor plus peginterferon alfa plus ribavirin</a:t>
                      </a:r>
                      <a:endParaRPr lang="en-US" sz="1600" dirty="0"/>
                    </a:p>
                  </a:txBody>
                  <a:tcPr marL="182880" marR="4572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73152" marR="4572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270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Who to treat for 8 weeks?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850" y="1393371"/>
            <a:ext cx="8515350" cy="4800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Genotype 1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Viral Load &lt; 6M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err="1" smtClean="0"/>
              <a:t>Noncirrhotic</a:t>
            </a:r>
            <a:endParaRPr lang="en-US" sz="2800" dirty="0" smtClean="0"/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Treatment Naïve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No ribavirin needed for any patient group (with possible exception of special populations – see New Zealand Study)</a:t>
            </a:r>
          </a:p>
          <a:p>
            <a:pPr lvl="1"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No ribavirin for 8 week treatment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70604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Potential Off-Label and Future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62" y="1560286"/>
            <a:ext cx="8807961" cy="48006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HIV Coinfection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Decompensated cirrhosis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/>
              <a:t>Genotype </a:t>
            </a:r>
            <a:r>
              <a:rPr lang="en-US" sz="2800" dirty="0" smtClean="0"/>
              <a:t>?2, 3,  ?4-6 with or without ribavirin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Renal disease with GFR &lt; 30 mL/min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Interferon to shorten therapy to &lt;8 weeks may be explored post marketing of these medications</a:t>
            </a:r>
          </a:p>
          <a:p>
            <a:pPr>
              <a:lnSpc>
                <a:spcPts val="3000"/>
              </a:lnSpc>
              <a:spcBef>
                <a:spcPts val="2000"/>
              </a:spcBef>
            </a:pPr>
            <a:r>
              <a:rPr lang="en-US" sz="2800" dirty="0" smtClean="0"/>
              <a:t>Response guided therapy with VL at times &lt; 1 week?</a:t>
            </a:r>
            <a:endParaRPr lang="en-US" sz="2800" dirty="0"/>
          </a:p>
          <a:p>
            <a:pPr marL="0" indent="0">
              <a:lnSpc>
                <a:spcPts val="3000"/>
              </a:lnSpc>
              <a:spcBef>
                <a:spcPts val="2000"/>
              </a:spcBef>
              <a:buNone/>
            </a:pP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087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/>
              <a:t>E</a:t>
            </a:r>
            <a:r>
              <a:rPr lang="en-US" sz="3200" dirty="0" smtClean="0"/>
              <a:t>stimated Cost of Therapy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21879"/>
              </p:ext>
            </p:extLst>
          </p:nvPr>
        </p:nvGraphicFramePr>
        <p:xfrm>
          <a:off x="457200" y="1447802"/>
          <a:ext cx="8229600" cy="464819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114800"/>
                <a:gridCol w="4114800"/>
              </a:tblGrid>
              <a:tr h="72991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 of Ledipasvir-Sofosbuvir Based on Treatment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Duration of Treatment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Estimated Cost*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5B82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8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$63,000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12 Weeks</a:t>
                      </a:r>
                      <a:endParaRPr lang="en-US" sz="2000" dirty="0"/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$94,500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8081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24 Weeks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$189,000</a:t>
                      </a: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*Estimated</a:t>
                      </a:r>
                      <a:r>
                        <a:rPr lang="en-US" sz="1600" b="0" baseline="0" dirty="0" smtClean="0"/>
                        <a:t> cost based on </a:t>
                      </a:r>
                      <a:r>
                        <a:rPr lang="en-US" sz="1600" b="0" dirty="0" smtClean="0"/>
                        <a:t>Wholesaler Acquisition Cost in United States</a:t>
                      </a:r>
                      <a:r>
                        <a:rPr lang="en-US" sz="1600" b="0" baseline="0" dirty="0" smtClean="0"/>
                        <a:t> of </a:t>
                      </a:r>
                      <a:r>
                        <a:rPr lang="en-US" sz="1600" b="0" dirty="0" smtClean="0"/>
                        <a:t>$1125 per pill</a:t>
                      </a:r>
                    </a:p>
                  </a:txBody>
                  <a:tcPr marL="182880" marR="45720" marT="228600" marB="228600"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3152" marR="45720" marT="228600" marB="2286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06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Drug-Drug Interactions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78280"/>
            <a:ext cx="8515350" cy="48006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en-US" b="1" dirty="0"/>
              <a:t>N</a:t>
            </a:r>
            <a:r>
              <a:rPr lang="en-US" b="1" dirty="0" smtClean="0"/>
              <a:t>ot recommended for </a:t>
            </a:r>
            <a:r>
              <a:rPr lang="en-US" b="1" dirty="0" err="1" smtClean="0"/>
              <a:t>coadministration</a:t>
            </a:r>
            <a:r>
              <a:rPr lang="en-US" b="1" dirty="0" smtClean="0"/>
              <a:t> with: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P-</a:t>
            </a:r>
            <a:r>
              <a:rPr lang="en-US" dirty="0" err="1" smtClean="0"/>
              <a:t>gp</a:t>
            </a:r>
            <a:r>
              <a:rPr lang="en-US" dirty="0" smtClean="0"/>
              <a:t> inducers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. Rifampin-like drugs, St. John’s </a:t>
            </a:r>
            <a:r>
              <a:rPr lang="en-US" dirty="0" err="1" smtClean="0"/>
              <a:t>Wort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ts val="3000"/>
              </a:lnSpc>
              <a:spcBef>
                <a:spcPts val="2400"/>
              </a:spcBef>
            </a:pPr>
            <a:r>
              <a:rPr lang="en-US" b="1" dirty="0" smtClean="0"/>
              <a:t>Consult Prescribing Information Regarding </a:t>
            </a:r>
            <a:r>
              <a:rPr lang="en-US" b="1" dirty="0"/>
              <a:t>I</a:t>
            </a:r>
            <a:r>
              <a:rPr lang="en-US" b="1" dirty="0" smtClean="0"/>
              <a:t>nteractions with the following classes of medications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- Acid </a:t>
            </a:r>
            <a:r>
              <a:rPr lang="en-US" smtClean="0"/>
              <a:t>reducing agents (Antacids, PPIs, H2 Blockers)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err="1" smtClean="0"/>
              <a:t>Antiarrhythmics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Anticonvulsants</a:t>
            </a:r>
            <a:br>
              <a:rPr lang="en-US" dirty="0" smtClean="0"/>
            </a:br>
            <a:r>
              <a:rPr lang="en-US" dirty="0" smtClean="0"/>
              <a:t>- Antimycobacterials</a:t>
            </a:r>
            <a:br>
              <a:rPr lang="en-US" dirty="0" smtClean="0"/>
            </a:br>
            <a:r>
              <a:rPr lang="en-US" dirty="0" smtClean="0"/>
              <a:t>- HIV antiretrovirals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i="1" dirty="0"/>
              <a:t>Harvoni</a:t>
            </a:r>
            <a:r>
              <a:rPr lang="en-US" dirty="0"/>
              <a:t> Prescribing Information. Gilead </a:t>
            </a:r>
            <a:r>
              <a:rPr lang="en-US" dirty="0" smtClean="0"/>
              <a:t>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31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Ledipasvir-Sofosbuvir (</a:t>
            </a:r>
            <a:r>
              <a:rPr lang="en-US" i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Harvoni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b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3200" dirty="0" smtClean="0"/>
              <a:t>Adverse Effects</a:t>
            </a:r>
            <a:endParaRPr lang="en-US" sz="3200" dirty="0"/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11462"/>
              </p:ext>
            </p:extLst>
          </p:nvPr>
        </p:nvGraphicFramePr>
        <p:xfrm>
          <a:off x="457200" y="1459353"/>
          <a:ext cx="8229600" cy="4800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28800"/>
                <a:gridCol w="2133600"/>
                <a:gridCol w="2133600"/>
                <a:gridCol w="2133600"/>
              </a:tblGrid>
              <a:tr h="45854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Adverse Effects with Ledipasvir-Sofosbuvir Reported in ≥5% of Subjects</a:t>
                      </a: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20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54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2263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Ledipasvir-Sofosbuvir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endParaRPr lang="en-US" sz="14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</a:tr>
              <a:tr h="4585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8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12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24 Weeks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F71"/>
                    </a:solidFill>
                  </a:tcPr>
                </a:tc>
              </a:tr>
              <a:tr h="4585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82880" marR="45720" anchor="ctr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540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N=215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N=539</a:t>
                      </a: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smtClean="0">
                          <a:solidFill>
                            <a:schemeClr val="bg1"/>
                          </a:solidFill>
                          <a:cs typeface="Arial" pitchFamily="34" charset="0"/>
                        </a:rPr>
                        <a:t>N=326</a:t>
                      </a:r>
                      <a:endParaRPr lang="en-US" sz="1600" b="0" baseline="0" dirty="0" smtClean="0">
                        <a:solidFill>
                          <a:schemeClr val="bg1"/>
                        </a:solidFill>
                        <a:cs typeface="Arial" pitchFamily="34" charset="0"/>
                      </a:endParaRPr>
                    </a:p>
                  </a:txBody>
                  <a:tcPr marL="73152" marR="4572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7638E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Fatigue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Headache</a:t>
                      </a:r>
                      <a:endParaRPr lang="en-US" sz="1800" dirty="0"/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Nausea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Diarrhea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</a:tr>
              <a:tr h="593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Insomnia</a:t>
                      </a:r>
                    </a:p>
                  </a:txBody>
                  <a:tcPr marR="45720" marT="91440" marB="91440" anchor="ctr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6%</a:t>
                      </a:r>
                      <a:endParaRPr lang="en-US" sz="1800" dirty="0"/>
                    </a:p>
                  </a:txBody>
                  <a:tcPr marR="45720" marT="91440" marB="9144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ADC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i="1" dirty="0" smtClean="0"/>
              <a:t>Harvoni</a:t>
            </a:r>
            <a:r>
              <a:rPr lang="en-US" dirty="0" smtClean="0"/>
              <a:t> Prescribing Information. Gilead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17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Ledipasvir-Sofosbuvir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5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57761</TotalTime>
  <Words>2882</Words>
  <Application>Microsoft Office PowerPoint</Application>
  <PresentationFormat>On-screen Show (4:3)</PresentationFormat>
  <Paragraphs>672</Paragraphs>
  <Slides>52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Geneva</vt:lpstr>
      <vt:lpstr>Myriad Pro</vt:lpstr>
      <vt:lpstr>Symbol</vt:lpstr>
      <vt:lpstr>Times New Roman</vt:lpstr>
      <vt:lpstr>Wingdings</vt:lpstr>
      <vt:lpstr>AETC_Master_Template_061510</vt:lpstr>
      <vt:lpstr>Ledipasvir-Sofosbuvir (Harvoni)</vt:lpstr>
      <vt:lpstr>Robert Gish, MD: Disclosures</vt:lpstr>
      <vt:lpstr>Background and Dosing</vt:lpstr>
      <vt:lpstr>Ledipasvir-Sofosbuvir (Harvoni)</vt:lpstr>
      <vt:lpstr>Ledipasvir-Sofosbuvir (Harvoni) Indications and Usage</vt:lpstr>
      <vt:lpstr>Ledipasvir-Sofosbuvir (Harvoni) Estimated Cost of Therapy</vt:lpstr>
      <vt:lpstr>Ledipasvir-Sofosbuvir (Harvoni) Drug-Drug Interactions</vt:lpstr>
      <vt:lpstr>Ledipasvir-Sofosbuvir (Harvoni) Adverse Effects</vt:lpstr>
      <vt:lpstr>Ledipasvir-Sofosbuvir</vt:lpstr>
      <vt:lpstr>PowerPoint Presentation</vt:lpstr>
      <vt:lpstr>Ledipasvir-Sofosbuvir +/- Ribavirin for 8 or 12 weeks in HCV GT1 ION-3</vt:lpstr>
      <vt:lpstr>Ledipasvir-Sofosbuvir for 8 or 12 Weeks in Treatment-Naïve HCV GT 1 ION-3 Study: Features</vt:lpstr>
      <vt:lpstr>Ledipasvir-Sofosbuvir for 8 or 12 Weeks in Treatment-Naïve HCV GT 1 ION-3 Study: Study Design</vt:lpstr>
      <vt:lpstr>Ledipasvir-Sofosbuvir for 8 or 12 Weeks in Treatment-Naïve HCV GT 1 ION-3 Study: Results</vt:lpstr>
      <vt:lpstr>Ledipasvir-Sofosbuvir for 8 or 12 Weeks in Treatment-Naïve HCV GT 1 ION-3 Study: Results</vt:lpstr>
      <vt:lpstr>Ledipasvir-Sofosbuvir for 8 or 12 Weeks in Treatment-Naïve HCV GT 1 ION-3 Study: Resistance Data</vt:lpstr>
      <vt:lpstr>Ledipasvir-Sofosbuvir +/- Ribavirin in HCV Genotype 1 ION-1</vt:lpstr>
      <vt:lpstr>Ledipasvir-Sofosbuvir +/- Ribavirin in Treatment-Naïve HCV GT 1 ION-1 Study: Features</vt:lpstr>
      <vt:lpstr>Ledipasvir-Sofosbuvir +/- Ribavirin in Treatment-Naïve HCV GT 1 ION-1 Study: Study Design</vt:lpstr>
      <vt:lpstr>Ledipasvir-Sofosbuvir +/- Ribavirin in Treatment-Naïve HCV GT 1 ION-1 Study: Results</vt:lpstr>
      <vt:lpstr>Ledipasvir-Sofosbuvir +/- Ribavirin in Treatment-Naïve HCV GT 1 ION-1 Study: Results</vt:lpstr>
      <vt:lpstr>Ledipasvir-Sofosbuvir +/- Ribavirin in HCV Genotype 1 ION-2</vt:lpstr>
      <vt:lpstr>Ledipasvir-Sofosbuvir +/- Ribavirin in Treatment-Experienced HCV GT 1 ION-2 Study: Features</vt:lpstr>
      <vt:lpstr>Ledipasvir-Sofosbuvir +/- Ribavirin in Treatment-Experienced HCV GT 1 ION-2 Study: Study Design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+/- Ribavirin in Treatment-experienced HCV GT 1 ION-2 Study: Results</vt:lpstr>
      <vt:lpstr>Ledipasvir-Sofosbuvir Fixed-Dose Combination +/- RBV Summary: ION-1, ION-2, and ION-3</vt:lpstr>
      <vt:lpstr>Ledipasvir-Sofosbuvir +/- 3rd DAA in HCV Genotype 1   SYNERGY</vt:lpstr>
      <vt:lpstr>Ledipasvir-Sofosbuvir +/- [GS-9669 or GS-9451] in Naïve GT1 SYNERGY Trial: Features</vt:lpstr>
      <vt:lpstr>Ledipasvir-Sofosbuvir +/- [GS-9669 or GS-9451] in Naïve GT1 SYNERGY Trial: Features</vt:lpstr>
      <vt:lpstr>Ledipasvir-Sofosbuvir +/- [GS-9669 or GS-9451] in Naïve GT1 SYNERGY Trial: Participants</vt:lpstr>
      <vt:lpstr>Ledipasvir-Sofosbuvir +/- [GS-9669 or GS-9451] in Naïve GT1 SYNERGY Trial: Viral Kinetics</vt:lpstr>
      <vt:lpstr>Ledipasvir-Sofosbuvir +/- [GS-9669 or GS-9451] in Naïve GT1 NIH SYNERGY Trial: Features</vt:lpstr>
      <vt:lpstr>Sofosbuvir + (Ledipasvir or GS-9669) +/- Ribavirin in GT-1 ELECTRON Trial (Arms 12-17 &amp; 22)</vt:lpstr>
      <vt:lpstr>Sofosbuvir + (Ledipasvir or GS-9669) +/- Ribavirin in GT1 ELECTRON Trial (Arms 12-17 &amp; 22): Features</vt:lpstr>
      <vt:lpstr>Sofosbuvir + (Ledipasvir or GS-9669 nonNuc Pol Inh) +/- Ribavirin in GT1 ELECTRON Trial Arms (12-17 &amp; 22): Design</vt:lpstr>
      <vt:lpstr>Sofosbuvir + (Ledipasvir or GS-9669) +/- Ribavirin in GT1 ELECTRON Trial (Arms 12-17 &amp; 22): Results</vt:lpstr>
      <vt:lpstr>Ledipasvir + Sofosbuvir +/- Ribavirin in GT 1 &amp; 3 ELECTRON 2</vt:lpstr>
      <vt:lpstr>Sofosbuvir-Ledipasvir +/- Ribavirin in GT 1 &amp; 3 ELECTRON 2 Trial: Features</vt:lpstr>
      <vt:lpstr>Sofosbuvir-Ledipasvir +/- Ribavirin in GT 1 &amp; 3 ELECTRON 2: Study Design</vt:lpstr>
      <vt:lpstr>Sofosbuvir-Ledipasvir +/- Ribavirin in GT 1 &amp; 3 ELECTRON 2: Results</vt:lpstr>
      <vt:lpstr>Ledipasvir-Sofosbuvir in GT-1 and HIV Coinfection ERADICATE Trial</vt:lpstr>
      <vt:lpstr>Ledipasvir-Sofosbuvir in GT1 with HIV Coinfection ERADICATE Trial: Features</vt:lpstr>
      <vt:lpstr>Ledipasvir-Sofosbuvir in GT1 with HIV Coinfection ERADICATE Trial: Study Design</vt:lpstr>
      <vt:lpstr>Ledipasvir-Sofosbuvir in GT1 with HIV Coinfection ERADICATE Trial: Antiretroviral Regimens</vt:lpstr>
      <vt:lpstr>Sofosbuvir-Ledipasvir in GT1 with HIV Coinfection ERADICATE Trial: Results</vt:lpstr>
      <vt:lpstr>Summary</vt:lpstr>
      <vt:lpstr>Ledipasvir-Sofosbuvir (Harvoni) Summary</vt:lpstr>
      <vt:lpstr>Ledipasvir-Sofosbuvir (Harvoni) Who to treat for 8 weeks?</vt:lpstr>
      <vt:lpstr>Ledipasvir-Sofosbuvir (Harvoni) Potential Off-Label and Future Use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3060</cp:revision>
  <cp:lastPrinted>2011-04-18T21:48:04Z</cp:lastPrinted>
  <dcterms:created xsi:type="dcterms:W3CDTF">2010-11-28T05:36:22Z</dcterms:created>
  <dcterms:modified xsi:type="dcterms:W3CDTF">2014-10-31T22:36:49Z</dcterms:modified>
</cp:coreProperties>
</file>