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640" r:id="rId2"/>
    <p:sldId id="641" r:id="rId3"/>
    <p:sldId id="642" r:id="rId4"/>
    <p:sldId id="643" r:id="rId5"/>
    <p:sldId id="644" r:id="rId6"/>
    <p:sldId id="645" r:id="rId7"/>
    <p:sldId id="546" r:id="rId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4523"/>
    <a:srgbClr val="796337"/>
    <a:srgbClr val="9B7F48"/>
    <a:srgbClr val="A29374"/>
    <a:srgbClr val="424242"/>
    <a:srgbClr val="776134"/>
    <a:srgbClr val="303030"/>
    <a:srgbClr val="D9DACE"/>
    <a:srgbClr val="001D48"/>
    <a:srgbClr val="CDD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983" autoAdjust="0"/>
    <p:restoredTop sz="96398" autoAdjust="0"/>
  </p:normalViewPr>
  <p:slideViewPr>
    <p:cSldViewPr showGuides="1">
      <p:cViewPr varScale="1">
        <p:scale>
          <a:sx n="144" d="100"/>
          <a:sy n="144" d="100"/>
        </p:scale>
        <p:origin x="750" y="102"/>
      </p:cViewPr>
      <p:guideLst>
        <p:guide orient="horz" pos="4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822121852823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4E75A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872AC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29547F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Week 4</c:v>
                </c:pt>
                <c:pt idx="1">
                  <c:v>Week 12 _x000d_(End of Treatment)</c:v>
                </c:pt>
                <c:pt idx="2">
                  <c:v>SVR12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5098720"/>
        <c:axId val="385099280"/>
      </c:barChart>
      <c:catAx>
        <c:axId val="385098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38509928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8509928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Patients (%) with HCV RNA &lt; 25 IU/ml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7667930397589202E-3"/>
              <c:y val="4.3460103264765099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509872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27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1D48"/>
                </a:solidFill>
              </a:rPr>
              <a:t>Ledipasvir-Sofosbuvir Retreatment with HCV Genotype 1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NIAID Retreatment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2a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Osinusi</a:t>
            </a:r>
            <a:r>
              <a:rPr lang="en-US" sz="1400" dirty="0" smtClean="0">
                <a:latin typeface="Arial"/>
                <a:cs typeface="Arial"/>
              </a:rPr>
              <a:t> A,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Ann Intern Med. 2014;161:634-8.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52600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 et al. Ann Intern Med. 2014;161:634-8.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Retreatment of SOF + RBV Failure in HCV GT 1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NIAID Retreatment Study: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800754"/>
              </p:ext>
            </p:extLst>
          </p:nvPr>
        </p:nvGraphicFramePr>
        <p:xfrm>
          <a:off x="514350" y="1600200"/>
          <a:ext cx="8115300" cy="35814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NIAID Retreatment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12420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2a, using fixed-dose combination of ledipasvir-sofosbuvir for 12 weeks in patients with GT1 HCV who previously had failed a 24-week treatment course of sofosbuvir plus ribavirin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single site in United States (NIH and community clinics in DC)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 (n=14)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Prior relapse after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 24-week treatment course of sofosbuvir plus ribavirin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5966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 et al. Ann Intern Med. 2014;161:634-8.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Retreatment of SOF + RBV Failure in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NIAID </a:t>
            </a:r>
            <a:r>
              <a:rPr lang="en-US" sz="2700" dirty="0"/>
              <a:t>Retreatment Study: </a:t>
            </a:r>
            <a:r>
              <a:rPr lang="en-US" sz="2700" dirty="0" smtClean="0"/>
              <a:t>Design</a:t>
            </a:r>
            <a:endParaRPr lang="en-US" sz="27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-12330" y="4876800"/>
            <a:ext cx="9180577" cy="87780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Ledipasvir-sofosbuvir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(90/400 mg): fixed dose combination; one pill once daily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800600" y="3581400"/>
            <a:ext cx="236220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1838936" y="3251697"/>
            <a:ext cx="2961663" cy="634504"/>
          </a:xfrm>
          <a:prstGeom prst="rect">
            <a:avLst/>
          </a:prstGeom>
          <a:solidFill>
            <a:srgbClr val="CEE496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Ledipasvir-Sofosbuvir  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n = 14)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66184" y="3251696"/>
            <a:ext cx="1511808" cy="633981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GT 1 </a:t>
            </a:r>
            <a:endParaRPr lang="en-US" sz="1600" b="1" dirty="0">
              <a:latin typeface="Arial"/>
              <a:cs typeface="Arial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-6113" y="1371600"/>
            <a:ext cx="9162291" cy="515104"/>
            <a:chOff x="-6113" y="1371600"/>
            <a:chExt cx="9162291" cy="515104"/>
          </a:xfrm>
        </p:grpSpPr>
        <p:sp>
          <p:nvSpPr>
            <p:cNvPr id="54" name="Rectangle 53"/>
            <p:cNvSpPr/>
            <p:nvPr/>
          </p:nvSpPr>
          <p:spPr>
            <a:xfrm>
              <a:off x="-6113" y="14569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591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-6113" y="18592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830459" y="17800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715060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743263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09600" y="14576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48360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476563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/>
          <p:cNvSpPr/>
          <p:nvPr/>
        </p:nvSpPr>
        <p:spPr>
          <a:xfrm>
            <a:off x="7162800" y="335280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74660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 et al. Ann Intern Med. 2014;161:634-8.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Treatment-Experienced HCV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NIAID </a:t>
            </a:r>
            <a:r>
              <a:rPr lang="en-US" sz="2700" dirty="0"/>
              <a:t>Retreatment Study: </a:t>
            </a:r>
            <a:r>
              <a:rPr lang="en-US" dirty="0" smtClean="0"/>
              <a:t>Baseline Characteristics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7605295"/>
              </p:ext>
            </p:extLst>
          </p:nvPr>
        </p:nvGraphicFramePr>
        <p:xfrm>
          <a:off x="457200" y="1447800"/>
          <a:ext cx="8229600" cy="4769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3733800"/>
              </a:tblGrid>
              <a:tr h="4807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Ledipasvir-Sofosbuvir (n=14)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, median (range)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59 (48-72)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Male,</a:t>
                      </a:r>
                      <a:r>
                        <a:rPr lang="en-US" sz="1600" baseline="0" dirty="0" smtClean="0"/>
                        <a:t> n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13 (93)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Black</a:t>
                      </a:r>
                      <a:r>
                        <a:rPr lang="en-US" sz="1600" baseline="0" dirty="0" smtClean="0"/>
                        <a:t> race</a:t>
                      </a:r>
                      <a:r>
                        <a:rPr lang="en-US" sz="1600" dirty="0" smtClean="0"/>
                        <a:t>, n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13 (93)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Body</a:t>
                      </a:r>
                      <a:r>
                        <a:rPr lang="en-US" sz="1600" baseline="0" dirty="0" smtClean="0"/>
                        <a:t> Mass Index (BM</a:t>
                      </a:r>
                      <a:r>
                        <a:rPr lang="en-US" sz="1600" dirty="0" smtClean="0"/>
                        <a:t>I) ≥30 kg/m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n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5 (36)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IL28B genotype CC, n (%)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 (14)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0625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err="1" smtClean="0"/>
                        <a:t>Knodell</a:t>
                      </a:r>
                      <a:r>
                        <a:rPr lang="en-US" sz="1600" dirty="0" smtClean="0"/>
                        <a:t> Histology</a:t>
                      </a:r>
                      <a:r>
                        <a:rPr lang="en-US" sz="1600" baseline="0" dirty="0" smtClean="0"/>
                        <a:t> Activity Index score, </a:t>
                      </a:r>
                      <a:r>
                        <a:rPr lang="en-US" sz="1600" dirty="0" smtClean="0"/>
                        <a:t>n (%)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0-1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3-4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7 (50)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7 (50)</a:t>
                      </a:r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69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HCV GT-1</a:t>
                      </a:r>
                      <a:r>
                        <a:rPr lang="en-US" sz="1600" baseline="0" dirty="0" smtClean="0"/>
                        <a:t> Subtype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 1a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 1b</a:t>
                      </a: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8 (57)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 (43)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NS5B S282T</a:t>
                      </a:r>
                      <a:r>
                        <a:rPr lang="en-US" sz="1600" baseline="0" dirty="0" smtClean="0"/>
                        <a:t> Mutation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 (7)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Median baseline 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(range)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6.31 (5.50-6.76)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7951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Treatment-experienced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NIAID </a:t>
            </a:r>
            <a:r>
              <a:rPr lang="en-US" sz="2700" dirty="0"/>
              <a:t>Retreatment Study: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NIAID Retreatment: Virologic Response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 et al. Ann Intern Med. 2014;161:634-8.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139278"/>
              </p:ext>
            </p:extLst>
          </p:nvPr>
        </p:nvGraphicFramePr>
        <p:xfrm>
          <a:off x="457200" y="20574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20"/>
          <p:cNvSpPr/>
          <p:nvPr/>
        </p:nvSpPr>
        <p:spPr>
          <a:xfrm>
            <a:off x="2171313" y="5181596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14/14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56926" y="5181596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14/14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59858" y="5181596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14/14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735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 et al. Ann Intern Med. 2014;161:634-8.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Treatment-experienced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NIAID Retreatment Study: </a:t>
            </a:r>
            <a:r>
              <a:rPr lang="en-US" sz="2700" dirty="0" smtClean="0"/>
              <a:t>Conclusions</a:t>
            </a:r>
            <a:endParaRPr lang="en-US" sz="27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467217"/>
              </p:ext>
            </p:extLst>
          </p:nvPr>
        </p:nvGraphicFramePr>
        <p:xfrm>
          <a:off x="0" y="2656841"/>
          <a:ext cx="9144000" cy="214375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The fixed-dose combination of sofosbuvir plus ledipasvir was efficacious in a small cohort of patients with HCV GT-1 that relapsed after sofosbuvir plus ribavirin therapy, even in the setting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of advanced liver disease. Larger studies are needed to confirm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these preliminary efficacy results.”</a:t>
                      </a:r>
                      <a:endParaRPr lang="en-US" sz="2000" b="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53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59417</TotalTime>
  <Words>376</Words>
  <Application>Microsoft Office PowerPoint</Application>
  <PresentationFormat>On-screen Show (4:3)</PresentationFormat>
  <Paragraphs>63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Ledipasvir-Sofosbuvir Retreatment with HCV Genotype 1 NIAID Retreatment</vt:lpstr>
      <vt:lpstr>Ledipasvir-Sofosbuvir Retreatment of SOF + RBV Failure in HCV GT 1 NIAID Retreatment Study: Features</vt:lpstr>
      <vt:lpstr>Ledipasvir-Sofosbuvir Retreatment of SOF + RBV Failure in HCV GT 1 NIAID Retreatment Study: Design</vt:lpstr>
      <vt:lpstr>Ledipasvir-Sofosbuvir +/- Ribavirin in Treatment-Experienced HCV GT 1 NIAID Retreatment Study: Baseline Characteristics</vt:lpstr>
      <vt:lpstr>Ledipasvir-Sofosbuvir +/- Ribavirin in Treatment-experienced HCV GT 1 NIAID Retreatment Study: Results</vt:lpstr>
      <vt:lpstr>Ledipasvir-Sofosbuvir +/- Ribavirin in Treatment-experienced HCV GT 1 NIAID Retreatment Study: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3200</cp:revision>
  <cp:lastPrinted>2011-04-18T21:48:04Z</cp:lastPrinted>
  <dcterms:created xsi:type="dcterms:W3CDTF">2010-11-28T05:36:22Z</dcterms:created>
  <dcterms:modified xsi:type="dcterms:W3CDTF">2015-05-26T22:58:31Z</dcterms:modified>
</cp:coreProperties>
</file>