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654" r:id="rId2"/>
    <p:sldId id="655" r:id="rId3"/>
    <p:sldId id="656" r:id="rId4"/>
    <p:sldId id="657" r:id="rId5"/>
    <p:sldId id="658" r:id="rId6"/>
    <p:sldId id="660" r:id="rId7"/>
    <p:sldId id="546" r:id="rId8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Kim" initials="" lastIdx="6" clrIdx="0"/>
  <p:cmAuthor id="1" name="David Spach" initials="DS" lastIdx="0" clrIdx="1"/>
  <p:cmAuthor id="2" name="Woolston, Sophie L" initials="WSL" lastIdx="7" clrIdx="2"/>
  <p:cmAuthor id="3" name="David Spach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4951"/>
    <a:srgbClr val="CDD3DD"/>
    <a:srgbClr val="836B3A"/>
    <a:srgbClr val="705A2F"/>
    <a:srgbClr val="483A1D"/>
    <a:srgbClr val="917741"/>
    <a:srgbClr val="342A15"/>
    <a:srgbClr val="D9DACE"/>
    <a:srgbClr val="D6D1C3"/>
    <a:srgbClr val="6E4B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983" autoAdjust="0"/>
    <p:restoredTop sz="96398" autoAdjust="0"/>
  </p:normalViewPr>
  <p:slideViewPr>
    <p:cSldViewPr showGuides="1">
      <p:cViewPr varScale="1">
        <p:scale>
          <a:sx n="77" d="100"/>
          <a:sy n="77" d="100"/>
        </p:scale>
        <p:origin x="84" y="744"/>
      </p:cViewPr>
      <p:guideLst>
        <p:guide orient="horz" pos="42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12722440944881899"/>
          <c:w val="0.88154949381327297"/>
          <c:h val="0.77450502798595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LDV-SOF + RBV x 12 weeks</c:v>
                </c:pt>
              </c:strCache>
            </c:strRef>
          </c:tx>
          <c:spPr>
            <a:solidFill>
              <a:srgbClr val="6E4B7D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F0-F3</c:v>
                </c:pt>
                <c:pt idx="1">
                  <c:v>CPT A</c:v>
                </c:pt>
                <c:pt idx="2">
                  <c:v>CPT B</c:v>
                </c:pt>
                <c:pt idx="3">
                  <c:v>CPT C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96.4</c:v>
                </c:pt>
                <c:pt idx="1">
                  <c:v>96.2</c:v>
                </c:pt>
                <c:pt idx="2">
                  <c:v>84.6</c:v>
                </c:pt>
                <c:pt idx="3">
                  <c:v>60</c:v>
                </c:pt>
              </c:numCache>
            </c:numRef>
          </c:val>
        </c:ser>
        <c:ser>
          <c:idx val="1"/>
          <c:order val="1"/>
          <c:tx>
            <c:v>LDV-SOF + RBV x 24 weeks</c:v>
          </c:tx>
          <c:spPr>
            <a:solidFill>
              <a:srgbClr val="29547E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F0-F3</c:v>
                </c:pt>
                <c:pt idx="1">
                  <c:v>CPT A</c:v>
                </c:pt>
                <c:pt idx="2">
                  <c:v>CPT B</c:v>
                </c:pt>
                <c:pt idx="3">
                  <c:v>CPT C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98.2</c:v>
                </c:pt>
                <c:pt idx="1">
                  <c:v>96</c:v>
                </c:pt>
                <c:pt idx="2">
                  <c:v>83.3</c:v>
                </c:pt>
                <c:pt idx="3">
                  <c:v>66.7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380911904"/>
        <c:axId val="380912464"/>
      </c:barChart>
      <c:catAx>
        <c:axId val="380911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380912464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38091246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3.6809851893513301E-3"/>
              <c:y val="0.179525424532777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80911904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239470495875516"/>
          <c:y val="1.44676387400988E-2"/>
          <c:w val="0.74818382077240297"/>
          <c:h val="8.0726462290953996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543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72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4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tIns="0" bIns="0">
            <a:normAutofit/>
          </a:bodyPr>
          <a:lstStyle/>
          <a:p>
            <a:pPr>
              <a:lnSpc>
                <a:spcPts val="3200"/>
              </a:lnSpc>
            </a:pPr>
            <a:r>
              <a:rPr lang="en-US" sz="2200" dirty="0" smtClean="0">
                <a:solidFill>
                  <a:srgbClr val="001D48"/>
                </a:solidFill>
              </a:rPr>
              <a:t>Ledipasvir-Sofosbuvir + Ribavirin in HCV GT 1,4</a:t>
            </a:r>
            <a:br>
              <a:rPr lang="en-US" sz="2200" dirty="0" smtClean="0">
                <a:solidFill>
                  <a:srgbClr val="001D48"/>
                </a:solidFill>
              </a:rPr>
            </a:br>
            <a:r>
              <a:rPr lang="en-US" sz="2800" dirty="0" smtClean="0">
                <a:solidFill>
                  <a:srgbClr val="001D48"/>
                </a:solidFill>
              </a:rPr>
              <a:t>SOLAR-1 </a:t>
            </a:r>
            <a:r>
              <a:rPr lang="en-US" sz="2800" dirty="0">
                <a:solidFill>
                  <a:srgbClr val="001D48"/>
                </a:solidFill>
              </a:rPr>
              <a:t>(</a:t>
            </a:r>
            <a:r>
              <a:rPr lang="en-US" sz="2800" dirty="0" smtClean="0">
                <a:solidFill>
                  <a:srgbClr val="001D48"/>
                </a:solidFill>
              </a:rPr>
              <a:t>Post Transplant)</a:t>
            </a:r>
            <a:endParaRPr lang="en-US" sz="28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>
                <a:solidFill>
                  <a:schemeClr val="bg1"/>
                </a:solidFill>
                <a:cs typeface="Arial"/>
              </a:rPr>
              <a:t>Treatment Naïve and Treatment Experienced</a:t>
            </a: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/>
              <a:t>Reddy KR, al. </a:t>
            </a:r>
            <a:r>
              <a:rPr lang="en-US" sz="1400" dirty="0"/>
              <a:t>65</a:t>
            </a:r>
            <a:r>
              <a:rPr lang="en-US" sz="1400" baseline="30000" dirty="0"/>
              <a:t>th</a:t>
            </a:r>
            <a:r>
              <a:rPr lang="en-US" sz="1400" dirty="0"/>
              <a:t> AASLD. 2014</a:t>
            </a:r>
            <a:r>
              <a:rPr lang="en-US" sz="1400" dirty="0" smtClean="0"/>
              <a:t>: </a:t>
            </a:r>
            <a:r>
              <a:rPr lang="en-US" sz="1400" dirty="0"/>
              <a:t>Abstract 8</a:t>
            </a:r>
            <a:r>
              <a:rPr lang="en-US" sz="1400" dirty="0" smtClean="0"/>
              <a:t>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84290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Reddy KR, al. 65</a:t>
            </a:r>
            <a:r>
              <a:rPr lang="en-US" baseline="30000" dirty="0"/>
              <a:t>th</a:t>
            </a:r>
            <a:r>
              <a:rPr lang="en-US" dirty="0"/>
              <a:t> AASLD. 2014: Abstract </a:t>
            </a:r>
            <a:r>
              <a:rPr lang="en-US" dirty="0" smtClean="0"/>
              <a:t>8.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 Ribavirin in HCV GT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1,4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SOLAR-1 (Post Transplant): Features</a:t>
            </a:r>
            <a:endParaRPr lang="en-US" sz="24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881669"/>
              </p:ext>
            </p:extLst>
          </p:nvPr>
        </p:nvGraphicFramePr>
        <p:xfrm>
          <a:off x="514350" y="1476380"/>
          <a:ext cx="8096250" cy="4853287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096250"/>
              </a:tblGrid>
              <a:tr h="384477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SOLAR-1 (Post Transplant): Design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</a:tr>
              <a:tr h="4463743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P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hase 2, randomized, prospective, multicenter trial, using fixed-dose combination of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ledipasvir-sofosbuvir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plus ribavirin for 12 or 24 weeks in treatment-naïve and treatment-experienced patients with GT1 or 4 HCV infection post-liver transplantation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multicenter in United States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Adults with Chronic HCV Genotype 1 or 4 (n=223)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Treatment-naïve or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 treatment experienced post liver transplant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Stratified at screening: F0-F3, Child-Pugh-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Turcotte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 Class A, B, C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≥ 3 months from liver transplant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Total bilirubin ≤ 10 mg/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dL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;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Creatinine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 clearance  ≥ 40 mL/min 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Hemoglobin ≥ 10 g/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dL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; Platelet count &gt; 30,000/mm</a:t>
                      </a:r>
                      <a:r>
                        <a:rPr lang="en-US" sz="1800" baseline="3000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3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No hepatocellular carcinoma 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1826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4329684" y="2671170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Reddy KR, al. 65</a:t>
            </a:r>
            <a:r>
              <a:rPr lang="en-US" baseline="30000" dirty="0"/>
              <a:t>th</a:t>
            </a:r>
            <a:r>
              <a:rPr lang="en-US" dirty="0"/>
              <a:t> AASLD. 2014: Abstract 8.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2800"/>
              </a:lnSpc>
            </a:pP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 Ribavirin in HCV GT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1,4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SOLAR-1 (Post Transplant</a:t>
            </a:r>
            <a:r>
              <a:rPr lang="en-US" sz="2400" dirty="0" smtClean="0"/>
              <a:t>): Study Design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500884" y="2359155"/>
            <a:ext cx="1828800" cy="6318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LDV-SOF +RBV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77484" y="2479903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62000" y="531547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=14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-6949" y="4648200"/>
            <a:ext cx="9162288" cy="160932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LDV= ledipasvir; SOF = sofosbuvir; RBV = ribavirin </a:t>
            </a:r>
          </a:p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Ledipasvir-sofosbuvir (90/400 mg): fixed dose combination; one pill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Dosing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- FO-F3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weight-based and divided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bid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(1000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mg/day if &lt; 75 kg or 1200 mg/day if ≥ 75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kg)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- Child-Pugh-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Turcotte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Class B, C: started at 600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mg/day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and escalated up to maximum of 1200 mg/day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-4543" y="2359155"/>
            <a:ext cx="1668751" cy="1679445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spcBef>
                <a:spcPts val="400"/>
              </a:spcBef>
            </a:pPr>
            <a:r>
              <a:rPr lang="en-US" sz="1600" b="1" u="sng" dirty="0" smtClean="0">
                <a:solidFill>
                  <a:srgbClr val="FFFFFF"/>
                </a:solidFill>
                <a:cs typeface="Arial"/>
              </a:rPr>
              <a:t>GT-1,4 </a:t>
            </a:r>
          </a:p>
          <a:p>
            <a:pPr>
              <a:spcBef>
                <a:spcPts val="400"/>
              </a:spcBef>
            </a:pP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F0-F3</a:t>
            </a:r>
            <a:br>
              <a:rPr lang="en-US" sz="14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CPT Class A</a:t>
            </a:r>
            <a:br>
              <a:rPr lang="en-US" sz="14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CPT </a:t>
            </a:r>
            <a:r>
              <a:rPr lang="en-US" sz="1400" b="1" dirty="0">
                <a:solidFill>
                  <a:srgbClr val="FFFFFF"/>
                </a:solidFill>
                <a:cs typeface="Arial"/>
              </a:rPr>
              <a:t>Class </a:t>
            </a: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B</a:t>
            </a:r>
            <a:br>
              <a:rPr lang="en-US" sz="14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>
                <a:solidFill>
                  <a:srgbClr val="FFFFFF"/>
                </a:solidFill>
                <a:cs typeface="Arial"/>
              </a:rPr>
              <a:t>CPT </a:t>
            </a: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Class C</a:t>
            </a:r>
            <a:endParaRPr lang="en-US" sz="14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689630" y="2477967"/>
            <a:ext cx="77196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112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6158484" y="3699249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2500883" y="3385257"/>
            <a:ext cx="3657600" cy="631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LDV-SOF + RBV</a:t>
            </a:r>
          </a:p>
        </p:txBody>
      </p:sp>
      <p:sp>
        <p:nvSpPr>
          <p:cNvPr id="73" name="Rectangle 72"/>
          <p:cNvSpPr/>
          <p:nvPr/>
        </p:nvSpPr>
        <p:spPr>
          <a:xfrm>
            <a:off x="7606284" y="3496642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689630" y="3494635"/>
            <a:ext cx="77196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111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40" name="Rectangle 39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0736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24296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71570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36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04908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891293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251422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433111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 flipV="1">
              <a:off x="6161520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798849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98277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Reddy KR, al. 65</a:t>
            </a:r>
            <a:r>
              <a:rPr lang="en-US" baseline="30000" dirty="0"/>
              <a:t>th</a:t>
            </a:r>
            <a:r>
              <a:rPr lang="en-US" dirty="0"/>
              <a:t> AASLD. 2014: Abstract 8.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 Ribavirin in HCV GT 1,4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SOLAR</a:t>
            </a:r>
            <a:r>
              <a:rPr lang="en-US" sz="2400" dirty="0"/>
              <a:t>-1 (Post Transplant): Baseline </a:t>
            </a:r>
            <a:r>
              <a:rPr lang="en-US" sz="2400" dirty="0" smtClean="0"/>
              <a:t>Characteristics</a:t>
            </a:r>
            <a:endParaRPr lang="en-US" sz="2400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871385"/>
              </p:ext>
            </p:extLst>
          </p:nvPr>
        </p:nvGraphicFramePr>
        <p:xfrm>
          <a:off x="342898" y="1524000"/>
          <a:ext cx="8458203" cy="4573102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240027"/>
                <a:gridCol w="1554544"/>
                <a:gridCol w="1554544"/>
                <a:gridCol w="1554544"/>
                <a:gridCol w="1554544"/>
              </a:tblGrid>
              <a:tr h="6842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Baseline Characteristic</a:t>
                      </a:r>
                    </a:p>
                  </a:txBody>
                  <a:tcPr marR="45720"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F0-F3</a:t>
                      </a:r>
                      <a:b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n=111</a:t>
                      </a:r>
                      <a:endParaRPr lang="en-US" sz="1400" b="0" dirty="0" smtClean="0">
                        <a:solidFill>
                          <a:srgbClr val="FFFFFF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" marR="27432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6B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CTP A</a:t>
                      </a:r>
                      <a:b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n=51</a:t>
                      </a:r>
                      <a:endParaRPr lang="en-US" sz="1400" b="0" dirty="0" smtClean="0">
                        <a:solidFill>
                          <a:srgbClr val="FFFFFF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5A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CPT B</a:t>
                      </a:r>
                      <a:b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n=52</a:t>
                      </a:r>
                      <a:endParaRPr lang="en-US" sz="1400" b="0" dirty="0" smtClean="0">
                        <a:solidFill>
                          <a:srgbClr val="FFFFFF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" marR="27432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83A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CPT C</a:t>
                      </a:r>
                      <a:b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n=9</a:t>
                      </a:r>
                      <a:endParaRPr lang="en-US" sz="1400" b="0" dirty="0" smtClean="0">
                        <a:solidFill>
                          <a:srgbClr val="FFFFFF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42A15"/>
                    </a:solidFill>
                  </a:tcPr>
                </a:tc>
              </a:tr>
              <a:tr h="3961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Median</a:t>
                      </a:r>
                      <a:r>
                        <a:rPr lang="en-US" sz="1400" baseline="0" dirty="0" smtClean="0"/>
                        <a:t> age, years (range)</a:t>
                      </a:r>
                      <a:endParaRPr lang="en-US" sz="1400" dirty="0"/>
                    </a:p>
                  </a:txBody>
                  <a:tcPr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59 (26-72)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 (21-81)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61 (37-72)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 (57-66)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961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Male sex, n (%)</a:t>
                      </a:r>
                      <a:endParaRPr lang="en-US" sz="1400" dirty="0"/>
                    </a:p>
                  </a:txBody>
                  <a:tcPr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91 (82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41(80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 (87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(100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961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White, n (%)</a:t>
                      </a:r>
                      <a:endParaRPr lang="en-US" sz="1400" dirty="0"/>
                    </a:p>
                  </a:txBody>
                  <a:tcPr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 (89)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 (80)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 (87)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 (89)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961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Median years</a:t>
                      </a:r>
                      <a:r>
                        <a:rPr lang="en-US" sz="1400" baseline="0" dirty="0" smtClean="0"/>
                        <a:t> from OLT</a:t>
                      </a:r>
                      <a:endParaRPr lang="en-US" sz="1400" dirty="0"/>
                    </a:p>
                  </a:txBody>
                  <a:tcPr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2.9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8.1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5.6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5.2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96120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HCV RNA</a:t>
                      </a:r>
                      <a:r>
                        <a:rPr lang="en-US" sz="1000" baseline="0" dirty="0" smtClean="0"/>
                        <a:t>, log</a:t>
                      </a:r>
                      <a:r>
                        <a:rPr lang="en-US" sz="1000" baseline="-25000" dirty="0" smtClean="0"/>
                        <a:t>10</a:t>
                      </a:r>
                      <a:r>
                        <a:rPr lang="en-US" sz="1000" baseline="0" dirty="0" smtClean="0"/>
                        <a:t> IU/ml (median)</a:t>
                      </a:r>
                      <a:endParaRPr lang="en-US" sz="1000" dirty="0"/>
                    </a:p>
                  </a:txBody>
                  <a:tcPr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6.6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6.6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6.4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6.3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961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IL28B non CC, n (%)</a:t>
                      </a:r>
                      <a:endParaRPr lang="en-US" sz="1400" dirty="0"/>
                    </a:p>
                  </a:txBody>
                  <a:tcPr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 (81)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 (84)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 (85)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(67)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1849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HCV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Genotype, </a:t>
                      </a:r>
                      <a:r>
                        <a:rPr lang="en-US" sz="1400" dirty="0" smtClean="0"/>
                        <a:t>n (%)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R="4572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2600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    1a</a:t>
                      </a:r>
                      <a:endParaRPr lang="en-US" sz="1400" dirty="0" smtClean="0"/>
                    </a:p>
                  </a:txBody>
                  <a:tcPr marL="0" marR="4572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 (72)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572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 (67)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 (73)</a:t>
                      </a:r>
                    </a:p>
                  </a:txBody>
                  <a:tcPr marL="0" marR="4572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 (78)</a:t>
                      </a:r>
                    </a:p>
                  </a:txBody>
                  <a:tcPr marL="0" marR="4572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2600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    1b</a:t>
                      </a:r>
                      <a:endParaRPr lang="en-US" sz="1400" dirty="0" smtClean="0"/>
                    </a:p>
                  </a:txBody>
                  <a:tcPr marL="0" marR="4572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 (27)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572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 (33)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 (25)</a:t>
                      </a:r>
                    </a:p>
                  </a:txBody>
                  <a:tcPr marL="0" marR="4572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(22)</a:t>
                      </a:r>
                    </a:p>
                  </a:txBody>
                  <a:tcPr marL="0" marR="4572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261296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    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45720" marT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(1)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5720" marT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45720" marT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(2)</a:t>
                      </a:r>
                    </a:p>
                  </a:txBody>
                  <a:tcPr marL="0" marR="45720" marT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45720" marT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4123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Prior Treatment</a:t>
                      </a:r>
                    </a:p>
                  </a:txBody>
                  <a:tcPr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87 (78)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 (90)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 (85)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 (89)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205652" y="-650769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3076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Reddy KR, al. 65</a:t>
            </a:r>
            <a:r>
              <a:rPr lang="en-US" baseline="30000" dirty="0"/>
              <a:t>th</a:t>
            </a:r>
            <a:r>
              <a:rPr lang="en-US" dirty="0"/>
              <a:t> AASLD. 2014: Abstract 8.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 Ribavirin in HCV GT 1,4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SOLAR</a:t>
            </a:r>
            <a:r>
              <a:rPr lang="en-US" sz="2400" dirty="0"/>
              <a:t>-1 (Post Transplant): Baseline </a:t>
            </a:r>
            <a:r>
              <a:rPr lang="en-US" sz="2400" dirty="0" smtClean="0"/>
              <a:t>Liver Status</a:t>
            </a:r>
            <a:endParaRPr lang="en-US" sz="2400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559174"/>
              </p:ext>
            </p:extLst>
          </p:nvPr>
        </p:nvGraphicFramePr>
        <p:xfrm>
          <a:off x="342898" y="1405620"/>
          <a:ext cx="8686799" cy="4737175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856471"/>
                <a:gridCol w="1457582"/>
                <a:gridCol w="1457582"/>
                <a:gridCol w="1457582"/>
                <a:gridCol w="1457582"/>
              </a:tblGrid>
              <a:tr h="5776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Baseline Characteristic</a:t>
                      </a:r>
                    </a:p>
                  </a:txBody>
                  <a:tcPr marR="45720" anchor="ctr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F0-F3</a:t>
                      </a:r>
                      <a:b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n=111</a:t>
                      </a:r>
                      <a:endParaRPr lang="en-US" sz="1400" b="0" dirty="0" smtClean="0">
                        <a:solidFill>
                          <a:srgbClr val="FFFFFF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" marR="27432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6B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CTP A</a:t>
                      </a:r>
                      <a:b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n=51</a:t>
                      </a:r>
                      <a:endParaRPr lang="en-US" sz="1400" b="0" dirty="0" smtClean="0">
                        <a:solidFill>
                          <a:srgbClr val="FFFFFF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5A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CPT B</a:t>
                      </a:r>
                      <a:b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n=52</a:t>
                      </a:r>
                      <a:endParaRPr lang="en-US" sz="1400" b="0" dirty="0" smtClean="0">
                        <a:solidFill>
                          <a:srgbClr val="FFFFFF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83A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CPT C</a:t>
                      </a:r>
                      <a:b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n=9</a:t>
                      </a:r>
                      <a:endParaRPr lang="en-US" sz="1400" b="0" dirty="0" smtClean="0">
                        <a:solidFill>
                          <a:srgbClr val="FFFFFF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42A15"/>
                    </a:solidFill>
                  </a:tcPr>
                </a:tc>
              </a:tr>
              <a:tr h="26889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Meld Score, n (%)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R="45720" marB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" marR="457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" marR="457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" marR="4572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" marR="457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2195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    &lt;10</a:t>
                      </a:r>
                      <a:endParaRPr lang="en-US" sz="1400" dirty="0" smtClean="0">
                        <a:latin typeface="Arial"/>
                        <a:cs typeface="Arial"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NA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4572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28 (55)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13 (25)</a:t>
                      </a:r>
                    </a:p>
                  </a:txBody>
                  <a:tcPr marL="0" marR="4572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 (11)</a:t>
                      </a:r>
                    </a:p>
                  </a:txBody>
                  <a:tcPr marL="0" marR="4572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2195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    10-15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NA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4572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20 (39)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33 (63)</a:t>
                      </a:r>
                    </a:p>
                  </a:txBody>
                  <a:tcPr marL="0" marR="4572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5 (56)</a:t>
                      </a:r>
                    </a:p>
                  </a:txBody>
                  <a:tcPr marL="0" marR="4572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2195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    16-20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NA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4572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 (6)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4 (8)</a:t>
                      </a:r>
                    </a:p>
                  </a:txBody>
                  <a:tcPr marL="0" marR="4572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 (22)</a:t>
                      </a:r>
                    </a:p>
                  </a:txBody>
                  <a:tcPr marL="0" marR="4572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249978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   21-25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45720" marT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NA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45720" marT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0</a:t>
                      </a:r>
                    </a:p>
                  </a:txBody>
                  <a:tcPr marL="0" marR="45720" marT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 (4)</a:t>
                      </a:r>
                    </a:p>
                  </a:txBody>
                  <a:tcPr marL="0" marR="45720" marT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1 (11)</a:t>
                      </a:r>
                    </a:p>
                  </a:txBody>
                  <a:tcPr marL="0" marR="45720" marT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5203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Median</a:t>
                      </a:r>
                      <a:r>
                        <a:rPr lang="tr-TR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tr-TR" sz="140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bilirubin</a:t>
                      </a:r>
                      <a:r>
                        <a:rPr lang="tr-TR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,</a:t>
                      </a:r>
                      <a:r>
                        <a:rPr lang="tr-TR" sz="14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tr-TR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mg/</a:t>
                      </a:r>
                      <a:r>
                        <a:rPr lang="tr-TR" sz="140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dL</a:t>
                      </a:r>
                      <a:r>
                        <a:rPr lang="tr-TR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(</a:t>
                      </a:r>
                      <a:r>
                        <a:rPr lang="tr-TR" sz="140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range</a:t>
                      </a:r>
                      <a:r>
                        <a:rPr lang="tr-TR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)</a:t>
                      </a: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tr-TR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0.7 (0.3-3.6)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0.8 (0.2-2.9)</a:t>
                      </a:r>
                      <a:endParaRPr lang="en-US" sz="1400" b="1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tr-TR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1.2 (0.5-3.7)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tr-TR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2.1 (0.7-9.9)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5488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Median albumin,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g/L (range)</a:t>
                      </a: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3.8 (2.4-4.6)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3.7 (2.6-4.5)</a:t>
                      </a:r>
                      <a:endParaRPr lang="en-US" sz="1400" b="1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3.2 (2.3-4.2)</a:t>
                      </a:r>
                      <a:endParaRPr lang="en-US" sz="1400" b="1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2.4 (1.6-2.9)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481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Median INR, (range)</a:t>
                      </a: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1.0 (0.9-1.3)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1.1 (0.9-2.4)</a:t>
                      </a:r>
                      <a:endParaRPr lang="en-US" sz="1400" b="1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1.2 (0.9-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3.4)</a:t>
                      </a:r>
                      <a:endParaRPr lang="en-US" sz="1400" b="1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1.3 (1.0-1.5)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5203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Median platelets,</a:t>
                      </a:r>
                      <a:r>
                        <a:rPr lang="ro-RO" sz="14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ro-RO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x 10</a:t>
                      </a:r>
                      <a:r>
                        <a:rPr lang="ro-RO" sz="1400" kern="1200" baseline="300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  <a:r>
                        <a:rPr lang="ro-RO" sz="14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µL</a:t>
                      </a:r>
                      <a:r>
                        <a:rPr lang="ro-RO" sz="1400" kern="1200" baseline="300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ro-RO" sz="14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(range)</a:t>
                      </a: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o-RO" sz="14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146 (71-249)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108 (41-358)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93 (32-225)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o-RO" sz="14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79 (54-189)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481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Ascites</a:t>
                      </a: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, </a:t>
                      </a:r>
                      <a:r>
                        <a:rPr lang="it-IT" sz="140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n</a:t>
                      </a: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(%)	</a:t>
                      </a: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 (2)	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 (4)	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40 (77)	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9 (100)	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48145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Creatinine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Clearance (mL/min)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65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62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59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67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48145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Encephalopathy, n (%)	</a:t>
                      </a: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 (1)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 (6)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23 (44)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7 (78)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205652" y="-650769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28259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Reddy KR, al. 65</a:t>
            </a:r>
            <a:r>
              <a:rPr lang="en-US" baseline="30000" dirty="0"/>
              <a:t>th</a:t>
            </a:r>
            <a:r>
              <a:rPr lang="en-US" dirty="0"/>
              <a:t> AASLD. 2014: Abstract 8.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2800"/>
              </a:lnSpc>
            </a:pP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 Ribavirin in HCV GT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1,4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SOLAR-1 (Post Transplant</a:t>
            </a:r>
            <a:r>
              <a:rPr lang="en-US" sz="2400" dirty="0" smtClean="0"/>
              <a:t>): </a:t>
            </a:r>
            <a:r>
              <a:rPr lang="en-US" sz="2400" dirty="0"/>
              <a:t>Preliminary </a:t>
            </a:r>
            <a:r>
              <a:rPr lang="en-US" sz="2400" dirty="0" smtClean="0"/>
              <a:t>Study Results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4294967295"/>
          </p:nvPr>
        </p:nvSpPr>
        <p:spPr>
          <a:xfrm>
            <a:off x="0" y="1387475"/>
            <a:ext cx="9144000" cy="3587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SVR12 Overall and by CPT Class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7245398"/>
              </p:ext>
            </p:extLst>
          </p:nvPr>
        </p:nvGraphicFramePr>
        <p:xfrm>
          <a:off x="460262" y="1524000"/>
          <a:ext cx="8223475" cy="4106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Rectangle 23"/>
          <p:cNvSpPr/>
          <p:nvPr/>
        </p:nvSpPr>
        <p:spPr>
          <a:xfrm>
            <a:off x="7696200" y="4818860"/>
            <a:ext cx="64318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2/3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53018" y="4818860"/>
            <a:ext cx="64318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6/10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4984" y="5785113"/>
            <a:ext cx="9144000" cy="4632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274320" tIns="45431" rIns="0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  8 subjects CPT B 24 weeks and 1 CPT C 24 week had not reached SVR12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timepoint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80630" y="4818860"/>
            <a:ext cx="64318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15/18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37448" y="4818860"/>
            <a:ext cx="64318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22/26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62325" y="4818860"/>
            <a:ext cx="64318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24/25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19143" y="4818860"/>
            <a:ext cx="64318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25/26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41923" y="4818860"/>
            <a:ext cx="64318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55/56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98741" y="4818860"/>
            <a:ext cx="64318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53/55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7261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0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58543</TotalTime>
  <Words>682</Words>
  <Application>Microsoft Office PowerPoint</Application>
  <PresentationFormat>On-screen Show (4:3)</PresentationFormat>
  <Paragraphs>171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ＭＳ Ｐゴシック</vt:lpstr>
      <vt:lpstr>Arial</vt:lpstr>
      <vt:lpstr>Geneva</vt:lpstr>
      <vt:lpstr>Myriad Pro</vt:lpstr>
      <vt:lpstr>Symbol</vt:lpstr>
      <vt:lpstr>Times New Roman</vt:lpstr>
      <vt:lpstr>Wingdings</vt:lpstr>
      <vt:lpstr>AETC_Master_Template_061510</vt:lpstr>
      <vt:lpstr>Ledipasvir-Sofosbuvir + Ribavirin in HCV GT 1,4 SOLAR-1 (Post Transplant)</vt:lpstr>
      <vt:lpstr>Ledipasvir-Sofosbuvir + Ribavirin in HCV GT 1,4 SOLAR-1 (Post Transplant): Features</vt:lpstr>
      <vt:lpstr>Ledipasvir-Sofosbuvir + Ribavirin in HCV GT 1,4 SOLAR-1 (Post Transplant): Study Design</vt:lpstr>
      <vt:lpstr>Ledipasvir-Sofosbuvir + Ribavirin in HCV GT 1,4 SOLAR-1 (Post Transplant): Baseline Characteristics</vt:lpstr>
      <vt:lpstr>Ledipasvir-Sofosbuvir + Ribavirin in HCV GT 1,4 SOLAR-1 (Post Transplant): Baseline Liver Status</vt:lpstr>
      <vt:lpstr>Ledipasvir-Sofosbuvir + Ribavirin in HCV GT 1,4 SOLAR-1 (Post Transplant): Preliminary Study Results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3115</cp:revision>
  <cp:lastPrinted>2011-04-18T21:48:04Z</cp:lastPrinted>
  <dcterms:created xsi:type="dcterms:W3CDTF">2010-11-28T05:36:22Z</dcterms:created>
  <dcterms:modified xsi:type="dcterms:W3CDTF">2014-12-02T22:04:50Z</dcterms:modified>
</cp:coreProperties>
</file>