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646" r:id="rId2"/>
    <p:sldId id="647" r:id="rId3"/>
    <p:sldId id="648" r:id="rId4"/>
    <p:sldId id="649" r:id="rId5"/>
    <p:sldId id="653" r:id="rId6"/>
    <p:sldId id="650" r:id="rId7"/>
    <p:sldId id="656" r:id="rId8"/>
    <p:sldId id="703" r:id="rId9"/>
    <p:sldId id="704" r:id="rId10"/>
    <p:sldId id="660" r:id="rId11"/>
    <p:sldId id="663" r:id="rId12"/>
    <p:sldId id="709" r:id="rId13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E55"/>
    <a:srgbClr val="D1D1D1"/>
    <a:srgbClr val="8B8E5E"/>
    <a:srgbClr val="7C7F54"/>
    <a:srgbClr val="826B3C"/>
    <a:srgbClr val="5D7520"/>
    <a:srgbClr val="7D8056"/>
    <a:srgbClr val="80683A"/>
    <a:srgbClr val="CBCF88"/>
    <a:srgbClr val="CD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6401" autoAdjust="0"/>
  </p:normalViewPr>
  <p:slideViewPr>
    <p:cSldViewPr showGuides="1">
      <p:cViewPr varScale="1">
        <p:scale>
          <a:sx n="129" d="100"/>
          <a:sy n="129" d="100"/>
        </p:scale>
        <p:origin x="1086" y="96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-109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LDV-SOF + RBV x 12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CTP B</c:v>
                </c:pt>
                <c:pt idx="2">
                  <c:v>CTP C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86.5</c:v>
                </c:pt>
                <c:pt idx="1">
                  <c:v>86.7</c:v>
                </c:pt>
                <c:pt idx="2">
                  <c:v>86.4</c:v>
                </c:pt>
              </c:numCache>
            </c:numRef>
          </c:val>
        </c:ser>
        <c:ser>
          <c:idx val="1"/>
          <c:order val="1"/>
          <c:tx>
            <c:v>LDV-SOF + RBV x 24 weeks</c:v>
          </c:tx>
          <c:spPr>
            <a:solidFill>
              <a:srgbClr val="29547E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CTP B</c:v>
                </c:pt>
                <c:pt idx="2">
                  <c:v>CTP C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88</c:v>
                </c:pt>
                <c:pt idx="1">
                  <c:v>88.9</c:v>
                </c:pt>
                <c:pt idx="2">
                  <c:v>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357490384"/>
        <c:axId val="357490944"/>
      </c:barChart>
      <c:catAx>
        <c:axId val="35749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5749094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5749094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5749038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39470540130541"/>
          <c:y val="3.3022967343023797E-2"/>
          <c:w val="0.74818382077240297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LDV-SOF + RBV x 12 weeks</c:v>
                </c:pt>
              </c:strCache>
            </c:strRef>
          </c:tx>
          <c:spPr>
            <a:solidFill>
              <a:srgbClr val="3A6977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F0-F3</c:v>
                </c:pt>
                <c:pt idx="1">
                  <c:v>CTP A</c:v>
                </c:pt>
                <c:pt idx="2">
                  <c:v>CTP B</c:v>
                </c:pt>
                <c:pt idx="3">
                  <c:v>CTP C</c:v>
                </c:pt>
                <c:pt idx="4">
                  <c:v>FCH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96.4</c:v>
                </c:pt>
                <c:pt idx="1">
                  <c:v>96.2</c:v>
                </c:pt>
                <c:pt idx="2">
                  <c:v>84.6</c:v>
                </c:pt>
                <c:pt idx="3">
                  <c:v>60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v>LDV-SOF + RBV x 24 weeks</c:v>
          </c:tx>
          <c:spPr>
            <a:solidFill>
              <a:srgbClr val="6D6D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F0-F3</c:v>
                </c:pt>
                <c:pt idx="1">
                  <c:v>CTP A</c:v>
                </c:pt>
                <c:pt idx="2">
                  <c:v>CTP B</c:v>
                </c:pt>
                <c:pt idx="3">
                  <c:v>CTP C</c:v>
                </c:pt>
                <c:pt idx="4">
                  <c:v>FCH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98.2</c:v>
                </c:pt>
                <c:pt idx="1">
                  <c:v>96</c:v>
                </c:pt>
                <c:pt idx="2">
                  <c:v>88.4</c:v>
                </c:pt>
                <c:pt idx="3">
                  <c:v>75</c:v>
                </c:pt>
                <c:pt idx="4" formatCode="General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361916912"/>
        <c:axId val="361917472"/>
      </c:barChart>
      <c:catAx>
        <c:axId val="36191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6191747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619174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191691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39470540130541"/>
          <c:y val="3.3022967343023797E-2"/>
          <c:w val="0.74818382077240297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7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43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tIns="0" bIns="0">
            <a:normAutofit/>
          </a:bodyPr>
          <a:lstStyle/>
          <a:p>
            <a:pPr>
              <a:lnSpc>
                <a:spcPts val="3200"/>
              </a:lnSpc>
            </a:pPr>
            <a:r>
              <a:rPr lang="en-US" sz="2000" dirty="0" smtClean="0">
                <a:solidFill>
                  <a:srgbClr val="001D48"/>
                </a:solidFill>
              </a:rPr>
              <a:t>Ledipasvir-Sofosbuvir + RBV in HCV GT 1,4 and Advanced Liver Disease</a:t>
            </a:r>
            <a:br>
              <a:rPr lang="en-US" sz="2000" dirty="0" smtClean="0">
                <a:solidFill>
                  <a:srgbClr val="001D48"/>
                </a:solidFill>
              </a:rPr>
            </a:br>
            <a:r>
              <a:rPr lang="en-US" sz="2800" dirty="0" smtClean="0">
                <a:solidFill>
                  <a:srgbClr val="001D48"/>
                </a:solidFill>
              </a:rPr>
              <a:t>SOLAR-1 (Cohorts A and B)</a:t>
            </a:r>
            <a:endParaRPr lang="en-US" sz="28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Treatment Naïve and Treatment Experienced</a:t>
            </a: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/>
              <a:t>Charlton M, al. Gastroenterology. 2015; 149:649-59.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448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1,4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</a:t>
            </a:r>
            <a:r>
              <a:rPr lang="en-US" sz="2400" dirty="0" smtClean="0"/>
              <a:t>(Cohort B = Post-transplantation):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SOLAR-1 Cohort B (Post-Transplantation): SVR12 Results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968359"/>
              </p:ext>
            </p:extLst>
          </p:nvPr>
        </p:nvGraphicFramePr>
        <p:xfrm>
          <a:off x="460262" y="1760743"/>
          <a:ext cx="8223475" cy="410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/>
          <p:cNvSpPr/>
          <p:nvPr/>
        </p:nvSpPr>
        <p:spPr>
          <a:xfrm>
            <a:off x="634740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dirty="0" smtClean="0">
                <a:solidFill>
                  <a:srgbClr val="FFFFFF"/>
                </a:solidFill>
              </a:rPr>
              <a:t>/</a:t>
            </a:r>
            <a:r>
              <a:rPr lang="en-US" sz="12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2576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dirty="0" smtClean="0">
                <a:solidFill>
                  <a:srgbClr val="FFFFFF"/>
                </a:solidFill>
              </a:rPr>
              <a:t>/5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984" y="6016761"/>
            <a:ext cx="9144000" cy="307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CTP = Child-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Turcotte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-Pugh; FCH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fibrosing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cholestatic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hepatitis;  8 subjects CPT B 24 weeks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8622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23/26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368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22/26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3608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24/25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2152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25/26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20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55/56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90418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53/55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90658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2/2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69018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4/</a:t>
            </a:r>
            <a:r>
              <a:rPr lang="en-US" sz="1200" dirty="0">
                <a:solidFill>
                  <a:srgbClr val="FFFF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30726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RBV in Advanced Liver Disease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SOLAR-1 (Cohorts A and B): Conclusion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111501"/>
              </p:ext>
            </p:extLst>
          </p:nvPr>
        </p:nvGraphicFramePr>
        <p:xfrm>
          <a:off x="0" y="27157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The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combination of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ledipasvir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, and ribavirin for 12 weeks produced high rates of SVR12 in patients with advanced liver disease, including those with decompensated cirrhosis before and after liver transplantation.”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3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Ledipasvir-Sofosbuvir in Prior Failure with </a:t>
            </a:r>
            <a:r>
              <a:rPr lang="en-US" sz="2000" dirty="0" err="1" smtClean="0"/>
              <a:t>Sofosbuvir</a:t>
            </a:r>
            <a:r>
              <a:rPr lang="en-US" sz="2000" dirty="0" smtClean="0"/>
              <a:t>-Based Regimen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094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</a:t>
            </a:r>
            <a:r>
              <a:rPr lang="en-US" dirty="0" smtClean="0"/>
              <a:t>et al</a:t>
            </a:r>
            <a:r>
              <a:rPr lang="en-US" dirty="0"/>
              <a:t>. Gastroenterology. 2015; 149:649-59.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Advanced Liver Disease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SOLAR-1 (Cohorts A and B):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965193"/>
              </p:ext>
            </p:extLst>
          </p:nvPr>
        </p:nvGraphicFramePr>
        <p:xfrm>
          <a:off x="514350" y="1476380"/>
          <a:ext cx="8096250" cy="47720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096250"/>
              </a:tblGrid>
              <a:tr h="33578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SOLAR-1 (Cohorts A and B): Design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32765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hase 2, open label, randomized prospective, trial, using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ledipasvir-sofosbuvir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ribavirin for 12 or 24 weeks in treatment-naïve and treatment-experienced patients with HCV GT 1 or 4.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Cohorts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Cohort A = cirrhosis and moderate to severe hepatic impairment who had not undergone liver transplantation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Cohort B = post liver transplantation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 study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Adults with Chronic HCV Genotype 1 or 4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Treatment-naïve or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treatment experienced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Total bilirubin ≤ 10 mg/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;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Creatinine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clearance  ≥ 40 mL/min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Hemoglobin ≥ 10 g/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; Platelet count &gt; 30,000/mm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Exclusion: hepatitis B or HIV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coinfection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or prior receipt of NS5a inhibitor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662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750415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1,4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SOLAR</a:t>
            </a:r>
            <a:r>
              <a:rPr lang="en-US" sz="2400" dirty="0"/>
              <a:t>-1 </a:t>
            </a:r>
            <a:r>
              <a:rPr lang="en-US" sz="2400" dirty="0" smtClean="0"/>
              <a:t>(Cohort A = Pre-transplantation)</a:t>
            </a:r>
            <a:r>
              <a:rPr lang="en-US" sz="2400" dirty="0"/>
              <a:t>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438400"/>
            <a:ext cx="1828800" cy="631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 +RBV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5591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49530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LDV= ledipasvir; SOF = sofosbuvir; 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Ribavirin: started at 600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then escalated </a:t>
            </a:r>
            <a:r>
              <a:rPr lang="en-US" sz="1400" smtClean="0">
                <a:solidFill>
                  <a:srgbClr val="000000"/>
                </a:solidFill>
                <a:latin typeface="Arial" pitchFamily="22" charset="0"/>
              </a:rPr>
              <a:t>as tolerated up to maximum of 1200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mg/day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438400"/>
            <a:ext cx="1732759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COHORT A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GT-1,4 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Class B &amp; C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52600" y="2557212"/>
            <a:ext cx="7262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53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377849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3464502"/>
            <a:ext cx="3657600" cy="631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357588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52600" y="3573880"/>
            <a:ext cx="7262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55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794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/>
              <a:t>SOLAR-1 (Cohort A = Pre-transplantation): Baseline </a:t>
            </a:r>
            <a:r>
              <a:rPr lang="en-US" sz="2000" dirty="0" smtClean="0"/>
              <a:t>Characteristics</a:t>
            </a:r>
            <a:endParaRPr lang="en-US" sz="20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182205"/>
              </p:ext>
            </p:extLst>
          </p:nvPr>
        </p:nvGraphicFramePr>
        <p:xfrm>
          <a:off x="342898" y="1405620"/>
          <a:ext cx="8458203" cy="46644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40027"/>
                <a:gridCol w="1554544"/>
                <a:gridCol w="1554544"/>
                <a:gridCol w="1554544"/>
                <a:gridCol w="1554544"/>
              </a:tblGrid>
              <a:tr h="4875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FFFFFF"/>
                          </a:solidFill>
                        </a:rPr>
                        <a:t>Cohort A</a:t>
                      </a:r>
                      <a: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B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C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842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n=30</a:t>
                      </a: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8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n=29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n=23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B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Median</a:t>
                      </a:r>
                      <a:r>
                        <a:rPr lang="en-US" sz="1400" baseline="0" dirty="0" smtClean="0"/>
                        <a:t> age, years 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(73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(62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(61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(69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White,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(97)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(90)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(91)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(92)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HCV RNA</a:t>
                      </a:r>
                      <a:r>
                        <a:rPr lang="en-US" sz="1000" baseline="0" dirty="0" smtClean="0"/>
                        <a:t>, log</a:t>
                      </a:r>
                      <a:r>
                        <a:rPr lang="en-US" sz="1000" baseline="-25000" dirty="0" smtClean="0"/>
                        <a:t>10</a:t>
                      </a:r>
                      <a:r>
                        <a:rPr lang="en-US" sz="1000" baseline="0" dirty="0" smtClean="0"/>
                        <a:t> IU/mL</a:t>
                      </a:r>
                      <a:endParaRPr lang="en-US" sz="10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IL28B</a:t>
                      </a:r>
                      <a:r>
                        <a:rPr lang="en-US" sz="1400" dirty="0" smtClean="0"/>
                        <a:t> genotype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CC,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(13)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(17)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(26)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(27)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184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4572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  1a, </a:t>
                      </a:r>
                      <a:r>
                        <a:rPr lang="en-US" sz="1400" dirty="0" smtClean="0"/>
                        <a:t>n (%)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 (63)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(76)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(65)</a:t>
                      </a:r>
                    </a:p>
                  </a:txBody>
                  <a:tcPr marL="0" marR="4572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(69)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  1b, </a:t>
                      </a:r>
                      <a:r>
                        <a:rPr lang="en-US" sz="1400" dirty="0" smtClean="0"/>
                        <a:t>n (%)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(33)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(24)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(26)</a:t>
                      </a:r>
                    </a:p>
                  </a:txBody>
                  <a:tcPr marL="0" marR="4572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(31)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129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  4, </a:t>
                      </a:r>
                      <a:r>
                        <a:rPr lang="en-US" sz="1400" dirty="0" smtClean="0"/>
                        <a:t>n (%)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marT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marT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45720" marT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(9)</a:t>
                      </a:r>
                    </a:p>
                  </a:txBody>
                  <a:tcPr marL="0" marR="45720" marT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45720" marT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412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Prior Treatment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(73)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(66)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(48)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(69)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05652" y="-6507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6123801"/>
            <a:ext cx="302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CTP=</a:t>
            </a:r>
            <a:r>
              <a:rPr lang="en-US" sz="1200" dirty="0">
                <a:latin typeface="Arial"/>
                <a:cs typeface="Arial"/>
              </a:rPr>
              <a:t>Child-</a:t>
            </a:r>
            <a:r>
              <a:rPr lang="en-US" sz="1200" dirty="0" err="1" smtClean="0">
                <a:latin typeface="Arial"/>
                <a:cs typeface="Arial"/>
              </a:rPr>
              <a:t>Turcotte</a:t>
            </a:r>
            <a:r>
              <a:rPr lang="en-US" sz="1200" dirty="0" smtClean="0">
                <a:latin typeface="Arial"/>
                <a:cs typeface="Arial"/>
              </a:rPr>
              <a:t>-Pugh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0905" y="566784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50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(Cohort A = Pre-transplantation): Baseline </a:t>
            </a:r>
            <a:r>
              <a:rPr lang="en-US" sz="2400" dirty="0" smtClean="0"/>
              <a:t>Liver Status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133169"/>
              </p:ext>
            </p:extLst>
          </p:nvPr>
        </p:nvGraphicFramePr>
        <p:xfrm>
          <a:off x="228600" y="1447800"/>
          <a:ext cx="8686799" cy="4572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56471"/>
                <a:gridCol w="1457582"/>
                <a:gridCol w="1457582"/>
                <a:gridCol w="1457582"/>
                <a:gridCol w="1457582"/>
              </a:tblGrid>
              <a:tr h="360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rgbClr val="FFFFFF"/>
                          </a:solidFill>
                        </a:rPr>
                        <a:t>Cohort A</a:t>
                      </a:r>
                      <a:br>
                        <a:rPr lang="en-US" sz="1200" b="1" i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CTP B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CTP C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120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n=30</a:t>
                      </a: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8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24-Weeks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n=29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n=23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24-Weeks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B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Child-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Turcotte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-Pugh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 A (5-6)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 (3)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B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(7-9)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27 (90)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27 (93)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 (30)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 (15)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(10-12)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 (10)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 (3)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16 (70)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22 (85)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MELD Score, n (%)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  &lt;10</a:t>
                      </a:r>
                      <a:endParaRPr lang="en-US" sz="1400" dirty="0" smtClean="0">
                        <a:latin typeface="Arial"/>
                        <a:cs typeface="Arial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6 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 (28)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    10-15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21 (70)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16 (55)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16 (70)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13 (50)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    16-20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 (10)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 (17)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 (30)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12 (46)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480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 21-25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 (4)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48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Median </a:t>
                      </a:r>
                      <a:r>
                        <a:rPr lang="en-US" sz="1400" i="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eGFR</a:t>
                      </a:r>
                      <a:r>
                        <a:rPr lang="en-US" sz="140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400" i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mL/min</a:t>
                      </a:r>
                      <a:endParaRPr lang="en-US" sz="1400" i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81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77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4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Median platelets,</a:t>
                      </a: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10</a:t>
                      </a:r>
                      <a:r>
                        <a:rPr lang="ro-RO" sz="1400" kern="1200" baseline="30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µL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73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81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05652" y="-6507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096000"/>
            <a:ext cx="302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CTP=</a:t>
            </a:r>
            <a:r>
              <a:rPr lang="en-US" sz="1200" dirty="0">
                <a:latin typeface="Arial"/>
                <a:cs typeface="Arial"/>
              </a:rPr>
              <a:t>Child-</a:t>
            </a:r>
            <a:r>
              <a:rPr lang="en-US" sz="1200" dirty="0" err="1" smtClean="0">
                <a:latin typeface="Arial"/>
                <a:cs typeface="Arial"/>
              </a:rPr>
              <a:t>Turcotte</a:t>
            </a:r>
            <a:r>
              <a:rPr lang="en-US" sz="1200" dirty="0" smtClean="0">
                <a:latin typeface="Arial"/>
                <a:cs typeface="Arial"/>
              </a:rPr>
              <a:t>-Pugh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971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998293"/>
              </p:ext>
            </p:extLst>
          </p:nvPr>
        </p:nvGraphicFramePr>
        <p:xfrm>
          <a:off x="460262" y="1836943"/>
          <a:ext cx="8226538" cy="395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</a:t>
            </a:r>
            <a:r>
              <a:rPr lang="en-US" sz="2400" dirty="0" smtClean="0"/>
              <a:t>(Cohort A= Pre-transplantation):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SOLAR-1 Cohort A (Pre-Transplantation): SVR12 Results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8372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</a:t>
            </a:r>
            <a:r>
              <a:rPr lang="en-US" sz="1200" dirty="0">
                <a:solidFill>
                  <a:srgbClr val="FFFFFF"/>
                </a:solidFill>
              </a:rPr>
              <a:t>4</a:t>
            </a:r>
            <a:r>
              <a:rPr lang="en-US" sz="1200" dirty="0" smtClean="0">
                <a:solidFill>
                  <a:srgbClr val="FFFFFF"/>
                </a:solidFill>
              </a:rPr>
              <a:t>/50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30172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45/52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88517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24/27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56780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26/30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33380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20/23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80957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19/22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984" y="6057897"/>
            <a:ext cx="9144000" cy="3169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  6 subjects excluded because received transplant while on study: (2 CTP B/24 week; 1 CTP 2/12 week; 3 CTP C/24 week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39" y="5836281"/>
            <a:ext cx="302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CTP=</a:t>
            </a:r>
            <a:r>
              <a:rPr lang="en-US" sz="1200" dirty="0">
                <a:latin typeface="Arial"/>
                <a:cs typeface="Arial"/>
              </a:rPr>
              <a:t>Child-</a:t>
            </a:r>
            <a:r>
              <a:rPr lang="en-US" sz="1200" dirty="0" err="1" smtClean="0">
                <a:latin typeface="Arial"/>
                <a:cs typeface="Arial"/>
              </a:rPr>
              <a:t>Turcotte</a:t>
            </a:r>
            <a:r>
              <a:rPr lang="en-US" sz="1200" dirty="0" smtClean="0">
                <a:latin typeface="Arial"/>
                <a:cs typeface="Arial"/>
              </a:rPr>
              <a:t>-Pugh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170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671170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1,4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</a:t>
            </a:r>
            <a:r>
              <a:rPr lang="en-US" sz="2400" dirty="0" smtClean="0"/>
              <a:t>(Cohort B = Post </a:t>
            </a:r>
            <a:r>
              <a:rPr lang="en-US" sz="2400" dirty="0"/>
              <a:t>Transplant</a:t>
            </a:r>
            <a:r>
              <a:rPr lang="en-US" sz="2400" dirty="0" smtClean="0"/>
              <a:t>):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359155"/>
            <a:ext cx="1828800" cy="631880"/>
          </a:xfrm>
          <a:prstGeom prst="rect">
            <a:avLst/>
          </a:prstGeom>
          <a:solidFill>
            <a:srgbClr val="ABC8D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 +RBV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47990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4648200"/>
            <a:ext cx="9162288" cy="13715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500"/>
              </a:lnSpc>
              <a:spcBef>
                <a:spcPts val="8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20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200" smtClean="0">
                <a:solidFill>
                  <a:srgbClr val="000000"/>
                </a:solidFill>
                <a:latin typeface="Arial" pitchFamily="22" charset="0"/>
              </a:rPr>
              <a:t>CTP=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Child-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Turcotte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-Pugh; FCH=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fibrosing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cholestatic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hepatitis; LDV=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ledipasvir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SOF=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RBV=ribavirin 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500"/>
              </a:lnSpc>
              <a:spcBef>
                <a:spcPts val="8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 Dosing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- No cirrhosis; FCH: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weight-based and divided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bid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(1000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mg/day if &lt; 75 kg or 1200 mg/day if ≥ 75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kg)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- CTP B, C: started at 600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and escalated up to maximum of 1200 mg/day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359155"/>
            <a:ext cx="1668751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spcBef>
                <a:spcPts val="400"/>
              </a:spcBef>
            </a:pPr>
            <a:r>
              <a:rPr lang="en-US" sz="1600" b="1" u="sng" dirty="0" smtClean="0">
                <a:solidFill>
                  <a:srgbClr val="FFFFFF"/>
                </a:solidFill>
                <a:cs typeface="Arial"/>
              </a:rPr>
              <a:t>Cohort B</a:t>
            </a:r>
          </a:p>
          <a:p>
            <a:pPr>
              <a:spcBef>
                <a:spcPts val="400"/>
              </a:spcBef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 1, 4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F0-F3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Class A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Class 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B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Class C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FCH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89630" y="2477967"/>
            <a:ext cx="7719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116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3699249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3385257"/>
            <a:ext cx="3657600" cy="631880"/>
          </a:xfrm>
          <a:prstGeom prst="rect">
            <a:avLst/>
          </a:prstGeom>
          <a:solidFill>
            <a:srgbClr val="BCBCD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3496642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89630" y="3494635"/>
            <a:ext cx="7719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113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98277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/>
              <a:t>SOLAR-1 (Cohort </a:t>
            </a:r>
            <a:r>
              <a:rPr lang="en-US" sz="2000" dirty="0" smtClean="0"/>
              <a:t>B </a:t>
            </a:r>
            <a:r>
              <a:rPr lang="en-US" sz="2000" dirty="0"/>
              <a:t>= </a:t>
            </a:r>
            <a:r>
              <a:rPr lang="en-US" sz="2000" dirty="0" smtClean="0"/>
              <a:t>Post-</a:t>
            </a:r>
            <a:r>
              <a:rPr lang="en-US" sz="2000" dirty="0"/>
              <a:t>transplantation): Baseline </a:t>
            </a:r>
            <a:r>
              <a:rPr lang="en-US" sz="2000" dirty="0" smtClean="0"/>
              <a:t>Characteristics</a:t>
            </a:r>
            <a:endParaRPr lang="en-US" sz="20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04959"/>
              </p:ext>
            </p:extLst>
          </p:nvPr>
        </p:nvGraphicFramePr>
        <p:xfrm>
          <a:off x="228600" y="1405620"/>
          <a:ext cx="8648702" cy="46644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90702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875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FFFFFF"/>
                          </a:solidFill>
                        </a:rPr>
                        <a:t>Cohort B</a:t>
                      </a:r>
                      <a: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No Cirrhosis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15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A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5B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B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C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FCH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842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n=55</a:t>
                      </a: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n=56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n=25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n=4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n=4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Median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age, years 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Male, n (%)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45 (82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46 (82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19 (73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 (88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 (85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23 (88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White, n (%)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 (91)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49 (88)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21 (81)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 (80)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21 (81)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24 (92)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(80)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HCV RNA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, log</a:t>
                      </a:r>
                      <a:r>
                        <a:rPr lang="en-US" sz="1000" baseline="-25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IU/mL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6.7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0000"/>
                          </a:solidFill>
                        </a:rPr>
                        <a:t>IL28B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GT CC, n (%)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 (20)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 (18)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 (27)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(4)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(12)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 (19)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 (40)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(25)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184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Genotype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R="4572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   1a, n (%)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40 (73)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40 (71)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17 (65)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17 (68)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 (77)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18 (69)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(80)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(75)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(75)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   1b, n (%)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 (25)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 (29)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 (35)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 (32)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 (23)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 (27)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(20)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(25)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(25)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129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   4, n (%)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45720" marT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(2)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(9)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412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Prior Treatment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39 (71)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48 (86)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 (85)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24 (96)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 (85)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 (85)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(80)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(50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05652" y="-6507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123801"/>
            <a:ext cx="302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CTP=</a:t>
            </a:r>
            <a:r>
              <a:rPr lang="en-US" sz="1200" dirty="0">
                <a:latin typeface="Arial"/>
                <a:cs typeface="Arial"/>
              </a:rPr>
              <a:t>Child-</a:t>
            </a:r>
            <a:r>
              <a:rPr lang="en-US" sz="1200" dirty="0" err="1" smtClean="0">
                <a:latin typeface="Arial"/>
                <a:cs typeface="Arial"/>
              </a:rPr>
              <a:t>Turcotte</a:t>
            </a:r>
            <a:r>
              <a:rPr lang="en-US" sz="1200" dirty="0" smtClean="0">
                <a:latin typeface="Arial"/>
                <a:cs typeface="Arial"/>
              </a:rPr>
              <a:t>-Pugh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545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/>
              <a:t>SOLAR-1 (Cohort </a:t>
            </a:r>
            <a:r>
              <a:rPr lang="en-US" sz="2000" dirty="0" smtClean="0"/>
              <a:t>B </a:t>
            </a:r>
            <a:r>
              <a:rPr lang="en-US" sz="2000" dirty="0"/>
              <a:t>= </a:t>
            </a:r>
            <a:r>
              <a:rPr lang="en-US" sz="2000" dirty="0" smtClean="0"/>
              <a:t>Post-</a:t>
            </a:r>
            <a:r>
              <a:rPr lang="en-US" sz="2000" dirty="0"/>
              <a:t>transplantation): Baseline </a:t>
            </a:r>
            <a:r>
              <a:rPr lang="en-US" sz="2000" dirty="0" smtClean="0"/>
              <a:t>Characteristics</a:t>
            </a:r>
            <a:endParaRPr lang="en-US" sz="20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164426"/>
              </p:ext>
            </p:extLst>
          </p:nvPr>
        </p:nvGraphicFramePr>
        <p:xfrm>
          <a:off x="228600" y="1427995"/>
          <a:ext cx="8686800" cy="470100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133600"/>
                <a:gridCol w="655320"/>
                <a:gridCol w="655320"/>
                <a:gridCol w="655320"/>
                <a:gridCol w="655320"/>
                <a:gridCol w="655320"/>
                <a:gridCol w="655320"/>
                <a:gridCol w="655320"/>
                <a:gridCol w="655320"/>
                <a:gridCol w="655320"/>
                <a:gridCol w="655320"/>
              </a:tblGrid>
              <a:tr h="4491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FFFFFF"/>
                          </a:solidFill>
                        </a:rPr>
                        <a:t>Cohort B</a:t>
                      </a:r>
                      <a: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F0-F3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15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A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5B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B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C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FCH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567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n=55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n=56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n=25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n=4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n=4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Median </a:t>
                      </a:r>
                      <a:r>
                        <a:rPr lang="en-US" sz="13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yrs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post transplant</a:t>
                      </a:r>
                      <a:endParaRPr lang="en-US" sz="13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2.9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2.8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8.8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6.6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5.1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6.3</a:t>
                      </a:r>
                    </a:p>
                  </a:txBody>
                  <a:tcPr marL="0" marR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5.2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5.7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1.1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0.3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Child-</a:t>
                      </a:r>
                      <a:r>
                        <a:rPr lang="en-US" sz="1300" dirty="0" err="1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Turcotte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-Pugh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endParaRPr lang="en-US" sz="1300" dirty="0" smtClean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 A (5-6)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25 (96)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22 (88)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 (8)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B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(7-9)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(4)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3 (12)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24 (92)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24 (92)</a:t>
                      </a:r>
                    </a:p>
                  </a:txBody>
                  <a:tcPr marL="0" marR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(40)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(25)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(10-12)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(8)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3 (60)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3 (75)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Meld Score, n (%)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&lt;10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15 (58)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13 (52)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8 (31)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5 (19)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(20)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10-15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10 (38)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10 (40)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14 (54)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19 (73)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3 (60)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(50)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16-20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(4)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(8)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(8)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(8)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(20)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(25)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21-25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(8)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(25)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30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Median </a:t>
                      </a:r>
                      <a:r>
                        <a:rPr lang="en-US" sz="1300" i="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eGFR</a:t>
                      </a:r>
                      <a:r>
                        <a:rPr lang="en-US" sz="130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300" i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mL/min</a:t>
                      </a:r>
                      <a:endParaRPr lang="en-US" sz="1300" i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3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Median platelets</a:t>
                      </a:r>
                      <a:r>
                        <a:rPr lang="ro-RO" sz="13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o-RO" sz="13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10</a:t>
                      </a:r>
                      <a:r>
                        <a:rPr lang="ro-RO" sz="1300" kern="1200" baseline="30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r>
                        <a:rPr lang="ro-RO" sz="13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µL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05652" y="-6507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259" y="6149721"/>
            <a:ext cx="302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CTP=</a:t>
            </a:r>
            <a:r>
              <a:rPr lang="en-US" sz="1200" dirty="0">
                <a:latin typeface="Arial"/>
                <a:cs typeface="Arial"/>
              </a:rPr>
              <a:t>Child-</a:t>
            </a:r>
            <a:r>
              <a:rPr lang="en-US" sz="1200" dirty="0" err="1" smtClean="0">
                <a:latin typeface="Arial"/>
                <a:cs typeface="Arial"/>
              </a:rPr>
              <a:t>Turcotte</a:t>
            </a:r>
            <a:r>
              <a:rPr lang="en-US" sz="1200" dirty="0" smtClean="0">
                <a:latin typeface="Arial"/>
                <a:cs typeface="Arial"/>
              </a:rPr>
              <a:t>-Pugh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280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61392</TotalTime>
  <Words>1423</Words>
  <Application>Microsoft Office PowerPoint</Application>
  <PresentationFormat>On-screen Show (4:3)</PresentationFormat>
  <Paragraphs>445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AETC_Master_Template_061510</vt:lpstr>
      <vt:lpstr>Ledipasvir-Sofosbuvir + RBV in HCV GT 1,4 and Advanced Liver Disease SOLAR-1 (Cohorts A and B)</vt:lpstr>
      <vt:lpstr>Ledipasvir-Sofosbuvir + Ribavirin in Advanced Liver Disease SOLAR-1 (Cohorts A and B): Features</vt:lpstr>
      <vt:lpstr>Ledipasvir-Sofosbuvir + Ribavirin in HCV GT 1,4 SOLAR-1 (Cohort A = Pre-transplantation): Study Design</vt:lpstr>
      <vt:lpstr>Ledipasvir-Sofosbuvir + Ribavirin in HCV GT 1,4 SOLAR-1 (Cohort A = Pre-transplantation): Baseline Characteristics</vt:lpstr>
      <vt:lpstr>Ledipasvir-Sofosbuvir + Ribavirin in HCV GT 1,4 SOLAR-1 (Cohort A = Pre-transplantation): Baseline Liver Status</vt:lpstr>
      <vt:lpstr>Ledipasvir-Sofosbuvir + Ribavirin in HCV GT 1,4 SOLAR-1 (Cohort A= Pre-transplantation): Results</vt:lpstr>
      <vt:lpstr>Ledipasvir-Sofosbuvir + Ribavirin in HCV GT 1,4 SOLAR-1 (Cohort B = Post Transplant): Study Design</vt:lpstr>
      <vt:lpstr>Ledipasvir-Sofosbuvir + Ribavirin in HCV GT 1,4 SOLAR-1 (Cohort B = Post-transplantation): Baseline Characteristics</vt:lpstr>
      <vt:lpstr>Ledipasvir-Sofosbuvir + Ribavirin in HCV GT 1,4 SOLAR-1 (Cohort B = Post-transplantation): Baseline Characteristics</vt:lpstr>
      <vt:lpstr>Ledipasvir-Sofosbuvir + Ribavirin in HCV GT 1,4 SOLAR-1 (Cohort B = Post-transplantation): Results</vt:lpstr>
      <vt:lpstr>Ledipasvir-Sofosbuvir + RBV in Advanced Liver Disease SOLAR-1 (Cohorts A and B): Conclusion</vt:lpstr>
      <vt:lpstr>Ledipasvir-Sofosbuvir in Prior Failure with Sofosbuvir-Based Regimen 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3306</cp:revision>
  <cp:lastPrinted>2011-04-18T21:48:04Z</cp:lastPrinted>
  <dcterms:created xsi:type="dcterms:W3CDTF">2010-11-28T05:36:22Z</dcterms:created>
  <dcterms:modified xsi:type="dcterms:W3CDTF">2015-09-21T20:24:23Z</dcterms:modified>
</cp:coreProperties>
</file>