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646" r:id="rId2"/>
    <p:sldId id="647" r:id="rId3"/>
    <p:sldId id="648" r:id="rId4"/>
    <p:sldId id="649" r:id="rId5"/>
    <p:sldId id="653" r:id="rId6"/>
    <p:sldId id="650" r:id="rId7"/>
    <p:sldId id="656" r:id="rId8"/>
    <p:sldId id="660" r:id="rId9"/>
    <p:sldId id="663" r:id="rId10"/>
    <p:sldId id="546" r:id="rId11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4523"/>
    <a:srgbClr val="796337"/>
    <a:srgbClr val="9B7F48"/>
    <a:srgbClr val="A29374"/>
    <a:srgbClr val="424242"/>
    <a:srgbClr val="776134"/>
    <a:srgbClr val="303030"/>
    <a:srgbClr val="D9DACE"/>
    <a:srgbClr val="001D48"/>
    <a:srgbClr val="CD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83" autoAdjust="0"/>
    <p:restoredTop sz="96398" autoAdjust="0"/>
  </p:normalViewPr>
  <p:slideViewPr>
    <p:cSldViewPr showGuides="1">
      <p:cViewPr varScale="1">
        <p:scale>
          <a:sx n="144" d="100"/>
          <a:sy n="144" d="100"/>
        </p:scale>
        <p:origin x="750" y="102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LDV-SOF + RBV x 12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CTP B</c:v>
                </c:pt>
                <c:pt idx="2">
                  <c:v>CTP C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86.5</c:v>
                </c:pt>
                <c:pt idx="1">
                  <c:v>86.7</c:v>
                </c:pt>
                <c:pt idx="2">
                  <c:v>86.4</c:v>
                </c:pt>
              </c:numCache>
            </c:numRef>
          </c:val>
        </c:ser>
        <c:ser>
          <c:idx val="1"/>
          <c:order val="1"/>
          <c:tx>
            <c:v>LDV-SOF + RBV x 24 weeks</c:v>
          </c:tx>
          <c:spPr>
            <a:solidFill>
              <a:srgbClr val="29547E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CTP B</c:v>
                </c:pt>
                <c:pt idx="2">
                  <c:v>CTP C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88</c:v>
                </c:pt>
                <c:pt idx="1">
                  <c:v>88.9</c:v>
                </c:pt>
                <c:pt idx="2">
                  <c:v>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381458816"/>
        <c:axId val="381459376"/>
      </c:barChart>
      <c:catAx>
        <c:axId val="381458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145937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14593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14588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39470495875516"/>
          <c:y val="1.44676387400988E-2"/>
          <c:w val="0.74818382077240297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LDV-SOF + RBV x 12 weeks</c:v>
                </c:pt>
              </c:strCache>
            </c:strRef>
          </c:tx>
          <c:spPr>
            <a:solidFill>
              <a:srgbClr val="B59452">
                <a:lumMod val="75000"/>
              </a:srgbClr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Cirrhosis</c:v>
                </c:pt>
                <c:pt idx="1">
                  <c:v>CTP A</c:v>
                </c:pt>
                <c:pt idx="2">
                  <c:v>CTP B</c:v>
                </c:pt>
                <c:pt idx="3">
                  <c:v>CTP C</c:v>
                </c:pt>
                <c:pt idx="4">
                  <c:v>FCH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96.4</c:v>
                </c:pt>
                <c:pt idx="1">
                  <c:v>96.2</c:v>
                </c:pt>
                <c:pt idx="2">
                  <c:v>84.6</c:v>
                </c:pt>
                <c:pt idx="3">
                  <c:v>60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v>LDV-SOF + RBV x 24 weeks</c:v>
          </c:tx>
          <c:spPr>
            <a:solidFill>
              <a:srgbClr val="7B4333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Cirrhosis</c:v>
                </c:pt>
                <c:pt idx="1">
                  <c:v>CTP A</c:v>
                </c:pt>
                <c:pt idx="2">
                  <c:v>CTP B</c:v>
                </c:pt>
                <c:pt idx="3">
                  <c:v>CTP C</c:v>
                </c:pt>
                <c:pt idx="4">
                  <c:v>FCH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98.2</c:v>
                </c:pt>
                <c:pt idx="1">
                  <c:v>96</c:v>
                </c:pt>
                <c:pt idx="2">
                  <c:v>88.4</c:v>
                </c:pt>
                <c:pt idx="3">
                  <c:v>75</c:v>
                </c:pt>
                <c:pt idx="4" formatCode="General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381462176"/>
        <c:axId val="381462736"/>
      </c:barChart>
      <c:catAx>
        <c:axId val="38146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146273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14627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146217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39470495875516"/>
          <c:y val="1.44676387400988E-2"/>
          <c:w val="0.74818382077240297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9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5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2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tIns="0" bIns="0">
            <a:normAutofit/>
          </a:bodyPr>
          <a:lstStyle/>
          <a:p>
            <a:pPr>
              <a:lnSpc>
                <a:spcPts val="3200"/>
              </a:lnSpc>
            </a:pPr>
            <a:r>
              <a:rPr lang="en-US" sz="2000" dirty="0" smtClean="0">
                <a:solidFill>
                  <a:srgbClr val="001D48"/>
                </a:solidFill>
              </a:rPr>
              <a:t>Ledipasvir-Sofosbuvir + RBV in HCV GT 1,4 and Advanced Liver Disease</a:t>
            </a:r>
            <a:br>
              <a:rPr lang="en-US" sz="2000" dirty="0" smtClean="0">
                <a:solidFill>
                  <a:srgbClr val="001D48"/>
                </a:solidFill>
              </a:rPr>
            </a:br>
            <a:r>
              <a:rPr lang="en-US" sz="2800" dirty="0" smtClean="0">
                <a:solidFill>
                  <a:srgbClr val="001D48"/>
                </a:solidFill>
              </a:rPr>
              <a:t>SOLAR-1 (Cohorts A and B)</a:t>
            </a:r>
            <a:endParaRPr lang="en-US" sz="28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Experienced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/>
              <a:t>Charlton M, al. Gastroenterology. 2015; [</a:t>
            </a:r>
            <a:r>
              <a:rPr lang="en-US" sz="1400" dirty="0" err="1" smtClean="0"/>
              <a:t>Epub</a:t>
            </a:r>
            <a:r>
              <a:rPr lang="en-US" sz="1400" dirty="0" smtClean="0"/>
              <a:t> ahead of print]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448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Advanced Liver Disease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SOLAR-1 (Cohorts A and B):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352948"/>
              </p:ext>
            </p:extLst>
          </p:nvPr>
        </p:nvGraphicFramePr>
        <p:xfrm>
          <a:off x="514350" y="1476380"/>
          <a:ext cx="8096250" cy="47720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096250"/>
              </a:tblGrid>
              <a:tr h="33578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SOLAR-1 (Cohorts A and B): Design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32765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hase 2, open label, randomized prospective, trial, using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ledipasvir-sofosbuvir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ribavirin for 12 or 24 weeks in treatment-naïve and treatment-experienced patients with HCV GT1 or 4.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 A = cirrhosis and moderate to severe hepatic impairment who had not undergone liver transplantation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 B = post liver transplantation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study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Adults with Chronic HCV Genotype 1 or 4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Treatment-naïve or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treatment experienced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Total bilirubin ≤ 10 mg/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;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Creatinine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clearance  ≥ 40 mL/min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Hemoglobin ≥ 10 g/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; Platelet count &gt; 30,000/mm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Exclusion: hepatitis B or HIV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coinfection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or prior receipt of NS5a inhibitor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662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SOLAR</a:t>
            </a:r>
            <a:r>
              <a:rPr lang="en-US" sz="2400" dirty="0"/>
              <a:t>-1 </a:t>
            </a:r>
            <a:r>
              <a:rPr lang="en-US" sz="2400" dirty="0" smtClean="0"/>
              <a:t>(Cohort A = Pre-transplantation)</a:t>
            </a:r>
            <a:r>
              <a:rPr lang="en-US" sz="2400" dirty="0"/>
              <a:t>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5591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sofosbuvir;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Ribavirin: started at 600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then escalated </a:t>
            </a:r>
            <a:r>
              <a:rPr lang="en-US" sz="1400" smtClean="0">
                <a:solidFill>
                  <a:srgbClr val="000000"/>
                </a:solidFill>
                <a:latin typeface="Arial" pitchFamily="22" charset="0"/>
              </a:rPr>
              <a:t>as tolerated up to maximum of 1200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mg/day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438400"/>
            <a:ext cx="1732759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COHORT A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GT-1,4 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CPT Class B &amp; C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52600" y="2557212"/>
            <a:ext cx="7262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53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778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464502"/>
            <a:ext cx="3657600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3575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52600" y="3573880"/>
            <a:ext cx="7262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55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794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/>
              <a:t>SOLAR-1 (Cohort A = Pre-transplantation): Baseline </a:t>
            </a:r>
            <a:r>
              <a:rPr lang="en-US" sz="2000" dirty="0" smtClean="0"/>
              <a:t>Characteristics</a:t>
            </a:r>
            <a:endParaRPr lang="en-US" sz="20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25031"/>
              </p:ext>
            </p:extLst>
          </p:nvPr>
        </p:nvGraphicFramePr>
        <p:xfrm>
          <a:off x="342898" y="1405620"/>
          <a:ext cx="8458203" cy="46644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40027"/>
                <a:gridCol w="1554544"/>
                <a:gridCol w="1554544"/>
                <a:gridCol w="1554544"/>
                <a:gridCol w="1554544"/>
              </a:tblGrid>
              <a:tr h="4875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B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C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842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n=30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8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n=29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n=23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Median</a:t>
                      </a:r>
                      <a:r>
                        <a:rPr lang="en-US" sz="1400" baseline="0" dirty="0" smtClean="0"/>
                        <a:t> age, years 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 sex,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(73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(62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(61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(69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White,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(97)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(90)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(97)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(92)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</a:t>
                      </a:r>
                      <a:r>
                        <a:rPr lang="en-US" sz="1000" baseline="0" dirty="0" smtClean="0"/>
                        <a:t>, log</a:t>
                      </a:r>
                      <a:r>
                        <a:rPr lang="en-US" sz="1000" baseline="-25000" dirty="0" smtClean="0"/>
                        <a:t>10</a:t>
                      </a:r>
                      <a:r>
                        <a:rPr lang="en-US" sz="1000" baseline="0" dirty="0" smtClean="0"/>
                        <a:t> IU/ml (median)</a:t>
                      </a:r>
                      <a:endParaRPr lang="en-US" sz="10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genotype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CC,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(13)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(17)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(26)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(27)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184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4572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1a,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(63)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(76)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(65)</a:t>
                      </a:r>
                    </a:p>
                  </a:txBody>
                  <a:tcPr marL="0" marR="4572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(69)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1b,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(33)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(24)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(26)</a:t>
                      </a:r>
                    </a:p>
                  </a:txBody>
                  <a:tcPr marL="0" marR="4572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(31)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129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4, </a:t>
                      </a:r>
                      <a:r>
                        <a:rPr lang="en-US" sz="1400" dirty="0" smtClean="0"/>
                        <a:t>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45720" marT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(9)</a:t>
                      </a:r>
                    </a:p>
                  </a:txBody>
                  <a:tcPr marL="0" marR="45720" marT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45720" marT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412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Prior Treatment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(73)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(65)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(48)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(69)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550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(Cohort A = Pre-transplantation): Baseline </a:t>
            </a:r>
            <a:r>
              <a:rPr lang="en-US" sz="2400" dirty="0" smtClean="0"/>
              <a:t>Liver Status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795979"/>
              </p:ext>
            </p:extLst>
          </p:nvPr>
        </p:nvGraphicFramePr>
        <p:xfrm>
          <a:off x="228600" y="1917899"/>
          <a:ext cx="8686799" cy="303510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56471"/>
                <a:gridCol w="1457582"/>
                <a:gridCol w="1457582"/>
                <a:gridCol w="1457582"/>
                <a:gridCol w="1457582"/>
              </a:tblGrid>
              <a:tr h="4115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 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CTP B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CTP C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776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n=30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8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n=29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n=23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</a:tr>
              <a:tr h="2688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Meld Score, n (%)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R="4572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19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 &lt;10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6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 (28)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19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    10-15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21 (70)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 (55)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 (70)</a:t>
                      </a:r>
                    </a:p>
                  </a:txBody>
                  <a:tcPr marL="0" marR="4572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13 (50)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19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    16-20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 (10)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 (17)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 (30)</a:t>
                      </a:r>
                    </a:p>
                  </a:txBody>
                  <a:tcPr marL="0" marR="4572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12 (46)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4997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21-25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4572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marT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marT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marT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 (4)</a:t>
                      </a:r>
                    </a:p>
                  </a:txBody>
                  <a:tcPr marL="0" marR="45720" marT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520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Median albumin,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g/L (range)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2.9 (2.1-3.7)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3.0 (2.2-3.4)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2.6 (1.6-3.5)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2.6 (2.0-3.3)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48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Median platelets,</a:t>
                      </a: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10</a:t>
                      </a:r>
                      <a:r>
                        <a:rPr lang="ro-RO" sz="1400" kern="1200" baseline="30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µL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73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971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</a:t>
            </a:r>
            <a:r>
              <a:rPr lang="en-US" sz="2400" dirty="0" smtClean="0"/>
              <a:t>(Cohort A= Pre-transplantation):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0" y="1387475"/>
            <a:ext cx="91440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Overall and by CPT Class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258775"/>
              </p:ext>
            </p:extLst>
          </p:nvPr>
        </p:nvGraphicFramePr>
        <p:xfrm>
          <a:off x="460262" y="1524000"/>
          <a:ext cx="8223475" cy="410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568372" y="48188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</a:t>
            </a:r>
            <a:r>
              <a:rPr lang="en-US" sz="1200" dirty="0">
                <a:solidFill>
                  <a:srgbClr val="FFFFFF"/>
                </a:solidFill>
              </a:rPr>
              <a:t>4</a:t>
            </a:r>
            <a:r>
              <a:rPr lang="en-US" sz="1200" dirty="0" smtClean="0">
                <a:solidFill>
                  <a:srgbClr val="FFFFFF"/>
                </a:solidFill>
              </a:rPr>
              <a:t>/50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30172" y="48188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45/52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88517" y="48188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24/27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56780" y="48188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26/30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33380" y="48188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20/23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80957" y="48188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19/22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5867400"/>
            <a:ext cx="9144000" cy="3169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 6 subjects excluded because received transplant while on study: (2 CTP B/24 week; 1 CTP 2/12 week; 3 CTP C/24 week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70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671170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</a:t>
            </a:r>
            <a:r>
              <a:rPr lang="en-US" sz="2400" dirty="0" smtClean="0"/>
              <a:t>(Cohort B = Post </a:t>
            </a:r>
            <a:r>
              <a:rPr lang="en-US" sz="2400" dirty="0"/>
              <a:t>Transplant</a:t>
            </a:r>
            <a:r>
              <a:rPr lang="en-US" sz="2400" dirty="0" smtClean="0"/>
              <a:t>):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359155"/>
            <a:ext cx="1828800" cy="631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47990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4648200"/>
            <a:ext cx="9162288" cy="13715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500"/>
              </a:lnSpc>
              <a:spcBef>
                <a:spcPts val="8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CPT=Child-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Turcotte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-Pugh; FCH=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fibrosing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cholestatic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hepatitis; LDV=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ledipasvir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SOF=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RBV=ribavirin 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500"/>
              </a:lnSpc>
              <a:spcBef>
                <a:spcPts val="8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 Dosing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- No cirrhosis; FCH: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weight-based and divided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bid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(1000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mg/day if &lt; 75 kg or 1200 mg/day if ≥ 75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kg)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- CTP B, C: started at 600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and escalated up to maximum of 1200 mg/day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359155"/>
            <a:ext cx="1668751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spcBef>
                <a:spcPts val="400"/>
              </a:spcBef>
            </a:pPr>
            <a:r>
              <a:rPr lang="en-US" sz="1600" b="1" u="sng" dirty="0" smtClean="0">
                <a:solidFill>
                  <a:srgbClr val="FFFFFF"/>
                </a:solidFill>
                <a:cs typeface="Arial"/>
              </a:rPr>
              <a:t>Cohort B</a:t>
            </a:r>
          </a:p>
          <a:p>
            <a:pPr>
              <a:spcBef>
                <a:spcPts val="400"/>
              </a:spcBef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 1, 4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F0-F3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Class A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Class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B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Class C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FCH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89630" y="2477967"/>
            <a:ext cx="7719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116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699249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385257"/>
            <a:ext cx="3657600" cy="631880"/>
          </a:xfrm>
          <a:prstGeom prst="rect">
            <a:avLst/>
          </a:prstGeom>
          <a:solidFill>
            <a:srgbClr val="E5B09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3496642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89630" y="3494635"/>
            <a:ext cx="7719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113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98277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</a:t>
            </a:r>
            <a:r>
              <a:rPr lang="en-US" sz="2400" dirty="0" smtClean="0"/>
              <a:t>(Cohort B = Post-transplantation):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0" y="1387475"/>
            <a:ext cx="91440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Overall and by CPT Class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590944"/>
              </p:ext>
            </p:extLst>
          </p:nvPr>
        </p:nvGraphicFramePr>
        <p:xfrm>
          <a:off x="460262" y="1524000"/>
          <a:ext cx="8223475" cy="410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/>
          <p:cNvSpPr/>
          <p:nvPr/>
        </p:nvSpPr>
        <p:spPr>
          <a:xfrm>
            <a:off x="6347400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/</a:t>
            </a:r>
            <a:r>
              <a:rPr lang="en-US" sz="12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25760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/5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5785113"/>
            <a:ext cx="9144000" cy="4632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CTP = Child-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Turcotte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-Pugh; FCH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fibrosing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cholestatic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hepatitis;  8 subjects CPT B 24 weeks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8622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23/26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3680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22/26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36080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24/25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21520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25/26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200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55/56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90418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53/55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90658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2/2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69018" y="4818860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4/</a:t>
            </a:r>
            <a:r>
              <a:rPr lang="en-US" sz="1200" dirty="0">
                <a:solidFill>
                  <a:srgbClr val="FFFF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0726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al. Gastroenterology. 2015;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RBV in Advanced Liver Disease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SOLAR-1 (Cohorts A and B): Conclusion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111501"/>
              </p:ext>
            </p:extLst>
          </p:nvPr>
        </p:nvGraphicFramePr>
        <p:xfrm>
          <a:off x="0" y="27157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The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combination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ledipasvir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, and ribavirin for 12 weeks produced high rates of SVR12 in patients with advanced liver disease, including those with decompensated cirrhosis before and after liver transplantation.”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3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59412</TotalTime>
  <Words>769</Words>
  <Application>Microsoft Office PowerPoint</Application>
  <PresentationFormat>On-screen Show (4:3)</PresentationFormat>
  <Paragraphs>181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AETC_Master_Template_061510</vt:lpstr>
      <vt:lpstr>Ledipasvir-Sofosbuvir + RBV in HCV GT 1,4 and Advanced Liver Disease SOLAR-1 (Cohorts A and B)</vt:lpstr>
      <vt:lpstr>Ledipasvir-Sofosbuvir + Ribavirin in Advanced Liver Disease SOLAR-1 (Cohorts A and B): Features</vt:lpstr>
      <vt:lpstr>Ledipasvir-Sofosbuvir + Ribavirin in HCV GT 1,4 SOLAR-1 (Cohort A = Pre-transplantation): Study Design</vt:lpstr>
      <vt:lpstr>Ledipasvir-Sofosbuvir + Ribavirin in HCV GT 1,4 SOLAR-1 (Cohort A = Pre-transplantation): Baseline Characteristics</vt:lpstr>
      <vt:lpstr>Ledipasvir-Sofosbuvir + Ribavirin in HCV GT 1,4 SOLAR-1 (Cohort A = Pre-transplantation): Baseline Liver Status</vt:lpstr>
      <vt:lpstr>Ledipasvir-Sofosbuvir + Ribavirin in HCV GT 1,4 SOLAR-1 (Cohort A= Pre-transplantation): Results</vt:lpstr>
      <vt:lpstr>Ledipasvir-Sofosbuvir + Ribavirin in HCV GT 1,4 SOLAR-1 (Cohort B = Post Transplant): Study Design</vt:lpstr>
      <vt:lpstr>Ledipasvir-Sofosbuvir + Ribavirin in HCV GT 1,4 SOLAR-1 (Cohort B = Post-transplantation): Results</vt:lpstr>
      <vt:lpstr>Ledipasvir-Sofosbuvir + RBV in Advanced Liver Disease SOLAR-1 (Cohorts A and B): Conclusion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3198</cp:revision>
  <cp:lastPrinted>2011-04-18T21:48:04Z</cp:lastPrinted>
  <dcterms:created xsi:type="dcterms:W3CDTF">2010-11-28T05:36:22Z</dcterms:created>
  <dcterms:modified xsi:type="dcterms:W3CDTF">2015-05-26T23:05:33Z</dcterms:modified>
</cp:coreProperties>
</file>