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672" r:id="rId2"/>
    <p:sldId id="673" r:id="rId3"/>
    <p:sldId id="674" r:id="rId4"/>
    <p:sldId id="675" r:id="rId5"/>
    <p:sldId id="676" r:id="rId6"/>
    <p:sldId id="677" r:id="rId7"/>
    <p:sldId id="678" r:id="rId8"/>
    <p:sldId id="679" r:id="rId9"/>
    <p:sldId id="680" r:id="rId10"/>
    <p:sldId id="681" r:id="rId11"/>
    <p:sldId id="682" r:id="rId12"/>
    <p:sldId id="546" r:id="rId13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Kim" initials="" lastIdx="6" clrIdx="0"/>
  <p:cmAuthor id="1" name="David Spach" initials="DS" lastIdx="0" clrIdx="1"/>
  <p:cmAuthor id="2" name="Woolston, Sophie L" initials="WSL" lastIdx="7" clrIdx="2"/>
  <p:cmAuthor id="3" name="David Spach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4523"/>
    <a:srgbClr val="796337"/>
    <a:srgbClr val="9B7F48"/>
    <a:srgbClr val="A29374"/>
    <a:srgbClr val="424242"/>
    <a:srgbClr val="776134"/>
    <a:srgbClr val="303030"/>
    <a:srgbClr val="D9DACE"/>
    <a:srgbClr val="001D48"/>
    <a:srgbClr val="CDD3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983" autoAdjust="0"/>
    <p:restoredTop sz="96398" autoAdjust="0"/>
  </p:normalViewPr>
  <p:slideViewPr>
    <p:cSldViewPr showGuides="1">
      <p:cViewPr>
        <p:scale>
          <a:sx n="147" d="100"/>
          <a:sy n="147" d="100"/>
        </p:scale>
        <p:origin x="-1456" y="-1088"/>
      </p:cViewPr>
      <p:guideLst>
        <p:guide orient="horz" pos="42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95270122484701"/>
          <c:y val="3.5802469135802498E-2"/>
          <c:w val="0.87636482939632498"/>
          <c:h val="0.816967774861475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LDV-SOF + RBV x 12 weeks</c:v>
                </c:pt>
                <c:pt idx="1">
                  <c:v>LDV-SOF x 24 weeks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96.1</c:v>
                </c:pt>
                <c:pt idx="1">
                  <c:v>97.4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74443472"/>
        <c:axId val="374444032"/>
      </c:barChart>
      <c:catAx>
        <c:axId val="374443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374444032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37444403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>
                    <a:latin typeface="Arial"/>
                    <a:cs typeface="Arial"/>
                  </a:defRPr>
                </a:pPr>
                <a:r>
                  <a:rPr lang="en-US" sz="1400" b="1" i="0" baseline="0" dirty="0" smtClean="0">
                    <a:effectLst/>
                  </a:rPr>
                  <a:t>Patients with SVR12 (%)</a:t>
                </a:r>
                <a:endParaRPr lang="en-US" sz="14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9.8532127928453398E-3"/>
              <c:y val="0.179262661611743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7444347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3.5802469135802498E-2"/>
          <c:w val="0.87636482939632498"/>
          <c:h val="0.816967774861475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LDV-SOF+ RBV x 12 weeks</c:v>
                </c:pt>
                <c:pt idx="1">
                  <c:v>LDV-SOF x 24 weeks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96.1</c:v>
                </c:pt>
                <c:pt idx="1">
                  <c:v>97.4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74446272"/>
        <c:axId val="374446832"/>
      </c:barChart>
      <c:catAx>
        <c:axId val="374446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374446832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37444683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>
                    <a:latin typeface="Arial"/>
                    <a:cs typeface="Arial"/>
                  </a:defRPr>
                </a:pPr>
                <a:r>
                  <a:rPr lang="en-US" sz="1400" b="1" i="0" baseline="0" dirty="0" smtClean="0">
                    <a:effectLst/>
                  </a:rPr>
                  <a:t>Patients with SVR12 (%)</a:t>
                </a:r>
                <a:endParaRPr lang="en-US" sz="14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9.8532127928453398E-3"/>
              <c:y val="0.179262661611743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7444627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93122387479301"/>
          <c:y val="5.3984251968503899E-2"/>
          <c:w val="0.75833260425780102"/>
          <c:h val="0.7740773268726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1262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718E2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Baseline _x000d_NS5A RAVs</c:v>
                </c:pt>
                <c:pt idx="1">
                  <c:v>No Baseline _x000d_NS5A RAVs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91.6</c:v>
                </c:pt>
                <c:pt idx="1">
                  <c:v>97.7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74449072"/>
        <c:axId val="374449632"/>
      </c:barChart>
      <c:catAx>
        <c:axId val="374449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374449632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37444963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>
                    <a:latin typeface="Arial"/>
                    <a:cs typeface="Arial"/>
                  </a:defRPr>
                </a:pPr>
                <a:r>
                  <a:rPr lang="en-US" sz="1400" b="1" i="0" baseline="0" dirty="0" smtClean="0">
                    <a:effectLst/>
                  </a:rPr>
                  <a:t>Patients with SVR12 (%)</a:t>
                </a:r>
                <a:endParaRPr lang="en-US" sz="14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2.2198891805190999E-2"/>
              <c:y val="0.14734768526274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37444907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19050" cap="flat" cmpd="sng" algn="ctr">
      <a:solidFill>
        <a:srgbClr val="595959"/>
      </a:solidFill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242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7598491290851"/>
          <c:y val="0.15131005363460001"/>
          <c:w val="0.74610197874159701"/>
          <c:h val="0.84868994636539996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FCC00"/>
            </a:solidFill>
            <a:ln w="3175">
              <a:noFill/>
              <a:prstDash val="solid"/>
            </a:ln>
            <a:scene3d>
              <a:camera prst="orthographicFront"/>
              <a:lightRig rig="threePt" dir="t"/>
            </a:scene3d>
            <a:sp3d prstMaterial="flat">
              <a:bevelT/>
            </a:sp3d>
          </c:spPr>
          <c:dPt>
            <c:idx val="0"/>
            <c:bubble3D val="0"/>
            <c:spPr>
              <a:solidFill>
                <a:srgbClr val="963232">
                  <a:lumMod val="75000"/>
                </a:srgbClr>
              </a:solidFill>
              <a:ln w="3175">
                <a:noFill/>
                <a:prstDash val="solid"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c:spPr>
          </c:dPt>
          <c:dPt>
            <c:idx val="1"/>
            <c:bubble3D val="0"/>
            <c:spPr>
              <a:solidFill>
                <a:srgbClr val="718E25"/>
              </a:solidFill>
              <a:ln w="3175">
                <a:noFill/>
                <a:prstDash val="solid"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c:spPr>
          </c:dPt>
          <c:dLbls>
            <c:spPr>
              <a:noFill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Sheet1!$B$1:$C$1</c:f>
              <c:strCache>
                <c:ptCount val="2"/>
                <c:pt idx="0">
                  <c:v>Baseline NS5A RAVs</c:v>
                </c:pt>
                <c:pt idx="1">
                  <c:v>No Baseline NS5A RAVs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0.16</c:v>
                </c:pt>
                <c:pt idx="1">
                  <c:v>0.84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29832640023770601"/>
          <c:y val="4.5914167643938103E-2"/>
          <c:w val="0.679731342544446"/>
          <c:h val="0.214190631062422"/>
        </c:manualLayout>
      </c:layout>
      <c:overlay val="0"/>
      <c:txPr>
        <a:bodyPr/>
        <a:lstStyle/>
        <a:p>
          <a:pPr>
            <a:defRPr sz="1600" b="0"/>
          </a:pPr>
          <a:endParaRPr lang="en-US"/>
        </a:p>
      </c:txPr>
    </c:legend>
    <c:plotVisOnly val="1"/>
    <c:dispBlanksAs val="zero"/>
    <c:showDLblsOverMax val="0"/>
  </c:chart>
  <c:spPr>
    <a:noFill/>
    <a:ln w="19050" cap="flat" cmpd="sng" algn="ctr">
      <a:solidFill>
        <a:srgbClr val="000000">
          <a:lumMod val="65000"/>
          <a:lumOff val="35000"/>
        </a:srgbClr>
      </a:solidFill>
      <a:prstDash val="solid"/>
      <a:miter lim="800000"/>
      <a:headEnd type="none" w="med" len="med"/>
      <a:tailEnd type="none" w="med" len="med"/>
    </a:ln>
    <a:effectLst/>
  </c:spPr>
  <c:txPr>
    <a:bodyPr/>
    <a:lstStyle/>
    <a:p>
      <a:pPr>
        <a:defRPr sz="2000" b="1" i="0" u="none" strike="noStrike" baseline="0">
          <a:solidFill>
            <a:schemeClr val="tx1"/>
          </a:solidFill>
          <a:latin typeface="+mn-lt"/>
          <a:ea typeface="Helvetica"/>
          <a:cs typeface="Helvetica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4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solidFill>
                  <a:srgbClr val="001D48"/>
                </a:solidFill>
              </a:rPr>
              <a:t>Ledipasvir-Sofosbuvir in Treatment-Experienced GT1 with Cirrhosis </a:t>
            </a:r>
            <a:r>
              <a:rPr lang="en-US" sz="3100" dirty="0" smtClean="0">
                <a:solidFill>
                  <a:srgbClr val="001D48"/>
                </a:solidFill>
              </a:rPr>
              <a:t>SIRIUS</a:t>
            </a:r>
            <a:endParaRPr lang="en-US" sz="31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A703B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A703B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/>
              <a:t>Bourliere</a:t>
            </a:r>
            <a:r>
              <a:rPr lang="en-US" sz="1400" dirty="0"/>
              <a:t> M, et al. Lancet Infect Dis. </a:t>
            </a:r>
            <a:r>
              <a:rPr lang="en-US" sz="1400"/>
              <a:t>2015;15:397-404.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077482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Bourliere</a:t>
            </a:r>
            <a:r>
              <a:rPr lang="en-US" dirty="0"/>
              <a:t> M, et al. Lancet Infect Dis. 2015;15:397-404.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in Treatment-Experienced GT1 with Cirrhosis </a:t>
            </a:r>
            <a:r>
              <a:rPr lang="en-US" sz="27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7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100" dirty="0" smtClean="0"/>
              <a:t>SIRIUS Trial: Adverse Events ≥10%</a:t>
            </a:r>
            <a:endParaRPr lang="en-US" sz="3100" dirty="0"/>
          </a:p>
        </p:txBody>
      </p:sp>
      <p:graphicFrame>
        <p:nvGraphicFramePr>
          <p:cNvPr id="1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803797"/>
              </p:ext>
            </p:extLst>
          </p:nvPr>
        </p:nvGraphicFramePr>
        <p:xfrm>
          <a:off x="171450" y="1447800"/>
          <a:ext cx="8801099" cy="4255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918"/>
                <a:gridCol w="1324059"/>
                <a:gridCol w="1869260"/>
                <a:gridCol w="1246173"/>
                <a:gridCol w="1012516"/>
                <a:gridCol w="1246173"/>
              </a:tblGrid>
              <a:tr h="4625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Patients,</a:t>
                      </a:r>
                      <a:r>
                        <a:rPr lang="en-US" sz="1600" b="0" baseline="0" dirty="0" smtClean="0"/>
                        <a:t> N (%)</a:t>
                      </a:r>
                      <a:endParaRPr lang="en-US" sz="1600" b="0" dirty="0" smtClean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ym typeface="Wingdings" panose="05000000000000000000" pitchFamily="2" charset="2"/>
                        </a:rPr>
                        <a:t>LDV-SOF + RBV x 12 Weeks</a:t>
                      </a:r>
                      <a:endParaRPr lang="en-US" sz="1600" b="0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LDV-SOF x</a:t>
                      </a:r>
                      <a:r>
                        <a:rPr lang="en-US" sz="1600" b="0" baseline="0" dirty="0" smtClean="0"/>
                        <a:t> </a:t>
                      </a:r>
                      <a:r>
                        <a:rPr lang="en-US" sz="1600" b="0" dirty="0" smtClean="0"/>
                        <a:t>24 Weeks</a:t>
                      </a:r>
                      <a:endParaRPr lang="en-US" sz="1600" b="0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2555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Placebo 12 </a:t>
                      </a:r>
                      <a:r>
                        <a:rPr lang="en-US" sz="1200" dirty="0" err="1" smtClean="0"/>
                        <a:t>Wk</a:t>
                      </a:r>
                      <a:r>
                        <a:rPr lang="en-US" sz="1200" dirty="0" smtClean="0"/>
                        <a:t> </a:t>
                      </a:r>
                      <a:br>
                        <a:rPr lang="en-US" sz="1200" dirty="0" smtClean="0"/>
                      </a:br>
                      <a:r>
                        <a:rPr lang="en-US" sz="1200" dirty="0" smtClean="0"/>
                        <a:t>N = 78</a:t>
                      </a:r>
                      <a:endParaRPr lang="en-US" sz="1200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3DB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LDV/SOF+ RBV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12 </a:t>
                      </a:r>
                      <a:r>
                        <a:rPr lang="en-US" sz="1200" dirty="0" err="1" smtClean="0"/>
                        <a:t>Wk</a:t>
                      </a:r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N = 77</a:t>
                      </a:r>
                      <a:endParaRPr lang="en-US" sz="1200" dirty="0"/>
                    </a:p>
                  </a:txBody>
                  <a:tcPr anchor="ctr"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3DB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Overall Period </a:t>
                      </a:r>
                      <a:br>
                        <a:rPr lang="en-US" sz="1200" dirty="0" smtClean="0"/>
                      </a:br>
                      <a:r>
                        <a:rPr lang="en-US" sz="1200" dirty="0" smtClean="0"/>
                        <a:t>N = 78</a:t>
                      </a:r>
                      <a:endParaRPr lang="en-US" sz="1200" dirty="0"/>
                    </a:p>
                  </a:txBody>
                  <a:tcPr anchor="ctr"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3DB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First 12 </a:t>
                      </a:r>
                      <a:r>
                        <a:rPr lang="en-US" sz="1200" dirty="0" err="1" smtClean="0"/>
                        <a:t>Wk</a:t>
                      </a:r>
                      <a:r>
                        <a:rPr lang="en-US" sz="1200" dirty="0" smtClean="0"/>
                        <a:t> </a:t>
                      </a:r>
                      <a:br>
                        <a:rPr lang="en-US" sz="1200" dirty="0" smtClean="0"/>
                      </a:br>
                      <a:r>
                        <a:rPr lang="en-US" sz="1200" dirty="0" smtClean="0"/>
                        <a:t>N = 77</a:t>
                      </a:r>
                      <a:endParaRPr lang="en-US" sz="1200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Overall Period </a:t>
                      </a:r>
                      <a:br>
                        <a:rPr lang="en-US" sz="1200" dirty="0" smtClean="0"/>
                      </a:br>
                      <a:r>
                        <a:rPr lang="en-US" sz="1200" dirty="0" smtClean="0"/>
                        <a:t>N = 77</a:t>
                      </a:r>
                      <a:endParaRPr lang="en-US" sz="12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51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Asthenia</a:t>
                      </a:r>
                      <a:endParaRPr lang="en-US" sz="1400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 (31%)</a:t>
                      </a:r>
                      <a:endParaRPr lang="en-US" sz="1400" dirty="0"/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29 (38%)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45 (58%)</a:t>
                      </a:r>
                      <a:endParaRPr lang="en-US" sz="1400" dirty="0"/>
                    </a:p>
                  </a:txBody>
                  <a:tcPr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28</a:t>
                      </a:r>
                      <a:r>
                        <a:rPr lang="en-US" sz="1400" baseline="0" dirty="0" smtClean="0"/>
                        <a:t> (36%)</a:t>
                      </a:r>
                      <a:endParaRPr lang="en-US" sz="1400" dirty="0"/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35 (45%)</a:t>
                      </a:r>
                      <a:endParaRPr lang="en-US" sz="1400" dirty="0"/>
                    </a:p>
                  </a:txBody>
                  <a:tcPr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51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Headache</a:t>
                      </a:r>
                      <a:endParaRPr lang="en-US" sz="1400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 (21%)</a:t>
                      </a:r>
                      <a:endParaRPr lang="en-US" sz="1400" dirty="0"/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 (17%)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21 (27%)</a:t>
                      </a:r>
                      <a:endParaRPr lang="en-US" sz="1400" dirty="0"/>
                    </a:p>
                  </a:txBody>
                  <a:tcPr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27 (35%)</a:t>
                      </a:r>
                      <a:endParaRPr lang="en-US" sz="1400" dirty="0"/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31 (40%)</a:t>
                      </a:r>
                      <a:endParaRPr lang="en-US" sz="1400" dirty="0"/>
                    </a:p>
                  </a:txBody>
                  <a:tcPr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51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Pruritus</a:t>
                      </a:r>
                      <a:endParaRPr lang="en-US" sz="1400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 (18%)</a:t>
                      </a:r>
                      <a:endParaRPr lang="en-US" sz="1400" dirty="0"/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 (14%)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22 (28%)</a:t>
                      </a:r>
                      <a:endParaRPr lang="en-US" sz="1400" dirty="0"/>
                    </a:p>
                  </a:txBody>
                  <a:tcPr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 (5%)</a:t>
                      </a:r>
                      <a:endParaRPr lang="en-US" sz="1400" dirty="0"/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 (9%)</a:t>
                      </a:r>
                      <a:endParaRPr lang="en-US" sz="1400" dirty="0"/>
                    </a:p>
                  </a:txBody>
                  <a:tcPr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51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Insomnia</a:t>
                      </a:r>
                      <a:endParaRPr lang="en-US" sz="1400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 (12%)</a:t>
                      </a:r>
                      <a:endParaRPr lang="en-US" sz="1400" dirty="0"/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 (9%)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17</a:t>
                      </a:r>
                      <a:r>
                        <a:rPr lang="en-US" sz="1400" baseline="0" dirty="0" smtClean="0"/>
                        <a:t> (22%)</a:t>
                      </a:r>
                      <a:endParaRPr lang="en-US" sz="1400" dirty="0"/>
                    </a:p>
                  </a:txBody>
                  <a:tcPr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 (14%)</a:t>
                      </a:r>
                      <a:endParaRPr lang="en-US" sz="1400" dirty="0"/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</a:t>
                      </a:r>
                      <a:r>
                        <a:rPr lang="en-US" sz="1400" baseline="0" dirty="0" smtClean="0"/>
                        <a:t> (17%)</a:t>
                      </a:r>
                      <a:endParaRPr lang="en-US" sz="1400" dirty="0"/>
                    </a:p>
                  </a:txBody>
                  <a:tcPr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51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Nausea</a:t>
                      </a:r>
                      <a:endParaRPr lang="en-US" sz="1400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 (10%)</a:t>
                      </a:r>
                      <a:endParaRPr lang="en-US" sz="1400" dirty="0"/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 (10%)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 (18%)</a:t>
                      </a:r>
                      <a:endParaRPr lang="en-US" sz="1400" dirty="0"/>
                    </a:p>
                  </a:txBody>
                  <a:tcPr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 (9%)</a:t>
                      </a:r>
                      <a:endParaRPr lang="en-US" sz="1400" dirty="0"/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 (10%)</a:t>
                      </a:r>
                      <a:endParaRPr lang="en-US" sz="1400" dirty="0"/>
                    </a:p>
                  </a:txBody>
                  <a:tcPr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51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Fatigue</a:t>
                      </a:r>
                      <a:endParaRPr lang="en-US" sz="1400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 (4%)</a:t>
                      </a:r>
                      <a:endParaRPr lang="en-US" sz="1400" dirty="0"/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 (6%)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 (9%)</a:t>
                      </a:r>
                      <a:endParaRPr lang="en-US" sz="1400" dirty="0"/>
                    </a:p>
                  </a:txBody>
                  <a:tcPr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 (17%)</a:t>
                      </a:r>
                      <a:endParaRPr lang="en-US" sz="1400" dirty="0"/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 (19%)</a:t>
                      </a:r>
                      <a:endParaRPr lang="en-US" sz="1400" dirty="0"/>
                    </a:p>
                  </a:txBody>
                  <a:tcPr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899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Dry skin</a:t>
                      </a:r>
                      <a:endParaRPr lang="en-US" sz="1400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 (8%)</a:t>
                      </a:r>
                      <a:endParaRPr lang="en-US" sz="1400" dirty="0"/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 (5%)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 (14%)</a:t>
                      </a:r>
                      <a:endParaRPr lang="en-US" sz="1400" dirty="0"/>
                    </a:p>
                  </a:txBody>
                  <a:tcPr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 (5%)</a:t>
                      </a:r>
                      <a:endParaRPr lang="en-US" sz="1400" dirty="0"/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 (5%)</a:t>
                      </a:r>
                      <a:endParaRPr lang="en-US" sz="1400" dirty="0"/>
                    </a:p>
                  </a:txBody>
                  <a:tcPr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51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Arthralgia</a:t>
                      </a:r>
                      <a:endParaRPr lang="en-US" sz="1400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 (6%)</a:t>
                      </a:r>
                      <a:endParaRPr lang="en-US" sz="1400" dirty="0"/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 (8%)</a:t>
                      </a:r>
                      <a:endParaRPr lang="en-US" sz="1400" dirty="0"/>
                    </a:p>
                  </a:txBody>
                  <a:tcPr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 (8%)</a:t>
                      </a:r>
                      <a:endParaRPr lang="en-US" sz="1400" dirty="0"/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 (16%)</a:t>
                      </a:r>
                      <a:endParaRPr lang="en-US" sz="1400" dirty="0"/>
                    </a:p>
                  </a:txBody>
                  <a:tcPr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51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Bronchitis</a:t>
                      </a:r>
                      <a:endParaRPr lang="en-US" sz="1400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(1%)</a:t>
                      </a:r>
                      <a:endParaRPr lang="en-US" sz="1400" dirty="0"/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 (5%)</a:t>
                      </a:r>
                      <a:endParaRPr lang="en-US" sz="1400" dirty="0"/>
                    </a:p>
                  </a:txBody>
                  <a:tcP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 (5%)</a:t>
                      </a:r>
                      <a:endParaRPr lang="en-US" sz="1400" dirty="0"/>
                    </a:p>
                  </a:txBody>
                  <a:tcPr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 (5%)</a:t>
                      </a:r>
                      <a:endParaRPr lang="en-US" sz="1400" dirty="0"/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 (17%)</a:t>
                      </a:r>
                      <a:endParaRPr lang="en-US" sz="1400" dirty="0"/>
                    </a:p>
                  </a:txBody>
                  <a:tcPr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-5104" y="6111252"/>
            <a:ext cx="9162288" cy="28345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Abbreviations: LDV-SOF =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Ledipasvir-sofosbuvir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; AE = adverse event; D/C = discontinued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80137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Bourliere</a:t>
            </a:r>
            <a:r>
              <a:rPr lang="en-US" dirty="0"/>
              <a:t> M, et al. Lancet Infect Dis. 2015;15:397-404.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in Treatment-Experienced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 with Cirrhosis </a:t>
            </a:r>
            <a:r>
              <a:rPr lang="en-US" sz="27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7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100" dirty="0" smtClean="0"/>
              <a:t>SIRIUS Trial: Interpretation</a:t>
            </a:r>
            <a:endParaRPr lang="en-US" sz="31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622529"/>
              </p:ext>
            </p:extLst>
          </p:nvPr>
        </p:nvGraphicFramePr>
        <p:xfrm>
          <a:off x="0" y="2209800"/>
          <a:ext cx="9144000" cy="29565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Interpretation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Ledipasvir-sofosbuvir plus ribavirin for 12 weeks and ledipasvir-sofosbuvir for 24 weeks provided similarly high SVR12 rates in previous non-responders with HCV genotype 1 and compensated cirrhosis. The shorter regimen, when given with ribavirin, might, therefore, be useful to treat treatment-experienced patients with cirrhosis if longer-term treatment is not possible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.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” </a:t>
                      </a:r>
                    </a:p>
                  </a:txBody>
                  <a:tcPr marL="548640" marR="54864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6407885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08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/>
              <a:t>Bourliere</a:t>
            </a:r>
            <a:r>
              <a:rPr lang="en-US" dirty="0"/>
              <a:t> </a:t>
            </a:r>
            <a:r>
              <a:rPr lang="en-US" dirty="0" smtClean="0"/>
              <a:t>M, </a:t>
            </a:r>
            <a:r>
              <a:rPr lang="en-US" dirty="0"/>
              <a:t>et al</a:t>
            </a:r>
            <a:r>
              <a:rPr lang="en-US" dirty="0" smtClean="0"/>
              <a:t>. Lancet Infect Dis. 2015;15:397-404.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in Treatment-Experienced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 with Cirrhosis </a:t>
            </a:r>
            <a:r>
              <a:rPr lang="en-US" sz="27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7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100" dirty="0" smtClean="0"/>
              <a:t>SIRIUS </a:t>
            </a:r>
            <a:r>
              <a:rPr lang="en-US" sz="3100" dirty="0"/>
              <a:t>Trial: Features</a:t>
            </a:r>
          </a:p>
        </p:txBody>
      </p:sp>
      <p:graphicFrame>
        <p:nvGraphicFramePr>
          <p:cNvPr id="4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502468"/>
              </p:ext>
            </p:extLst>
          </p:nvPr>
        </p:nvGraphicFramePr>
        <p:xfrm>
          <a:off x="514350" y="1600200"/>
          <a:ext cx="8115300" cy="428942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115300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SIRIUS Trial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366427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Phase 2, double-blind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 randomized, trial that evaluated ledipasvir-sofosbuvir x 24 weeks or ledipasvir-sofosbuvir plus ribavirin for 12 weeks in treatment-experienced patients with GT1 HCV and compensated cirrhosis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Multiple sites in France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Genotype 1 (n = 155 randomized)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18 years or older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Failed prior therapy with sequential PEG + RBV and PEG + RBV + PI 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Compensated cirrhosis by: (a) biopsy, (b)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FibroScan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 &gt;12.5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kPa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,  or 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  (c)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FibroTest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 (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FibroSURE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) &gt;0.75 </a:t>
                      </a:r>
                      <a:r>
                        <a:rPr lang="en-US" sz="1800" u="sng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and</a:t>
                      </a:r>
                      <a:r>
                        <a:rPr lang="en-US" sz="1800" u="none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 APRI &gt;2</a:t>
                      </a:r>
                      <a:br>
                        <a:rPr lang="en-US" sz="1800" u="none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u="none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Excluded if evidence of hepatic </a:t>
                      </a:r>
                      <a:r>
                        <a:rPr lang="en-US" sz="1800" u="none" baseline="0" dirty="0" err="1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decompensation</a:t>
                      </a:r>
                      <a:r>
                        <a:rPr lang="en-US" sz="1800" u="none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 or HCC</a:t>
                      </a:r>
                      <a:endParaRPr lang="en-US" sz="1800" baseline="0" dirty="0" smtClean="0">
                        <a:solidFill>
                          <a:schemeClr val="tx1"/>
                        </a:solidFill>
                        <a:latin typeface="Arial" pitchFamily="22" charset="0"/>
                      </a:endParaRP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65609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Bourliere</a:t>
            </a:r>
            <a:r>
              <a:rPr lang="en-US" dirty="0" smtClean="0"/>
              <a:t> </a:t>
            </a:r>
            <a:r>
              <a:rPr lang="en-US" dirty="0"/>
              <a:t>M, et al. Lancet Infect Dis. 2015;15:397-404.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in Treatment-Experienced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 with Cirrhosis </a:t>
            </a:r>
            <a:r>
              <a:rPr lang="en-US" sz="27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7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100" dirty="0" smtClean="0"/>
              <a:t>SIRIUS </a:t>
            </a:r>
            <a:r>
              <a:rPr lang="en-US" sz="3100" dirty="0"/>
              <a:t>Trial: </a:t>
            </a:r>
            <a:r>
              <a:rPr lang="en-US" sz="3100" dirty="0" smtClean="0"/>
              <a:t>Study Design</a:t>
            </a:r>
            <a:endParaRPr lang="en-US" sz="3100" dirty="0"/>
          </a:p>
        </p:txBody>
      </p:sp>
      <p:sp>
        <p:nvSpPr>
          <p:cNvPr id="5" name="Rectangle 4"/>
          <p:cNvSpPr/>
          <p:nvPr/>
        </p:nvSpPr>
        <p:spPr>
          <a:xfrm>
            <a:off x="-7796" y="1447868"/>
            <a:ext cx="9162291" cy="4107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473" y="1411256"/>
            <a:ext cx="838200" cy="39929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Week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68081" y="1362488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40813" y="1362488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36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74201" y="1362488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16406" y="1362488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24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-7796" y="1850184"/>
            <a:ext cx="9162291" cy="11472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139342" y="1770940"/>
            <a:ext cx="0" cy="8763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956223" y="1770940"/>
            <a:ext cx="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5786633" y="1770940"/>
            <a:ext cx="228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613609" y="1770940"/>
            <a:ext cx="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25996" y="3513275"/>
            <a:ext cx="3657599" cy="4490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600" b="1" dirty="0" smtClean="0">
                <a:latin typeface="Arial"/>
                <a:cs typeface="Arial"/>
              </a:rPr>
              <a:t>LDV-SOF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98313" y="3505200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78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5792921" y="2841132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265502" y="2647014"/>
            <a:ext cx="77571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94783" y="2583234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77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2116670" y="2607139"/>
            <a:ext cx="1828981" cy="449006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600" b="1" dirty="0" smtClean="0">
                <a:latin typeface="Arial"/>
                <a:cs typeface="Arial"/>
              </a:rPr>
              <a:t>Placebo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3945470" y="2607139"/>
            <a:ext cx="1838125" cy="4490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600" b="1" dirty="0" smtClean="0">
                <a:latin typeface="Arial"/>
                <a:cs typeface="Arial"/>
              </a:rPr>
              <a:t>LDV-SOF </a:t>
            </a:r>
            <a:r>
              <a:rPr lang="en-US" sz="1600" b="1" dirty="0">
                <a:latin typeface="Arial"/>
                <a:cs typeface="Arial"/>
              </a:rPr>
              <a:t>+ </a:t>
            </a:r>
            <a:r>
              <a:rPr lang="en-US" sz="1600" b="1" dirty="0" smtClean="0">
                <a:latin typeface="Arial"/>
                <a:cs typeface="Arial"/>
              </a:rPr>
              <a:t>RBV</a:t>
            </a:r>
            <a:endParaRPr lang="en-US" sz="1600" b="1" dirty="0">
              <a:latin typeface="Arial"/>
              <a:cs typeface="Arial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5792921" y="3746033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265502" y="3551915"/>
            <a:ext cx="77571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62000" y="5062468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=14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-18289" y="4876800"/>
            <a:ext cx="9180577" cy="8137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</a:t>
            </a: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Ledipasvir-sofosbuvir (90/400 mg): fixed dose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combination; one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pill once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daily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(weight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-based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and divided bid): 1000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mg/day if &lt;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or 1200 mg/day if ≥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-18289" y="5685727"/>
            <a:ext cx="9180577" cy="3291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182880" tIns="45431" rIns="92486" bIns="91440" anchor="ctr">
            <a:prstTxWarp prst="textNoShape">
              <a:avLst/>
            </a:prstTxWarp>
          </a:bodyPr>
          <a:lstStyle/>
          <a:p>
            <a:pPr marL="274320" defTabSz="935038"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LDV=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ledipasvir; SOF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=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sofosbuvir;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RBV =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8949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</a:t>
            </a:r>
            <a:r>
              <a:rPr lang="en-US" dirty="0"/>
              <a:t>: </a:t>
            </a:r>
            <a:r>
              <a:rPr lang="en-US" dirty="0" err="1" smtClean="0"/>
              <a:t>Bourliere</a:t>
            </a:r>
            <a:r>
              <a:rPr lang="en-US" dirty="0" smtClean="0"/>
              <a:t> </a:t>
            </a:r>
            <a:r>
              <a:rPr lang="en-US" dirty="0"/>
              <a:t>M, et al. Lancet Infect Dis. 2015;15:397-404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in Treatment-Experienced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 with Cirrhosis </a:t>
            </a:r>
            <a:r>
              <a:rPr lang="en-US" sz="27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7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100" dirty="0" smtClean="0"/>
              <a:t>SIRIUS </a:t>
            </a:r>
            <a:r>
              <a:rPr lang="en-US" sz="3100" dirty="0"/>
              <a:t>Trial: </a:t>
            </a:r>
            <a:r>
              <a:rPr lang="en-US" sz="3100" dirty="0" smtClean="0"/>
              <a:t>Baseline Characteristics</a:t>
            </a:r>
            <a:endParaRPr lang="en-US" sz="3100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880532"/>
              </p:ext>
            </p:extLst>
          </p:nvPr>
        </p:nvGraphicFramePr>
        <p:xfrm>
          <a:off x="457200" y="1503522"/>
          <a:ext cx="8229600" cy="3909393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712379"/>
                <a:gridCol w="2758611"/>
                <a:gridCol w="2758610"/>
              </a:tblGrid>
              <a:tr h="596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  <a:sym typeface="Wingdings" panose="05000000000000000000" pitchFamily="2" charset="2"/>
                        </a:rPr>
                        <a:t>LDV-SOF + RBV 12 wks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  <a:sym typeface="Wingdings" panose="05000000000000000000" pitchFamily="2" charset="2"/>
                        </a:rPr>
                        <a:t>N = 77</a:t>
                      </a:r>
                      <a:endParaRPr lang="en-US" sz="1400" b="1" baseline="0" dirty="0" smtClean="0">
                        <a:solidFill>
                          <a:schemeClr val="bg1"/>
                        </a:solidFill>
                        <a:cs typeface="Arial" pitchFamily="34" charset="0"/>
                      </a:endParaRPr>
                    </a:p>
                  </a:txBody>
                  <a:tcPr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LDV-SOF x 24 wks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N = 78</a:t>
                      </a:r>
                    </a:p>
                  </a:txBody>
                  <a:tcPr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</a:tr>
              <a:tr h="33130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Age</a:t>
                      </a:r>
                      <a:r>
                        <a:rPr lang="en-US" sz="1400" baseline="0" dirty="0" smtClean="0"/>
                        <a:t> (years)</a:t>
                      </a:r>
                      <a:endParaRPr lang="en-US" sz="1400" dirty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3130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BMI, kg/m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dirty="0" smtClean="0"/>
                        <a:t> mean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27.9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26.3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3130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Male sex, n (%)</a:t>
                      </a:r>
                      <a:endParaRPr lang="en-US" sz="1400" dirty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 (75)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 (72)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3130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White Race, n (%)</a:t>
                      </a:r>
                      <a:endParaRPr lang="en-US" sz="1400" dirty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 (99)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75 (96)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3130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IL28B CC, n (%)</a:t>
                      </a:r>
                      <a:endParaRPr lang="en-US" sz="1400" dirty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(5)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(8)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313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HCV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RNA (log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IU/mL)</a:t>
                      </a:r>
                      <a:endParaRPr lang="en-US" sz="1400" dirty="0" smtClean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6.5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6.5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313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Mean MELD (range)</a:t>
                      </a:r>
                      <a:endParaRPr lang="en-US" sz="1400" dirty="0" smtClean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 (6-16)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 (6-12)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313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Varices, n</a:t>
                      </a:r>
                      <a:r>
                        <a:rPr lang="en-US" sz="1400" baseline="0" dirty="0" smtClean="0"/>
                        <a:t> (%)</a:t>
                      </a:r>
                      <a:endParaRPr lang="en-US" sz="1400" dirty="0" smtClean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 (21)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 (32)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3130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Platelets &lt;100 x 10</a:t>
                      </a:r>
                      <a:r>
                        <a:rPr lang="en-US" sz="1400" baseline="30000" dirty="0" smtClean="0"/>
                        <a:t>9</a:t>
                      </a:r>
                      <a:r>
                        <a:rPr lang="en-US" sz="1400" baseline="0" dirty="0" smtClean="0"/>
                        <a:t>/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en-US" sz="1400" dirty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 (39-74)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 (23-77)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3130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Albumin &lt; 35 g/L</a:t>
                      </a:r>
                      <a:endParaRPr lang="en-US" sz="1400" dirty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(8)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 (18)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35090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Bourliere</a:t>
            </a:r>
            <a:r>
              <a:rPr lang="en-US" dirty="0"/>
              <a:t> M, et al. Lancet Infect Dis. 2015;15:397-404.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in Treatment-Experienced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 with Cirrhosis </a:t>
            </a:r>
            <a:r>
              <a:rPr lang="en-US" sz="27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7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100" dirty="0" smtClean="0"/>
              <a:t>SIRIUS </a:t>
            </a:r>
            <a:r>
              <a:rPr lang="en-US" sz="3100" dirty="0"/>
              <a:t>Trial: Baseline Characteristics (continued)</a:t>
            </a:r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465615"/>
              </p:ext>
            </p:extLst>
          </p:nvPr>
        </p:nvGraphicFramePr>
        <p:xfrm>
          <a:off x="426973" y="1586509"/>
          <a:ext cx="8259827" cy="4143731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083081"/>
                <a:gridCol w="2662146"/>
                <a:gridCol w="2514600"/>
              </a:tblGrid>
              <a:tr h="693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3152" marR="45720" anchor="ctr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  <a:sym typeface="Wingdings" panose="05000000000000000000" pitchFamily="2" charset="2"/>
                        </a:rPr>
                        <a:t>LDV-SOF + RBV 12 wks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  <a:sym typeface="Wingdings" panose="05000000000000000000" pitchFamily="2" charset="2"/>
                        </a:rPr>
                        <a:t>N = 77</a:t>
                      </a:r>
                      <a:endParaRPr lang="en-US" sz="1400" b="1" baseline="0" dirty="0" smtClean="0">
                        <a:solidFill>
                          <a:schemeClr val="bg1"/>
                        </a:solidFill>
                        <a:cs typeface="Arial" pitchFamily="34" charset="0"/>
                      </a:endParaRP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LDV-SOF x 24 wks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N = 78</a:t>
                      </a:r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</a:tr>
              <a:tr h="1012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HCV Genotype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   1a</a:t>
                      </a:r>
                      <a:br>
                        <a:rPr lang="en-US" sz="1400" dirty="0" smtClean="0"/>
                      </a:br>
                      <a:r>
                        <a:rPr lang="en-US" sz="1400" baseline="0" dirty="0" smtClean="0"/>
                        <a:t>   </a:t>
                      </a:r>
                      <a:r>
                        <a:rPr lang="en-US" sz="1400" dirty="0" smtClean="0"/>
                        <a:t>1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   1 (no</a:t>
                      </a:r>
                      <a:r>
                        <a:rPr lang="en-US" sz="1400" baseline="0" dirty="0" smtClean="0"/>
                        <a:t> confirmed subtype)</a:t>
                      </a:r>
                      <a:endParaRPr lang="en-US" sz="1400" dirty="0" smtClean="0"/>
                    </a:p>
                  </a:txBody>
                  <a:tcPr marR="45720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48 (62%)</a:t>
                      </a:r>
                      <a:b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(36%)</a:t>
                      </a:r>
                      <a:b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(1%)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 (64)</a:t>
                      </a:r>
                      <a:b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 (35%)</a:t>
                      </a:r>
                      <a:b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(1%)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487298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400" dirty="0" smtClean="0"/>
                        <a:t>Prior Protease Inhibitor</a:t>
                      </a: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400" baseline="0" dirty="0" smtClean="0"/>
                        <a:t>   </a:t>
                      </a:r>
                      <a:r>
                        <a:rPr lang="en-US" sz="1400" dirty="0" smtClean="0"/>
                        <a:t>Telaprevir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   Boceprevir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   Telaprevir</a:t>
                      </a:r>
                      <a:r>
                        <a:rPr lang="en-US" sz="1400" baseline="0" dirty="0" smtClean="0"/>
                        <a:t> and Boceprevir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   </a:t>
                      </a:r>
                      <a:r>
                        <a:rPr lang="en-US" sz="1400" baseline="0" dirty="0" err="1" smtClean="0"/>
                        <a:t>Simeprevir</a:t>
                      </a:r>
                      <a:r>
                        <a:rPr lang="en-US" sz="1400" baseline="0" dirty="0" smtClean="0"/>
                        <a:t> 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   Faldaprevir</a:t>
                      </a:r>
                      <a:endParaRPr lang="en-US" sz="1400" dirty="0"/>
                    </a:p>
                  </a:txBody>
                  <a:tcPr marR="45720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 (56%)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 (39%)</a:t>
                      </a:r>
                      <a:b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(1%)</a:t>
                      </a:r>
                      <a:b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(1%)</a:t>
                      </a:r>
                      <a:b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(3%)</a:t>
                      </a:r>
                    </a:p>
                  </a:txBody>
                  <a:tcPr marL="45720" marR="4572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49 (63%)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 (35%)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(1%)</a:t>
                      </a:r>
                      <a:b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(3%)</a:t>
                      </a:r>
                      <a:b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5720" marR="4572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487298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400" dirty="0" smtClean="0"/>
                        <a:t>Patients</a:t>
                      </a:r>
                      <a:r>
                        <a:rPr lang="en-US" sz="1400" baseline="0" dirty="0" smtClean="0"/>
                        <a:t> with NS3A RAVs</a:t>
                      </a:r>
                      <a:endParaRPr lang="en-US" sz="1400" dirty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 (57%)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 (50%)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4872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Patients</a:t>
                      </a:r>
                      <a:r>
                        <a:rPr lang="en-US" sz="1400" baseline="0" dirty="0" smtClean="0"/>
                        <a:t> with NS5A RAVs</a:t>
                      </a:r>
                      <a:endParaRPr lang="en-US" sz="1400" dirty="0" smtClean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 (16%)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 (15%)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25"/>
          <p:cNvSpPr>
            <a:spLocks noChangeArrowheads="1"/>
          </p:cNvSpPr>
          <p:nvPr/>
        </p:nvSpPr>
        <p:spPr bwMode="auto">
          <a:xfrm>
            <a:off x="-5104" y="5867400"/>
            <a:ext cx="9162288" cy="36574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Abbreviations: RAVs = Resistant Associated Variants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3037281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in Treatment-Experienced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 with Cirrhosis </a:t>
            </a:r>
            <a:r>
              <a:rPr lang="en-US" sz="27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7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100" dirty="0" smtClean="0"/>
              <a:t>SIRIUS </a:t>
            </a:r>
            <a:r>
              <a:rPr lang="en-US" sz="3100" dirty="0"/>
              <a:t>Trial: </a:t>
            </a:r>
            <a:r>
              <a:rPr lang="en-US" sz="3100" dirty="0" smtClean="0"/>
              <a:t>Results</a:t>
            </a:r>
            <a:endParaRPr lang="en-US" sz="31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SIRIUS: SVR 12 by Treatment Duration and 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Regimen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Bourliere</a:t>
            </a:r>
            <a:r>
              <a:rPr lang="en-US" dirty="0"/>
              <a:t> M, et al. Lancet Infect Dis. 2015;15:397-404.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6180765"/>
              </p:ext>
            </p:extLst>
          </p:nvPr>
        </p:nvGraphicFramePr>
        <p:xfrm>
          <a:off x="457200" y="2057400"/>
          <a:ext cx="8229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2493610" y="5181600"/>
            <a:ext cx="143560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74/77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85505" y="5181600"/>
            <a:ext cx="14478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75/77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089853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in Treatment-Experienced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 with Cirrhosis </a:t>
            </a:r>
            <a:r>
              <a:rPr lang="en-US" sz="27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7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100" dirty="0" smtClean="0"/>
              <a:t>SIRIUS </a:t>
            </a:r>
            <a:r>
              <a:rPr lang="en-US" sz="3100" dirty="0"/>
              <a:t>Trial: </a:t>
            </a:r>
            <a:r>
              <a:rPr lang="en-US" sz="3100" dirty="0" smtClean="0"/>
              <a:t>Results</a:t>
            </a:r>
            <a:endParaRPr lang="en-US" sz="31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SIRIUS: SVR 12 by Treatment Duration and 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Regimen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Bourliere</a:t>
            </a:r>
            <a:r>
              <a:rPr lang="en-US" dirty="0"/>
              <a:t> M, et al. Lancet Infect Dis. 2015;15:397-404.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8789804"/>
              </p:ext>
            </p:extLst>
          </p:nvPr>
        </p:nvGraphicFramePr>
        <p:xfrm>
          <a:off x="457200" y="1905001"/>
          <a:ext cx="8229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2743200" y="4953000"/>
            <a:ext cx="914400" cy="3810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74/77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45590" y="4953000"/>
            <a:ext cx="914400" cy="3810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75/77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317" y="4343400"/>
            <a:ext cx="908303" cy="27699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2</a:t>
            </a:r>
            <a:r>
              <a:rPr lang="en-US" sz="1200" dirty="0" smtClean="0">
                <a:latin typeface="Arial"/>
                <a:cs typeface="Arial"/>
              </a:rPr>
              <a:t> relapses</a:t>
            </a:r>
            <a:endParaRPr lang="en-US" sz="1200" dirty="0">
              <a:latin typeface="Arial"/>
              <a:cs typeface="Arial"/>
            </a:endParaRPr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 flipV="1">
            <a:off x="7238995" y="4617023"/>
            <a:ext cx="420232" cy="3451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37305" y="4343400"/>
            <a:ext cx="908303" cy="27699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3 relapses</a:t>
            </a:r>
            <a:endParaRPr lang="en-US" sz="1200" dirty="0">
              <a:latin typeface="Arial"/>
              <a:cs typeface="Arial"/>
            </a:endParaRP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 flipH="1" flipV="1">
            <a:off x="2333463" y="4617023"/>
            <a:ext cx="420232" cy="3451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049721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in Treatment-Experienced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 with Cirrhosis </a:t>
            </a:r>
            <a:r>
              <a:rPr lang="en-US" sz="27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7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100" dirty="0" smtClean="0"/>
              <a:t>SIRIUS </a:t>
            </a:r>
            <a:r>
              <a:rPr lang="en-US" sz="3100" dirty="0"/>
              <a:t>Trial: </a:t>
            </a:r>
            <a:r>
              <a:rPr lang="en-US" sz="3100" dirty="0" smtClean="0"/>
              <a:t>Results HCV Sequence Analysis</a:t>
            </a:r>
            <a:endParaRPr lang="en-US" sz="31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Correlation of Baseline NS5A RAVs and SVR12 Responses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Bourliere</a:t>
            </a:r>
            <a:r>
              <a:rPr lang="en-US" dirty="0"/>
              <a:t> M, et al. Lancet Infect Dis. 2015;15:397-404.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5584258"/>
              </p:ext>
            </p:extLst>
          </p:nvPr>
        </p:nvGraphicFramePr>
        <p:xfrm>
          <a:off x="4953000" y="1905000"/>
          <a:ext cx="40386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638878"/>
              </p:ext>
            </p:extLst>
          </p:nvPr>
        </p:nvGraphicFramePr>
        <p:xfrm>
          <a:off x="152400" y="1905000"/>
          <a:ext cx="40386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-5104" y="6035052"/>
            <a:ext cx="9162288" cy="28345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Abbreviations: RAVs = Resistant Associated Variants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229100" y="3429000"/>
            <a:ext cx="685800" cy="381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216915" y="4495800"/>
            <a:ext cx="64008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22/24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78949" y="4495800"/>
            <a:ext cx="77723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127/130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25"/>
          <p:cNvSpPr>
            <a:spLocks noChangeArrowheads="1"/>
          </p:cNvSpPr>
          <p:nvPr/>
        </p:nvSpPr>
        <p:spPr bwMode="auto">
          <a:xfrm>
            <a:off x="4572000" y="5486400"/>
            <a:ext cx="4419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lnSpc>
                <a:spcPts val="1400"/>
              </a:lnSpc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No statistically significant difference in SVR12 based on baseline NS5A mutations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9389173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Bourliere</a:t>
            </a:r>
            <a:r>
              <a:rPr lang="en-US" dirty="0"/>
              <a:t> M, et al. Lancet Infect Dis. 2015;15:397-404.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Treatment-Experienced GT1 with Cirrhosis </a:t>
            </a:r>
            <a:r>
              <a:rPr lang="en-US" sz="27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7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100" dirty="0" smtClean="0"/>
              <a:t>SIRIUS Trial: Safety Summary</a:t>
            </a:r>
            <a:endParaRPr lang="en-US" sz="3100" dirty="0"/>
          </a:p>
        </p:txBody>
      </p:sp>
      <p:graphicFrame>
        <p:nvGraphicFramePr>
          <p:cNvPr id="1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5737010"/>
              </p:ext>
            </p:extLst>
          </p:nvPr>
        </p:nvGraphicFramePr>
        <p:xfrm>
          <a:off x="171450" y="1447800"/>
          <a:ext cx="8801099" cy="3263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918"/>
                <a:gridCol w="1324059"/>
                <a:gridCol w="1869260"/>
                <a:gridCol w="1246173"/>
                <a:gridCol w="1012516"/>
                <a:gridCol w="1246173"/>
              </a:tblGrid>
              <a:tr h="4625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Patients,</a:t>
                      </a:r>
                      <a:r>
                        <a:rPr lang="en-US" sz="1600" b="0" baseline="0" dirty="0" smtClean="0"/>
                        <a:t> N (%)</a:t>
                      </a:r>
                      <a:endParaRPr lang="en-US" sz="1600" b="0" dirty="0" smtClean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ym typeface="Wingdings" panose="05000000000000000000" pitchFamily="2" charset="2"/>
                        </a:rPr>
                        <a:t>LDV-SOF + RBV x 12 Weeks</a:t>
                      </a:r>
                      <a:endParaRPr lang="en-US" sz="1600" b="0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LDV-SOF x</a:t>
                      </a:r>
                      <a:r>
                        <a:rPr lang="en-US" sz="1600" b="0" baseline="0" dirty="0" smtClean="0"/>
                        <a:t> </a:t>
                      </a:r>
                      <a:r>
                        <a:rPr lang="en-US" sz="1600" b="0" dirty="0" smtClean="0"/>
                        <a:t>24 Weeks</a:t>
                      </a:r>
                      <a:endParaRPr lang="en-US" sz="1600" b="0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2555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Placebo 12 </a:t>
                      </a:r>
                      <a:r>
                        <a:rPr lang="en-US" sz="1200" dirty="0" err="1" smtClean="0"/>
                        <a:t>Wk</a:t>
                      </a:r>
                      <a:r>
                        <a:rPr lang="en-US" sz="1200" dirty="0" smtClean="0"/>
                        <a:t> </a:t>
                      </a:r>
                      <a:br>
                        <a:rPr lang="en-US" sz="1200" dirty="0" smtClean="0"/>
                      </a:br>
                      <a:r>
                        <a:rPr lang="en-US" sz="1200" dirty="0" smtClean="0"/>
                        <a:t>N = 78</a:t>
                      </a:r>
                      <a:endParaRPr lang="en-US" sz="1200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3DB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LDV/SOF+ RBV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12 </a:t>
                      </a:r>
                      <a:r>
                        <a:rPr lang="en-US" sz="1200" dirty="0" err="1" smtClean="0"/>
                        <a:t>Wk</a:t>
                      </a:r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N = 77</a:t>
                      </a:r>
                      <a:endParaRPr lang="en-US" sz="1200" dirty="0"/>
                    </a:p>
                  </a:txBody>
                  <a:tcPr anchor="ctr"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3DB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Overall Period </a:t>
                      </a:r>
                      <a:br>
                        <a:rPr lang="en-US" sz="1200" dirty="0" smtClean="0"/>
                      </a:br>
                      <a:r>
                        <a:rPr lang="en-US" sz="1200" dirty="0" smtClean="0"/>
                        <a:t>N = 78</a:t>
                      </a:r>
                      <a:endParaRPr lang="en-US" sz="1200" dirty="0"/>
                    </a:p>
                  </a:txBody>
                  <a:tcPr anchor="ctr"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3DB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First 12 </a:t>
                      </a:r>
                      <a:r>
                        <a:rPr lang="en-US" sz="1200" dirty="0" err="1" smtClean="0"/>
                        <a:t>Wk</a:t>
                      </a:r>
                      <a:r>
                        <a:rPr lang="en-US" sz="1200" dirty="0" smtClean="0"/>
                        <a:t> </a:t>
                      </a:r>
                      <a:br>
                        <a:rPr lang="en-US" sz="1200" dirty="0" smtClean="0"/>
                      </a:br>
                      <a:r>
                        <a:rPr lang="en-US" sz="1200" dirty="0" smtClean="0"/>
                        <a:t>N = 77</a:t>
                      </a:r>
                      <a:endParaRPr lang="en-US" sz="1200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Overall Period </a:t>
                      </a:r>
                      <a:br>
                        <a:rPr lang="en-US" sz="1200" dirty="0" smtClean="0"/>
                      </a:br>
                      <a:r>
                        <a:rPr lang="en-US" sz="1200" dirty="0" smtClean="0"/>
                        <a:t>N = 77</a:t>
                      </a:r>
                      <a:endParaRPr lang="en-US" sz="12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518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Any adverse</a:t>
                      </a:r>
                      <a:r>
                        <a:rPr lang="en-US" sz="1200" baseline="0" dirty="0" smtClean="0"/>
                        <a:t> event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63 (81%)</a:t>
                      </a:r>
                      <a:endParaRPr lang="en-US" sz="1400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66 (86%)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75</a:t>
                      </a:r>
                      <a:r>
                        <a:rPr lang="en-US" sz="1400" baseline="0" dirty="0" smtClean="0"/>
                        <a:t> (96%)</a:t>
                      </a:r>
                      <a:endParaRPr lang="en-US" sz="1400" dirty="0"/>
                    </a:p>
                  </a:txBody>
                  <a:tcPr anchor="ctr"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65 (84%)</a:t>
                      </a:r>
                      <a:endParaRPr lang="en-US" sz="1400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67 (87%)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518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Treatment</a:t>
                      </a:r>
                      <a:r>
                        <a:rPr lang="en-US" sz="1200" baseline="0" dirty="0" smtClean="0"/>
                        <a:t> D/C due to AEs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(1%)</a:t>
                      </a:r>
                      <a:endParaRPr lang="en-US" sz="1400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(1%)</a:t>
                      </a:r>
                      <a:endParaRPr lang="en-US" sz="1400" dirty="0"/>
                    </a:p>
                  </a:txBody>
                  <a:tcPr anchor="ctr"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518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Serious</a:t>
                      </a:r>
                      <a:r>
                        <a:rPr lang="en-US" sz="1200" baseline="0" dirty="0" smtClean="0"/>
                        <a:t> adverse event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(1%)</a:t>
                      </a:r>
                      <a:endParaRPr lang="en-US" sz="1400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 (4%)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 (5%)</a:t>
                      </a:r>
                      <a:endParaRPr lang="en-US" sz="1400" dirty="0"/>
                    </a:p>
                  </a:txBody>
                  <a:tcPr anchor="ctr"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 (4%)</a:t>
                      </a:r>
                      <a:endParaRPr lang="en-US" sz="1400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 (10%)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6255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Grade 3-4 lab abnormalities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 (23)</a:t>
                      </a:r>
                      <a:endParaRPr lang="en-US" sz="1400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 (11)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 (31)</a:t>
                      </a:r>
                      <a:endParaRPr lang="en-US" sz="1400" dirty="0"/>
                    </a:p>
                  </a:txBody>
                  <a:tcPr anchor="ctr"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 (19)</a:t>
                      </a:r>
                      <a:endParaRPr lang="en-US" sz="1400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 (14)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518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Hemoglobin &lt;100 g/L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(1%)</a:t>
                      </a:r>
                      <a:endParaRPr lang="en-US" sz="1400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(1%)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 (3%)</a:t>
                      </a:r>
                      <a:endParaRPr lang="en-US" sz="1400" dirty="0"/>
                    </a:p>
                  </a:txBody>
                  <a:tcPr anchor="ctr"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(1%)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518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Hemoglobin &lt;85 g/L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(1%)</a:t>
                      </a:r>
                      <a:endParaRPr lang="en-US" sz="1400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(1%)</a:t>
                      </a:r>
                      <a:endParaRPr lang="en-US" sz="1400" dirty="0"/>
                    </a:p>
                  </a:txBody>
                  <a:tcPr anchor="ctr"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 (3%)</a:t>
                      </a:r>
                      <a:endParaRPr lang="en-US" sz="1400" dirty="0"/>
                    </a:p>
                  </a:txBody>
                  <a:tcPr anchor="ctr"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-5104" y="6111252"/>
            <a:ext cx="9162288" cy="28345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Abbreviations: LDV-SOF =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Ledipasvir-sofosbuvir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; AE = adverse event; D/C = discontinued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72836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59436</TotalTime>
  <Words>1028</Words>
  <Application>Microsoft Office PowerPoint</Application>
  <PresentationFormat>On-screen Show (4:3)</PresentationFormat>
  <Paragraphs>232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ＭＳ Ｐゴシック</vt:lpstr>
      <vt:lpstr>Arial</vt:lpstr>
      <vt:lpstr>Geneva</vt:lpstr>
      <vt:lpstr>Myriad Pro</vt:lpstr>
      <vt:lpstr>Symbol</vt:lpstr>
      <vt:lpstr>Times New Roman</vt:lpstr>
      <vt:lpstr>Wingdings</vt:lpstr>
      <vt:lpstr>AETC_Master_Template_061510</vt:lpstr>
      <vt:lpstr>Ledipasvir-Sofosbuvir in Treatment-Experienced GT1 with Cirrhosis SIRIUS</vt:lpstr>
      <vt:lpstr>Ledipasvir-Sofosbuvir in Treatment-Experienced GT1 with Cirrhosis  SIRIUS Trial: Features</vt:lpstr>
      <vt:lpstr>Ledipasvir-Sofosbuvir in Treatment-Experienced GT1 with Cirrhosis  SIRIUS Trial: Study Design</vt:lpstr>
      <vt:lpstr>Ledipasvir-Sofosbuvir in Treatment-Experienced GT1 with Cirrhosis  SIRIUS Trial: Baseline Characteristics</vt:lpstr>
      <vt:lpstr>Ledipasvir-Sofosbuvir in Treatment-Experienced GT1 with Cirrhosis  SIRIUS Trial: Baseline Characteristics (continued)</vt:lpstr>
      <vt:lpstr>Ledipasvir-Sofosbuvir in Treatment-Experienced GT1 with Cirrhosis  SIRIUS Trial: Results</vt:lpstr>
      <vt:lpstr>Ledipasvir-Sofosbuvir in Treatment-Experienced GT1 with Cirrhosis  SIRIUS Trial: Results</vt:lpstr>
      <vt:lpstr>Ledipasvir-Sofosbuvir in Treatment-Experienced GT1 with Cirrhosis  SIRIUS Trial: Results HCV Sequence Analysis</vt:lpstr>
      <vt:lpstr>Ledipasvir-Sofosbuvir in Treatment-Experienced GT1 with Cirrhosis  SIRIUS Trial: Safety Summary</vt:lpstr>
      <vt:lpstr>Ledipasvir-Sofosbuvir in Treatment-Experienced GT1 with Cirrhosis  SIRIUS Trial: Adverse Events ≥10%</vt:lpstr>
      <vt:lpstr>Ledipasvir-Sofosbuvir in Treatment-Experienced GT1 with Cirrhosis  SIRIUS Trial: Interpretation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3203</cp:revision>
  <cp:lastPrinted>2011-04-18T21:48:04Z</cp:lastPrinted>
  <dcterms:created xsi:type="dcterms:W3CDTF">2010-11-28T05:36:22Z</dcterms:created>
  <dcterms:modified xsi:type="dcterms:W3CDTF">2015-05-27T16:14:18Z</dcterms:modified>
</cp:coreProperties>
</file>