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64" r:id="rId2"/>
    <p:sldId id="665" r:id="rId3"/>
    <p:sldId id="666" r:id="rId4"/>
    <p:sldId id="667" r:id="rId5"/>
    <p:sldId id="668" r:id="rId6"/>
    <p:sldId id="676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2D0"/>
    <a:srgbClr val="8D60A1"/>
    <a:srgbClr val="8B8E5E"/>
    <a:srgbClr val="405496"/>
    <a:srgbClr val="718E25"/>
    <a:srgbClr val="7F6738"/>
    <a:srgbClr val="967B43"/>
    <a:srgbClr val="C2ECD7"/>
    <a:srgbClr val="608E7C"/>
    <a:srgbClr val="957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50" d="100"/>
          <a:sy n="50" d="100"/>
        </p:scale>
        <p:origin x="48" y="48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4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2013111605676199"/>
          <c:w val="0.87505893794525702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GT1a: OBV/PTV/r + DSV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23-411C-9D60-C5F00097EB7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23-411C-9D60-C5F00097EB7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423-411C-9D60-C5F00097EB78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</c:v>
                </c:pt>
                <c:pt idx="1">
                  <c:v>84.6</c:v>
                </c:pt>
                <c:pt idx="2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3-411C-9D60-C5F00097EB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GT1b: OBV/PTV/r + DSV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23-411C-9D60-C5F00097EB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87939032"/>
        <c:axId val="1887936504"/>
      </c:barChart>
      <c:catAx>
        <c:axId val="1887939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8879365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879365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Virologic Response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879390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9232670134983102"/>
          <c:y val="1.9331185874493E-2"/>
          <c:w val="0.68816401856017995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in GT1 and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RUBY-I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Pockros</a:t>
            </a:r>
            <a:r>
              <a:rPr lang="en-US" sz="1400" dirty="0"/>
              <a:t> PJ, Gastroenterology. 2016;150:1590-8.</a:t>
            </a:r>
          </a:p>
        </p:txBody>
      </p:sp>
    </p:spTree>
    <p:extLst>
      <p:ext uri="{BB962C8B-B14F-4D97-AF65-F5344CB8AC3E}">
        <p14:creationId xmlns:p14="http://schemas.microsoft.com/office/powerpoint/2010/main" val="3647180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</a:t>
            </a:r>
            <a:r>
              <a:rPr lang="en-US" dirty="0" smtClean="0"/>
              <a:t>Gastroenterology. 2016;150:1590-8.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&amp; Renal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</a:t>
            </a:r>
            <a:r>
              <a:rPr lang="en-US" sz="2700" dirty="0" smtClean="0"/>
              <a:t>I: 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16061"/>
              </p:ext>
            </p:extLst>
          </p:nvPr>
        </p:nvGraphicFramePr>
        <p:xfrm>
          <a:off x="459957" y="1447800"/>
          <a:ext cx="8224086" cy="4779645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RUBY-I: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4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with or without ribavirin for 12 weeks in treatment-naïve patients with chronic HCV GT1 and advanced kidney disease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kidney disease stage 4 or 5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eGFR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&lt;30 mL/min/1.73 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+/- HD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≥10 g/dL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20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RUBY-I: </a:t>
            </a:r>
            <a:r>
              <a:rPr lang="en-US" sz="27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392689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1a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+ </a:t>
            </a:r>
            <a:r>
              <a:rPr lang="en-US" sz="1800" b="1" dirty="0" smtClean="0">
                <a:latin typeface="Arial"/>
                <a:cs typeface="Arial"/>
              </a:rPr>
              <a:t>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</a:t>
            </a:r>
            <a:r>
              <a:rPr lang="en-US" sz="1800" b="1" dirty="0" smtClean="0">
                <a:latin typeface="Arial"/>
                <a:cs typeface="Arial"/>
              </a:rPr>
              <a:t>Dasabuvir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not on hemodialysis: 200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on hemodialysis: 200 mg given 4 hours before each hemodialysis session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40" y="3513400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1b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60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Ombitasvir</a:t>
            </a:r>
            <a:r>
              <a:rPr lang="en-US" sz="2000" dirty="0">
                <a:solidFill>
                  <a:srgbClr val="F0EADC"/>
                </a:solidFill>
              </a:rPr>
              <a:t>-Paritaprevir-Ritonavir and Dasabuvir in GT1 &amp;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RUBY-I: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31900"/>
              </p:ext>
            </p:extLst>
          </p:nvPr>
        </p:nvGraphicFramePr>
        <p:xfrm>
          <a:off x="685800" y="1463040"/>
          <a:ext cx="7772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Patients (n = 20)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17 (85%)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60</a:t>
                      </a:r>
                      <a:r>
                        <a:rPr lang="en-US" sz="1600" baseline="0" dirty="0" smtClean="0"/>
                        <a:t> (49-69)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0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Race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 (70%)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(15%)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Median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6.6 (5.5-7.6)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619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Degree of Fibrosis, n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F2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F3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 (50%)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 (30%)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 (20%)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0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CKD Stage; n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4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15-30 mL/min/1.73 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5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&lt;15 mL/min/1.73 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dirty="0" smtClean="0"/>
                        <a:t>or requiring HD)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(30)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14 (70)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, mL/min/1.73 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10.9 (5.4-29.9)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48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RUBY-I: Baseline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RUBY-I</a:t>
            </a:r>
            <a:r>
              <a:rPr lang="en-US" dirty="0"/>
              <a:t>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3012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OBV/PTV/r + DSV 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637047"/>
              </p:ext>
            </p:extLst>
          </p:nvPr>
        </p:nvGraphicFramePr>
        <p:xfrm>
          <a:off x="306388" y="18288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48693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54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70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800" dirty="0"/>
              <a:t>RUBY-I: </a:t>
            </a:r>
            <a:r>
              <a:rPr lang="en-US" sz="28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2432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 clinical trial, the combination of ombitasvir, paritaprevir, and ritonavir, administered with dasabuvir, led to an SVR12 in 90% of patients with HCV genotype 1 infection and stage 4 or 5 CKD. The regimen is well tolerated, though ribavirin use may require a reduction or interruption to manage anemia.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60190</TotalTime>
  <Words>341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Ombitasvir-Paritaprevir-Ritonavir and Dasabuvir in GT1 and Renal Disease RUBY-I</vt:lpstr>
      <vt:lpstr>Ombitasvir-Paritaprevir-Ritonavir and Dasabuvir in GT1 &amp; Renal Disease RUBY-I: Study Design</vt:lpstr>
      <vt:lpstr>Ombitasvir-Paritaprevir-Ritonavir and Dasabuvir in GT1 &amp; Renal Disease RUBY-I: Regimens</vt:lpstr>
      <vt:lpstr>Ombitasvir-Paritaprevir-Ritonavir and Dasabuvir in GT1 &amp; Renal Disease RUBY-I: Baseline Characteristics</vt:lpstr>
      <vt:lpstr>Ombitasvir-Paritaprevir-Ritonavir and Dasabuvir in GT1 &amp; Renal Disease RUBY-I: Baseline Results</vt:lpstr>
      <vt:lpstr>Ombitasvir-Paritaprevir-Ritonavir and Dasabuvir in GT1 &amp; Renal Disease RUBY-I: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3286</cp:revision>
  <cp:lastPrinted>2011-04-18T21:48:04Z</cp:lastPrinted>
  <dcterms:created xsi:type="dcterms:W3CDTF">2010-11-28T05:36:22Z</dcterms:created>
  <dcterms:modified xsi:type="dcterms:W3CDTF">2016-08-28T23:08:24Z</dcterms:modified>
</cp:coreProperties>
</file>