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55" r:id="rId2"/>
    <p:sldId id="656" r:id="rId3"/>
    <p:sldId id="657" r:id="rId4"/>
    <p:sldId id="658" r:id="rId5"/>
    <p:sldId id="659" r:id="rId6"/>
    <p:sldId id="663" r:id="rId7"/>
    <p:sldId id="662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2D0"/>
    <a:srgbClr val="8D60A1"/>
    <a:srgbClr val="8B8E5E"/>
    <a:srgbClr val="405496"/>
    <a:srgbClr val="718E25"/>
    <a:srgbClr val="7F6738"/>
    <a:srgbClr val="967B43"/>
    <a:srgbClr val="C2ECD7"/>
    <a:srgbClr val="608E7C"/>
    <a:srgbClr val="957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39" autoAdjust="0"/>
    <p:restoredTop sz="95679" autoAdjust="0"/>
  </p:normalViewPr>
  <p:slideViewPr>
    <p:cSldViewPr showGuides="1">
      <p:cViewPr>
        <p:scale>
          <a:sx n="103" d="100"/>
          <a:sy n="103" d="100"/>
        </p:scale>
        <p:origin x="-1152" y="-1008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099"/>
          <c:y val="5.5936710741345999E-2"/>
          <c:w val="0.86295229887308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3D</c:v>
                </c:pt>
                <c:pt idx="1">
                  <c:v>3D +RBV</c:v>
                </c:pt>
                <c:pt idx="2">
                  <c:v>3D +RBV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90.9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0488752"/>
        <c:axId val="400489312"/>
      </c:barChart>
      <c:catAx>
        <c:axId val="40048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00489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00489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004887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 + Paritaprevir</a:t>
            </a:r>
            <a:r>
              <a:rPr lang="en-US" sz="2000" dirty="0"/>
              <a:t> </a:t>
            </a:r>
            <a:r>
              <a:rPr lang="en-US" sz="2000" dirty="0" smtClean="0"/>
              <a:t>+ Ritonavir +/- Ribavirin in HCV GT4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2b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Hézode</a:t>
            </a:r>
            <a:r>
              <a:rPr lang="en-US" sz="1400" dirty="0" smtClean="0"/>
              <a:t> </a:t>
            </a:r>
            <a:r>
              <a:rPr lang="en-US" sz="1400" dirty="0"/>
              <a:t>C, et al.  Lancet.  </a:t>
            </a:r>
            <a:r>
              <a:rPr lang="en-US" sz="1400" dirty="0" smtClean="0"/>
              <a:t>2015</a:t>
            </a:r>
            <a:r>
              <a:rPr lang="en-US" sz="1400" dirty="0"/>
              <a:t> </a:t>
            </a:r>
            <a:r>
              <a:rPr lang="en-US" sz="1400" dirty="0" smtClean="0"/>
              <a:t>March </a:t>
            </a:r>
            <a:r>
              <a:rPr lang="en-US" sz="1400" dirty="0"/>
              <a:t>30.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698507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</a:t>
            </a:r>
            <a:r>
              <a:rPr lang="en-US" dirty="0" smtClean="0"/>
              <a:t>2015 </a:t>
            </a:r>
            <a:r>
              <a:rPr lang="en-US" dirty="0"/>
              <a:t>March 30.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in HCV GT4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11065"/>
              </p:ext>
            </p:extLst>
          </p:nvPr>
        </p:nvGraphicFramePr>
        <p:xfrm>
          <a:off x="459957" y="1600200"/>
          <a:ext cx="8224086" cy="44977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with or without ribavirin for 12 weeks in treatment-naive and treatment-experienced patients with chronic HCV GT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at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5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</a:t>
            </a:r>
            <a:r>
              <a:rPr lang="en-US" dirty="0" smtClean="0"/>
              <a:t>2015 </a:t>
            </a:r>
            <a:r>
              <a:rPr lang="en-US" dirty="0"/>
              <a:t>March 30.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695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470318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48626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31044"/>
            <a:ext cx="4020818" cy="67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Ritonavir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49574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28906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138755"/>
            <a:ext cx="4020818" cy="677600"/>
          </a:xfrm>
          <a:prstGeom prst="rect">
            <a:avLst/>
          </a:prstGeom>
          <a:solidFill>
            <a:srgbClr val="C2E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 smtClean="0">
                <a:latin typeface="Arial"/>
                <a:cs typeface="Arial"/>
              </a:rPr>
              <a:t> + Ritonavir + </a:t>
            </a:r>
            <a:r>
              <a:rPr lang="en-US" sz="1800" b="1" dirty="0">
                <a:latin typeface="Arial"/>
                <a:cs typeface="Arial"/>
              </a:rPr>
              <a:t>Ribavirin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2677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246084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5529090"/>
            <a:ext cx="9162288" cy="7955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25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Paritaprevir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Ritonavir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033" y="194053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Naïve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033" y="419920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Experienced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18229" y="494284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7740" y="473319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9162" y="4577974"/>
            <a:ext cx="4020818" cy="67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 + 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+ Ritonavir + Ribavirin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91500" y="474267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650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</a:t>
            </a:r>
            <a:r>
              <a:rPr lang="en-US" dirty="0" smtClean="0"/>
              <a:t>2015 </a:t>
            </a:r>
            <a:r>
              <a:rPr lang="en-US" dirty="0"/>
              <a:t>March 30.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83988"/>
              </p:ext>
            </p:extLst>
          </p:nvPr>
        </p:nvGraphicFramePr>
        <p:xfrm>
          <a:off x="388144" y="1395516"/>
          <a:ext cx="8370887" cy="487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856"/>
                <a:gridCol w="1676400"/>
                <a:gridCol w="1600200"/>
                <a:gridCol w="2434431"/>
              </a:tblGrid>
              <a:tr h="417876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65417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44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CC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CT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TT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≥ 800,000 IU/ml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   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F3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4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and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3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PEARL-I</a:t>
            </a:r>
            <a:r>
              <a:rPr lang="en-US" dirty="0"/>
              <a:t>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</a:t>
            </a:r>
            <a:r>
              <a:rPr lang="en-US" dirty="0" smtClean="0"/>
              <a:t>2015 </a:t>
            </a:r>
            <a:r>
              <a:rPr lang="en-US" dirty="0"/>
              <a:t>March 30.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10433"/>
              </p:ext>
            </p:extLst>
          </p:nvPr>
        </p:nvGraphicFramePr>
        <p:xfrm>
          <a:off x="800100" y="1776960"/>
          <a:ext cx="7658100" cy="37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2380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40/44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62288" cy="3484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1240" y="5562600"/>
            <a:ext cx="4410960" cy="339267"/>
          </a:xfrm>
          <a:prstGeom prst="rect">
            <a:avLst/>
          </a:prstGeom>
          <a:solidFill>
            <a:schemeClr val="accent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81758" y="5562600"/>
            <a:ext cx="2240280" cy="339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888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42/42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6289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49</a:t>
            </a:r>
            <a:r>
              <a:rPr lang="en-US" sz="1600" smtClean="0">
                <a:solidFill>
                  <a:schemeClr val="bg1"/>
                </a:solidFill>
              </a:rPr>
              <a:t>/49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9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</a:t>
            </a:r>
            <a:r>
              <a:rPr lang="en-US" dirty="0" smtClean="0"/>
              <a:t>2015 </a:t>
            </a:r>
            <a:r>
              <a:rPr lang="en-US" dirty="0"/>
              <a:t>March 30.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13107"/>
              </p:ext>
            </p:extLst>
          </p:nvPr>
        </p:nvGraphicFramePr>
        <p:xfrm>
          <a:off x="388144" y="1395516"/>
          <a:ext cx="8370887" cy="484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056"/>
                <a:gridCol w="1485900"/>
                <a:gridCol w="1485900"/>
                <a:gridCol w="2282031"/>
              </a:tblGrid>
              <a:tr h="333381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50728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3D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34</a:t>
                      </a:r>
                      <a:r>
                        <a:rPr lang="en-US" sz="1500" baseline="0" dirty="0" smtClean="0"/>
                        <a:t> (77%)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37</a:t>
                      </a:r>
                      <a:r>
                        <a:rPr lang="en-US" sz="1500" baseline="0" dirty="0" smtClean="0"/>
                        <a:t> (88%)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baseline="0" dirty="0" smtClean="0"/>
                        <a:t>43 (88%)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</a:t>
                      </a:r>
                      <a:r>
                        <a:rPr lang="en-US" sz="1500" baseline="0" dirty="0" smtClean="0"/>
                        <a:t> serious 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(2%)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Adverse</a:t>
                      </a:r>
                      <a:r>
                        <a:rPr lang="en-US" sz="1500" baseline="0" dirty="0" smtClean="0"/>
                        <a:t> event leading to drug D/C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Asthenia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11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(24%)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 (33%)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Diarrhea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Fatigue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 (18%)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Headache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13 (30%)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(33%)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(29%)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Insomnia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8 (16%)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Irritability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(4%)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err="1" smtClean="0"/>
                        <a:t>Myalgias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Nausea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7 (17%)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Pruritis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Ribavirin; D/C = discontinuation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41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</a:t>
            </a:r>
            <a:r>
              <a:rPr lang="en-US" dirty="0" smtClean="0"/>
              <a:t>C, </a:t>
            </a:r>
            <a:r>
              <a:rPr lang="en-US" dirty="0"/>
              <a:t>et al.  </a:t>
            </a:r>
            <a:r>
              <a:rPr lang="en-US" dirty="0" smtClean="0"/>
              <a:t>Lancet.  2015 March 30.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PEARL-I: 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47526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 interferon-free regimen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ritonavir with or without ribavirin achieved high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rates at 12 weeks after the end of treatment and was generally well tolerated, with low rates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anaemia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treatment discontinuation in non-cirrhotic previously untreated and previously treated patients with HCV genotype 4 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60130</TotalTime>
  <Words>665</Words>
  <Application>Microsoft Office PowerPoint</Application>
  <PresentationFormat>On-screen Show (4:3)</PresentationFormat>
  <Paragraphs>148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Ombitasvir + Paritaprevir + Ritonavir +/- Ribavirin in HCV GT4 PEARL-I</vt:lpstr>
      <vt:lpstr>Ombitasvir + Paritaprevir + Ritonavir +/- RBV in HCV GT4 PEARL-I: Study Design</vt:lpstr>
      <vt:lpstr>Ombitasvir + Paritaprevir + Ritonavir +/- RBV in HCV GT4 PEARL-I: Regimens</vt:lpstr>
      <vt:lpstr>Ombitasvir + Paritaprevir + Ritonavir +/- RBV in HCV GT4 PEARL-I: Baseline Characteristics</vt:lpstr>
      <vt:lpstr>Ombitasvir + Paritaprevir + Ritonavir +/- RBV in HCV GT4 PEARL-I: Results</vt:lpstr>
      <vt:lpstr>Ombitasvir + Paritaprevir + Ritonavir +/- RBV in HCV GT4 PEARL-I: Adverse Events</vt:lpstr>
      <vt:lpstr>Ombitasvir + Paritaprevir + Ritonavir +/- RBV in HCV GT4 PEARL-I: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3273</cp:revision>
  <cp:lastPrinted>2011-04-18T21:48:04Z</cp:lastPrinted>
  <dcterms:created xsi:type="dcterms:W3CDTF">2010-11-28T05:36:22Z</dcterms:created>
  <dcterms:modified xsi:type="dcterms:W3CDTF">2015-06-10T19:20:29Z</dcterms:modified>
</cp:coreProperties>
</file>