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710" r:id="rId2"/>
    <p:sldId id="711" r:id="rId3"/>
    <p:sldId id="712" r:id="rId4"/>
    <p:sldId id="713" r:id="rId5"/>
    <p:sldId id="714" r:id="rId6"/>
    <p:sldId id="715" r:id="rId7"/>
    <p:sldId id="716" r:id="rId8"/>
    <p:sldId id="717" r:id="rId9"/>
    <p:sldId id="718" r:id="rId10"/>
    <p:sldId id="546" r:id="rId11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E55"/>
    <a:srgbClr val="D1D1D1"/>
    <a:srgbClr val="8B8E5E"/>
    <a:srgbClr val="7C7F54"/>
    <a:srgbClr val="826B3C"/>
    <a:srgbClr val="5D7520"/>
    <a:srgbClr val="7D8056"/>
    <a:srgbClr val="80683A"/>
    <a:srgbClr val="CBCF88"/>
    <a:srgbClr val="CD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6401" autoAdjust="0"/>
  </p:normalViewPr>
  <p:slideViewPr>
    <p:cSldViewPr showGuides="1">
      <p:cViewPr varScale="1">
        <p:scale>
          <a:sx n="129" d="100"/>
          <a:sy n="129" d="100"/>
        </p:scale>
        <p:origin x="1086" y="96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-10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2.77778663809897E-2"/>
          <c:w val="0.85515270818420397"/>
          <c:h val="0.76590709566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GT1a</c:v>
                </c:pt>
                <c:pt idx="2">
                  <c:v>GT1b</c:v>
                </c:pt>
                <c:pt idx="3">
                  <c:v>GT4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95.8</c:v>
                </c:pt>
                <c:pt idx="1">
                  <c:v>96</c:v>
                </c:pt>
                <c:pt idx="2">
                  <c:v>96.1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6724928"/>
        <c:axId val="356725488"/>
      </c:barChart>
      <c:catAx>
        <c:axId val="356724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567254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567254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3567249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Naive</c:v>
                </c:pt>
                <c:pt idx="2">
                  <c:v>Experienced</c:v>
                </c:pt>
                <c:pt idx="3">
                  <c:v>No cirrhosis</c:v>
                </c:pt>
                <c:pt idx="4">
                  <c:v>Cirrhosis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95.8</c:v>
                </c:pt>
                <c:pt idx="1">
                  <c:v>94.7</c:v>
                </c:pt>
                <c:pt idx="2">
                  <c:v>96.8</c:v>
                </c:pt>
                <c:pt idx="3">
                  <c:v>96.3</c:v>
                </c:pt>
                <c:pt idx="4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6727728"/>
        <c:axId val="356728288"/>
      </c:barChart>
      <c:catAx>
        <c:axId val="35672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567282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567282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7.83620689655172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567277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1D48"/>
                </a:solidFill>
              </a:rPr>
              <a:t>Ledipasvir-Sofosbuvir in GT1 or GT4 and HIV Coinfection</a:t>
            </a:r>
            <a:br>
              <a:rPr lang="en-US" sz="28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ION-4</a:t>
            </a:r>
            <a:endParaRPr lang="en-US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Naggie</a:t>
            </a:r>
            <a:r>
              <a:rPr lang="en-US" sz="1400" dirty="0" smtClean="0"/>
              <a:t> S, </a:t>
            </a:r>
            <a:r>
              <a:rPr lang="en-US" sz="1400" dirty="0"/>
              <a:t>et al. </a:t>
            </a:r>
            <a:r>
              <a:rPr lang="en-US" sz="1400" dirty="0" smtClean="0"/>
              <a:t>N </a:t>
            </a:r>
            <a:r>
              <a:rPr lang="en-US" sz="1400" dirty="0" err="1" smtClean="0"/>
              <a:t>Engl</a:t>
            </a:r>
            <a:r>
              <a:rPr lang="en-US" sz="1400" dirty="0" smtClean="0"/>
              <a:t> J Med 2015;378:705-13.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HIV Coinfection</a:t>
            </a:r>
          </a:p>
        </p:txBody>
      </p:sp>
    </p:spTree>
    <p:extLst>
      <p:ext uri="{BB962C8B-B14F-4D97-AF65-F5344CB8AC3E}">
        <p14:creationId xmlns:p14="http://schemas.microsoft.com/office/powerpoint/2010/main" val="14803559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GT1 or GT4 with HIV 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ION-4 Trial</a:t>
            </a:r>
            <a:r>
              <a:rPr lang="en-US" sz="2400" dirty="0"/>
              <a:t>: </a:t>
            </a:r>
            <a:r>
              <a:rPr lang="en-US" sz="2400" dirty="0" smtClean="0"/>
              <a:t>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78918"/>
              </p:ext>
            </p:extLst>
          </p:nvPr>
        </p:nvGraphicFramePr>
        <p:xfrm>
          <a:off x="495300" y="1538646"/>
          <a:ext cx="8115300" cy="47466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ION-4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165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single group, phase 3 trial, using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ledipasvir-sofosbuvir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or treatment-experienced patients with GT 1 or 4 and HIV coinfection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in United States, Canada,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or 4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Treatment-naïve or treatment experienced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Noncirrhotic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or compensated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Platelet count &gt; 50,000/mm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hemoglobin ≥10 mg/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CrCl≥60 mL/min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Stable ARV with HIV RNA &lt; 50 copies/ml and CD4 count &gt; 100 cells/mm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- ARV regimens: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tenofovir-emtricitabine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plus either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efavirenz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rilpivirine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or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raltegravir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SVR12; safety and tolerability 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322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or GT4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ION-4 Trial: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879080" y="3276600"/>
            <a:ext cx="3200400" cy="7426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>
                <a:latin typeface="Arial"/>
                <a:cs typeface="Arial"/>
              </a:rPr>
              <a:t>Ledipasvir- Sofosbuvir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6113" y="1313696"/>
            <a:ext cx="9162291" cy="515104"/>
            <a:chOff x="-6113" y="1362488"/>
            <a:chExt cx="9162291" cy="515104"/>
          </a:xfrm>
        </p:grpSpPr>
        <p:sp>
          <p:nvSpPr>
            <p:cNvPr id="25" name="Rectangle 2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48420" y="143717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9934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010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87060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2737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7884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507043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7772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err="1" smtClean="0">
                <a:latin typeface="Arial"/>
                <a:cs typeface="Arial"/>
              </a:rPr>
              <a:t>Antiretrovirals</a:t>
            </a:r>
            <a:r>
              <a:rPr lang="en-US" sz="1400" b="1" dirty="0" smtClean="0">
                <a:latin typeface="Arial"/>
                <a:cs typeface="Arial"/>
              </a:rPr>
              <a:t> allowed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tenofovir-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emtricitabine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plus either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efavirenz, rilpivirine,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or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raltegravir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 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079480" y="3645313"/>
            <a:ext cx="32004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881600" y="343553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4000" y="3276600"/>
            <a:ext cx="1371600" cy="743712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800" dirty="0" smtClean="0">
                <a:latin typeface="Arial"/>
                <a:cs typeface="Arial"/>
              </a:rPr>
              <a:t>GT 1 or 4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N = 335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8992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or GT4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ION-4 Trial: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23251"/>
              </p:ext>
            </p:extLst>
          </p:nvPr>
        </p:nvGraphicFramePr>
        <p:xfrm>
          <a:off x="457200" y="1524000"/>
          <a:ext cx="8229600" cy="457200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14800"/>
                <a:gridCol w="4114800"/>
              </a:tblGrid>
              <a:tr h="620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Baseline Characteristic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Ledipasvir-Sofosbuvir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/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 = 335)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B7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age, years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276 (82)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African American,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 (34)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 or Latino,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 (17)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BMI,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IL28B CC, n (%)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 (24)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1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327 (98)</a:t>
                      </a:r>
                      <a:endParaRPr lang="en-US" sz="1600" dirty="0"/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treatment experienced,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185 (55)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Cirrhosis,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67 (20)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</a:t>
                      </a:r>
                      <a:r>
                        <a:rPr lang="en-US" sz="1600" baseline="0" dirty="0" smtClean="0"/>
                        <a:t>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6.7 ± 0.6</a:t>
                      </a:r>
                      <a:endParaRPr lang="en-US" sz="1600" dirty="0"/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</a:t>
                      </a:r>
                      <a:r>
                        <a:rPr lang="en-US" sz="1600" baseline="0" dirty="0" smtClean="0"/>
                        <a:t> CD4 Count, cells/mm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 (range)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628 (100-2069)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</p:spTree>
    <p:extLst>
      <p:ext uri="{BB962C8B-B14F-4D97-AF65-F5344CB8AC3E}">
        <p14:creationId xmlns:p14="http://schemas.microsoft.com/office/powerpoint/2010/main" val="961506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or GT4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ION-4 Trial: </a:t>
            </a:r>
            <a:r>
              <a:rPr lang="en-US" sz="2400" dirty="0" smtClean="0"/>
              <a:t>Antiretroviral Regimens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0914"/>
              </p:ext>
            </p:extLst>
          </p:nvPr>
        </p:nvGraphicFramePr>
        <p:xfrm>
          <a:off x="381000" y="1676400"/>
          <a:ext cx="8229600" cy="385876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518212"/>
                <a:gridCol w="3711388"/>
              </a:tblGrid>
              <a:tr h="7209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ION-4: HIV Antiretroviral Regimen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353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961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Antiretroviral Agent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B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Antiretroviral Received 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 = 335)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72551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Tenofovir-emtricitabine-efavirenz</a:t>
                      </a:r>
                      <a:endParaRPr lang="en-US" sz="1800" dirty="0"/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 (48)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72551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Tenofovir-emtricitabine-rilpivirine</a:t>
                      </a:r>
                      <a:r>
                        <a:rPr lang="en-US" sz="1800" dirty="0" smtClean="0"/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29 (9)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72551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Tenofovir-emtricitabine</a:t>
                      </a:r>
                      <a:r>
                        <a:rPr lang="en-US" sz="1800" dirty="0" smtClean="0"/>
                        <a:t> +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Raltegravir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 (44)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</p:spTree>
    <p:extLst>
      <p:ext uri="{BB962C8B-B14F-4D97-AF65-F5344CB8AC3E}">
        <p14:creationId xmlns:p14="http://schemas.microsoft.com/office/powerpoint/2010/main" val="543614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or GT4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ION-4 Trial: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ION-4: SVR12 Results by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010184"/>
              </p:ext>
            </p:extLst>
          </p:nvPr>
        </p:nvGraphicFramePr>
        <p:xfrm>
          <a:off x="377820" y="197256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854197" y="5057583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321/335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0328" y="5057583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240/</a:t>
            </a:r>
            <a:r>
              <a:rPr lang="en-US" sz="1400" dirty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57487" y="5057583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74/77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3941" y="5057583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8/8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87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or GT4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ION-4 Trial: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ION-4: SVR12 Results by Prior Treatment Status and Liver Status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680871"/>
              </p:ext>
            </p:extLst>
          </p:nvPr>
        </p:nvGraphicFramePr>
        <p:xfrm>
          <a:off x="377820" y="197256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0760" y="5630160"/>
            <a:ext cx="2895600" cy="339267"/>
          </a:xfrm>
          <a:prstGeom prst="rect">
            <a:avLst/>
          </a:prstGeom>
          <a:solidFill>
            <a:srgbClr val="626442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9144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Prior Treatment Status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32280" y="5630160"/>
            <a:ext cx="2895600" cy="339267"/>
          </a:xfrm>
          <a:prstGeom prst="rect">
            <a:avLst/>
          </a:prstGeom>
          <a:solidFill>
            <a:srgbClr val="40292A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9144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Liver Status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71576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321/335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471576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142/150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0160" y="471576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179/185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8160" y="471576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258/268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34600" y="471576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63/67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81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or GT4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ION-4 Trial: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04993"/>
              </p:ext>
            </p:extLst>
          </p:nvPr>
        </p:nvGraphicFramePr>
        <p:xfrm>
          <a:off x="601980" y="1524000"/>
          <a:ext cx="7940040" cy="473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020"/>
                <a:gridCol w="397002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Ledipasvir-Sofosbuvir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 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</a:br>
                      <a:r>
                        <a:rPr lang="en-US" sz="1600" b="0" dirty="0" smtClean="0"/>
                        <a:t>(n =</a:t>
                      </a:r>
                      <a:r>
                        <a:rPr lang="en-US" sz="1600" b="0" baseline="0" dirty="0" smtClean="0"/>
                        <a:t> 335</a:t>
                      </a:r>
                      <a:r>
                        <a:rPr lang="en-US" sz="1600" b="0" dirty="0" smtClean="0"/>
                        <a:t>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B71"/>
                    </a:solidFill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adverse event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3-4 Adverse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(4%)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Adverse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(2%)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Headache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83</a:t>
                      </a:r>
                      <a:r>
                        <a:rPr lang="en-US" sz="1600" baseline="0" dirty="0" smtClean="0"/>
                        <a:t> (25%)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71 (21%)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Diarrhea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 (11%)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 (10%)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Arthralgia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 (7%)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Upper respiratory tract infection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 (5%)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Vomiting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(4%)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Muscle spasms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 (3%)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303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or GT4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ION-4 </a:t>
            </a:r>
            <a:r>
              <a:rPr lang="en-US" sz="2400" dirty="0" smtClean="0"/>
              <a:t>Trial: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20733"/>
              </p:ext>
            </p:extLst>
          </p:nvPr>
        </p:nvGraphicFramePr>
        <p:xfrm>
          <a:off x="0" y="2209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Ledipasvir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for 12 weeks provided high rates of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response in patients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coinfected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with HIV-1 and HCV genotype 1 or 4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.”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7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61391</TotalTime>
  <Words>557</Words>
  <Application>Microsoft Office PowerPoint</Application>
  <PresentationFormat>On-screen Show (4:3)</PresentationFormat>
  <Paragraphs>115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AETC_Master_Template_061510</vt:lpstr>
      <vt:lpstr>Ledipasvir-Sofosbuvir in GT1 or GT4 and HIV Coinfection ION-4</vt:lpstr>
      <vt:lpstr>Ledipasvir-Sofosbuvir in GT1 or GT4 with HIV Coinfection ION-4 Trial: Features</vt:lpstr>
      <vt:lpstr>Ledipasvir-Sofosbuvir in GT1 or GT4 with HIV Coinfection ION-4 Trial: Study Design</vt:lpstr>
      <vt:lpstr>Ledipasvir-Sofosbuvir in GT1 or GT4 with HIV Coinfection ION-4 Trial: Baseline Characteristics</vt:lpstr>
      <vt:lpstr>Ledipasvir-Sofosbuvir in GT1 or GT4 with HIV Coinfection ION-4 Trial: Antiretroviral Regimens</vt:lpstr>
      <vt:lpstr>Ledipasvir-Sofosbuvir in GT1 or GT4 with HIV Coinfection ION-4 Trial: Results</vt:lpstr>
      <vt:lpstr>Ledipasvir-Sofosbuvir in GT1 or GT4 with HIV Coinfection ION-4 Trial: Results</vt:lpstr>
      <vt:lpstr>Ledipasvir-Sofosbuvir in GT1 or GT4 with HIV Coinfection ION-4 Trial: Adverse Effects</vt:lpstr>
      <vt:lpstr>Ledipasvir-Sofosbuvir in GT1 or GT4 with HIV Coinfection ION-4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3306</cp:revision>
  <cp:lastPrinted>2011-04-18T21:48:04Z</cp:lastPrinted>
  <dcterms:created xsi:type="dcterms:W3CDTF">2010-11-28T05:36:22Z</dcterms:created>
  <dcterms:modified xsi:type="dcterms:W3CDTF">2015-09-21T20:29:14Z</dcterms:modified>
</cp:coreProperties>
</file>