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536" r:id="rId2"/>
    <p:sldId id="587" r:id="rId3"/>
    <p:sldId id="582" r:id="rId4"/>
    <p:sldId id="554" r:id="rId5"/>
    <p:sldId id="591" r:id="rId6"/>
    <p:sldId id="553" r:id="rId7"/>
    <p:sldId id="588" r:id="rId8"/>
    <p:sldId id="552" r:id="rId9"/>
    <p:sldId id="610" r:id="rId10"/>
    <p:sldId id="546" r:id="rId11"/>
    <p:sldId id="563" r:id="rId12"/>
    <p:sldId id="573" r:id="rId13"/>
    <p:sldId id="593" r:id="rId14"/>
    <p:sldId id="575" r:id="rId15"/>
    <p:sldId id="574" r:id="rId16"/>
    <p:sldId id="585" r:id="rId17"/>
    <p:sldId id="608" r:id="rId18"/>
    <p:sldId id="580" r:id="rId19"/>
    <p:sldId id="581" r:id="rId20"/>
    <p:sldId id="568" r:id="rId21"/>
    <p:sldId id="598" r:id="rId22"/>
    <p:sldId id="600" r:id="rId23"/>
    <p:sldId id="601" r:id="rId24"/>
    <p:sldId id="604" r:id="rId25"/>
    <p:sldId id="605" r:id="rId26"/>
    <p:sldId id="607" r:id="rId27"/>
    <p:sldId id="609" r:id="rId28"/>
    <p:sldId id="537" r:id="rId29"/>
    <p:sldId id="564" r:id="rId30"/>
    <p:sldId id="589" r:id="rId31"/>
    <p:sldId id="566" r:id="rId32"/>
    <p:sldId id="565" r:id="rId33"/>
    <p:sldId id="570" r:id="rId34"/>
    <p:sldId id="583" r:id="rId35"/>
    <p:sldId id="569" r:id="rId36"/>
  </p:sldIdLst>
  <p:sldSz cx="9144000" cy="6858000" type="screen4x3"/>
  <p:notesSz cx="7010400" cy="92964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0">
          <p15:clr>
            <a:srgbClr val="A4A3A4"/>
          </p15:clr>
        </p15:guide>
        <p15:guide id="2" pos="2881">
          <p15:clr>
            <a:srgbClr val="A4A3A4"/>
          </p15:clr>
        </p15:guide>
        <p15:guide id="3" orient="horz" pos="4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F"/>
    <a:srgbClr val="EFFEFF"/>
    <a:srgbClr val="EDE3E1"/>
    <a:srgbClr val="D07474"/>
    <a:srgbClr val="E0A2A2"/>
    <a:srgbClr val="EFD1D1"/>
    <a:srgbClr val="043056"/>
    <a:srgbClr val="F2E3E6"/>
    <a:srgbClr val="E5E7EC"/>
    <a:srgbClr val="D7D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0" autoAdjust="0"/>
    <p:restoredTop sz="99586" autoAdjust="0"/>
  </p:normalViewPr>
  <p:slideViewPr>
    <p:cSldViewPr showGuides="1">
      <p:cViewPr varScale="1">
        <p:scale>
          <a:sx n="149" d="100"/>
          <a:sy n="149" d="100"/>
        </p:scale>
        <p:origin x="552" y="126"/>
      </p:cViewPr>
      <p:guideLst>
        <p:guide orient="horz" pos="4240"/>
        <p:guide pos="2881"/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13872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537214003127"/>
          <c:y val="3.4130821183015601E-2"/>
          <c:w val="0.88011101137785896"/>
          <c:h val="0.76962583610597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63AAFE"/>
            </a:solidFill>
            <a:ln w="14200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chemeClr val="bg1">
                    <a:lumMod val="65000"/>
                  </a:schemeClr>
                </a:fgClr>
                <a:bgClr>
                  <a:schemeClr val="tx1"/>
                </a:bgClr>
              </a:pattFill>
              <a:ln w="14200"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4200"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14200"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4200"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invertIfNegative val="0"/>
            <c:bubble3D val="0"/>
            <c:spPr>
              <a:solidFill>
                <a:srgbClr val="C278B0"/>
              </a:solidFill>
              <a:ln w="14200"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 w="14200"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 w="14200"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rgbClr val="FFCC00"/>
              </a:solidFill>
              <a:ln w="14200"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9"/>
            <c:invertIfNegative val="0"/>
            <c:bubble3D val="0"/>
            <c:spPr>
              <a:solidFill>
                <a:srgbClr val="DD0806"/>
              </a:solidFill>
              <a:ln w="14200">
                <a:solidFill>
                  <a:srgbClr val="000000"/>
                </a:solidFill>
                <a:prstDash val="solid"/>
              </a:ln>
              <a:effectLst>
                <a:outerShdw blurRad="50800" dist="38100" dir="2700000" algn="tl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Pooled SVR</c:v>
                </c:pt>
                <c:pt idx="1">
                  <c:v>Casanovas</c:v>
                </c:pt>
                <c:pt idx="2">
                  <c:v>Chan</c:v>
                </c:pt>
                <c:pt idx="3">
                  <c:v>Fernandez</c:v>
                </c:pt>
                <c:pt idx="4">
                  <c:v>Pol</c:v>
                </c:pt>
                <c:pt idx="5">
                  <c:v>Degos</c:v>
                </c:pt>
                <c:pt idx="6">
                  <c:v>Izopet</c:v>
                </c:pt>
                <c:pt idx="7">
                  <c:v>Campistol</c:v>
                </c:pt>
                <c:pt idx="8">
                  <c:v>Raptopoulou-Gigi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33</c:v>
                </c:pt>
                <c:pt idx="1">
                  <c:v>20</c:v>
                </c:pt>
                <c:pt idx="2">
                  <c:v>27</c:v>
                </c:pt>
                <c:pt idx="3">
                  <c:v>21</c:v>
                </c:pt>
                <c:pt idx="4">
                  <c:v>20</c:v>
                </c:pt>
                <c:pt idx="5">
                  <c:v>19</c:v>
                </c:pt>
                <c:pt idx="6">
                  <c:v>56</c:v>
                </c:pt>
                <c:pt idx="7">
                  <c:v>58</c:v>
                </c:pt>
                <c:pt idx="8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3922736"/>
        <c:axId val="233925536"/>
      </c:barChart>
      <c:catAx>
        <c:axId val="23392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50">
            <a:solidFill>
              <a:srgbClr val="000000"/>
            </a:solidFill>
            <a:prstDash val="solid"/>
          </a:ln>
        </c:spPr>
        <c:txPr>
          <a:bodyPr rot="-198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3925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925536"/>
        <c:scaling>
          <c:orientation val="minMax"/>
          <c:max val="80"/>
        </c:scaling>
        <c:delete val="0"/>
        <c:axPos val="l"/>
        <c:title>
          <c:tx>
            <c:rich>
              <a:bodyPr rot="-5400000" vert="horz"/>
              <a:lstStyle/>
              <a:p>
                <a:pPr algn="l"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SVR (%)</a:t>
                </a:r>
              </a:p>
            </c:rich>
          </c:tx>
          <c:layout>
            <c:manualLayout>
              <c:xMode val="edge"/>
              <c:yMode val="edge"/>
              <c:x val="4.0017465494689899E-3"/>
              <c:y val="0.30382464575977203"/>
            </c:manualLayout>
          </c:layout>
          <c:overlay val="0"/>
          <c:spPr>
            <a:noFill/>
            <a:ln w="2840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5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3922736"/>
        <c:crosses val="autoZero"/>
        <c:crossBetween val="between"/>
        <c:majorUnit val="10"/>
        <c:minorUnit val="10"/>
      </c:valAx>
      <c:spPr>
        <a:solidFill>
          <a:schemeClr val="bg1">
            <a:lumMod val="95000"/>
          </a:schemeClr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75291819974099"/>
          <c:y val="2.77778663809897E-2"/>
          <c:w val="0.87956464539837098"/>
          <c:h val="0.87642016392404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pattFill prst="lgCheck">
                <a:fgClr>
                  <a:sysClr val="window" lastClr="FFFFFF">
                    <a:lumMod val="65000"/>
                  </a:sysClr>
                </a:fgClr>
                <a:bgClr>
                  <a:srgbClr val="000000"/>
                </a:bgClr>
              </a:patt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>
                <a:solidFill>
                  <a:sysClr val="window" lastClr="FFFFFF">
                    <a:alpha val="89000"/>
                  </a:sysClr>
                </a:solidFill>
              </c:spPr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 Studies</c:v>
                </c:pt>
                <c:pt idx="1">
                  <c:v>Cohort Studies</c:v>
                </c:pt>
                <c:pt idx="2">
                  <c:v>Controlled Studies</c:v>
                </c:pt>
                <c:pt idx="3">
                  <c:v>Peg-IFN alfa-2a</c:v>
                </c:pt>
                <c:pt idx="4">
                  <c:v>Peg-IFN alfa-2b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60</c:v>
                </c:pt>
                <c:pt idx="1">
                  <c:v>54</c:v>
                </c:pt>
                <c:pt idx="2">
                  <c:v>86</c:v>
                </c:pt>
                <c:pt idx="3">
                  <c:v>57</c:v>
                </c:pt>
                <c:pt idx="4">
                  <c:v>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2124800"/>
        <c:axId val="382125360"/>
      </c:barChart>
      <c:catAx>
        <c:axId val="38212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8212536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212536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 smtClean="0">
                    <a:latin typeface="Arial"/>
                    <a:cs typeface="Arial"/>
                  </a:rPr>
                  <a:t>Summary</a:t>
                </a:r>
                <a:r>
                  <a:rPr lang="en-US" sz="1600" baseline="0" dirty="0" smtClean="0">
                    <a:latin typeface="Arial"/>
                    <a:cs typeface="Arial"/>
                  </a:rPr>
                  <a:t> Estimates for </a:t>
                </a:r>
                <a:r>
                  <a:rPr lang="en-US" sz="1600" dirty="0" smtClean="0">
                    <a:latin typeface="Arial"/>
                    <a:cs typeface="Arial"/>
                  </a:rPr>
                  <a:t>SVR Rates </a:t>
                </a:r>
                <a:endParaRPr lang="en-US" sz="16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13130256668354E-2"/>
              <c:y val="7.81824362410021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212480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9928057554001"/>
          <c:y val="3.3592122496780299E-2"/>
          <c:w val="0.85971223021582699"/>
          <c:h val="0.818802285322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Peginterferon + Ribavirin</c:v>
                </c:pt>
              </c:strCache>
            </c:strRef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RVR</c:v>
                </c:pt>
                <c:pt idx="1">
                  <c:v>ETVR</c:v>
                </c:pt>
                <c:pt idx="2">
                  <c:v>SVR24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 formatCode="General">
                  <c:v>51</c:v>
                </c:pt>
                <c:pt idx="1">
                  <c:v>87</c:v>
                </c:pt>
                <c:pt idx="2">
                  <c:v>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Peginterferon</c:v>
                </c:pt>
              </c:strCache>
            </c:strRef>
          </c:tx>
          <c:spPr>
            <a:solidFill>
              <a:srgbClr val="6E4B7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RVR</c:v>
                </c:pt>
                <c:pt idx="1">
                  <c:v>ETVR</c:v>
                </c:pt>
                <c:pt idx="2">
                  <c:v>SVR24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 formatCode="General">
                  <c:v>36</c:v>
                </c:pt>
                <c:pt idx="1">
                  <c:v>84</c:v>
                </c:pt>
                <c:pt idx="2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2128160"/>
        <c:axId val="382128720"/>
      </c:barChart>
      <c:catAx>
        <c:axId val="38212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3821287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21287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 err="1" smtClean="0"/>
                  <a:t>Virologic</a:t>
                </a:r>
                <a:r>
                  <a:rPr lang="en-US" b="1" baseline="0" dirty="0" smtClean="0"/>
                  <a:t> Response </a:t>
                </a:r>
                <a:r>
                  <a:rPr lang="en-US" b="1" dirty="0" smtClean="0"/>
                  <a:t>(</a:t>
                </a:r>
                <a:r>
                  <a:rPr lang="en-US" b="1" dirty="0"/>
                  <a:t>%)</a:t>
                </a:r>
              </a:p>
            </c:rich>
          </c:tx>
          <c:layout>
            <c:manualLayout>
              <c:xMode val="edge"/>
              <c:yMode val="edge"/>
              <c:x val="1.54426703887668E-2"/>
              <c:y val="0.12961889763779499"/>
            </c:manualLayout>
          </c:layout>
          <c:overlay val="0"/>
          <c:spPr>
            <a:noFill/>
            <a:ln w="258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821281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7429609640333299"/>
          <c:y val="3.4658578897251699E-2"/>
          <c:w val="0.310262935536114"/>
          <c:h val="0.16529763779527601"/>
        </c:manualLayout>
      </c:layout>
      <c:overlay val="0"/>
      <c:spPr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77225316499533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416F8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≤ 30</c:v>
                </c:pt>
                <c:pt idx="1">
                  <c:v>31-45</c:v>
                </c:pt>
                <c:pt idx="2">
                  <c:v>46-60</c:v>
                </c:pt>
                <c:pt idx="3">
                  <c:v>&gt; 60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88.2</c:v>
                </c:pt>
                <c:pt idx="1">
                  <c:v>81.3</c:v>
                </c:pt>
                <c:pt idx="2">
                  <c:v>89.3</c:v>
                </c:pt>
                <c:pt idx="3">
                  <c:v>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382130960"/>
        <c:axId val="382131520"/>
      </c:barChart>
      <c:catAx>
        <c:axId val="38213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Estimated</a:t>
                </a:r>
                <a:r>
                  <a:rPr lang="en-US" baseline="0" dirty="0" smtClean="0"/>
                  <a:t> Glomerular Filtration Rate (</a:t>
                </a:r>
                <a:r>
                  <a:rPr lang="en-US" baseline="0" dirty="0" err="1" smtClean="0"/>
                  <a:t>eGFR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54603674540682"/>
              <c:y val="0.902550086509643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21315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21315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86301948506139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21309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828838873017003E-2"/>
          <c:y val="8.5648421341384798E-2"/>
          <c:w val="0.89382261398741103"/>
          <c:h val="0.69702144354681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SOF/PEG/RBV</c:v>
                </c:pt>
              </c:strCache>
            </c:strRef>
          </c:tx>
          <c:spPr>
            <a:solidFill>
              <a:srgbClr val="89747A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≤30 </c:v>
                </c:pt>
                <c:pt idx="1">
                  <c:v>30-45</c:v>
                </c:pt>
                <c:pt idx="2">
                  <c:v>46-60</c:v>
                </c:pt>
                <c:pt idx="3">
                  <c:v>&gt;60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</c:v>
                </c:pt>
                <c:pt idx="1">
                  <c:v>33.299999999999997</c:v>
                </c:pt>
                <c:pt idx="2">
                  <c:v>92.8</c:v>
                </c:pt>
                <c:pt idx="3">
                  <c:v>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SOF/RBV</c:v>
                </c:pt>
              </c:strCache>
            </c:strRef>
          </c:tx>
          <c:spPr>
            <a:solidFill>
              <a:srgbClr val="2A598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≤30 </c:v>
                </c:pt>
                <c:pt idx="1">
                  <c:v>30-45</c:v>
                </c:pt>
                <c:pt idx="2">
                  <c:v>46-60</c:v>
                </c:pt>
                <c:pt idx="3">
                  <c:v>&gt;60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</c:v>
                </c:pt>
                <c:pt idx="1">
                  <c:v>80</c:v>
                </c:pt>
                <c:pt idx="2">
                  <c:v>84.4</c:v>
                </c:pt>
                <c:pt idx="3">
                  <c:v>73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SOF/SMV</c:v>
                </c:pt>
              </c:strCache>
            </c:strRef>
          </c:tx>
          <c:spPr>
            <a:solidFill>
              <a:srgbClr val="5E8088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≤30 </c:v>
                </c:pt>
                <c:pt idx="1">
                  <c:v>30-45</c:v>
                </c:pt>
                <c:pt idx="2">
                  <c:v>46-60</c:v>
                </c:pt>
                <c:pt idx="3">
                  <c:v>&gt;60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80</c:v>
                </c:pt>
                <c:pt idx="1">
                  <c:v>80</c:v>
                </c:pt>
                <c:pt idx="2">
                  <c:v>91.1</c:v>
                </c:pt>
                <c:pt idx="3">
                  <c:v>87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SOF/SMV/RBV</c:v>
                </c:pt>
              </c:strCache>
            </c:strRef>
          </c:tx>
          <c:spPr>
            <a:solidFill>
              <a:srgbClr val="86775B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≤30 </c:v>
                </c:pt>
                <c:pt idx="1">
                  <c:v>30-45</c:v>
                </c:pt>
                <c:pt idx="2">
                  <c:v>46-60</c:v>
                </c:pt>
                <c:pt idx="3">
                  <c:v>&gt;60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92.3</c:v>
                </c:pt>
                <c:pt idx="3">
                  <c:v>78.900000000000006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82135440"/>
        <c:axId val="382136000"/>
      </c:barChart>
      <c:catAx>
        <c:axId val="382135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Estimated</a:t>
                </a:r>
                <a:r>
                  <a:rPr lang="en-US" baseline="0" dirty="0" smtClean="0"/>
                  <a:t> GFR mL/min/1.73 m</a:t>
                </a:r>
                <a:r>
                  <a:rPr lang="en-US" baseline="30000" dirty="0" smtClean="0"/>
                  <a:t>2</a:t>
                </a:r>
                <a:endParaRPr lang="en-US" baseline="30000" dirty="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8213600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213600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Patients with </a:t>
                </a:r>
                <a:r>
                  <a:rPr lang="en-US" sz="1400" dirty="0" smtClean="0">
                    <a:latin typeface="Arial"/>
                    <a:cs typeface="Arial"/>
                  </a:rPr>
                  <a:t>SVR 12 </a:t>
                </a:r>
                <a:r>
                  <a:rPr lang="en-US" sz="14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9.3535874387383E-4"/>
              <c:y val="0.14762710219347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8213544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124091236383102"/>
          <c:y val="0"/>
          <c:w val="0.652534898845609"/>
          <c:h val="8.072646229095399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299"/>
          <c:y val="0.12013111605676199"/>
          <c:w val="0.87505893794525702"/>
          <c:h val="0.7407238127647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GT1a: 3D + RBV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EOT</c:v>
                </c:pt>
                <c:pt idx="1">
                  <c:v>SVR4</c:v>
                </c:pt>
                <c:pt idx="2">
                  <c:v>SVR12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GT1b: 3D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0/0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EOT</c:v>
                </c:pt>
                <c:pt idx="1">
                  <c:v>SVR4</c:v>
                </c:pt>
                <c:pt idx="2">
                  <c:v>SVR12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2139360"/>
        <c:axId val="235016896"/>
      </c:barChart>
      <c:catAx>
        <c:axId val="38213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2350168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3501689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Virologic Response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21393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56911241563554604"/>
          <c:y val="1.9331185874493E-2"/>
          <c:w val="0.41137830427446598"/>
          <c:h val="6.923211985891919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940696602114"/>
          <c:y val="2.77778663809897E-2"/>
          <c:w val="0.88837684140833795"/>
          <c:h val="0.87642016392404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 to 3 months</c:v>
                </c:pt>
                <c:pt idx="1">
                  <c:v>3 to 6 months</c:v>
                </c:pt>
                <c:pt idx="2">
                  <c:v>7 months to 4 years</c:v>
                </c:pt>
                <c:pt idx="3">
                  <c:v>Longer than 4 years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4.75</c:v>
                </c:pt>
                <c:pt idx="1">
                  <c:v>1.76</c:v>
                </c:pt>
                <c:pt idx="2">
                  <c:v>0.31</c:v>
                </c:pt>
                <c:pt idx="3">
                  <c:v>0.84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235019136"/>
        <c:axId val="235019696"/>
      </c:barChart>
      <c:catAx>
        <c:axId val="23501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>
                <a:latin typeface="Arial"/>
                <a:cs typeface="Arial"/>
              </a:defRPr>
            </a:pPr>
            <a:endParaRPr lang="en-US"/>
          </a:p>
        </c:txPr>
        <c:crossAx val="2350196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35019696"/>
        <c:scaling>
          <c:orientation val="minMax"/>
          <c:max val="6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 smtClean="0">
                    <a:latin typeface="Arial"/>
                    <a:cs typeface="Arial"/>
                  </a:rPr>
                  <a:t>Relative</a:t>
                </a:r>
                <a:r>
                  <a:rPr lang="en-US" sz="1600" baseline="0" dirty="0" smtClean="0">
                    <a:latin typeface="Arial"/>
                    <a:cs typeface="Arial"/>
                  </a:rPr>
                  <a:t> Risk of Death </a:t>
                </a:r>
                <a:endParaRPr lang="en-US" sz="16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1313045328793399E-2"/>
              <c:y val="0.16209474093357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35019136"/>
        <c:crosses val="autoZero"/>
        <c:crossBetween val="between"/>
        <c:majorUnit val="1"/>
        <c:minorUnit val="1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842000" y="482036"/>
            <a:ext cx="370295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9203" y="255365"/>
            <a:ext cx="936343" cy="278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5075" y="774700"/>
            <a:ext cx="4541838" cy="34051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8273" y="4425833"/>
            <a:ext cx="5124732" cy="41977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56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9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9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sng" kern="1200" dirty="0" smtClean="0">
              <a:solidFill>
                <a:schemeClr val="tx1"/>
              </a:solidFill>
              <a:effectLst/>
              <a:latin typeface="Times New Roman" pitchFamily="-108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09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56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92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81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76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13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9231450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150"/>
            <a:ext cx="82296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2D065D5-0B59-49C7-B53C-533682A3585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5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  <p:sldLayoutId id="2147483698" r:id="rId17"/>
    <p:sldLayoutId id="2147483699" r:id="rId18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vguidelines.org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0890" y="5287108"/>
            <a:ext cx="8314944" cy="545592"/>
          </a:xfrm>
        </p:spPr>
        <p:txBody>
          <a:bodyPr/>
          <a:lstStyle/>
          <a:p>
            <a:r>
              <a:rPr lang="en-US" dirty="0" smtClean="0">
                <a:cs typeface="Arial"/>
              </a:rPr>
              <a:t>Last </a:t>
            </a:r>
            <a:r>
              <a:rPr lang="en-US" dirty="0">
                <a:cs typeface="Arial"/>
              </a:rPr>
              <a:t>Updated: </a:t>
            </a:r>
            <a:r>
              <a:rPr lang="en-US" smtClean="0">
                <a:cs typeface="Arial"/>
              </a:rPr>
              <a:t>July </a:t>
            </a:r>
            <a:r>
              <a:rPr lang="en-US">
                <a:cs typeface="Arial"/>
              </a:rPr>
              <a:t>6</a:t>
            </a:r>
            <a:r>
              <a:rPr lang="en-US" smtClean="0">
                <a:cs typeface="Arial"/>
              </a:rPr>
              <a:t>, </a:t>
            </a:r>
            <a:r>
              <a:rPr lang="en-US" dirty="0" smtClean="0">
                <a:cs typeface="Arial"/>
              </a:rPr>
              <a:t>2015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94112" y="2526030"/>
            <a:ext cx="8314182" cy="113157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/>
                <a:cs typeface="Arial"/>
              </a:rPr>
              <a:t>Treatment of Hepatitis C in Patients with Renal Insufficiency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91900" y="3657600"/>
            <a:ext cx="8517234" cy="1596817"/>
          </a:xfrm>
          <a:prstGeom prst="rect">
            <a:avLst/>
          </a:prstGeom>
        </p:spPr>
        <p:txBody>
          <a:bodyPr vert="horz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Robert G. Gish MD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Professor Consultant, Stanford University Medical Center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Senior Medical Director, St Josephs Hospital and Medical Center, Liver Program, Phoenix, Arizona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(Adjunct) Clinical Professor of Medicine, University of Nevada, Las Vegas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Vice-Chair Executive Committee,  and Steering Committee Member, National Viral Hepatitis Roundtable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mtClean="0"/>
              <a:t>Source: NKF </a:t>
            </a:r>
            <a:r>
              <a:rPr lang="en-US" dirty="0"/>
              <a:t>KDOQI Clinical Practice Guidelines for Chronic </a:t>
            </a:r>
            <a:r>
              <a:rPr lang="en-US"/>
              <a:t>Kidney </a:t>
            </a:r>
            <a:r>
              <a:rPr lang="en-US" smtClean="0"/>
              <a:t>Disease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Chronic Kidney Disease</a:t>
            </a:r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83673"/>
              </p:ext>
            </p:extLst>
          </p:nvPr>
        </p:nvGraphicFramePr>
        <p:xfrm>
          <a:off x="516992" y="1704020"/>
          <a:ext cx="8110015" cy="4114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540408"/>
                <a:gridCol w="4114800"/>
                <a:gridCol w="2454807"/>
              </a:tblGrid>
              <a:tr h="685800">
                <a:tc>
                  <a:txBody>
                    <a:bodyPr/>
                    <a:lstStyle/>
                    <a:p>
                      <a:pPr marL="11430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CKD Stage</a:t>
                      </a: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Description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GFR (mL/min/1.73 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)</a:t>
                      </a: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0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F5"/>
                    </a:solidFill>
                  </a:tcPr>
                </a:tc>
                <a:tc>
                  <a:txBody>
                    <a:bodyPr/>
                    <a:lstStyle/>
                    <a:p>
                      <a:pPr marL="27432" indent="0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Kidney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Damage with Normal or </a:t>
                      </a: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↑ 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GFR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F5"/>
                    </a:solidFill>
                  </a:tcPr>
                </a:tc>
                <a:tc>
                  <a:txBody>
                    <a:bodyPr/>
                    <a:lstStyle/>
                    <a:p>
                      <a:pPr marL="27432" indent="0" algn="ctr"/>
                      <a:r>
                        <a:rPr lang="en-US" sz="1600" u="sng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&gt;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90</a:t>
                      </a:r>
                    </a:p>
                  </a:txBody>
                  <a:tcPr marL="0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F5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0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3E1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Kidney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Damage with Mild </a:t>
                      </a: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↓ 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GFR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3E1"/>
                    </a:solidFill>
                  </a:tcPr>
                </a:tc>
                <a:tc>
                  <a:txBody>
                    <a:bodyPr/>
                    <a:lstStyle/>
                    <a:p>
                      <a:pPr marL="27432" indent="0"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60-89</a:t>
                      </a:r>
                    </a:p>
                  </a:txBody>
                  <a:tcPr marL="0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3E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114300" indent="0"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marL="0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Moderate </a:t>
                      </a: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↓ 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GFR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" indent="0" algn="ctr"/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30-59</a:t>
                      </a:r>
                    </a:p>
                  </a:txBody>
                  <a:tcPr marL="0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1D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</a:p>
                  </a:txBody>
                  <a:tcPr marL="0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Severe </a:t>
                      </a: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↓ 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GFR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15-29</a:t>
                      </a:r>
                    </a:p>
                  </a:txBody>
                  <a:tcPr marL="0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</a:p>
                  </a:txBody>
                  <a:tcPr marL="0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Kidney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Failure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&lt;15 (or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dialysis)</a:t>
                      </a:r>
                      <a:endParaRPr lang="en-US" sz="16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356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Experience with Interferon-Based Therapies</a:t>
            </a:r>
            <a:br>
              <a:rPr lang="en-US" sz="2800" dirty="0" smtClean="0"/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HCV in Patients with Renal </a:t>
            </a:r>
            <a:r>
              <a:rPr lang="en-US" dirty="0" smtClean="0"/>
              <a:t>Insufficiency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7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Russo MW, et al. Am J </a:t>
            </a:r>
            <a:r>
              <a:rPr lang="en-US" dirty="0" err="1" smtClean="0"/>
              <a:t>Gastroenterol</a:t>
            </a:r>
            <a:r>
              <a:rPr lang="en-US" dirty="0" smtClean="0"/>
              <a:t>. 2003;98:1610-5.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Interferon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Monotherapy 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for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HD Patients 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with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Chronic HCV</a:t>
            </a:r>
            <a:b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Analysis </a:t>
            </a:r>
            <a:r>
              <a:rPr lang="en-US" sz="2400" dirty="0">
                <a:latin typeface="Arial"/>
                <a:cs typeface="Arial"/>
              </a:rPr>
              <a:t>of the L</a:t>
            </a:r>
            <a:r>
              <a:rPr lang="en-US" sz="2400" dirty="0" smtClean="0">
                <a:latin typeface="Arial"/>
                <a:cs typeface="Arial"/>
              </a:rPr>
              <a:t>iterature </a:t>
            </a:r>
            <a:r>
              <a:rPr lang="en-US" sz="2400" dirty="0">
                <a:latin typeface="Arial"/>
                <a:cs typeface="Arial"/>
              </a:rPr>
              <a:t>on </a:t>
            </a:r>
            <a:r>
              <a:rPr lang="en-US" sz="2400" dirty="0" smtClean="0">
                <a:latin typeface="Arial"/>
                <a:cs typeface="Arial"/>
              </a:rPr>
              <a:t>Efficacy (SVR)</a:t>
            </a:r>
            <a:endParaRPr lang="en-US" sz="2400" dirty="0">
              <a:latin typeface="Arial"/>
              <a:cs typeface="Arial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72871"/>
              </p:ext>
            </p:extLst>
          </p:nvPr>
        </p:nvGraphicFramePr>
        <p:xfrm>
          <a:off x="271323" y="1278120"/>
          <a:ext cx="860453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151642" y="1461962"/>
            <a:ext cx="7552940" cy="3165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Analysis of 8 Studies Using INF-alfa 2b Monotherapy 3 million units 3x/week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93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Fabrizi</a:t>
            </a:r>
            <a:r>
              <a:rPr lang="en-US" dirty="0" smtClean="0"/>
              <a:t> F, et al. </a:t>
            </a:r>
            <a:r>
              <a:rPr lang="en-US" dirty="0"/>
              <a:t>J Viral </a:t>
            </a:r>
            <a:r>
              <a:rPr lang="en-US" dirty="0" err="1"/>
              <a:t>Hepat</a:t>
            </a:r>
            <a:r>
              <a:rPr lang="en-US" dirty="0"/>
              <a:t>. </a:t>
            </a:r>
            <a:r>
              <a:rPr lang="en-US" dirty="0" smtClean="0"/>
              <a:t>2014;21:314-24.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0EADC"/>
                </a:solidFill>
                <a:cs typeface="Arial"/>
              </a:rPr>
              <a:t>Peginterferon + Ribavirin for HCV in Hemodialysis Patients</a:t>
            </a:r>
            <a:br>
              <a:rPr lang="en-US" sz="2400" dirty="0" smtClean="0">
                <a:solidFill>
                  <a:srgbClr val="F0EADC"/>
                </a:solidFill>
                <a:cs typeface="Arial"/>
              </a:rPr>
            </a:br>
            <a:r>
              <a:rPr lang="en-US" sz="2400" dirty="0">
                <a:cs typeface="Arial"/>
              </a:rPr>
              <a:t>Meta-Analysis of </a:t>
            </a:r>
            <a:r>
              <a:rPr lang="en-US" sz="2400" dirty="0" smtClean="0">
                <a:cs typeface="Arial"/>
              </a:rPr>
              <a:t>the </a:t>
            </a:r>
            <a:r>
              <a:rPr lang="en-US" sz="2400" dirty="0">
                <a:cs typeface="Arial"/>
              </a:rPr>
              <a:t>Literature on Efficacy</a:t>
            </a:r>
            <a:endParaRPr lang="en-US" sz="24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707401"/>
              </p:ext>
            </p:extLst>
          </p:nvPr>
        </p:nvGraphicFramePr>
        <p:xfrm>
          <a:off x="250032" y="1600200"/>
          <a:ext cx="8647112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231530" y="1737657"/>
            <a:ext cx="7571228" cy="3074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Analysis of 11 Studies (287 patients) Using PEG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alfa-2a/PEG alfa-2b + RBV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42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Liu CH, et al. Ann Intern Med. 2013;159:729-38.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</a:rPr>
              <a:t>PEG-IFN +/- Low-dose RBV (200 mg/day) in HCV GT1 on Hemodialysis</a:t>
            </a:r>
            <a:br>
              <a:rPr lang="en-US" sz="2000" dirty="0">
                <a:solidFill>
                  <a:srgbClr val="F0EADC"/>
                </a:solidFill>
              </a:rPr>
            </a:br>
            <a:r>
              <a:rPr lang="en-US" sz="2400" dirty="0" smtClean="0"/>
              <a:t>HELPER</a:t>
            </a:r>
            <a:r>
              <a:rPr lang="en-US" sz="2400" dirty="0"/>
              <a:t>-1 </a:t>
            </a:r>
            <a:r>
              <a:rPr lang="en-US" sz="2400" dirty="0" smtClean="0"/>
              <a:t>Trial: Study Regimens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1387475"/>
            <a:ext cx="91440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Virologic Responses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75600" y="2855472"/>
            <a:ext cx="192023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42579" y="2487172"/>
            <a:ext cx="3840265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42579" y="3858772"/>
            <a:ext cx="3840265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234755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7644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884608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96398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6064478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8171486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12330" y="5181600"/>
            <a:ext cx="9180577" cy="9601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endParaRPr lang="en-US" sz="16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2000"/>
              </a:lnSpc>
              <a:spcBef>
                <a:spcPts val="600"/>
              </a:spcBef>
            </a:pPr>
            <a:r>
              <a:rPr lang="en-US" sz="1600" dirty="0" smtClean="0">
                <a:latin typeface="Arial" pitchFamily="-106" charset="0"/>
              </a:rPr>
              <a:t>Peginterferon </a:t>
            </a:r>
            <a:r>
              <a:rPr lang="en-US" sz="1600" dirty="0">
                <a:latin typeface="Arial" pitchFamily="-106" charset="0"/>
              </a:rPr>
              <a:t>alfa-2a </a:t>
            </a:r>
            <a:r>
              <a:rPr lang="en-US" sz="1600" dirty="0" smtClean="0">
                <a:latin typeface="Arial" pitchFamily="-106" charset="0"/>
              </a:rPr>
              <a:t>135 µg </a:t>
            </a:r>
            <a:r>
              <a:rPr lang="en-US" sz="1600" dirty="0">
                <a:latin typeface="Arial" pitchFamily="-106" charset="0"/>
              </a:rPr>
              <a:t>1x/</a:t>
            </a:r>
            <a:r>
              <a:rPr lang="en-US" sz="1600" dirty="0" smtClean="0">
                <a:latin typeface="Arial" pitchFamily="-106" charset="0"/>
              </a:rPr>
              <a:t>week</a:t>
            </a:r>
            <a:br>
              <a:rPr lang="en-US" sz="1600" dirty="0" smtClean="0">
                <a:latin typeface="Arial" pitchFamily="-106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Low-dose Ribavirin: 200 mg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once daily</a:t>
            </a:r>
            <a:endParaRPr lang="en-US" sz="16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40368" y="2641952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075600" y="4231612"/>
            <a:ext cx="192023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740368" y="4018092"/>
            <a:ext cx="876300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7540" y="4023016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 102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7540" y="2637872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 103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6068" y="2990092"/>
            <a:ext cx="1083064" cy="2865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= 94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6068" y="4361692"/>
            <a:ext cx="1083064" cy="2865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= 91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860096" y="1498600"/>
            <a:ext cx="1189038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85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</a:rPr>
              <a:t>PEG-IFN +/- Low-dose RBV (200 mg/day) in HCV GT1 on Hemodialysis</a:t>
            </a:r>
            <a:br>
              <a:rPr lang="en-US" sz="2000" dirty="0">
                <a:solidFill>
                  <a:srgbClr val="F0EADC"/>
                </a:solidFill>
              </a:rPr>
            </a:br>
            <a:r>
              <a:rPr lang="en-US" sz="2400" dirty="0" smtClean="0"/>
              <a:t>HELPER-1 </a:t>
            </a:r>
            <a:r>
              <a:rPr lang="en-US" sz="2400" dirty="0"/>
              <a:t>Trial: </a:t>
            </a:r>
            <a:r>
              <a:rPr lang="en-US" sz="2400" dirty="0" smtClean="0"/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Virologic Responses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Liu CH, et al. Ann Intern Med. 2013;159:729-38.</a:t>
            </a:r>
          </a:p>
        </p:txBody>
      </p:sp>
      <p:graphicFrame>
        <p:nvGraphicFramePr>
          <p:cNvPr id="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427247"/>
              </p:ext>
            </p:extLst>
          </p:nvPr>
        </p:nvGraphicFramePr>
        <p:xfrm>
          <a:off x="462769" y="1905000"/>
          <a:ext cx="8224031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-12330" y="5637305"/>
            <a:ext cx="9180577" cy="6857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720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Peginterferon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alfa-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2a: 135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Ribavirin: 200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5200" y="4800600"/>
            <a:ext cx="781252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66/103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0252" y="4800600"/>
            <a:ext cx="781252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34/102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4800600"/>
            <a:ext cx="781252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90/103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72252" y="4800600"/>
            <a:ext cx="781252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86/102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1748" y="4800600"/>
            <a:ext cx="781252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53/103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6800" y="4800600"/>
            <a:ext cx="781252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37/102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21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srgbClr val="F0EADC"/>
                </a:solidFill>
              </a:rPr>
              <a:t>Controversies </a:t>
            </a:r>
            <a:r>
              <a:rPr lang="en-US" altLang="en-US" sz="2400" dirty="0">
                <a:solidFill>
                  <a:srgbClr val="F0EADC"/>
                </a:solidFill>
              </a:rPr>
              <a:t>with Ribavirin Use in </a:t>
            </a:r>
            <a:r>
              <a:rPr lang="en-US" altLang="en-US" sz="2400" dirty="0" smtClean="0">
                <a:solidFill>
                  <a:srgbClr val="F0EADC"/>
                </a:solidFill>
              </a:rPr>
              <a:t>Advanced Renal Disease</a:t>
            </a:r>
            <a:endParaRPr lang="en-US" altLang="en-US" sz="24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600"/>
              </a:spcBef>
              <a:defRPr/>
            </a:pPr>
            <a:r>
              <a:rPr lang="en-US" altLang="en-US" b="1" dirty="0" smtClean="0"/>
              <a:t>Not recommended with </a:t>
            </a:r>
            <a:r>
              <a:rPr lang="en-US" altLang="en-US" b="1" dirty="0" err="1" smtClean="0"/>
              <a:t>eGFR</a:t>
            </a:r>
            <a:r>
              <a:rPr lang="en-US" altLang="en-US" b="1" dirty="0" smtClean="0"/>
              <a:t> &lt; 50 ml/min/1.73 m</a:t>
            </a:r>
            <a:r>
              <a:rPr lang="en-US" altLang="en-US" b="1" baseline="30000" dirty="0" smtClean="0"/>
              <a:t>2</a:t>
            </a:r>
            <a:r>
              <a:rPr lang="en-US" altLang="en-US" b="1" dirty="0" smtClean="0"/>
              <a:t> in: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- Package inserts for </a:t>
            </a:r>
            <a:r>
              <a:rPr lang="en-US" altLang="en-US" i="1" dirty="0" smtClean="0"/>
              <a:t>Rebetol</a:t>
            </a:r>
            <a:r>
              <a:rPr lang="en-US" altLang="en-US" dirty="0" smtClean="0"/>
              <a:t>, </a:t>
            </a:r>
            <a:r>
              <a:rPr lang="en-US" altLang="en-US" i="1" dirty="0" err="1" smtClean="0"/>
              <a:t>Ribasphere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- KDIGO 2008 guidelines</a:t>
            </a:r>
            <a:br>
              <a:rPr lang="en-US" altLang="en-US" dirty="0" smtClean="0"/>
            </a:br>
            <a:r>
              <a:rPr lang="en-US" altLang="en-US" dirty="0" smtClean="0"/>
              <a:t>- 2009 AASLD guidelines</a:t>
            </a:r>
          </a:p>
          <a:p>
            <a:pPr>
              <a:lnSpc>
                <a:spcPts val="3000"/>
              </a:lnSpc>
              <a:spcBef>
                <a:spcPts val="2600"/>
              </a:spcBef>
              <a:defRPr/>
            </a:pPr>
            <a:r>
              <a:rPr lang="en-US" altLang="en-US" b="1" dirty="0" smtClean="0"/>
              <a:t>Permitted with </a:t>
            </a:r>
            <a:r>
              <a:rPr lang="en-US" altLang="en-US" b="1" dirty="0" err="1" smtClean="0"/>
              <a:t>eGFR</a:t>
            </a:r>
            <a:r>
              <a:rPr lang="en-US" altLang="en-US" b="1" dirty="0" smtClean="0"/>
              <a:t> </a:t>
            </a:r>
            <a:r>
              <a:rPr lang="en-US" altLang="en-US" b="1" dirty="0"/>
              <a:t>&lt; 50 ml/min/1.73 m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</a:t>
            </a:r>
            <a:r>
              <a:rPr lang="en-US" altLang="en-US" b="1" dirty="0" smtClean="0"/>
              <a:t>(with </a:t>
            </a:r>
            <a:r>
              <a:rPr lang="en-US" altLang="en-US" b="1" dirty="0"/>
              <a:t>d</a:t>
            </a:r>
            <a:r>
              <a:rPr lang="en-US" altLang="en-US" b="1" dirty="0" smtClean="0"/>
              <a:t>ose reduction) in:</a:t>
            </a:r>
            <a:br>
              <a:rPr lang="en-US" altLang="en-US" b="1" dirty="0" smtClean="0"/>
            </a:br>
            <a:r>
              <a:rPr lang="en-US" altLang="en-US" dirty="0" smtClean="0"/>
              <a:t>- Package insert for </a:t>
            </a:r>
            <a:r>
              <a:rPr lang="en-US" altLang="en-US" i="1" dirty="0" err="1" smtClean="0"/>
              <a:t>CoPegus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- 2014 AASLD/IDSA/IAS-USA guidelines</a:t>
            </a:r>
            <a:endParaRPr lang="en-US" altLang="en-US" dirty="0"/>
          </a:p>
          <a:p>
            <a:pPr marL="0" indent="0">
              <a:lnSpc>
                <a:spcPts val="3000"/>
              </a:lnSpc>
              <a:spcBef>
                <a:spcPts val="2600"/>
              </a:spcBef>
              <a:buNone/>
              <a:defRPr/>
            </a:pPr>
            <a:endParaRPr lang="en-US" altLang="en-US" b="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42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Experience with Direct-Acting Antiviral Agents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HCV in Patients with Renal </a:t>
            </a:r>
            <a:r>
              <a:rPr lang="en-US" dirty="0" smtClean="0"/>
              <a:t>Insufficiency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56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>
                <a:solidFill>
                  <a:srgbClr val="F0EADC"/>
                </a:solidFill>
              </a:rPr>
              <a:t>Treatment of Hepatitis C in Patients with Renal </a:t>
            </a:r>
            <a:r>
              <a:rPr lang="en-US" altLang="en-US" sz="2400" dirty="0">
                <a:solidFill>
                  <a:srgbClr val="F0EADC"/>
                </a:solidFill>
              </a:rPr>
              <a:t>D</a:t>
            </a:r>
            <a:r>
              <a:rPr lang="en-US" altLang="en-US" sz="2400" dirty="0" smtClean="0">
                <a:solidFill>
                  <a:srgbClr val="F0EADC"/>
                </a:solidFill>
              </a:rPr>
              <a:t>isease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>P</a:t>
            </a:r>
            <a:r>
              <a:rPr lang="en-US" altLang="en-US" sz="2400" dirty="0" smtClean="0"/>
              <a:t>ossible Options using Direct Acting Antiviral Agents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altLang="en-US" sz="2000" smtClean="0">
                <a:cs typeface="Arial"/>
              </a:rPr>
              <a:t>Sofosbuvir</a:t>
            </a:r>
            <a:r>
              <a:rPr lang="en-US" altLang="en-US" sz="2000" dirty="0" smtClean="0">
                <a:cs typeface="Arial"/>
              </a:rPr>
              <a:t> plus Ribavirin</a:t>
            </a:r>
          </a:p>
          <a:p>
            <a:pPr>
              <a:lnSpc>
                <a:spcPts val="3000"/>
              </a:lnSpc>
            </a:pPr>
            <a:r>
              <a:rPr lang="en-US" altLang="en-US" sz="2000" dirty="0" err="1" smtClean="0">
                <a:cs typeface="Arial"/>
              </a:rPr>
              <a:t>Simeprevir</a:t>
            </a:r>
            <a:r>
              <a:rPr lang="en-US" altLang="en-US" sz="2000" dirty="0" smtClean="0">
                <a:cs typeface="Arial"/>
              </a:rPr>
              <a:t> plus </a:t>
            </a:r>
            <a:r>
              <a:rPr lang="en-US" altLang="en-US" sz="2000" dirty="0" err="1" smtClean="0">
                <a:cs typeface="Arial"/>
              </a:rPr>
              <a:t>Sofosbuvir</a:t>
            </a:r>
            <a:endParaRPr lang="en-US" altLang="en-US" sz="2000" dirty="0">
              <a:cs typeface="Arial"/>
            </a:endParaRPr>
          </a:p>
          <a:p>
            <a:pPr>
              <a:lnSpc>
                <a:spcPts val="3000"/>
              </a:lnSpc>
            </a:pPr>
            <a:r>
              <a:rPr lang="en-US" altLang="en-US" sz="2000" dirty="0" err="1" smtClean="0">
                <a:cs typeface="Arial"/>
              </a:rPr>
              <a:t>Ombitasvir</a:t>
            </a:r>
            <a:r>
              <a:rPr lang="en-US" altLang="en-US" sz="2000" dirty="0" smtClean="0">
                <a:cs typeface="Arial"/>
              </a:rPr>
              <a:t>-</a:t>
            </a:r>
            <a:r>
              <a:rPr lang="en-US" altLang="en-US" sz="2000" dirty="0" err="1" smtClean="0">
                <a:cs typeface="Arial"/>
              </a:rPr>
              <a:t>Paritaprevir</a:t>
            </a:r>
            <a:r>
              <a:rPr lang="en-US" altLang="en-US" sz="2000" dirty="0" smtClean="0">
                <a:cs typeface="Arial"/>
              </a:rPr>
              <a:t>-Ritonavir plus </a:t>
            </a:r>
            <a:r>
              <a:rPr lang="en-US" altLang="en-US" sz="2000" dirty="0" err="1" smtClean="0">
                <a:cs typeface="Arial"/>
              </a:rPr>
              <a:t>Dasabuvir</a:t>
            </a:r>
            <a:r>
              <a:rPr lang="en-US" altLang="en-US" sz="2000" dirty="0" smtClean="0">
                <a:cs typeface="Arial"/>
              </a:rPr>
              <a:t> </a:t>
            </a:r>
            <a:r>
              <a:rPr lang="en-US" altLang="en-US" sz="2000" dirty="0">
                <a:cs typeface="Arial"/>
              </a:rPr>
              <a:t>(genotype 1</a:t>
            </a:r>
            <a:r>
              <a:rPr lang="en-US" altLang="en-US" sz="2000" dirty="0" smtClean="0">
                <a:cs typeface="Arial"/>
              </a:rPr>
              <a:t>)</a:t>
            </a:r>
          </a:p>
          <a:p>
            <a:pPr>
              <a:lnSpc>
                <a:spcPts val="3000"/>
              </a:lnSpc>
            </a:pPr>
            <a:r>
              <a:rPr lang="en-US" altLang="en-US" sz="2000" dirty="0" err="1">
                <a:cs typeface="Arial"/>
              </a:rPr>
              <a:t>Ledipasvir-Sofosbuvir</a:t>
            </a:r>
            <a:r>
              <a:rPr lang="en-US" altLang="en-US" sz="2000" dirty="0">
                <a:cs typeface="Arial"/>
              </a:rPr>
              <a:t> (</a:t>
            </a:r>
            <a:r>
              <a:rPr lang="en-US" altLang="en-US" sz="2000" dirty="0" err="1">
                <a:cs typeface="Arial"/>
              </a:rPr>
              <a:t>pangenotypic</a:t>
            </a:r>
            <a:r>
              <a:rPr lang="en-US" altLang="en-US" sz="2000" dirty="0">
                <a:cs typeface="Arial"/>
              </a:rPr>
              <a:t>)</a:t>
            </a:r>
          </a:p>
          <a:p>
            <a:pPr>
              <a:lnSpc>
                <a:spcPts val="3000"/>
              </a:lnSpc>
            </a:pPr>
            <a:r>
              <a:rPr lang="en-US" altLang="en-US" sz="2000" dirty="0" smtClean="0">
                <a:cs typeface="Arial"/>
              </a:rPr>
              <a:t>Sofosbuvir plus Daclatasvir*</a:t>
            </a:r>
          </a:p>
          <a:p>
            <a:pPr>
              <a:lnSpc>
                <a:spcPts val="3000"/>
              </a:lnSpc>
            </a:pPr>
            <a:endParaRPr lang="en-US" altLang="en-US" sz="2000" dirty="0" smtClean="0"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-12330" y="4754891"/>
            <a:ext cx="9180577" cy="9601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*Daclatasvir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was not FDA approved in United States as of July 1, 2015</a:t>
            </a:r>
            <a:endParaRPr lang="en-US" sz="16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739651"/>
            <a:ext cx="91440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192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Sofosbuvir Prescribing Information, Gilead Sciences.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Sofosbuvir Pharmacokinetics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HCV-Negative Patients with Renal Impairment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5501"/>
              </p:ext>
            </p:extLst>
          </p:nvPr>
        </p:nvGraphicFramePr>
        <p:xfrm>
          <a:off x="457200" y="1519219"/>
          <a:ext cx="8240612" cy="465298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14800"/>
                <a:gridCol w="2062906"/>
                <a:gridCol w="2062906"/>
              </a:tblGrid>
              <a:tr h="538181">
                <a:tc gridSpan="3">
                  <a:txBody>
                    <a:bodyPr/>
                    <a:lstStyle/>
                    <a:p>
                      <a:pPr marL="11430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Sofosbuvir Pharmacokinetics in HCV-Negative Patients with Renal Impairment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Renal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Impairment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Sofosbuvir AUC*</a:t>
                      </a:r>
                    </a:p>
                  </a:txBody>
                  <a:tcPr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GS-3310007 AUC*</a:t>
                      </a:r>
                    </a:p>
                  </a:txBody>
                  <a:tcPr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Following Single 400 mg dose of sofosbuvir</a:t>
                      </a:r>
                    </a:p>
                  </a:txBody>
                  <a:tcPr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36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eGFR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≥50 and &lt; 80 mL/min/1.73 m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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61%</a:t>
                      </a:r>
                    </a:p>
                  </a:txBody>
                  <a:tcPr marL="0" marR="0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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55%</a:t>
                      </a:r>
                    </a:p>
                  </a:txBody>
                  <a:tcPr marL="0" marR="0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eGFR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≥30 and &lt; 50 mL/min/1.73 m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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107%</a:t>
                      </a:r>
                    </a:p>
                  </a:txBody>
                  <a:tcPr marL="0" marR="0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C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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88%</a:t>
                      </a:r>
                      <a:endParaRPr lang="en-US" sz="1600" kern="1200" baseline="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C"/>
                    </a:solidFill>
                  </a:tcPr>
                </a:tc>
              </a:tr>
              <a:tr h="5536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eGFR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&lt;30 mL/min/1.73 m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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171%</a:t>
                      </a:r>
                    </a:p>
                  </a:txBody>
                  <a:tcPr marL="0" marR="0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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451%</a:t>
                      </a:r>
                    </a:p>
                  </a:txBody>
                  <a:tcPr marL="0" marR="0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6065">
                <a:tc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ESRD requiring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hemodialysis</a:t>
                      </a:r>
                      <a:br>
                        <a:rPr lang="en-US" sz="1600" baseline="0" dirty="0" smtClean="0">
                          <a:latin typeface="Arial"/>
                          <a:cs typeface="Arial"/>
                        </a:rPr>
                      </a:b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 Dosed 1 hour </a:t>
                      </a:r>
                      <a:r>
                        <a:rPr lang="en-US" sz="1600" baseline="0" dirty="0" smtClean="0">
                          <a:latin typeface="+mn-lt"/>
                          <a:cs typeface="Arial"/>
                        </a:rPr>
                        <a:t>before hemodialysis</a:t>
                      </a:r>
                      <a:br>
                        <a:rPr lang="en-US" sz="1600" baseline="0" dirty="0" smtClean="0">
                          <a:latin typeface="+mn-lt"/>
                          <a:cs typeface="Arial"/>
                        </a:rPr>
                      </a:br>
                      <a:r>
                        <a:rPr lang="en-US" sz="1600" baseline="0" dirty="0" smtClean="0">
                          <a:latin typeface="+mn-lt"/>
                          <a:cs typeface="Arial"/>
                        </a:rPr>
                        <a:t>  Dosed 1 hour after hemodialysis</a:t>
                      </a:r>
                      <a:endParaRPr lang="en-US" sz="1600" kern="1200" dirty="0" smtClean="0">
                        <a:solidFill>
                          <a:schemeClr val="bg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C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indent="0" algn="ct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</a:b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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  <a:sym typeface="Wingdings"/>
                        </a:rPr>
                        <a:t>28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%</a:t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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sym typeface="Wingdings"/>
                        </a:rPr>
                        <a:t>60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%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C"/>
                    </a:solidFill>
                  </a:tcPr>
                </a:tc>
                <a:tc>
                  <a:txBody>
                    <a:bodyPr/>
                    <a:lstStyle/>
                    <a:p>
                      <a:pPr marL="27432" marR="0" indent="0" algn="ctr" defTabSz="457200" rtl="0" eaLnBrk="1" fontAlgn="auto" latinLnBrk="0" hangingPunct="1">
                        <a:lnSpc>
                          <a:spcPts val="2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</a:b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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  <a:sym typeface="Wingdings"/>
                        </a:rPr>
                        <a:t>1280%</a:t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  <a:sym typeface="Wingdings"/>
                        </a:rPr>
                      </a:b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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sym typeface="Wingdings"/>
                        </a:rPr>
                        <a:t>2070%</a:t>
                      </a:r>
                      <a:endParaRPr lang="en-US" sz="1600" baseline="30000" dirty="0" smtClean="0">
                        <a:latin typeface="+mn-lt"/>
                        <a:cs typeface="Arial"/>
                      </a:endParaRPr>
                    </a:p>
                  </a:txBody>
                  <a:tcPr marL="0" marR="0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C"/>
                    </a:solidFill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*AUC given relative to subjects with normal renal</a:t>
                      </a:r>
                      <a:r>
                        <a:rPr lang="en-US" sz="14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function</a:t>
                      </a:r>
                      <a:endParaRPr lang="en-US" sz="14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3E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430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43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R="65762" marT="32871" marB="3287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7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254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Robert Gish, </a:t>
            </a:r>
            <a:r>
              <a:rPr lang="en-US" dirty="0" smtClean="0"/>
              <a:t>MD: Relevant Disclosures To HCV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752600"/>
            <a:ext cx="8229600" cy="4267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600"/>
              </a:spcBef>
            </a:pPr>
            <a:r>
              <a:rPr lang="en-US" altLang="en-US" sz="2000" b="1" dirty="0" smtClean="0"/>
              <a:t>Consulting Board</a:t>
            </a:r>
            <a:r>
              <a:rPr lang="en-US" altLang="en-US" sz="2000" dirty="0"/>
              <a:t>: Bristol-Myers </a:t>
            </a:r>
            <a:r>
              <a:rPr lang="en-US" altLang="en-US" sz="2000" dirty="0" smtClean="0"/>
              <a:t>Squibb, </a:t>
            </a:r>
            <a:r>
              <a:rPr lang="en-US" altLang="en-US" sz="2000" dirty="0"/>
              <a:t>Gilead, </a:t>
            </a:r>
            <a:r>
              <a:rPr lang="en-US" altLang="en-US" sz="2000" dirty="0" smtClean="0"/>
              <a:t>Merck </a:t>
            </a:r>
            <a:r>
              <a:rPr lang="en-US" altLang="en-US" sz="2000" dirty="0"/>
              <a:t>&amp; Co</a:t>
            </a:r>
            <a:r>
              <a:rPr lang="en-US" altLang="en-US" sz="2000" dirty="0" smtClean="0"/>
              <a:t>., Janssen, </a:t>
            </a:r>
            <a:r>
              <a:rPr lang="en-US" altLang="en-US" sz="2000" dirty="0" err="1" smtClean="0"/>
              <a:t>Abbvie</a:t>
            </a:r>
            <a:endParaRPr lang="en-US" altLang="en-US" sz="2000" dirty="0"/>
          </a:p>
          <a:p>
            <a:pPr>
              <a:lnSpc>
                <a:spcPct val="100000"/>
              </a:lnSpc>
              <a:spcBef>
                <a:spcPts val="2600"/>
              </a:spcBef>
            </a:pPr>
            <a:r>
              <a:rPr lang="en-US" altLang="en-US" sz="2000" b="1" dirty="0"/>
              <a:t>Honoraria for </a:t>
            </a:r>
            <a:r>
              <a:rPr lang="en-US" altLang="en-US" sz="2000" b="1" dirty="0" smtClean="0"/>
              <a:t>Promotional </a:t>
            </a:r>
            <a:r>
              <a:rPr lang="en-US" altLang="en-US" sz="2000" b="1" dirty="0"/>
              <a:t>T</a:t>
            </a:r>
            <a:r>
              <a:rPr lang="en-US" altLang="en-US" sz="2000" b="1" dirty="0" smtClean="0"/>
              <a:t>alks</a:t>
            </a:r>
            <a:r>
              <a:rPr lang="en-US" altLang="en-US" sz="2000" dirty="0"/>
              <a:t>: Bristol-Myers Squibb, </a:t>
            </a:r>
            <a:r>
              <a:rPr lang="en-US" altLang="en-US" sz="2000" dirty="0" smtClean="0"/>
              <a:t>Gilead Sciences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Merck &amp; </a:t>
            </a:r>
            <a:r>
              <a:rPr lang="en-US" altLang="en-US" sz="2000" dirty="0"/>
              <a:t>Co</a:t>
            </a:r>
            <a:r>
              <a:rPr lang="en-US" altLang="en-US" sz="2000" dirty="0" smtClean="0"/>
              <a:t>., AbbVie, Janssen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>
              <a:lnSpc>
                <a:spcPct val="100000"/>
              </a:lnSpc>
              <a:spcBef>
                <a:spcPts val="2600"/>
              </a:spcBef>
            </a:pPr>
            <a:endParaRPr lang="en-US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44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/>
          <p:cNvSpPr/>
          <p:nvPr/>
        </p:nvSpPr>
        <p:spPr>
          <a:xfrm>
            <a:off x="2514606" y="1776012"/>
            <a:ext cx="4721341" cy="3974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Pharmacokinetics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Severe Renal Impairment versus Healthy Subjects</a:t>
            </a:r>
            <a:endParaRPr lang="en-US" sz="2400" dirty="0"/>
          </a:p>
        </p:txBody>
      </p:sp>
      <p:sp>
        <p:nvSpPr>
          <p:cNvPr id="157" name="Text Placeholder 15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Linear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Mean Plasma Concentration-Time </a:t>
            </a:r>
            <a:r>
              <a:rPr lang="en-GB" altLang="en-US" dirty="0">
                <a:ea typeface="ＭＳ Ｐゴシック" panose="020B0600070205080204" pitchFamily="34" charset="-128"/>
              </a:rPr>
              <a:t>P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rofiles</a:t>
            </a:r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Janssen Products</a:t>
            </a:r>
            <a:endParaRPr lang="en-US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849438" y="2132012"/>
            <a:ext cx="520700" cy="3725863"/>
            <a:chOff x="1849585" y="1882213"/>
            <a:chExt cx="520976" cy="3726994"/>
          </a:xfrm>
        </p:grpSpPr>
        <p:sp>
          <p:nvSpPr>
            <p:cNvPr id="8" name="Rectangle 122"/>
            <p:cNvSpPr>
              <a:spLocks noChangeArrowheads="1"/>
            </p:cNvSpPr>
            <p:nvPr/>
          </p:nvSpPr>
          <p:spPr bwMode="auto">
            <a:xfrm>
              <a:off x="1849585" y="1882213"/>
              <a:ext cx="520976" cy="2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latin typeface="+mj-lt"/>
                </a:rPr>
                <a:t>9,000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9" name="Rectangle 123"/>
            <p:cNvSpPr>
              <a:spLocks noChangeArrowheads="1"/>
            </p:cNvSpPr>
            <p:nvPr/>
          </p:nvSpPr>
          <p:spPr bwMode="auto">
            <a:xfrm>
              <a:off x="1849585" y="2272857"/>
              <a:ext cx="520976" cy="2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latin typeface="+mj-lt"/>
                </a:rPr>
                <a:t>8,000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" name="Rectangle 124"/>
            <p:cNvSpPr>
              <a:spLocks noChangeArrowheads="1"/>
            </p:cNvSpPr>
            <p:nvPr/>
          </p:nvSpPr>
          <p:spPr bwMode="auto">
            <a:xfrm>
              <a:off x="1849585" y="2668265"/>
              <a:ext cx="520976" cy="2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latin typeface="+mj-lt"/>
                </a:rPr>
                <a:t>7,000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" name="Rectangle 125"/>
            <p:cNvSpPr>
              <a:spLocks noChangeArrowheads="1"/>
            </p:cNvSpPr>
            <p:nvPr/>
          </p:nvSpPr>
          <p:spPr bwMode="auto">
            <a:xfrm>
              <a:off x="1849585" y="3058908"/>
              <a:ext cx="520976" cy="214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latin typeface="+mj-lt"/>
                </a:rPr>
                <a:t>6,000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2" name="Rectangle 126"/>
            <p:cNvSpPr>
              <a:spLocks noChangeArrowheads="1"/>
            </p:cNvSpPr>
            <p:nvPr/>
          </p:nvSpPr>
          <p:spPr bwMode="auto">
            <a:xfrm>
              <a:off x="1849585" y="3452728"/>
              <a:ext cx="520976" cy="214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latin typeface="+mj-lt"/>
                </a:rPr>
                <a:t>5,000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" name="Rectangle 128"/>
            <p:cNvSpPr>
              <a:spLocks noChangeArrowheads="1"/>
            </p:cNvSpPr>
            <p:nvPr/>
          </p:nvSpPr>
          <p:spPr bwMode="auto">
            <a:xfrm>
              <a:off x="1849585" y="3844959"/>
              <a:ext cx="520976" cy="214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latin typeface="+mj-lt"/>
                </a:rPr>
                <a:t>4,000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4" name="Rectangle 129"/>
            <p:cNvSpPr>
              <a:spLocks noChangeArrowheads="1"/>
            </p:cNvSpPr>
            <p:nvPr/>
          </p:nvSpPr>
          <p:spPr bwMode="auto">
            <a:xfrm>
              <a:off x="1849585" y="4238778"/>
              <a:ext cx="520976" cy="214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latin typeface="+mj-lt"/>
                </a:rPr>
                <a:t>3,000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5" name="Rectangle 130"/>
            <p:cNvSpPr>
              <a:spLocks noChangeArrowheads="1"/>
            </p:cNvSpPr>
            <p:nvPr/>
          </p:nvSpPr>
          <p:spPr bwMode="auto">
            <a:xfrm>
              <a:off x="1849585" y="4629422"/>
              <a:ext cx="520976" cy="2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latin typeface="+mj-lt"/>
                </a:rPr>
                <a:t>2,000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6" name="Rectangle 131"/>
            <p:cNvSpPr>
              <a:spLocks noChangeArrowheads="1"/>
            </p:cNvSpPr>
            <p:nvPr/>
          </p:nvSpPr>
          <p:spPr bwMode="auto">
            <a:xfrm>
              <a:off x="1849585" y="5023241"/>
              <a:ext cx="520976" cy="2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latin typeface="+mj-lt"/>
                </a:rPr>
                <a:t>1,000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7" name="Rectangle 132"/>
            <p:cNvSpPr>
              <a:spLocks noChangeArrowheads="1"/>
            </p:cNvSpPr>
            <p:nvPr/>
          </p:nvSpPr>
          <p:spPr bwMode="auto">
            <a:xfrm>
              <a:off x="2270495" y="5393241"/>
              <a:ext cx="100066" cy="21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sz="1400" dirty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2455863" y="5889625"/>
            <a:ext cx="4846637" cy="215900"/>
            <a:chOff x="2455364" y="5640835"/>
            <a:chExt cx="4846972" cy="215444"/>
          </a:xfrm>
        </p:grpSpPr>
        <p:sp>
          <p:nvSpPr>
            <p:cNvPr id="19" name="Rectangle 133"/>
            <p:cNvSpPr>
              <a:spLocks noChangeArrowheads="1"/>
            </p:cNvSpPr>
            <p:nvPr/>
          </p:nvSpPr>
          <p:spPr bwMode="auto">
            <a:xfrm>
              <a:off x="2455364" y="5640835"/>
              <a:ext cx="10001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j-lt"/>
                </a:rPr>
                <a:t>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0" name="Rectangle 134"/>
            <p:cNvSpPr>
              <a:spLocks noChangeArrowheads="1"/>
            </p:cNvSpPr>
            <p:nvPr/>
          </p:nvSpPr>
          <p:spPr bwMode="auto">
            <a:xfrm>
              <a:off x="3236468" y="5640835"/>
              <a:ext cx="10001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1" name="Rectangle 135"/>
            <p:cNvSpPr>
              <a:spLocks noChangeArrowheads="1"/>
            </p:cNvSpPr>
            <p:nvPr/>
          </p:nvSpPr>
          <p:spPr bwMode="auto">
            <a:xfrm>
              <a:off x="4017572" y="5640835"/>
              <a:ext cx="10001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j-lt"/>
                </a:rPr>
                <a:t>8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2" name="Rectangle 136"/>
            <p:cNvSpPr>
              <a:spLocks noChangeArrowheads="1"/>
            </p:cNvSpPr>
            <p:nvPr/>
          </p:nvSpPr>
          <p:spPr bwMode="auto">
            <a:xfrm>
              <a:off x="4760573" y="5640835"/>
              <a:ext cx="19845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j-lt"/>
                </a:rPr>
                <a:t>12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3" name="Rectangle 138"/>
            <p:cNvSpPr>
              <a:spLocks noChangeArrowheads="1"/>
            </p:cNvSpPr>
            <p:nvPr/>
          </p:nvSpPr>
          <p:spPr bwMode="auto">
            <a:xfrm>
              <a:off x="5541677" y="5640835"/>
              <a:ext cx="19845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j-lt"/>
                </a:rPr>
                <a:t>16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4" name="Rectangle 139"/>
            <p:cNvSpPr>
              <a:spLocks noChangeArrowheads="1"/>
            </p:cNvSpPr>
            <p:nvPr/>
          </p:nvSpPr>
          <p:spPr bwMode="auto">
            <a:xfrm>
              <a:off x="6322781" y="5640835"/>
              <a:ext cx="19845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j-lt"/>
                </a:rPr>
                <a:t>20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25" name="Rectangle 140"/>
            <p:cNvSpPr>
              <a:spLocks noChangeArrowheads="1"/>
            </p:cNvSpPr>
            <p:nvPr/>
          </p:nvSpPr>
          <p:spPr bwMode="auto">
            <a:xfrm>
              <a:off x="7103885" y="5640835"/>
              <a:ext cx="19845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dirty="0">
                  <a:latin typeface="+mj-lt"/>
                </a:rPr>
                <a:t>24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26" name="Freeform 6"/>
          <p:cNvSpPr>
            <a:spLocks/>
          </p:cNvSpPr>
          <p:nvPr/>
        </p:nvSpPr>
        <p:spPr bwMode="auto">
          <a:xfrm>
            <a:off x="2509838" y="2241550"/>
            <a:ext cx="4679950" cy="3514725"/>
          </a:xfrm>
          <a:custGeom>
            <a:avLst/>
            <a:gdLst>
              <a:gd name="T0" fmla="*/ 0 w 2948"/>
              <a:gd name="T1" fmla="*/ 0 h 2214"/>
              <a:gd name="T2" fmla="*/ 0 w 2948"/>
              <a:gd name="T3" fmla="*/ 2147483647 h 2214"/>
              <a:gd name="T4" fmla="*/ 2147483647 w 2948"/>
              <a:gd name="T5" fmla="*/ 2147483647 h 22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48" h="2214">
                <a:moveTo>
                  <a:pt x="0" y="0"/>
                </a:moveTo>
                <a:lnTo>
                  <a:pt x="0" y="2214"/>
                </a:lnTo>
                <a:lnTo>
                  <a:pt x="2948" y="2214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422525" y="2247900"/>
            <a:ext cx="95250" cy="3508375"/>
            <a:chOff x="2422979" y="1999110"/>
            <a:chExt cx="95250" cy="3508375"/>
          </a:xfrm>
        </p:grpSpPr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422979" y="1999110"/>
              <a:ext cx="95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2422979" y="2388047"/>
              <a:ext cx="87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2422979" y="2776985"/>
              <a:ext cx="87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2422979" y="3167510"/>
              <a:ext cx="87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2422979" y="3945385"/>
              <a:ext cx="87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2422979" y="4729610"/>
              <a:ext cx="87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2422979" y="3556447"/>
              <a:ext cx="87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2422979" y="4340672"/>
              <a:ext cx="87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2422979" y="5118547"/>
              <a:ext cx="87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>
              <a:off x="2422979" y="5507485"/>
              <a:ext cx="87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509838" y="5756275"/>
            <a:ext cx="4679950" cy="88900"/>
            <a:chOff x="2510291" y="5507485"/>
            <a:chExt cx="4679950" cy="88900"/>
          </a:xfrm>
        </p:grpSpPr>
        <p:sp>
          <p:nvSpPr>
            <p:cNvPr id="39" name="Line 17"/>
            <p:cNvSpPr>
              <a:spLocks noChangeShapeType="1"/>
            </p:cNvSpPr>
            <p:nvPr/>
          </p:nvSpPr>
          <p:spPr bwMode="auto">
            <a:xfrm flipV="1">
              <a:off x="2510291" y="5507485"/>
              <a:ext cx="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 flipV="1">
              <a:off x="3288166" y="5507485"/>
              <a:ext cx="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 flipV="1">
              <a:off x="4073979" y="5507485"/>
              <a:ext cx="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 flipV="1">
              <a:off x="4850266" y="5507485"/>
              <a:ext cx="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5636079" y="5507485"/>
              <a:ext cx="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V="1">
              <a:off x="6413954" y="5507485"/>
              <a:ext cx="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 flipV="1">
              <a:off x="7190241" y="5507485"/>
              <a:ext cx="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474913" y="2571750"/>
            <a:ext cx="4762500" cy="3184525"/>
            <a:chOff x="2497138" y="2801938"/>
            <a:chExt cx="4762749" cy="3184525"/>
          </a:xfrm>
        </p:grpSpPr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2532063" y="4086225"/>
              <a:ext cx="1588" cy="190023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2503488" y="4086225"/>
              <a:ext cx="508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2503488" y="5986463"/>
              <a:ext cx="508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7"/>
            <p:cNvSpPr>
              <a:spLocks noChangeShapeType="1"/>
            </p:cNvSpPr>
            <p:nvPr/>
          </p:nvSpPr>
          <p:spPr bwMode="auto">
            <a:xfrm>
              <a:off x="2627313" y="4416425"/>
              <a:ext cx="1588" cy="157003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2598738" y="4416425"/>
              <a:ext cx="5873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2598738" y="5986463"/>
              <a:ext cx="5873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2722563" y="4592638"/>
              <a:ext cx="1588" cy="139382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31"/>
            <p:cNvSpPr>
              <a:spLocks noChangeShapeType="1"/>
            </p:cNvSpPr>
            <p:nvPr/>
          </p:nvSpPr>
          <p:spPr bwMode="auto">
            <a:xfrm>
              <a:off x="2701926" y="4592638"/>
              <a:ext cx="508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32"/>
            <p:cNvSpPr>
              <a:spLocks noChangeShapeType="1"/>
            </p:cNvSpPr>
            <p:nvPr/>
          </p:nvSpPr>
          <p:spPr bwMode="auto">
            <a:xfrm>
              <a:off x="2701926" y="5986463"/>
              <a:ext cx="508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33"/>
            <p:cNvSpPr>
              <a:spLocks noChangeShapeType="1"/>
            </p:cNvSpPr>
            <p:nvPr/>
          </p:nvSpPr>
          <p:spPr bwMode="auto">
            <a:xfrm>
              <a:off x="2825751" y="4203700"/>
              <a:ext cx="1588" cy="178276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>
              <a:off x="2797176" y="4203700"/>
              <a:ext cx="508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35"/>
            <p:cNvSpPr>
              <a:spLocks noChangeShapeType="1"/>
            </p:cNvSpPr>
            <p:nvPr/>
          </p:nvSpPr>
          <p:spPr bwMode="auto">
            <a:xfrm>
              <a:off x="2797176" y="5986463"/>
              <a:ext cx="508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36"/>
            <p:cNvSpPr>
              <a:spLocks noChangeShapeType="1"/>
            </p:cNvSpPr>
            <p:nvPr/>
          </p:nvSpPr>
          <p:spPr bwMode="auto">
            <a:xfrm>
              <a:off x="2921001" y="4071938"/>
              <a:ext cx="1588" cy="191452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2892426" y="4071938"/>
              <a:ext cx="5873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2892426" y="5986463"/>
              <a:ext cx="5873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9"/>
            <p:cNvSpPr>
              <a:spLocks noChangeShapeType="1"/>
            </p:cNvSpPr>
            <p:nvPr/>
          </p:nvSpPr>
          <p:spPr bwMode="auto">
            <a:xfrm>
              <a:off x="3119438" y="3454400"/>
              <a:ext cx="1588" cy="2260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40"/>
            <p:cNvSpPr>
              <a:spLocks noChangeShapeType="1"/>
            </p:cNvSpPr>
            <p:nvPr/>
          </p:nvSpPr>
          <p:spPr bwMode="auto">
            <a:xfrm>
              <a:off x="3089276" y="3454400"/>
              <a:ext cx="523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>
              <a:off x="3089276" y="5715000"/>
              <a:ext cx="523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42"/>
            <p:cNvSpPr>
              <a:spLocks noChangeShapeType="1"/>
            </p:cNvSpPr>
            <p:nvPr/>
          </p:nvSpPr>
          <p:spPr bwMode="auto">
            <a:xfrm>
              <a:off x="3309938" y="3219450"/>
              <a:ext cx="1588" cy="238601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3281363" y="3219450"/>
              <a:ext cx="5873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>
              <a:off x="3281363" y="5605463"/>
              <a:ext cx="5873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45"/>
            <p:cNvSpPr>
              <a:spLocks noChangeShapeType="1"/>
            </p:cNvSpPr>
            <p:nvPr/>
          </p:nvSpPr>
          <p:spPr bwMode="auto">
            <a:xfrm>
              <a:off x="3698876" y="2801938"/>
              <a:ext cx="1588" cy="286226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6"/>
            <p:cNvSpPr>
              <a:spLocks noChangeShapeType="1"/>
            </p:cNvSpPr>
            <p:nvPr/>
          </p:nvSpPr>
          <p:spPr bwMode="auto">
            <a:xfrm>
              <a:off x="3676651" y="2801938"/>
              <a:ext cx="508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47"/>
            <p:cNvSpPr>
              <a:spLocks noChangeShapeType="1"/>
            </p:cNvSpPr>
            <p:nvPr/>
          </p:nvSpPr>
          <p:spPr bwMode="auto">
            <a:xfrm>
              <a:off x="3676651" y="5664200"/>
              <a:ext cx="508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48"/>
            <p:cNvSpPr>
              <a:spLocks noChangeShapeType="1"/>
            </p:cNvSpPr>
            <p:nvPr/>
          </p:nvSpPr>
          <p:spPr bwMode="auto">
            <a:xfrm>
              <a:off x="4286251" y="2882900"/>
              <a:ext cx="1588" cy="300831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9"/>
            <p:cNvSpPr>
              <a:spLocks noChangeShapeType="1"/>
            </p:cNvSpPr>
            <p:nvPr/>
          </p:nvSpPr>
          <p:spPr bwMode="auto">
            <a:xfrm>
              <a:off x="4256088" y="2882900"/>
              <a:ext cx="5873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0"/>
            <p:cNvSpPr>
              <a:spLocks noChangeShapeType="1"/>
            </p:cNvSpPr>
            <p:nvPr/>
          </p:nvSpPr>
          <p:spPr bwMode="auto">
            <a:xfrm>
              <a:off x="4256088" y="5891213"/>
              <a:ext cx="5873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51"/>
            <p:cNvSpPr>
              <a:spLocks noChangeShapeType="1"/>
            </p:cNvSpPr>
            <p:nvPr/>
          </p:nvSpPr>
          <p:spPr bwMode="auto">
            <a:xfrm>
              <a:off x="4872038" y="3417888"/>
              <a:ext cx="1588" cy="251777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2"/>
            <p:cNvSpPr>
              <a:spLocks noChangeShapeType="1"/>
            </p:cNvSpPr>
            <p:nvPr/>
          </p:nvSpPr>
          <p:spPr bwMode="auto">
            <a:xfrm>
              <a:off x="4843463" y="3417888"/>
              <a:ext cx="5873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53"/>
            <p:cNvSpPr>
              <a:spLocks noChangeShapeType="1"/>
            </p:cNvSpPr>
            <p:nvPr/>
          </p:nvSpPr>
          <p:spPr bwMode="auto">
            <a:xfrm>
              <a:off x="4843463" y="5935663"/>
              <a:ext cx="5873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54"/>
            <p:cNvSpPr>
              <a:spLocks noChangeShapeType="1"/>
            </p:cNvSpPr>
            <p:nvPr/>
          </p:nvSpPr>
          <p:spPr bwMode="auto">
            <a:xfrm>
              <a:off x="5657851" y="3887788"/>
              <a:ext cx="1588" cy="209867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55"/>
            <p:cNvSpPr>
              <a:spLocks noChangeShapeType="1"/>
            </p:cNvSpPr>
            <p:nvPr/>
          </p:nvSpPr>
          <p:spPr bwMode="auto">
            <a:xfrm>
              <a:off x="5627688" y="3887788"/>
              <a:ext cx="523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56"/>
            <p:cNvSpPr>
              <a:spLocks noChangeShapeType="1"/>
            </p:cNvSpPr>
            <p:nvPr/>
          </p:nvSpPr>
          <p:spPr bwMode="auto">
            <a:xfrm>
              <a:off x="5627688" y="5986463"/>
              <a:ext cx="523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57"/>
            <p:cNvSpPr>
              <a:spLocks noChangeShapeType="1"/>
            </p:cNvSpPr>
            <p:nvPr/>
          </p:nvSpPr>
          <p:spPr bwMode="auto">
            <a:xfrm>
              <a:off x="7212013" y="4005263"/>
              <a:ext cx="1588" cy="19812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8"/>
            <p:cNvSpPr>
              <a:spLocks noChangeShapeType="1"/>
            </p:cNvSpPr>
            <p:nvPr/>
          </p:nvSpPr>
          <p:spPr bwMode="auto">
            <a:xfrm>
              <a:off x="7191376" y="4005263"/>
              <a:ext cx="50800" cy="158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9"/>
            <p:cNvSpPr>
              <a:spLocks noChangeShapeType="1"/>
            </p:cNvSpPr>
            <p:nvPr/>
          </p:nvSpPr>
          <p:spPr bwMode="auto">
            <a:xfrm>
              <a:off x="7191376" y="5986463"/>
              <a:ext cx="50800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2532063" y="4232275"/>
              <a:ext cx="4687888" cy="1042988"/>
            </a:xfrm>
            <a:custGeom>
              <a:avLst/>
              <a:gdLst>
                <a:gd name="T0" fmla="*/ 0 w 2953"/>
                <a:gd name="T1" fmla="*/ 1388607553 h 657"/>
                <a:gd name="T2" fmla="*/ 151209391 w 2953"/>
                <a:gd name="T3" fmla="*/ 1607860458 h 657"/>
                <a:gd name="T4" fmla="*/ 302418782 w 2953"/>
                <a:gd name="T5" fmla="*/ 1655744244 h 657"/>
                <a:gd name="T6" fmla="*/ 466229750 w 2953"/>
                <a:gd name="T7" fmla="*/ 1340723768 h 657"/>
                <a:gd name="T8" fmla="*/ 617439141 w 2953"/>
                <a:gd name="T9" fmla="*/ 1270159359 h 657"/>
                <a:gd name="T10" fmla="*/ 932457912 w 2953"/>
                <a:gd name="T11" fmla="*/ 549394326 h 657"/>
                <a:gd name="T12" fmla="*/ 1234876694 w 2953"/>
                <a:gd name="T13" fmla="*/ 269657642 h 657"/>
                <a:gd name="T14" fmla="*/ 1852315835 w 2953"/>
                <a:gd name="T15" fmla="*/ 0 h 657"/>
                <a:gd name="T16" fmla="*/ 2147483647 w 2953"/>
                <a:gd name="T17" fmla="*/ 234375437 h 657"/>
                <a:gd name="T18" fmla="*/ 2147483647 w 2953"/>
                <a:gd name="T19" fmla="*/ 688003780 h 657"/>
                <a:gd name="T20" fmla="*/ 2147483647 w 2953"/>
                <a:gd name="T21" fmla="*/ 1118949911 h 657"/>
                <a:gd name="T22" fmla="*/ 2147483647 w 2953"/>
                <a:gd name="T23" fmla="*/ 1295360933 h 6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53" h="657">
                  <a:moveTo>
                    <a:pt x="0" y="551"/>
                  </a:moveTo>
                  <a:lnTo>
                    <a:pt x="60" y="638"/>
                  </a:lnTo>
                  <a:lnTo>
                    <a:pt x="120" y="657"/>
                  </a:lnTo>
                  <a:lnTo>
                    <a:pt x="185" y="532"/>
                  </a:lnTo>
                  <a:lnTo>
                    <a:pt x="245" y="504"/>
                  </a:lnTo>
                  <a:lnTo>
                    <a:pt x="370" y="218"/>
                  </a:lnTo>
                  <a:lnTo>
                    <a:pt x="490" y="107"/>
                  </a:lnTo>
                  <a:lnTo>
                    <a:pt x="735" y="0"/>
                  </a:lnTo>
                  <a:lnTo>
                    <a:pt x="1105" y="93"/>
                  </a:lnTo>
                  <a:lnTo>
                    <a:pt x="1474" y="273"/>
                  </a:lnTo>
                  <a:lnTo>
                    <a:pt x="1969" y="444"/>
                  </a:lnTo>
                  <a:lnTo>
                    <a:pt x="2953" y="514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61"/>
            <p:cNvSpPr>
              <a:spLocks noChangeArrowheads="1"/>
            </p:cNvSpPr>
            <p:nvPr/>
          </p:nvSpPr>
          <p:spPr bwMode="auto">
            <a:xfrm>
              <a:off x="2497138" y="5070475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5" name="Oval 62"/>
            <p:cNvSpPr>
              <a:spLocks noChangeArrowheads="1"/>
            </p:cNvSpPr>
            <p:nvPr/>
          </p:nvSpPr>
          <p:spPr bwMode="auto">
            <a:xfrm>
              <a:off x="2592388" y="5210175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6" name="Oval 63"/>
            <p:cNvSpPr>
              <a:spLocks noChangeArrowheads="1"/>
            </p:cNvSpPr>
            <p:nvPr/>
          </p:nvSpPr>
          <p:spPr bwMode="auto">
            <a:xfrm>
              <a:off x="2687638" y="5238750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7" name="Oval 64"/>
            <p:cNvSpPr>
              <a:spLocks noChangeArrowheads="1"/>
            </p:cNvSpPr>
            <p:nvPr/>
          </p:nvSpPr>
          <p:spPr bwMode="auto">
            <a:xfrm>
              <a:off x="2790826" y="5048250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8" name="Oval 65"/>
            <p:cNvSpPr>
              <a:spLocks noChangeArrowheads="1"/>
            </p:cNvSpPr>
            <p:nvPr/>
          </p:nvSpPr>
          <p:spPr bwMode="auto">
            <a:xfrm>
              <a:off x="2878137" y="4997450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89" name="Oval 66"/>
            <p:cNvSpPr>
              <a:spLocks noChangeArrowheads="1"/>
            </p:cNvSpPr>
            <p:nvPr/>
          </p:nvSpPr>
          <p:spPr bwMode="auto">
            <a:xfrm>
              <a:off x="3076576" y="4541838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0" name="Oval 67"/>
            <p:cNvSpPr>
              <a:spLocks noChangeArrowheads="1"/>
            </p:cNvSpPr>
            <p:nvPr/>
          </p:nvSpPr>
          <p:spPr bwMode="auto">
            <a:xfrm>
              <a:off x="3275013" y="4365625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1" name="Oval 68"/>
            <p:cNvSpPr>
              <a:spLocks noChangeArrowheads="1"/>
            </p:cNvSpPr>
            <p:nvPr/>
          </p:nvSpPr>
          <p:spPr bwMode="auto">
            <a:xfrm>
              <a:off x="3662362" y="4197350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2" name="Oval 69"/>
            <p:cNvSpPr>
              <a:spLocks noChangeArrowheads="1"/>
            </p:cNvSpPr>
            <p:nvPr/>
          </p:nvSpPr>
          <p:spPr bwMode="auto">
            <a:xfrm>
              <a:off x="4249738" y="4337050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3" name="Oval 70"/>
            <p:cNvSpPr>
              <a:spLocks noChangeArrowheads="1"/>
            </p:cNvSpPr>
            <p:nvPr/>
          </p:nvSpPr>
          <p:spPr bwMode="auto">
            <a:xfrm>
              <a:off x="4837113" y="4630738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4" name="Oval 71"/>
            <p:cNvSpPr>
              <a:spLocks noChangeArrowheads="1"/>
            </p:cNvSpPr>
            <p:nvPr/>
          </p:nvSpPr>
          <p:spPr bwMode="auto">
            <a:xfrm>
              <a:off x="5614988" y="4902200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95" name="Oval 72"/>
            <p:cNvSpPr>
              <a:spLocks noChangeArrowheads="1"/>
            </p:cNvSpPr>
            <p:nvPr/>
          </p:nvSpPr>
          <p:spPr bwMode="auto">
            <a:xfrm>
              <a:off x="7177087" y="5011737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2505075" y="3452812"/>
            <a:ext cx="4762499" cy="2305050"/>
            <a:chOff x="2527300" y="3683000"/>
            <a:chExt cx="4762748" cy="2305051"/>
          </a:xfrm>
        </p:grpSpPr>
        <p:sp>
          <p:nvSpPr>
            <p:cNvPr id="97" name="Line 73"/>
            <p:cNvSpPr>
              <a:spLocks noChangeShapeType="1"/>
            </p:cNvSpPr>
            <p:nvPr/>
          </p:nvSpPr>
          <p:spPr bwMode="auto">
            <a:xfrm>
              <a:off x="2562226" y="4981575"/>
              <a:ext cx="1588" cy="10048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74"/>
            <p:cNvSpPr>
              <a:spLocks noChangeShapeType="1"/>
            </p:cNvSpPr>
            <p:nvPr/>
          </p:nvSpPr>
          <p:spPr bwMode="auto">
            <a:xfrm>
              <a:off x="2532063" y="4981575"/>
              <a:ext cx="5238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75"/>
            <p:cNvSpPr>
              <a:spLocks noChangeShapeType="1"/>
            </p:cNvSpPr>
            <p:nvPr/>
          </p:nvSpPr>
          <p:spPr bwMode="auto">
            <a:xfrm>
              <a:off x="2532063" y="5986463"/>
              <a:ext cx="5238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76"/>
            <p:cNvSpPr>
              <a:spLocks noChangeShapeType="1"/>
            </p:cNvSpPr>
            <p:nvPr/>
          </p:nvSpPr>
          <p:spPr bwMode="auto">
            <a:xfrm>
              <a:off x="2657476" y="5054600"/>
              <a:ext cx="1588" cy="93186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77"/>
            <p:cNvSpPr>
              <a:spLocks noChangeShapeType="1"/>
            </p:cNvSpPr>
            <p:nvPr/>
          </p:nvSpPr>
          <p:spPr bwMode="auto">
            <a:xfrm>
              <a:off x="2627313" y="5054600"/>
              <a:ext cx="5873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78"/>
            <p:cNvSpPr>
              <a:spLocks noChangeShapeType="1"/>
            </p:cNvSpPr>
            <p:nvPr/>
          </p:nvSpPr>
          <p:spPr bwMode="auto">
            <a:xfrm>
              <a:off x="2627313" y="5986463"/>
              <a:ext cx="5873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79"/>
            <p:cNvSpPr>
              <a:spLocks noChangeShapeType="1"/>
            </p:cNvSpPr>
            <p:nvPr/>
          </p:nvSpPr>
          <p:spPr bwMode="auto">
            <a:xfrm>
              <a:off x="2752726" y="5091113"/>
              <a:ext cx="1588" cy="89535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80"/>
            <p:cNvSpPr>
              <a:spLocks noChangeShapeType="1"/>
            </p:cNvSpPr>
            <p:nvPr/>
          </p:nvSpPr>
          <p:spPr bwMode="auto">
            <a:xfrm>
              <a:off x="2730501" y="5091113"/>
              <a:ext cx="5080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81"/>
            <p:cNvSpPr>
              <a:spLocks noChangeShapeType="1"/>
            </p:cNvSpPr>
            <p:nvPr/>
          </p:nvSpPr>
          <p:spPr bwMode="auto">
            <a:xfrm>
              <a:off x="2730501" y="5986463"/>
              <a:ext cx="5080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82"/>
            <p:cNvSpPr>
              <a:spLocks noChangeShapeType="1"/>
            </p:cNvSpPr>
            <p:nvPr/>
          </p:nvSpPr>
          <p:spPr bwMode="auto">
            <a:xfrm>
              <a:off x="2855913" y="4981575"/>
              <a:ext cx="1588" cy="10048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83"/>
            <p:cNvSpPr>
              <a:spLocks noChangeShapeType="1"/>
            </p:cNvSpPr>
            <p:nvPr/>
          </p:nvSpPr>
          <p:spPr bwMode="auto">
            <a:xfrm>
              <a:off x="2825751" y="4981575"/>
              <a:ext cx="5080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84"/>
            <p:cNvSpPr>
              <a:spLocks noChangeShapeType="1"/>
            </p:cNvSpPr>
            <p:nvPr/>
          </p:nvSpPr>
          <p:spPr bwMode="auto">
            <a:xfrm>
              <a:off x="2825751" y="5986463"/>
              <a:ext cx="5080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85"/>
            <p:cNvSpPr>
              <a:spLocks noChangeShapeType="1"/>
            </p:cNvSpPr>
            <p:nvPr/>
          </p:nvSpPr>
          <p:spPr bwMode="auto">
            <a:xfrm flipH="1">
              <a:off x="2943226" y="4659313"/>
              <a:ext cx="7938" cy="132715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86"/>
            <p:cNvSpPr>
              <a:spLocks noChangeShapeType="1"/>
            </p:cNvSpPr>
            <p:nvPr/>
          </p:nvSpPr>
          <p:spPr bwMode="auto">
            <a:xfrm>
              <a:off x="2921001" y="4659313"/>
              <a:ext cx="5873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87"/>
            <p:cNvSpPr>
              <a:spLocks noChangeShapeType="1"/>
            </p:cNvSpPr>
            <p:nvPr/>
          </p:nvSpPr>
          <p:spPr bwMode="auto">
            <a:xfrm>
              <a:off x="2921001" y="5986463"/>
              <a:ext cx="5873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88"/>
            <p:cNvSpPr>
              <a:spLocks noChangeShapeType="1"/>
            </p:cNvSpPr>
            <p:nvPr/>
          </p:nvSpPr>
          <p:spPr bwMode="auto">
            <a:xfrm>
              <a:off x="3148013" y="4424363"/>
              <a:ext cx="1588" cy="155575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89"/>
            <p:cNvSpPr>
              <a:spLocks noChangeShapeType="1"/>
            </p:cNvSpPr>
            <p:nvPr/>
          </p:nvSpPr>
          <p:spPr bwMode="auto">
            <a:xfrm>
              <a:off x="3119438" y="4424363"/>
              <a:ext cx="5080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90"/>
            <p:cNvSpPr>
              <a:spLocks noChangeShapeType="1"/>
            </p:cNvSpPr>
            <p:nvPr/>
          </p:nvSpPr>
          <p:spPr bwMode="auto">
            <a:xfrm>
              <a:off x="3119438" y="5980113"/>
              <a:ext cx="5080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91"/>
            <p:cNvSpPr>
              <a:spLocks noChangeShapeType="1"/>
            </p:cNvSpPr>
            <p:nvPr/>
          </p:nvSpPr>
          <p:spPr bwMode="auto">
            <a:xfrm>
              <a:off x="3340101" y="3917950"/>
              <a:ext cx="1588" cy="198913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92"/>
            <p:cNvSpPr>
              <a:spLocks noChangeShapeType="1"/>
            </p:cNvSpPr>
            <p:nvPr/>
          </p:nvSpPr>
          <p:spPr bwMode="auto">
            <a:xfrm>
              <a:off x="3309938" y="3917950"/>
              <a:ext cx="5873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93"/>
            <p:cNvSpPr>
              <a:spLocks noChangeShapeType="1"/>
            </p:cNvSpPr>
            <p:nvPr/>
          </p:nvSpPr>
          <p:spPr bwMode="auto">
            <a:xfrm>
              <a:off x="3309938" y="5907088"/>
              <a:ext cx="5873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94"/>
            <p:cNvSpPr>
              <a:spLocks noChangeShapeType="1"/>
            </p:cNvSpPr>
            <p:nvPr/>
          </p:nvSpPr>
          <p:spPr bwMode="auto">
            <a:xfrm>
              <a:off x="3727451" y="3683000"/>
              <a:ext cx="1588" cy="210661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95"/>
            <p:cNvSpPr>
              <a:spLocks noChangeShapeType="1"/>
            </p:cNvSpPr>
            <p:nvPr/>
          </p:nvSpPr>
          <p:spPr bwMode="auto">
            <a:xfrm>
              <a:off x="3706813" y="3683000"/>
              <a:ext cx="5080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96"/>
            <p:cNvSpPr>
              <a:spLocks noChangeShapeType="1"/>
            </p:cNvSpPr>
            <p:nvPr/>
          </p:nvSpPr>
          <p:spPr bwMode="auto">
            <a:xfrm>
              <a:off x="3706813" y="5789613"/>
              <a:ext cx="5080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97"/>
            <p:cNvSpPr>
              <a:spLocks noChangeShapeType="1"/>
            </p:cNvSpPr>
            <p:nvPr/>
          </p:nvSpPr>
          <p:spPr bwMode="auto">
            <a:xfrm>
              <a:off x="4314826" y="4284663"/>
              <a:ext cx="1588" cy="15271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98"/>
            <p:cNvSpPr>
              <a:spLocks noChangeShapeType="1"/>
            </p:cNvSpPr>
            <p:nvPr/>
          </p:nvSpPr>
          <p:spPr bwMode="auto">
            <a:xfrm>
              <a:off x="4286251" y="4284663"/>
              <a:ext cx="5873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99"/>
            <p:cNvSpPr>
              <a:spLocks noChangeShapeType="1"/>
            </p:cNvSpPr>
            <p:nvPr/>
          </p:nvSpPr>
          <p:spPr bwMode="auto">
            <a:xfrm>
              <a:off x="4286251" y="5811838"/>
              <a:ext cx="5873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00"/>
            <p:cNvSpPr>
              <a:spLocks noChangeShapeType="1"/>
            </p:cNvSpPr>
            <p:nvPr/>
          </p:nvSpPr>
          <p:spPr bwMode="auto">
            <a:xfrm>
              <a:off x="4902201" y="4570413"/>
              <a:ext cx="1588" cy="13366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01"/>
            <p:cNvSpPr>
              <a:spLocks noChangeShapeType="1"/>
            </p:cNvSpPr>
            <p:nvPr/>
          </p:nvSpPr>
          <p:spPr bwMode="auto">
            <a:xfrm>
              <a:off x="4872038" y="4570413"/>
              <a:ext cx="5873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02"/>
            <p:cNvSpPr>
              <a:spLocks noChangeShapeType="1"/>
            </p:cNvSpPr>
            <p:nvPr/>
          </p:nvSpPr>
          <p:spPr bwMode="auto">
            <a:xfrm>
              <a:off x="4872038" y="5907088"/>
              <a:ext cx="58738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03"/>
            <p:cNvSpPr>
              <a:spLocks noChangeShapeType="1"/>
            </p:cNvSpPr>
            <p:nvPr/>
          </p:nvSpPr>
          <p:spPr bwMode="auto">
            <a:xfrm>
              <a:off x="5686426" y="4959350"/>
              <a:ext cx="1588" cy="9683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04"/>
            <p:cNvSpPr>
              <a:spLocks noChangeShapeType="1"/>
            </p:cNvSpPr>
            <p:nvPr/>
          </p:nvSpPr>
          <p:spPr bwMode="auto">
            <a:xfrm>
              <a:off x="5657851" y="4959350"/>
              <a:ext cx="5080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05"/>
            <p:cNvSpPr>
              <a:spLocks noChangeShapeType="1"/>
            </p:cNvSpPr>
            <p:nvPr/>
          </p:nvSpPr>
          <p:spPr bwMode="auto">
            <a:xfrm>
              <a:off x="5657851" y="5927725"/>
              <a:ext cx="5080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06"/>
            <p:cNvSpPr>
              <a:spLocks noChangeShapeType="1"/>
            </p:cNvSpPr>
            <p:nvPr/>
          </p:nvSpPr>
          <p:spPr bwMode="auto">
            <a:xfrm>
              <a:off x="7242176" y="5084763"/>
              <a:ext cx="1588" cy="9017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07"/>
            <p:cNvSpPr>
              <a:spLocks noChangeShapeType="1"/>
            </p:cNvSpPr>
            <p:nvPr/>
          </p:nvSpPr>
          <p:spPr bwMode="auto">
            <a:xfrm>
              <a:off x="7219951" y="5084763"/>
              <a:ext cx="5080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08"/>
            <p:cNvSpPr>
              <a:spLocks noChangeShapeType="1"/>
            </p:cNvSpPr>
            <p:nvPr/>
          </p:nvSpPr>
          <p:spPr bwMode="auto">
            <a:xfrm>
              <a:off x="7219951" y="5986463"/>
              <a:ext cx="5080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2562226" y="4732338"/>
              <a:ext cx="4679950" cy="844550"/>
            </a:xfrm>
            <a:custGeom>
              <a:avLst/>
              <a:gdLst>
                <a:gd name="T0" fmla="*/ 0 w 2948"/>
                <a:gd name="T1" fmla="*/ 1340723125 h 532"/>
                <a:gd name="T2" fmla="*/ 151209375 w 2948"/>
                <a:gd name="T3" fmla="*/ 1340723125 h 532"/>
                <a:gd name="T4" fmla="*/ 302418750 w 2948"/>
                <a:gd name="T5" fmla="*/ 1340723125 h 532"/>
                <a:gd name="T6" fmla="*/ 466229700 w 2948"/>
                <a:gd name="T7" fmla="*/ 1222276575 h 532"/>
                <a:gd name="T8" fmla="*/ 617439075 w 2948"/>
                <a:gd name="T9" fmla="*/ 1000502825 h 532"/>
                <a:gd name="T10" fmla="*/ 929938450 w 2948"/>
                <a:gd name="T11" fmla="*/ 733366263 h 532"/>
                <a:gd name="T12" fmla="*/ 1234876563 w 2948"/>
                <a:gd name="T13" fmla="*/ 289818763 h 532"/>
                <a:gd name="T14" fmla="*/ 1849794688 w 2948"/>
                <a:gd name="T15" fmla="*/ 0 h 532"/>
                <a:gd name="T16" fmla="*/ 2147483647 w 2948"/>
                <a:gd name="T17" fmla="*/ 488910313 h 532"/>
                <a:gd name="T18" fmla="*/ 2147483647 w 2948"/>
                <a:gd name="T19" fmla="*/ 791329063 h 532"/>
                <a:gd name="T20" fmla="*/ 2147483647 w 2948"/>
                <a:gd name="T21" fmla="*/ 1141631575 h 532"/>
                <a:gd name="T22" fmla="*/ 2147483647 w 2948"/>
                <a:gd name="T23" fmla="*/ 1328123138 h 5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48" h="532">
                  <a:moveTo>
                    <a:pt x="0" y="532"/>
                  </a:moveTo>
                  <a:lnTo>
                    <a:pt x="60" y="532"/>
                  </a:lnTo>
                  <a:lnTo>
                    <a:pt x="120" y="532"/>
                  </a:lnTo>
                  <a:lnTo>
                    <a:pt x="185" y="485"/>
                  </a:lnTo>
                  <a:lnTo>
                    <a:pt x="245" y="397"/>
                  </a:lnTo>
                  <a:lnTo>
                    <a:pt x="369" y="291"/>
                  </a:lnTo>
                  <a:lnTo>
                    <a:pt x="490" y="115"/>
                  </a:lnTo>
                  <a:lnTo>
                    <a:pt x="734" y="0"/>
                  </a:lnTo>
                  <a:lnTo>
                    <a:pt x="1104" y="194"/>
                  </a:lnTo>
                  <a:lnTo>
                    <a:pt x="1474" y="314"/>
                  </a:lnTo>
                  <a:lnTo>
                    <a:pt x="1968" y="453"/>
                  </a:lnTo>
                  <a:lnTo>
                    <a:pt x="2948" y="527"/>
                  </a:lnTo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Oval 110"/>
            <p:cNvSpPr>
              <a:spLocks noChangeArrowheads="1"/>
            </p:cNvSpPr>
            <p:nvPr/>
          </p:nvSpPr>
          <p:spPr bwMode="auto">
            <a:xfrm>
              <a:off x="2527300" y="5532436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5" name="Oval 111"/>
            <p:cNvSpPr>
              <a:spLocks noChangeArrowheads="1"/>
            </p:cNvSpPr>
            <p:nvPr/>
          </p:nvSpPr>
          <p:spPr bwMode="auto">
            <a:xfrm>
              <a:off x="2622550" y="5532436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6" name="Oval 112"/>
            <p:cNvSpPr>
              <a:spLocks noChangeArrowheads="1"/>
            </p:cNvSpPr>
            <p:nvPr/>
          </p:nvSpPr>
          <p:spPr bwMode="auto">
            <a:xfrm>
              <a:off x="2717800" y="5532436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7" name="Oval 113"/>
            <p:cNvSpPr>
              <a:spLocks noChangeArrowheads="1"/>
            </p:cNvSpPr>
            <p:nvPr/>
          </p:nvSpPr>
          <p:spPr bwMode="auto">
            <a:xfrm>
              <a:off x="2820988" y="5451473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8" name="Oval 114"/>
            <p:cNvSpPr>
              <a:spLocks noChangeArrowheads="1"/>
            </p:cNvSpPr>
            <p:nvPr/>
          </p:nvSpPr>
          <p:spPr bwMode="auto">
            <a:xfrm>
              <a:off x="2909888" y="5319711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9" name="Oval 115"/>
            <p:cNvSpPr>
              <a:spLocks noChangeArrowheads="1"/>
            </p:cNvSpPr>
            <p:nvPr/>
          </p:nvSpPr>
          <p:spPr bwMode="auto">
            <a:xfrm>
              <a:off x="3106737" y="5151436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0" name="Oval 116"/>
            <p:cNvSpPr>
              <a:spLocks noChangeArrowheads="1"/>
            </p:cNvSpPr>
            <p:nvPr/>
          </p:nvSpPr>
          <p:spPr bwMode="auto">
            <a:xfrm>
              <a:off x="3305175" y="4872035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1" name="Oval 117"/>
            <p:cNvSpPr>
              <a:spLocks noChangeArrowheads="1"/>
            </p:cNvSpPr>
            <p:nvPr/>
          </p:nvSpPr>
          <p:spPr bwMode="auto">
            <a:xfrm>
              <a:off x="3694113" y="4687885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2" name="Oval 118"/>
            <p:cNvSpPr>
              <a:spLocks noChangeArrowheads="1"/>
            </p:cNvSpPr>
            <p:nvPr/>
          </p:nvSpPr>
          <p:spPr bwMode="auto">
            <a:xfrm>
              <a:off x="4281488" y="4989510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3" name="Oval 119"/>
            <p:cNvSpPr>
              <a:spLocks noChangeArrowheads="1"/>
            </p:cNvSpPr>
            <p:nvPr/>
          </p:nvSpPr>
          <p:spPr bwMode="auto">
            <a:xfrm>
              <a:off x="4867275" y="5187949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4" name="Oval 120"/>
            <p:cNvSpPr>
              <a:spLocks noChangeArrowheads="1"/>
            </p:cNvSpPr>
            <p:nvPr/>
          </p:nvSpPr>
          <p:spPr bwMode="auto">
            <a:xfrm>
              <a:off x="5645149" y="5407024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45" name="Oval 121"/>
            <p:cNvSpPr>
              <a:spLocks noChangeArrowheads="1"/>
            </p:cNvSpPr>
            <p:nvPr/>
          </p:nvSpPr>
          <p:spPr bwMode="auto">
            <a:xfrm>
              <a:off x="7207248" y="5524499"/>
              <a:ext cx="82800" cy="82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146" name="Rectangle 137"/>
          <p:cNvSpPr>
            <a:spLocks noChangeArrowheads="1"/>
          </p:cNvSpPr>
          <p:nvPr/>
        </p:nvSpPr>
        <p:spPr bwMode="auto">
          <a:xfrm>
            <a:off x="4238625" y="6076950"/>
            <a:ext cx="1257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00" dirty="0">
                <a:latin typeface="+mj-lt"/>
              </a:rPr>
              <a:t>Time, Hours</a:t>
            </a:r>
          </a:p>
        </p:txBody>
      </p:sp>
      <p:sp>
        <p:nvSpPr>
          <p:cNvPr id="147" name="Rectangle 141"/>
          <p:cNvSpPr>
            <a:spLocks noChangeArrowheads="1"/>
          </p:cNvSpPr>
          <p:nvPr/>
        </p:nvSpPr>
        <p:spPr bwMode="auto">
          <a:xfrm>
            <a:off x="3711575" y="1906308"/>
            <a:ext cx="3495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Subjects with severe renal impairment (n=8)</a:t>
            </a:r>
          </a:p>
        </p:txBody>
      </p:sp>
      <p:sp>
        <p:nvSpPr>
          <p:cNvPr id="148" name="Rectangle 144"/>
          <p:cNvSpPr>
            <a:spLocks noChangeArrowheads="1"/>
          </p:cNvSpPr>
          <p:nvPr/>
        </p:nvSpPr>
        <p:spPr bwMode="auto">
          <a:xfrm>
            <a:off x="3711575" y="2134908"/>
            <a:ext cx="2490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Matched healthy subjects (n=8)</a:t>
            </a:r>
          </a:p>
        </p:txBody>
      </p:sp>
      <p:sp>
        <p:nvSpPr>
          <p:cNvPr id="149" name="Line 142"/>
          <p:cNvSpPr>
            <a:spLocks noChangeShapeType="1"/>
          </p:cNvSpPr>
          <p:nvPr/>
        </p:nvSpPr>
        <p:spPr bwMode="auto">
          <a:xfrm>
            <a:off x="3352800" y="2007908"/>
            <a:ext cx="292100" cy="0"/>
          </a:xfrm>
          <a:prstGeom prst="line">
            <a:avLst/>
          </a:prstGeom>
          <a:noFill/>
          <a:ln w="28575">
            <a:solidFill>
              <a:srgbClr val="3264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Oval 143"/>
          <p:cNvSpPr>
            <a:spLocks noChangeArrowheads="1"/>
          </p:cNvSpPr>
          <p:nvPr/>
        </p:nvSpPr>
        <p:spPr bwMode="auto">
          <a:xfrm>
            <a:off x="3452813" y="1963458"/>
            <a:ext cx="80962" cy="809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1" name="Line 145"/>
          <p:cNvSpPr>
            <a:spLocks noChangeShapeType="1"/>
          </p:cNvSpPr>
          <p:nvPr/>
        </p:nvSpPr>
        <p:spPr bwMode="auto">
          <a:xfrm>
            <a:off x="3352800" y="2247457"/>
            <a:ext cx="2921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Oval 146"/>
          <p:cNvSpPr>
            <a:spLocks noChangeArrowheads="1"/>
          </p:cNvSpPr>
          <p:nvPr/>
        </p:nvSpPr>
        <p:spPr bwMode="auto">
          <a:xfrm>
            <a:off x="3452813" y="2206182"/>
            <a:ext cx="80962" cy="809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3" name="Rectangle 152"/>
          <p:cNvSpPr/>
          <p:nvPr/>
        </p:nvSpPr>
        <p:spPr>
          <a:xfrm rot="16200000">
            <a:off x="-46037" y="3709987"/>
            <a:ext cx="2941638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latin typeface="+mj-lt"/>
              </a:rPr>
              <a:t>Simeprevir </a:t>
            </a:r>
            <a:r>
              <a:rPr lang="en-GB" sz="1600" dirty="0">
                <a:latin typeface="+mj-lt"/>
              </a:rPr>
              <a:t>Plasma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Concentration, ng/mL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304800" y="6230779"/>
            <a:ext cx="2109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PH" altLang="en-US" sz="1000" dirty="0">
                <a:solidFill>
                  <a:schemeClr val="tx2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Bars represent standard </a:t>
            </a:r>
            <a:r>
              <a:rPr lang="en-PH" altLang="en-US" sz="1000" dirty="0" smtClean="0">
                <a:solidFill>
                  <a:schemeClr val="tx2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deviation</a:t>
            </a:r>
            <a:endParaRPr lang="en-PH" altLang="en-US" sz="1000" dirty="0">
              <a:solidFill>
                <a:schemeClr val="tx2"/>
              </a:solidFill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356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Saxena</a:t>
            </a:r>
            <a:r>
              <a:rPr lang="en-US" dirty="0"/>
              <a:t> V, et al.  50</a:t>
            </a:r>
            <a:r>
              <a:rPr lang="en-US" baseline="30000" dirty="0"/>
              <a:t>th</a:t>
            </a:r>
            <a:r>
              <a:rPr lang="en-US" dirty="0"/>
              <a:t> EASL. 2015; Abstract LP08.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Sofosbuvir-Containing Regimens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including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Patients with Renal Disease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HCV-TARGET Trial: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813087"/>
              </p:ext>
            </p:extLst>
          </p:nvPr>
        </p:nvGraphicFramePr>
        <p:xfrm>
          <a:off x="478632" y="1676400"/>
          <a:ext cx="8189912" cy="41148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89912"/>
              </a:tblGrid>
              <a:tr h="2778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HCV-Target and Patients with Renal Disease: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7607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Longitudinal, cohort study with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sofosbuvir-containing regimens, including patients with renal disease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56 centers in US, Germany, and Canada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treated with sofosbuvir-containing regimen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 1-6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 or older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and treatment experienced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Includes patients with baseline renal insufficiency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Includes patients with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Efficacy (SVR12), safety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134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Sofosbuvir-Containing Regimens in Patients with Renal </a:t>
            </a:r>
            <a:r>
              <a:rPr lang="en-US" sz="2400" dirty="0"/>
              <a:t>Disease HCV -TARGET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HCV TARGET: SVR12, by Baseline </a:t>
            </a:r>
            <a:r>
              <a:rPr lang="en-US" dirty="0" err="1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eGFR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Saxena</a:t>
            </a:r>
            <a:r>
              <a:rPr lang="en-US" dirty="0"/>
              <a:t> V, et al.  50</a:t>
            </a:r>
            <a:r>
              <a:rPr lang="en-US" baseline="30000" dirty="0"/>
              <a:t>th</a:t>
            </a:r>
            <a:r>
              <a:rPr lang="en-US" dirty="0"/>
              <a:t> EASL. 2015; Abstract LP08.</a:t>
            </a: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514433"/>
              </p:ext>
            </p:extLst>
          </p:nvPr>
        </p:nvGraphicFramePr>
        <p:xfrm>
          <a:off x="382588" y="19050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1817041" y="50292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15/17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40394" y="50292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39/48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62882" y="5029200"/>
            <a:ext cx="86264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125/140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33990" y="5029200"/>
            <a:ext cx="11430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1128/1393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92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Sofosbuvir-Containing Regimens including Patients with Renal Disease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HCV-TARGET Trial: </a:t>
            </a:r>
            <a:r>
              <a:rPr lang="en-US" sz="2400" dirty="0" smtClean="0"/>
              <a:t>Result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HCV-TARGET Trial: </a:t>
            </a:r>
            <a:r>
              <a:rPr lang="en-US" dirty="0" smtClean="0"/>
              <a:t>SVR12 Results by Baseline </a:t>
            </a:r>
            <a:r>
              <a:rPr lang="en-US" dirty="0" err="1" smtClean="0"/>
              <a:t>eGFR</a:t>
            </a:r>
            <a:r>
              <a:rPr lang="en-US" dirty="0" smtClean="0"/>
              <a:t>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Saxena</a:t>
            </a:r>
            <a:r>
              <a:rPr lang="en-US" dirty="0"/>
              <a:t> V, et al.  50</a:t>
            </a:r>
            <a:r>
              <a:rPr lang="en-US" baseline="30000" dirty="0"/>
              <a:t>th</a:t>
            </a:r>
            <a:r>
              <a:rPr lang="en-US" dirty="0"/>
              <a:t> EASL. 2015; Abstract LP08.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507953"/>
              </p:ext>
            </p:extLst>
          </p:nvPr>
        </p:nvGraphicFramePr>
        <p:xfrm>
          <a:off x="254359" y="1828800"/>
          <a:ext cx="86106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1143000" y="4876800"/>
            <a:ext cx="5029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1/1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62200" y="4876800"/>
            <a:ext cx="5029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2/2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33854" y="4876800"/>
            <a:ext cx="5029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</a:rPr>
              <a:t>4</a:t>
            </a:r>
            <a:r>
              <a:rPr lang="en-US" sz="1000" dirty="0" smtClean="0">
                <a:solidFill>
                  <a:schemeClr val="bg1"/>
                </a:solidFill>
              </a:rPr>
              <a:t>/4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43288" y="4876800"/>
            <a:ext cx="5029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8/10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38663" y="4876800"/>
            <a:ext cx="5029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1/3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18235" y="4876800"/>
            <a:ext cx="5029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9/9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77048" y="4876800"/>
            <a:ext cx="5029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8/10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89798" y="4876800"/>
            <a:ext cx="5029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20/25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66452" y="4876800"/>
            <a:ext cx="5029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13/14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27022" y="4876800"/>
            <a:ext cx="5029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12/13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04555" y="4876800"/>
            <a:ext cx="5029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38/45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20386" y="4876800"/>
            <a:ext cx="502904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62/68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19994" y="4876800"/>
            <a:ext cx="65834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188/</a:t>
            </a:r>
            <a:br>
              <a:rPr lang="en-US" sz="1000" dirty="0" smtClean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bg1"/>
                </a:solidFill>
              </a:rPr>
              <a:t>232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66320" y="4876800"/>
            <a:ext cx="65834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135/</a:t>
            </a:r>
            <a:br>
              <a:rPr lang="en-US" sz="1000" dirty="0" smtClean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bg1"/>
                </a:solidFill>
              </a:rPr>
              <a:t>171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62163" y="4876800"/>
            <a:ext cx="65834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292/</a:t>
            </a:r>
            <a:br>
              <a:rPr lang="en-US" sz="1000" dirty="0" smtClean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bg1"/>
                </a:solidFill>
              </a:rPr>
              <a:t>400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659720" y="4876800"/>
            <a:ext cx="65834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480/</a:t>
            </a:r>
            <a:br>
              <a:rPr lang="en-US" sz="1000" dirty="0" smtClean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bg1"/>
                </a:solidFill>
              </a:rPr>
              <a:t>552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6104274"/>
            <a:ext cx="9162288" cy="2712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36576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300" dirty="0" smtClean="0">
                <a:solidFill>
                  <a:srgbClr val="000000"/>
                </a:solidFill>
                <a:latin typeface="Arial" pitchFamily="22" charset="0"/>
              </a:rPr>
              <a:t>Abbreviations: SOF = sofosbuvir; PEG = peginterferon; RBV = ribavirin; SMV = </a:t>
            </a:r>
            <a:r>
              <a:rPr lang="en-US" sz="1300" dirty="0" err="1" smtClean="0">
                <a:solidFill>
                  <a:srgbClr val="000000"/>
                </a:solidFill>
                <a:latin typeface="Arial" pitchFamily="22" charset="0"/>
              </a:rPr>
              <a:t>simeprevir</a:t>
            </a:r>
            <a:endParaRPr lang="en-US" sz="13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3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et al.  50</a:t>
            </a:r>
            <a:r>
              <a:rPr lang="en-US" baseline="30000" dirty="0"/>
              <a:t>th</a:t>
            </a:r>
            <a:r>
              <a:rPr lang="en-US" dirty="0"/>
              <a:t> EASL. 2015; Abstract L01.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Ombit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asvir-Paritaprevir-Ritonavir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Dasabuvir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&amp; Renal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700" dirty="0"/>
              <a:t>RUBY-</a:t>
            </a:r>
            <a:r>
              <a:rPr lang="en-US" sz="2700" dirty="0" smtClean="0"/>
              <a:t>I: Study Design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398198"/>
              </p:ext>
            </p:extLst>
          </p:nvPr>
        </p:nvGraphicFramePr>
        <p:xfrm>
          <a:off x="459957" y="1447800"/>
          <a:ext cx="8224086" cy="4779645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RUBY-I: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084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3b,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and dasabuvir) with or without ribavirin for 12 weeks in treatment-naïve patients with chronic HCV GT1 and advanced kidney disease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9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Adults with chronic HCV genotype 1 infection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kidney disease stage 4 or 5 (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eGFR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&lt;30 mL/min/1.73 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2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 +/- HD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Baseline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Hb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≥10 g/dL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9014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et al.  50</a:t>
            </a:r>
            <a:r>
              <a:rPr lang="en-US" baseline="30000" dirty="0"/>
              <a:t>th</a:t>
            </a:r>
            <a:r>
              <a:rPr lang="en-US" dirty="0"/>
              <a:t> EASL. 2015; Abstract L01.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Ombit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asvir-Paritaprevir-Ritonavir and Dasabuvir in GT1 &amp; Renal 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700" dirty="0"/>
              <a:t>RUBY-I: </a:t>
            </a:r>
            <a:r>
              <a:rPr lang="en-US" sz="2700" dirty="0" smtClean="0"/>
              <a:t>Regimens</a:t>
            </a:r>
            <a:endParaRPr lang="en-US" sz="2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757559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84496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392689"/>
            <a:ext cx="728747" cy="6799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 1a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 = 13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92689"/>
            <a:ext cx="4020818" cy="67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Dasabuvir + </a:t>
            </a:r>
            <a:r>
              <a:rPr lang="en-US" sz="1800" b="1" dirty="0" smtClean="0">
                <a:latin typeface="Arial"/>
                <a:cs typeface="Arial"/>
              </a:rPr>
              <a:t>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55739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513400"/>
            <a:ext cx="4020818" cy="677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lIns="274320" anchor="ctr"/>
          <a:lstStyle/>
          <a:p>
            <a:r>
              <a:rPr lang="en-US" sz="1800" b="1" dirty="0">
                <a:latin typeface="Arial"/>
                <a:cs typeface="Arial"/>
              </a:rPr>
              <a:t>Ombitasvir-</a:t>
            </a:r>
            <a:r>
              <a:rPr lang="en-US" sz="1800" b="1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800" b="1" dirty="0">
                <a:latin typeface="Arial"/>
                <a:cs typeface="Arial"/>
              </a:rPr>
              <a:t>-Ritonavir and </a:t>
            </a:r>
            <a:r>
              <a:rPr lang="en-US" sz="1800" b="1" dirty="0" smtClean="0">
                <a:latin typeface="Arial"/>
                <a:cs typeface="Arial"/>
              </a:rPr>
              <a:t>Dasabuvir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91500" y="364235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9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for patients not on hemodialysis: 200 mg once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for patients on hemodialysis: 200 mg given 4 hours before each hemodialysis session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7740" y="3513400"/>
            <a:ext cx="728747" cy="6799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GT 1b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n = 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68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rgbClr val="F0EADC"/>
                </a:solidFill>
              </a:rPr>
              <a:t>Ombitasvir-Paritaprevir-Ritonavir and Dasabuvir in GT1 &amp; Renal Disease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400" dirty="0"/>
              <a:t>RUBY-I: Baseline </a:t>
            </a:r>
            <a:r>
              <a:rPr lang="en-US" sz="2400" dirty="0" smtClean="0"/>
              <a:t>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RUBY-I</a:t>
            </a:r>
            <a:r>
              <a:rPr lang="en-US" dirty="0"/>
              <a:t>: </a:t>
            </a:r>
            <a:r>
              <a:rPr lang="en-US" dirty="0" smtClean="0"/>
              <a:t>SVR 12 Rates*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Pockros</a:t>
            </a:r>
            <a:r>
              <a:rPr lang="en-US" dirty="0"/>
              <a:t> PJ, et al.  50</a:t>
            </a:r>
            <a:r>
              <a:rPr lang="en-US" baseline="30000" dirty="0"/>
              <a:t>th</a:t>
            </a:r>
            <a:r>
              <a:rPr lang="en-US" dirty="0"/>
              <a:t> EASL. 2015; Abstract L01.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05289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85/88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91/91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193" y="6019800"/>
            <a:ext cx="9171433" cy="33012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ribavirin; </a:t>
            </a:r>
            <a:r>
              <a:rPr lang="en-US" sz="1400" b="1" dirty="0" smtClean="0">
                <a:latin typeface="Arial"/>
                <a:cs typeface="Arial"/>
              </a:rPr>
              <a:t>EOT</a:t>
            </a:r>
            <a:r>
              <a:rPr lang="en-US" sz="1400" dirty="0" smtClean="0">
                <a:latin typeface="Arial"/>
                <a:cs typeface="Arial"/>
              </a:rPr>
              <a:t> = end of treatment</a:t>
            </a:r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902790"/>
              </p:ext>
            </p:extLst>
          </p:nvPr>
        </p:nvGraphicFramePr>
        <p:xfrm>
          <a:off x="306388" y="1828800"/>
          <a:ext cx="8534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1648693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/12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/2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9/9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454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1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r>
              <a:rPr lang="en-US" sz="1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29400" y="5047495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en-US" sz="1600" dirty="0" smtClean="0">
                <a:solidFill>
                  <a:schemeClr val="bg1"/>
                </a:solidFill>
              </a:rPr>
              <a:t>/2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26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AASLD/</a:t>
            </a:r>
            <a:r>
              <a:rPr lang="en-US" dirty="0" smtClean="0"/>
              <a:t>IDSA/IAS-USA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www.hcvguidelines.org</a:t>
            </a:r>
            <a:r>
              <a:rPr lang="en-US" dirty="0"/>
              <a:t>). Viewed </a:t>
            </a:r>
            <a:r>
              <a:rPr lang="en-US" dirty="0" smtClean="0"/>
              <a:t>June 26, 2015</a:t>
            </a:r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0EADC"/>
                </a:solidFill>
              </a:rPr>
              <a:t>AASLD/IDSA/IAS-USA 2015 HCV Treatment Recommendations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/>
              <a:t>Recommendations for Patients with Renal Impairment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75769"/>
              </p:ext>
            </p:extLst>
          </p:nvPr>
        </p:nvGraphicFramePr>
        <p:xfrm>
          <a:off x="350520" y="1447800"/>
          <a:ext cx="8412480" cy="483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2480"/>
              </a:tblGrid>
              <a:tr h="5374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AASLD/IDSA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Recommendations for Patients with Renal Impairment*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182880" marR="18288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4868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Dosage adjustments for patients with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mild to moderate renal impairment (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CrCl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 mL/min-80 mL/min)</a:t>
                      </a:r>
                      <a:endParaRPr lang="en-US" sz="2000" b="1" i="0" dirty="0">
                        <a:latin typeface="Arial"/>
                        <a:cs typeface="Arial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no dosage adjustment required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Simeprevir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no dosage adjustment required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Ledipasvir-sofosbuvir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no dosage adjustment required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Ombitasvir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-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paritaprevir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-ritonavir +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dasabuvir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no dosage adjustment required</a:t>
                      </a:r>
                      <a:endParaRPr lang="en-US" sz="1800" b="0" dirty="0">
                        <a:latin typeface="Arial"/>
                        <a:cs typeface="Arial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Dosage adjustments for patients with severe renal impairment</a:t>
                      </a:r>
                      <a:b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CrCl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&lt;30 mL/min or ESRD)</a:t>
                      </a:r>
                      <a:endParaRPr lang="en-US" sz="1800" b="1" i="0" dirty="0" smtClean="0">
                        <a:latin typeface="+mn-lt"/>
                        <a:cs typeface="Arial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950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Treatment can be contemplated after consultation with an expert, because safety and efficacy data are not available for these patients.</a:t>
                      </a:r>
                      <a:endParaRPr lang="en-US" sz="1800" b="0" i="0" dirty="0" smtClean="0">
                        <a:latin typeface="+mn-lt"/>
                        <a:cs typeface="Arial"/>
                      </a:endParaRPr>
                    </a:p>
                  </a:txBody>
                  <a:tcPr marL="182880" marR="182880" marT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</a:tr>
              <a:tr h="517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*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Recommendations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f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or patients with renal impairment, including severe renal impairment (</a:t>
                      </a:r>
                      <a:r>
                        <a:rPr lang="en-US" sz="1400" b="0" i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creatinine</a:t>
                      </a:r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clearance &lt;30 mL/min) or end-stage renal disease requiring hemodialysis or peritoneal dialysis</a:t>
                      </a:r>
                      <a:endParaRPr lang="en-US" sz="1400" b="0" i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8795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HCV and Renal Transplantation</a:t>
            </a:r>
            <a:endParaRPr lang="en-US" sz="2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HCV in Patients with Renal </a:t>
            </a:r>
            <a:r>
              <a:rPr lang="en-US" dirty="0" smtClean="0"/>
              <a:t>Insufficiency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0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HCV on Outcome of Renal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dirty="0" smtClean="0">
                <a:latin typeface="Arial"/>
                <a:cs typeface="Arial"/>
              </a:rPr>
              <a:t>HCV increases glomerulonephritis in transplanted kidney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dirty="0">
                <a:latin typeface="Arial"/>
                <a:cs typeface="Arial"/>
              </a:rPr>
              <a:t>HCV </a:t>
            </a:r>
            <a:r>
              <a:rPr lang="en-US" dirty="0" smtClean="0">
                <a:latin typeface="Arial"/>
                <a:cs typeface="Arial"/>
              </a:rPr>
              <a:t>reduces renal allograft survival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dirty="0" smtClean="0">
                <a:latin typeface="Arial"/>
                <a:cs typeface="Arial"/>
              </a:rPr>
              <a:t>HCV decreases long-term patient survival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None/>
            </a:pPr>
            <a:endParaRPr lang="en-US" dirty="0" smtClean="0">
              <a:latin typeface="Arial"/>
              <a:cs typeface="Arial"/>
            </a:endParaRPr>
          </a:p>
          <a:p>
            <a:pPr marL="274320" indent="-45720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dirty="0" smtClean="0">
                <a:latin typeface="Arial"/>
                <a:ea typeface="Wingdings"/>
                <a:cs typeface="Arial"/>
                <a:sym typeface="Wingdings"/>
              </a:rPr>
              <a:t></a:t>
            </a:r>
            <a:r>
              <a:rPr lang="en-US" dirty="0" smtClean="0">
                <a:latin typeface="Arial"/>
                <a:cs typeface="Arial"/>
              </a:rPr>
              <a:t>HCV infection is not a contraindication to renal transplantation unless portal hypertension is present or there is decompensated liver disease since patient survival with RT is better than with dialysis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Baid-Agrawal</a:t>
            </a:r>
            <a:r>
              <a:rPr lang="en-US" dirty="0" smtClean="0"/>
              <a:t> S, et al. Am J Transplant. 2014. August [</a:t>
            </a:r>
            <a:r>
              <a:rPr lang="en-US" dirty="0" err="1" smtClean="0"/>
              <a:t>Epub</a:t>
            </a:r>
            <a:r>
              <a:rPr lang="en-US" dirty="0" smtClean="0"/>
              <a:t> ahead of print]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2552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9159241" cy="4117854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0" tIns="91440" rIns="457200" bIns="91440" rtlCol="0" anchor="ctr"/>
          <a:lstStyle/>
          <a:p>
            <a:pPr marL="530352" indent="-256032">
              <a:lnSpc>
                <a:spcPts val="3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Background and Staging of Renal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isease</a:t>
            </a:r>
          </a:p>
          <a:p>
            <a:pPr marL="530352" indent="-256032">
              <a:lnSpc>
                <a:spcPts val="3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Treatment with Interferon-Based Regimens</a:t>
            </a:r>
          </a:p>
          <a:p>
            <a:pPr marL="530352" indent="-256032">
              <a:lnSpc>
                <a:spcPts val="3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Treatment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smtClean="0">
                <a:solidFill>
                  <a:schemeClr val="bg1"/>
                </a:solidFill>
              </a:rPr>
              <a:t>Direct-Acting Antiviral Agents</a:t>
            </a:r>
          </a:p>
          <a:p>
            <a:pPr marL="530352" indent="-256032">
              <a:lnSpc>
                <a:spcPts val="3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Hepatitis C and Renal Transplantation</a:t>
            </a:r>
          </a:p>
          <a:p>
            <a:pPr marL="530352" indent="-256032">
              <a:lnSpc>
                <a:spcPts val="3400"/>
              </a:lnSpc>
              <a:spcBef>
                <a:spcPts val="24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-1" y="457200"/>
            <a:ext cx="9162288" cy="1042727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274320" tIns="45431" rIns="92486" bIns="45431" anchor="ctr">
            <a:prstTxWarp prst="textNoShape">
              <a:avLst/>
            </a:prstTxWarp>
          </a:bodyPr>
          <a:lstStyle/>
          <a:p>
            <a:pPr marL="320040" defTabSz="935038">
              <a:spcBef>
                <a:spcPct val="50000"/>
              </a:spcBef>
            </a:pP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Treatment of Hepatitis C in Patients with Renal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Insufficiency</a:t>
            </a:r>
            <a:endParaRPr lang="en-US" b="1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742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Relative Risk of Death among Patients Undergoing Renal Transplantation versus those who Remained on Dialysis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Relative Risk of Death (all causes): Transplanted versus Dialysis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Pereira BJG, et al.  Kidney Int. 1998;53:1374-81.</a:t>
            </a:r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664027"/>
              </p:ext>
            </p:extLst>
          </p:nvPr>
        </p:nvGraphicFramePr>
        <p:xfrm>
          <a:off x="344488" y="1828800"/>
          <a:ext cx="84582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219200" y="5152490"/>
            <a:ext cx="7504175" cy="0"/>
          </a:xfrm>
          <a:prstGeom prst="line">
            <a:avLst/>
          </a:prstGeom>
          <a:ln w="12700" cmpd="sng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31532" y="1956541"/>
            <a:ext cx="7488519" cy="6646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97280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Above red line = higher death risk with Renal Transplant</a:t>
            </a:r>
          </a:p>
          <a:p>
            <a:r>
              <a:rPr lang="en-US" sz="1800" dirty="0" smtClean="0">
                <a:latin typeface="Arial"/>
                <a:cs typeface="Arial"/>
              </a:rPr>
              <a:t>Below red line = higher death risk with Dialysis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861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F0EADC"/>
                </a:solidFill>
              </a:rPr>
              <a:t>Hepatitis C and Renal </a:t>
            </a:r>
            <a:r>
              <a:rPr lang="en-US" altLang="en-US" dirty="0">
                <a:solidFill>
                  <a:srgbClr val="F0EADC"/>
                </a:solidFill>
              </a:rPr>
              <a:t>D</a:t>
            </a:r>
            <a:r>
              <a:rPr lang="en-US" altLang="en-US" dirty="0" smtClean="0">
                <a:solidFill>
                  <a:srgbClr val="F0EADC"/>
                </a:solidFill>
              </a:rPr>
              <a:t>isease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700" dirty="0" smtClean="0"/>
              <a:t>Rationale </a:t>
            </a:r>
            <a:r>
              <a:rPr lang="en-US" altLang="en-US" sz="2700" dirty="0"/>
              <a:t>for HCV Treatment in </a:t>
            </a:r>
            <a:r>
              <a:rPr lang="en-US" altLang="en-US" sz="2700" dirty="0" smtClean="0"/>
              <a:t>Renal Transplant Candidate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2"/>
          </p:nvPr>
        </p:nvSpPr>
        <p:spPr>
          <a:xfrm>
            <a:off x="239549" y="1587500"/>
            <a:ext cx="8679943" cy="4800600"/>
          </a:xfrm>
        </p:spPr>
        <p:txBody>
          <a:bodyPr lIns="91440">
            <a:noAutofit/>
          </a:bodyPr>
          <a:lstStyle/>
          <a:p>
            <a:pPr marL="320040" indent="-274320">
              <a:lnSpc>
                <a:spcPts val="2600"/>
              </a:lnSpc>
              <a:spcBef>
                <a:spcPts val="2000"/>
              </a:spcBef>
              <a:defRPr/>
            </a:pPr>
            <a:r>
              <a:rPr lang="en-US" altLang="en-US" sz="2000" dirty="0" smtClean="0"/>
              <a:t>Eradicate HCV as immunologic stimulus to B-cells to decrease immune complex formation and impact vasculitis or glomerulonephritis</a:t>
            </a:r>
            <a:endParaRPr lang="en-US" altLang="en-US" sz="2000" b="0" dirty="0" smtClean="0"/>
          </a:p>
          <a:p>
            <a:pPr marL="320040" indent="-274320">
              <a:lnSpc>
                <a:spcPts val="2600"/>
              </a:lnSpc>
              <a:spcBef>
                <a:spcPts val="2000"/>
              </a:spcBef>
              <a:defRPr/>
            </a:pPr>
            <a:r>
              <a:rPr lang="en-US" altLang="en-US" sz="2000" b="0" dirty="0" smtClean="0"/>
              <a:t>Decrease extrahepatic HCV-related complications</a:t>
            </a:r>
          </a:p>
          <a:p>
            <a:pPr marL="320040" indent="-274320">
              <a:lnSpc>
                <a:spcPts val="2600"/>
              </a:lnSpc>
              <a:spcBef>
                <a:spcPts val="2000"/>
              </a:spcBef>
              <a:defRPr/>
            </a:pPr>
            <a:r>
              <a:rPr lang="en-US" altLang="en-US" sz="2000" dirty="0"/>
              <a:t>Prevent HCV-related post-transplant </a:t>
            </a:r>
            <a:r>
              <a:rPr lang="en-US" altLang="en-US" sz="2000" dirty="0" smtClean="0"/>
              <a:t>complications</a:t>
            </a:r>
            <a:br>
              <a:rPr lang="en-US" altLang="en-US" sz="2000" dirty="0" smtClean="0"/>
            </a:br>
            <a:r>
              <a:rPr lang="en-US" altLang="en-US" sz="2000" dirty="0" smtClean="0"/>
              <a:t>- Interaction with HCV immune complexes and </a:t>
            </a:r>
            <a:r>
              <a:rPr lang="en-US" altLang="en-US" sz="2000" dirty="0" err="1" smtClean="0"/>
              <a:t>calcineurin</a:t>
            </a:r>
            <a:r>
              <a:rPr lang="en-US" altLang="en-US" sz="2000" dirty="0" smtClean="0"/>
              <a:t> inhibitor</a:t>
            </a:r>
            <a:br>
              <a:rPr lang="en-US" altLang="en-US" sz="2000" dirty="0" smtClean="0"/>
            </a:br>
            <a:r>
              <a:rPr lang="en-US" altLang="en-US" sz="2000" dirty="0" smtClean="0"/>
              <a:t>  related renal toxicity</a:t>
            </a:r>
            <a:endParaRPr lang="en-US" altLang="en-US" sz="2000" dirty="0"/>
          </a:p>
          <a:p>
            <a:pPr marL="320040" indent="-274320">
              <a:lnSpc>
                <a:spcPts val="2600"/>
              </a:lnSpc>
              <a:spcBef>
                <a:spcPts val="2000"/>
              </a:spcBef>
              <a:defRPr/>
            </a:pPr>
            <a:r>
              <a:rPr lang="en-US" altLang="en-US" sz="2000" dirty="0" smtClean="0"/>
              <a:t>HCV-related liver disease may accelerate with post-transplant immunosuppression</a:t>
            </a:r>
          </a:p>
          <a:p>
            <a:pPr marL="320040" indent="-274320">
              <a:lnSpc>
                <a:spcPts val="2600"/>
              </a:lnSpc>
              <a:spcBef>
                <a:spcPts val="2000"/>
              </a:spcBef>
              <a:defRPr/>
            </a:pPr>
            <a:r>
              <a:rPr lang="en-US" altLang="en-US" sz="2000" b="0" dirty="0" smtClean="0"/>
              <a:t>Post-transplant treatment extremely difficult due to risk of graft rejection from interferon (historical)</a:t>
            </a:r>
          </a:p>
          <a:p>
            <a:pPr marL="320040" indent="-274320">
              <a:lnSpc>
                <a:spcPts val="2600"/>
              </a:lnSpc>
              <a:spcBef>
                <a:spcPts val="2000"/>
              </a:spcBef>
              <a:buNone/>
              <a:defRPr/>
            </a:pPr>
            <a:endParaRPr lang="en-US" altLang="en-US" sz="2000" b="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91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of HCV after Renal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3360"/>
              </a:lnSpc>
              <a:spcBef>
                <a:spcPts val="2000"/>
              </a:spcBef>
            </a:pPr>
            <a:r>
              <a:rPr lang="en-US" dirty="0" smtClean="0"/>
              <a:t>Interferon-based therapy relatively contraindicated because of risk of allograft rejection and loss</a:t>
            </a:r>
          </a:p>
          <a:p>
            <a:pPr>
              <a:lnSpc>
                <a:spcPts val="3360"/>
              </a:lnSpc>
              <a:spcBef>
                <a:spcPts val="2000"/>
              </a:spcBef>
              <a:buFont typeface="Arial"/>
              <a:buChar char="•"/>
            </a:pPr>
            <a:r>
              <a:rPr lang="en-US" dirty="0" smtClean="0"/>
              <a:t>Post-transplant interferon/ribavirin recommended only for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 smtClean="0"/>
              <a:t>Fibrosing</a:t>
            </a:r>
            <a:r>
              <a:rPr lang="en-US" dirty="0" smtClean="0"/>
              <a:t> </a:t>
            </a:r>
            <a:r>
              <a:rPr lang="en-US" dirty="0" err="1" smtClean="0"/>
              <a:t>cholestatic</a:t>
            </a:r>
            <a:r>
              <a:rPr lang="en-US" dirty="0" smtClean="0"/>
              <a:t> hepatitis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2400" dirty="0" smtClean="0"/>
              <a:t>IF </a:t>
            </a:r>
            <a:r>
              <a:rPr lang="en-US" sz="2400" dirty="0" err="1" smtClean="0"/>
              <a:t>daclatasvir</a:t>
            </a:r>
            <a:r>
              <a:rPr lang="en-US" sz="2400" dirty="0" smtClean="0"/>
              <a:t> compassionate use not available</a:t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dirty="0" smtClean="0"/>
              <a:t>Life-threatening vasculitis</a:t>
            </a:r>
          </a:p>
          <a:p>
            <a:pPr>
              <a:lnSpc>
                <a:spcPts val="3360"/>
              </a:lnSpc>
              <a:spcBef>
                <a:spcPts val="2000"/>
              </a:spcBef>
            </a:pPr>
            <a:r>
              <a:rPr lang="en-US" dirty="0" smtClean="0"/>
              <a:t>Interferon-free regimens will provide new options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621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0EADC"/>
                </a:solidFill>
              </a:rPr>
              <a:t>Treatment of HCV Post-Renal Transplant</a:t>
            </a:r>
            <a:endParaRPr lang="en-US" alt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sz="half" idx="2"/>
          </p:nvPr>
        </p:nvSpPr>
        <p:spPr>
          <a:xfrm>
            <a:off x="119993" y="1587500"/>
            <a:ext cx="8807961" cy="4800600"/>
          </a:xfrm>
        </p:spPr>
        <p:txBody>
          <a:bodyPr>
            <a:noAutofit/>
          </a:bodyPr>
          <a:lstStyle/>
          <a:p>
            <a:pPr>
              <a:spcBef>
                <a:spcPts val="2000"/>
              </a:spcBef>
            </a:pPr>
            <a:r>
              <a:rPr lang="en-US" altLang="en-US" sz="2000" dirty="0" smtClean="0"/>
              <a:t>Renal </a:t>
            </a:r>
            <a:r>
              <a:rPr lang="en-US" altLang="en-US" sz="2000" dirty="0"/>
              <a:t>function less problematic depending </a:t>
            </a:r>
            <a:r>
              <a:rPr lang="en-US" altLang="en-US" sz="2000" dirty="0" smtClean="0"/>
              <a:t>on:</a:t>
            </a:r>
            <a:br>
              <a:rPr lang="en-US" altLang="en-US" sz="2000" dirty="0" smtClean="0"/>
            </a:br>
            <a:r>
              <a:rPr lang="en-US" altLang="en-US" sz="2000" dirty="0" smtClean="0"/>
              <a:t>- Use, dose, &amp; blood levels of </a:t>
            </a:r>
            <a:r>
              <a:rPr lang="en-US" sz="2000" dirty="0" err="1" smtClean="0"/>
              <a:t>calcineurin</a:t>
            </a:r>
            <a:r>
              <a:rPr lang="en-US" sz="2000" dirty="0" smtClean="0"/>
              <a:t> inhibitor </a:t>
            </a:r>
            <a:r>
              <a:rPr lang="en-US" sz="1800" dirty="0" smtClean="0"/>
              <a:t>(cyclosporine, </a:t>
            </a:r>
            <a:r>
              <a:rPr lang="en-US" sz="1800" dirty="0" err="1" smtClean="0"/>
              <a:t>tacrolimus</a:t>
            </a:r>
            <a:r>
              <a:rPr lang="en-US" sz="1800" dirty="0"/>
              <a:t>)</a:t>
            </a:r>
            <a:r>
              <a:rPr lang="en-US" altLang="en-US" sz="1800" dirty="0" smtClean="0"/>
              <a:t>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>- </a:t>
            </a:r>
            <a:r>
              <a:rPr lang="en-US" altLang="en-US" sz="2000" dirty="0"/>
              <a:t>I</a:t>
            </a:r>
            <a:r>
              <a:rPr lang="en-US" altLang="en-US" sz="2000" dirty="0" smtClean="0"/>
              <a:t>mprovement in GFR with graft recovery</a:t>
            </a:r>
            <a:br>
              <a:rPr lang="en-US" altLang="en-US" sz="2000" dirty="0" smtClean="0"/>
            </a:br>
            <a:r>
              <a:rPr lang="en-US" altLang="en-US" sz="2000" dirty="0" smtClean="0"/>
              <a:t>- History </a:t>
            </a:r>
            <a:r>
              <a:rPr lang="en-US" altLang="en-US" sz="2000" dirty="0"/>
              <a:t>of </a:t>
            </a:r>
            <a:r>
              <a:rPr lang="en-US" altLang="en-US" sz="2000" dirty="0" smtClean="0"/>
              <a:t>rejection and residual renal damage</a:t>
            </a:r>
            <a:endParaRPr lang="en-US" altLang="en-US" sz="2000" dirty="0"/>
          </a:p>
          <a:p>
            <a:pPr>
              <a:spcBef>
                <a:spcPts val="2000"/>
              </a:spcBef>
            </a:pPr>
            <a:r>
              <a:rPr lang="en-US" altLang="en-US" sz="2000" dirty="0" smtClean="0"/>
              <a:t>Address drug</a:t>
            </a:r>
            <a:r>
              <a:rPr lang="en-US" altLang="en-US" sz="2000" dirty="0"/>
              <a:t>-drug interactions </a:t>
            </a:r>
            <a:r>
              <a:rPr lang="en-US" altLang="en-US" sz="2000" dirty="0" smtClean="0"/>
              <a:t>per medication &amp; drug class</a:t>
            </a:r>
            <a:endParaRPr lang="en-US" altLang="en-US" sz="2000" dirty="0"/>
          </a:p>
          <a:p>
            <a:pPr>
              <a:spcBef>
                <a:spcPts val="2000"/>
              </a:spcBef>
            </a:pPr>
            <a:r>
              <a:rPr lang="en-US" altLang="en-US" sz="2000" dirty="0"/>
              <a:t>Higher HCV RNA </a:t>
            </a:r>
            <a:r>
              <a:rPr lang="en-US" altLang="en-US" sz="2000" dirty="0" smtClean="0"/>
              <a:t>levels </a:t>
            </a:r>
            <a:r>
              <a:rPr lang="en-US" altLang="en-US" sz="2000" dirty="0"/>
              <a:t>due to </a:t>
            </a:r>
            <a:r>
              <a:rPr lang="en-US" altLang="en-US" sz="2000" dirty="0" smtClean="0"/>
              <a:t>immunosuppression may impact SVR rates</a:t>
            </a:r>
            <a:endParaRPr lang="en-US" altLang="en-US" sz="2000" dirty="0"/>
          </a:p>
          <a:p>
            <a:pPr>
              <a:spcBef>
                <a:spcPts val="2000"/>
              </a:spcBef>
            </a:pPr>
            <a:r>
              <a:rPr lang="en-US" altLang="en-US" sz="2000" dirty="0" smtClean="0"/>
              <a:t>No </a:t>
            </a:r>
            <a:r>
              <a:rPr lang="en-US" altLang="en-US" sz="2000" dirty="0"/>
              <a:t>effective therapy yet </a:t>
            </a:r>
            <a:r>
              <a:rPr lang="en-US" altLang="en-US" sz="2000" dirty="0" smtClean="0"/>
              <a:t>published in controlled trials</a:t>
            </a:r>
            <a:endParaRPr lang="en-US" altLang="en-US" sz="2000" dirty="0"/>
          </a:p>
          <a:p>
            <a:pPr marL="0" indent="0">
              <a:lnSpc>
                <a:spcPts val="2400"/>
              </a:lnSpc>
              <a:spcBef>
                <a:spcPts val="2000"/>
              </a:spcBef>
              <a:buNone/>
              <a:defRPr/>
            </a:pPr>
            <a:endParaRPr lang="en-US" altLang="en-US" sz="2000" b="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0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Summary and Recommendations</a:t>
            </a:r>
            <a:endParaRPr lang="en-US" sz="2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HCV in Patients with Renal </a:t>
            </a:r>
            <a:r>
              <a:rPr lang="en-US" dirty="0" smtClean="0"/>
              <a:t>Insufficiency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67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 of Hepatitis C in Patients with Renal Insufficiency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Summary Points</a:t>
            </a:r>
            <a:endParaRPr lang="en-US" altLang="en-US" sz="24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1600"/>
              </a:spcBef>
              <a:defRPr/>
            </a:pPr>
            <a:r>
              <a:rPr lang="en-US" altLang="en-US" sz="2000" dirty="0" smtClean="0">
                <a:latin typeface="Arial"/>
                <a:cs typeface="Arial"/>
              </a:rPr>
              <a:t>Renal disease </a:t>
            </a:r>
            <a:r>
              <a:rPr lang="en-US" altLang="en-US" sz="2000" dirty="0">
                <a:latin typeface="Arial"/>
                <a:cs typeface="Arial"/>
              </a:rPr>
              <a:t>severity </a:t>
            </a:r>
            <a:r>
              <a:rPr lang="en-US" altLang="en-US" sz="2000" dirty="0" smtClean="0">
                <a:latin typeface="Arial"/>
                <a:cs typeface="Arial"/>
              </a:rPr>
              <a:t>should guide treatment decisions</a:t>
            </a:r>
            <a:endParaRPr lang="en-US" altLang="en-US" sz="2000" dirty="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1600"/>
              </a:spcBef>
              <a:defRPr/>
            </a:pPr>
            <a:r>
              <a:rPr lang="en-US" altLang="en-US" sz="2000" dirty="0" smtClean="0">
                <a:cs typeface="Arial"/>
              </a:rPr>
              <a:t>Interferon- and Peginterferon-based Rx of historical importance only</a:t>
            </a:r>
          </a:p>
          <a:p>
            <a:pPr>
              <a:lnSpc>
                <a:spcPts val="2500"/>
              </a:lnSpc>
              <a:spcBef>
                <a:spcPts val="1600"/>
              </a:spcBef>
              <a:defRPr/>
            </a:pPr>
            <a:r>
              <a:rPr lang="en-US" altLang="en-US" sz="2000" dirty="0" smtClean="0">
                <a:cs typeface="Arial"/>
              </a:rPr>
              <a:t>Maximize EPO use when using ribavirin in this patient population</a:t>
            </a:r>
          </a:p>
          <a:p>
            <a:pPr>
              <a:lnSpc>
                <a:spcPts val="2500"/>
              </a:lnSpc>
              <a:spcBef>
                <a:spcPts val="1600"/>
              </a:spcBef>
              <a:defRPr/>
            </a:pPr>
            <a:r>
              <a:rPr lang="en-US" altLang="en-US" sz="2000" dirty="0" smtClean="0">
                <a:latin typeface="Arial"/>
                <a:cs typeface="Arial"/>
              </a:rPr>
              <a:t>First-generation HCV protease inhibitors not recommended</a:t>
            </a:r>
            <a:endParaRPr lang="en-US" altLang="en-US" sz="2000" dirty="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1600"/>
              </a:spcBef>
              <a:defRPr/>
            </a:pPr>
            <a:r>
              <a:rPr lang="en-US" altLang="en-US" sz="2000" dirty="0" smtClean="0">
                <a:latin typeface="Arial"/>
                <a:cs typeface="Arial"/>
              </a:rPr>
              <a:t>No dose adjustments with DAAs if GFR ≥ 30 mL/min</a:t>
            </a:r>
          </a:p>
          <a:p>
            <a:pPr>
              <a:lnSpc>
                <a:spcPts val="2500"/>
              </a:lnSpc>
              <a:spcBef>
                <a:spcPts val="1600"/>
              </a:spcBef>
              <a:defRPr/>
            </a:pPr>
            <a:r>
              <a:rPr lang="en-US" altLang="en-US" sz="2000" dirty="0" smtClean="0">
                <a:latin typeface="Arial"/>
                <a:cs typeface="Arial"/>
              </a:rPr>
              <a:t>Limited data with DAAs in patients with GFR &lt;30 mL/min</a:t>
            </a:r>
          </a:p>
          <a:p>
            <a:pPr>
              <a:lnSpc>
                <a:spcPts val="2500"/>
              </a:lnSpc>
              <a:spcBef>
                <a:spcPts val="1600"/>
              </a:spcBef>
              <a:defRPr/>
            </a:pPr>
            <a:r>
              <a:rPr lang="en-US" altLang="en-US" sz="2000" dirty="0" smtClean="0">
                <a:cs typeface="Arial"/>
              </a:rPr>
              <a:t>Obtain expert consultation if </a:t>
            </a:r>
            <a:r>
              <a:rPr lang="en-US" altLang="en-US" sz="2000" dirty="0">
                <a:cs typeface="Arial"/>
              </a:rPr>
              <a:t>GFR &lt;30 </a:t>
            </a:r>
            <a:r>
              <a:rPr lang="en-US" altLang="en-US" sz="2000" dirty="0" smtClean="0">
                <a:cs typeface="Arial"/>
              </a:rPr>
              <a:t>mL/min, especially HD patients</a:t>
            </a:r>
            <a:endParaRPr lang="en-US" altLang="en-US" sz="2000" dirty="0">
              <a:latin typeface="Arial"/>
              <a:cs typeface="Arial"/>
            </a:endParaRPr>
          </a:p>
          <a:p>
            <a:pPr>
              <a:lnSpc>
                <a:spcPts val="2500"/>
              </a:lnSpc>
              <a:spcBef>
                <a:spcPts val="1600"/>
              </a:spcBef>
              <a:defRPr/>
            </a:pPr>
            <a:r>
              <a:rPr lang="en-US" sz="2000" dirty="0" smtClean="0"/>
              <a:t>Renal </a:t>
            </a:r>
            <a:r>
              <a:rPr lang="en-US" sz="2000" dirty="0"/>
              <a:t>transplant candidates should receive HCV </a:t>
            </a:r>
            <a:r>
              <a:rPr lang="en-US" sz="2000" dirty="0" smtClean="0"/>
              <a:t>treatment with DAAs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Either before or after transplantation, depending on clinical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24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Staging Renal Disease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of HCV in Patients with Renal </a:t>
            </a:r>
            <a:r>
              <a:rPr lang="en-US" dirty="0" smtClean="0"/>
              <a:t>Insufficiency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59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F0EADC"/>
                </a:solidFill>
              </a:rPr>
              <a:t>Hepatitis C </a:t>
            </a:r>
            <a:r>
              <a:rPr lang="en-US" altLang="en-US" sz="2400" dirty="0" smtClean="0">
                <a:solidFill>
                  <a:srgbClr val="F0EADC"/>
                </a:solidFill>
              </a:rPr>
              <a:t>Treatment Issues Related to Renal Disease</a:t>
            </a:r>
            <a:endParaRPr lang="en-US" sz="2400" dirty="0"/>
          </a:p>
        </p:txBody>
      </p:sp>
      <p:sp>
        <p:nvSpPr>
          <p:cNvPr id="7171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altLang="en-US" sz="2000" b="1" dirty="0" smtClean="0"/>
              <a:t>Hepatitis C may be associated with or cause renal disease</a:t>
            </a:r>
          </a:p>
          <a:p>
            <a:pPr marL="228600" lvl="1" indent="-228600">
              <a:spcBef>
                <a:spcPts val="3000"/>
              </a:spcBef>
              <a:buFont typeface="Arial" pitchFamily="34" charset="0"/>
              <a:buChar char="•"/>
            </a:pPr>
            <a:r>
              <a:rPr lang="en-US" altLang="en-US" sz="2000" b="1" dirty="0" smtClean="0"/>
              <a:t>Treatment of hepatitis C and </a:t>
            </a:r>
            <a:r>
              <a:rPr lang="en-US" altLang="en-US" sz="2000" b="1" dirty="0"/>
              <a:t>r</a:t>
            </a:r>
            <a:r>
              <a:rPr lang="en-US" altLang="en-US" sz="2000" b="1" dirty="0" smtClean="0"/>
              <a:t>enal </a:t>
            </a:r>
            <a:r>
              <a:rPr lang="en-US" altLang="en-US" sz="2000" b="1" dirty="0"/>
              <a:t>d</a:t>
            </a:r>
            <a:r>
              <a:rPr lang="en-US" altLang="en-US" sz="2000" b="1" dirty="0" smtClean="0"/>
              <a:t>isease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 smtClean="0"/>
              <a:t>(1) Treatment in patients with chronic renal insufficiency</a:t>
            </a:r>
            <a:br>
              <a:rPr lang="en-US" altLang="en-US" sz="2000" dirty="0" smtClean="0"/>
            </a:br>
            <a:r>
              <a:rPr lang="en-US" altLang="en-US" sz="2000" dirty="0" smtClean="0"/>
              <a:t>(2) Treatment to prevent HCV causing renal disease</a:t>
            </a:r>
            <a:br>
              <a:rPr lang="en-US" altLang="en-US" sz="2000" dirty="0" smtClean="0"/>
            </a:br>
            <a:r>
              <a:rPr lang="en-US" altLang="en-US" sz="2000" dirty="0" smtClean="0">
                <a:solidFill>
                  <a:schemeClr val="tx1"/>
                </a:solidFill>
              </a:rPr>
              <a:t>(3) Treatment post </a:t>
            </a:r>
            <a:r>
              <a:rPr lang="en-US" altLang="en-US" sz="2000" dirty="0">
                <a:solidFill>
                  <a:schemeClr val="tx1"/>
                </a:solidFill>
              </a:rPr>
              <a:t>renal transplant </a:t>
            </a:r>
            <a:r>
              <a:rPr lang="en-US" altLang="en-US" sz="2000" dirty="0" smtClean="0">
                <a:solidFill>
                  <a:schemeClr val="tx1"/>
                </a:solidFill>
              </a:rPr>
              <a:t>for renal </a:t>
            </a:r>
            <a:r>
              <a:rPr lang="en-US" altLang="en-US" sz="2000" dirty="0">
                <a:solidFill>
                  <a:schemeClr val="tx1"/>
                </a:solidFill>
              </a:rPr>
              <a:t>function </a:t>
            </a:r>
            <a:r>
              <a:rPr lang="en-US" altLang="en-US" sz="2000" dirty="0" smtClean="0">
                <a:solidFill>
                  <a:schemeClr val="tx1"/>
                </a:solidFill>
              </a:rPr>
              <a:t>and graft survival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1" y="6461759"/>
            <a:ext cx="7382254" cy="3840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25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600" dirty="0" smtClean="0"/>
              <a:t>Epidemiology of HCV </a:t>
            </a:r>
            <a:r>
              <a:rPr lang="en-US" altLang="en-US" sz="2600" dirty="0"/>
              <a:t>in </a:t>
            </a:r>
            <a:r>
              <a:rPr lang="en-US" altLang="en-US" sz="2600" dirty="0" smtClean="0"/>
              <a:t>Patients on Hemodialysis (HD)</a:t>
            </a:r>
            <a:endParaRPr lang="en-US" sz="2600" dirty="0"/>
          </a:p>
        </p:txBody>
      </p:sp>
      <p:sp>
        <p:nvSpPr>
          <p:cNvPr id="7171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altLang="en-US" dirty="0" smtClean="0"/>
              <a:t>In US, estimated HCV prevalence of 8% </a:t>
            </a:r>
            <a:br>
              <a:rPr lang="en-US" altLang="en-US" dirty="0" smtClean="0"/>
            </a:br>
            <a:r>
              <a:rPr lang="en-US" altLang="en-US" dirty="0" smtClean="0"/>
              <a:t>- (approximately 400,000 persons on HD)</a:t>
            </a:r>
            <a:endParaRPr lang="en-US" alt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altLang="en-US" dirty="0" smtClean="0"/>
              <a:t>HCV </a:t>
            </a:r>
            <a:r>
              <a:rPr lang="en-US" altLang="en-US" dirty="0"/>
              <a:t>p</a:t>
            </a:r>
            <a:r>
              <a:rPr lang="en-US" altLang="en-US" dirty="0" smtClean="0"/>
              <a:t>revalence 5X greater in HD patients than in general US population</a:t>
            </a:r>
            <a:endParaRPr lang="en-US" alt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altLang="en-US" dirty="0" smtClean="0"/>
              <a:t>Risk factors for HCV infection among hemodialysis patients:</a:t>
            </a:r>
            <a:br>
              <a:rPr lang="en-US" altLang="en-US" dirty="0" smtClean="0"/>
            </a:br>
            <a:r>
              <a:rPr lang="en-US" altLang="en-US" dirty="0" smtClean="0"/>
              <a:t>- Number of years on dialysis</a:t>
            </a:r>
            <a:br>
              <a:rPr lang="en-US" altLang="en-US" dirty="0" smtClean="0"/>
            </a:br>
            <a:r>
              <a:rPr lang="en-US" altLang="en-US" dirty="0" smtClean="0"/>
              <a:t>- Number of blood product transfusions</a:t>
            </a:r>
            <a:br>
              <a:rPr lang="en-US" altLang="en-US" dirty="0" smtClean="0"/>
            </a:br>
            <a:r>
              <a:rPr lang="en-US" altLang="en-US" dirty="0" smtClean="0"/>
              <a:t>- </a:t>
            </a:r>
            <a:r>
              <a:rPr lang="en-US" altLang="en-US" dirty="0"/>
              <a:t>I</a:t>
            </a:r>
            <a:r>
              <a:rPr lang="en-US" altLang="en-US" dirty="0" smtClean="0"/>
              <a:t>njection drug use</a:t>
            </a:r>
            <a:br>
              <a:rPr lang="en-US" altLang="en-US" dirty="0" smtClean="0"/>
            </a:br>
            <a:r>
              <a:rPr lang="en-US" altLang="en-US" dirty="0" smtClean="0"/>
              <a:t>- History of organ transplantation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1" y="6461759"/>
            <a:ext cx="7382254" cy="384046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Finelli</a:t>
            </a:r>
            <a:r>
              <a:rPr lang="en-US" dirty="0" smtClean="0"/>
              <a:t> L, et al. Semi Dial. 2005;18:52-61.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00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 smtClean="0"/>
              <a:t>Natural History of HCV Infection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Hemodialysis Patients</a:t>
            </a:r>
            <a:endParaRPr lang="en-US" sz="2400" dirty="0"/>
          </a:p>
        </p:txBody>
      </p:sp>
      <p:sp>
        <p:nvSpPr>
          <p:cNvPr id="7171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400"/>
              </a:spcBef>
              <a:buNone/>
            </a:pPr>
            <a:r>
              <a:rPr lang="en-US" altLang="en-US" b="1" dirty="0" smtClean="0"/>
              <a:t>Impact of Hepatitis C Infection on Hemodialysis Patients:</a:t>
            </a:r>
          </a:p>
          <a:p>
            <a:pPr marL="411480">
              <a:lnSpc>
                <a:spcPct val="150000"/>
              </a:lnSpc>
              <a:spcBef>
                <a:spcPts val="1400"/>
              </a:spcBef>
              <a:buFont typeface="Arial"/>
              <a:buChar char="•"/>
            </a:pPr>
            <a:r>
              <a:rPr lang="en-US" altLang="en-US" dirty="0" smtClean="0"/>
              <a:t>Increased overall risk of mortality</a:t>
            </a:r>
            <a:endParaRPr lang="en-US" altLang="en-US" dirty="0"/>
          </a:p>
          <a:p>
            <a:pPr marL="411480">
              <a:lnSpc>
                <a:spcPct val="150000"/>
              </a:lnSpc>
              <a:spcBef>
                <a:spcPts val="1400"/>
              </a:spcBef>
            </a:pPr>
            <a:r>
              <a:rPr lang="en-US" altLang="en-US" dirty="0" smtClean="0"/>
              <a:t>Increas</a:t>
            </a:r>
            <a:r>
              <a:rPr lang="en-US" altLang="en-US" dirty="0" smtClean="0">
                <a:solidFill>
                  <a:schemeClr val="tx1"/>
                </a:solidFill>
              </a:rPr>
              <a:t>ed risk of </a:t>
            </a:r>
            <a:r>
              <a:rPr lang="en-US" altLang="en-US" dirty="0" smtClean="0"/>
              <a:t>cirrhosis</a:t>
            </a:r>
          </a:p>
          <a:p>
            <a:pPr marL="411480">
              <a:lnSpc>
                <a:spcPct val="150000"/>
              </a:lnSpc>
              <a:spcBef>
                <a:spcPts val="1400"/>
              </a:spcBef>
            </a:pPr>
            <a:r>
              <a:rPr lang="en-US" altLang="en-US" dirty="0" smtClean="0"/>
              <a:t>Increased incidence of hepatocellular cancer</a:t>
            </a:r>
          </a:p>
          <a:p>
            <a:pPr>
              <a:lnSpc>
                <a:spcPct val="150000"/>
              </a:lnSpc>
              <a:spcBef>
                <a:spcPts val="1400"/>
              </a:spcBef>
            </a:pPr>
            <a:endParaRPr lang="en-US" altLang="en-US" dirty="0" smtClean="0"/>
          </a:p>
          <a:p>
            <a:pPr>
              <a:lnSpc>
                <a:spcPct val="150000"/>
              </a:lnSpc>
              <a:spcBef>
                <a:spcPts val="1400"/>
              </a:spcBef>
            </a:pPr>
            <a:endParaRPr lang="en-US" altLang="en-US" dirty="0" smtClean="0"/>
          </a:p>
          <a:p>
            <a:pPr>
              <a:lnSpc>
                <a:spcPct val="150000"/>
              </a:lnSpc>
              <a:spcBef>
                <a:spcPts val="1400"/>
              </a:spcBef>
            </a:pPr>
            <a:endParaRPr lang="en-US" alt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1" y="6461759"/>
            <a:ext cx="7382254" cy="384046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Fabrizi</a:t>
            </a:r>
            <a:r>
              <a:rPr lang="en-US" dirty="0" smtClean="0"/>
              <a:t> F, et al. J Viral </a:t>
            </a:r>
            <a:r>
              <a:rPr lang="en-US" dirty="0" err="1" smtClean="0"/>
              <a:t>Hepat</a:t>
            </a:r>
            <a:r>
              <a:rPr lang="en-US" dirty="0" smtClean="0"/>
              <a:t>. 2007;14:697-703.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91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0EADC"/>
                </a:solidFill>
              </a:rPr>
              <a:t>Hepatitis C and Renal Disease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Hepatitis C as a Cause of Renal Disease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137160">
              <a:lnSpc>
                <a:spcPts val="2200"/>
              </a:lnSpc>
              <a:spcBef>
                <a:spcPts val="1400"/>
              </a:spcBef>
              <a:defRPr/>
            </a:pPr>
            <a:r>
              <a:rPr lang="en-US" altLang="en-US" sz="1800" b="0" dirty="0" smtClean="0"/>
              <a:t>HCV infection </a:t>
            </a:r>
            <a:r>
              <a:rPr lang="en-US" altLang="en-US" sz="1800" dirty="0" smtClean="0"/>
              <a:t>in patients with </a:t>
            </a:r>
            <a:r>
              <a:rPr lang="en-US" altLang="en-US" sz="1800" dirty="0"/>
              <a:t>advanced liver </a:t>
            </a:r>
            <a:r>
              <a:rPr lang="en-US" altLang="en-US" sz="1800" dirty="0" smtClean="0"/>
              <a:t>failure increases risk for </a:t>
            </a:r>
            <a:r>
              <a:rPr lang="en-US" altLang="en-US" sz="1800" b="0" dirty="0" smtClean="0"/>
              <a:t>renal disease</a:t>
            </a:r>
          </a:p>
          <a:p>
            <a:pPr marL="137160">
              <a:lnSpc>
                <a:spcPts val="2200"/>
              </a:lnSpc>
              <a:spcBef>
                <a:spcPts val="1400"/>
              </a:spcBef>
              <a:defRPr/>
            </a:pPr>
            <a:r>
              <a:rPr lang="en-US" altLang="en-US" sz="1800" dirty="0" smtClean="0"/>
              <a:t>Chronic HCV infection associated with increased risk for renal cell carcinoma</a:t>
            </a:r>
          </a:p>
          <a:p>
            <a:pPr marL="137160">
              <a:lnSpc>
                <a:spcPts val="2200"/>
              </a:lnSpc>
              <a:spcBef>
                <a:spcPts val="1400"/>
              </a:spcBef>
              <a:defRPr/>
            </a:pPr>
            <a:r>
              <a:rPr lang="en-US" altLang="en-US" sz="1800" b="0" dirty="0" smtClean="0"/>
              <a:t>Chronic HCV infection accelerated renal disease in HIV-infected patients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1" y="5867400"/>
            <a:ext cx="7382254" cy="914400"/>
          </a:xfrm>
        </p:spPr>
        <p:txBody>
          <a:bodyPr/>
          <a:lstStyle/>
          <a:p>
            <a:pPr marL="731520" indent="-822960"/>
            <a:r>
              <a:rPr lang="en-US" dirty="0" smtClean="0"/>
              <a:t>Source: (1) </a:t>
            </a:r>
            <a:r>
              <a:rPr lang="en-US" dirty="0" err="1" smtClean="0"/>
              <a:t>Ozkok</a:t>
            </a:r>
            <a:r>
              <a:rPr lang="en-US" dirty="0" smtClean="0"/>
              <a:t> A, et al. </a:t>
            </a:r>
            <a:r>
              <a:rPr lang="en-US" dirty="0" err="1"/>
              <a:t>Gastroenterol</a:t>
            </a:r>
            <a:r>
              <a:rPr lang="en-US" dirty="0"/>
              <a:t>. 2014;20:7544-54.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(2</a:t>
            </a:r>
            <a:r>
              <a:rPr lang="en-US" dirty="0"/>
              <a:t>) Gordon SC, et al. Cancer </a:t>
            </a:r>
            <a:r>
              <a:rPr lang="en-US" dirty="0" err="1"/>
              <a:t>Epidemiol</a:t>
            </a:r>
            <a:r>
              <a:rPr lang="en-US" dirty="0"/>
              <a:t> Biomarkers Prev. 2010;19:1066-73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(3) </a:t>
            </a:r>
            <a:r>
              <a:rPr lang="en-US" dirty="0"/>
              <a:t>Peters L, et al. AIDS. 2012;26:1917-26. </a:t>
            </a:r>
          </a:p>
        </p:txBody>
      </p:sp>
    </p:spTree>
    <p:extLst>
      <p:ext uri="{BB962C8B-B14F-4D97-AF65-F5344CB8AC3E}">
        <p14:creationId xmlns:p14="http://schemas.microsoft.com/office/powerpoint/2010/main" val="1512589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200" dirty="0" smtClean="0">
                <a:solidFill>
                  <a:srgbClr val="F0EADC"/>
                </a:solidFill>
              </a:rPr>
              <a:t>Hepatitis C and Renal Disease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400" dirty="0" smtClean="0"/>
              <a:t>HCV as a Cause of Renal Disease: Immune Complex Disorders</a:t>
            </a:r>
            <a:endParaRPr lang="en-US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587500"/>
            <a:ext cx="8667750" cy="4800600"/>
          </a:xfrm>
        </p:spPr>
        <p:txBody>
          <a:bodyPr>
            <a:noAutofit/>
          </a:bodyPr>
          <a:lstStyle/>
          <a:p>
            <a:pPr marL="137160" indent="-137160">
              <a:lnSpc>
                <a:spcPts val="2200"/>
              </a:lnSpc>
              <a:spcBef>
                <a:spcPts val="1400"/>
              </a:spcBef>
              <a:defRPr/>
            </a:pPr>
            <a:r>
              <a:rPr lang="en-US" altLang="en-US" sz="1800" dirty="0" smtClean="0"/>
              <a:t>HCV-associated immune complex disorders that cause renal disease</a:t>
            </a:r>
            <a:endParaRPr lang="en-US" altLang="en-US" sz="2000" dirty="0" smtClean="0"/>
          </a:p>
          <a:p>
            <a:pPr marL="560070" indent="-285750">
              <a:lnSpc>
                <a:spcPts val="2200"/>
              </a:lnSpc>
              <a:buSzPct val="80000"/>
              <a:buFont typeface="Wingdings" charset="2"/>
              <a:buChar char="Ø"/>
              <a:defRPr/>
            </a:pPr>
            <a:r>
              <a:rPr lang="en-US" altLang="en-US" sz="1800" b="0" dirty="0" smtClean="0"/>
              <a:t>Mixed </a:t>
            </a:r>
            <a:r>
              <a:rPr lang="en-US" altLang="en-US" sz="1800" dirty="0" err="1" smtClean="0"/>
              <a:t>Cryoglobulinemia</a:t>
            </a:r>
            <a:r>
              <a:rPr lang="en-US" altLang="en-US" sz="1800" dirty="0" smtClean="0"/>
              <a:t>: </a:t>
            </a:r>
            <a:r>
              <a:rPr lang="en-US" altLang="en-US" sz="2000" baseline="30000" dirty="0" smtClean="0"/>
              <a:t>+</a:t>
            </a:r>
            <a:r>
              <a:rPr lang="en-US" altLang="en-US" sz="1800" dirty="0" smtClean="0"/>
              <a:t>RF as a screening test; reflex to qualitative or quantitative </a:t>
            </a:r>
            <a:r>
              <a:rPr lang="en-US" altLang="en-US" sz="1800" dirty="0" err="1" smtClean="0"/>
              <a:t>cryoglobulin</a:t>
            </a:r>
            <a:r>
              <a:rPr lang="en-US" altLang="en-US" sz="1800" dirty="0" smtClean="0"/>
              <a:t>  </a:t>
            </a:r>
            <a:r>
              <a:rPr lang="en-US" altLang="en-US" sz="1800" b="0" dirty="0" smtClean="0"/>
              <a:t>(type II </a:t>
            </a:r>
            <a:r>
              <a:rPr lang="en-US" altLang="en-US" sz="1800" b="0" dirty="0" err="1" smtClean="0"/>
              <a:t>cryoglobulins</a:t>
            </a:r>
            <a:r>
              <a:rPr lang="en-US" altLang="en-US" sz="1800" b="0" dirty="0" smtClean="0"/>
              <a:t>)</a:t>
            </a:r>
            <a:endParaRPr lang="en-US" altLang="en-US" sz="1800" dirty="0" smtClean="0"/>
          </a:p>
          <a:p>
            <a:pPr marL="560070" indent="-285750">
              <a:lnSpc>
                <a:spcPts val="2200"/>
              </a:lnSpc>
              <a:buSzPct val="80000"/>
              <a:buFont typeface="Wingdings" charset="2"/>
              <a:buChar char="Ø"/>
              <a:defRPr/>
            </a:pPr>
            <a:r>
              <a:rPr lang="en-US" altLang="en-US" sz="1800" b="0" dirty="0" smtClean="0"/>
              <a:t>Glomerulonephritis (</a:t>
            </a:r>
            <a:r>
              <a:rPr lang="en-US" altLang="en-US" sz="1800" dirty="0" err="1" smtClean="0"/>
              <a:t>Membranoproliferative</a:t>
            </a:r>
            <a:r>
              <a:rPr lang="en-US" altLang="en-US" sz="1800" dirty="0" smtClean="0"/>
              <a:t> [MPGN]</a:t>
            </a:r>
            <a:r>
              <a:rPr lang="en-US" altLang="en-US" sz="1800" b="0" dirty="0" smtClean="0"/>
              <a:t> is the most common)</a:t>
            </a:r>
            <a:endParaRPr lang="en-US" altLang="en-US" sz="1800" dirty="0" smtClean="0"/>
          </a:p>
          <a:p>
            <a:pPr marL="560070" indent="-285750">
              <a:lnSpc>
                <a:spcPts val="2200"/>
              </a:lnSpc>
              <a:buSzPct val="80000"/>
              <a:buFont typeface="Wingdings" charset="2"/>
              <a:buChar char="Ø"/>
              <a:defRPr/>
            </a:pPr>
            <a:r>
              <a:rPr lang="en-US" altLang="en-US" sz="1800" b="0" dirty="0" err="1" smtClean="0"/>
              <a:t>Polyarteritis</a:t>
            </a:r>
            <a:r>
              <a:rPr lang="en-US" altLang="en-US" sz="1800" b="0" dirty="0" smtClean="0"/>
              <a:t> </a:t>
            </a:r>
            <a:r>
              <a:rPr lang="en-US" altLang="en-US" sz="1800" b="0" dirty="0" err="1" smtClean="0"/>
              <a:t>nodosa</a:t>
            </a:r>
            <a:endParaRPr lang="en-US" altLang="en-US" sz="1800" dirty="0" smtClean="0"/>
          </a:p>
          <a:p>
            <a:pPr marL="137160" indent="-137160">
              <a:lnSpc>
                <a:spcPts val="2200"/>
              </a:lnSpc>
              <a:spcBef>
                <a:spcPts val="2600"/>
              </a:spcBef>
              <a:defRPr/>
            </a:pPr>
            <a:r>
              <a:rPr lang="en-US" altLang="en-US" sz="1800" dirty="0" smtClean="0"/>
              <a:t>Uncommon </a:t>
            </a:r>
            <a:r>
              <a:rPr lang="en-US" altLang="en-US" sz="1800" dirty="0"/>
              <a:t>HCV-associated immune complex disorders that cause renal </a:t>
            </a:r>
            <a:r>
              <a:rPr lang="en-US" altLang="en-US" sz="1800" dirty="0" smtClean="0"/>
              <a:t>disease</a:t>
            </a:r>
          </a:p>
          <a:p>
            <a:pPr marL="560070" indent="-285750">
              <a:lnSpc>
                <a:spcPts val="2200"/>
              </a:lnSpc>
              <a:buSzPct val="80000"/>
              <a:buFont typeface="Wingdings" charset="2"/>
              <a:buChar char="Ø"/>
              <a:defRPr/>
            </a:pPr>
            <a:r>
              <a:rPr lang="en-US" altLang="en-US" sz="1800" dirty="0" smtClean="0"/>
              <a:t>Focal segmental glomerular sclerosis</a:t>
            </a:r>
          </a:p>
          <a:p>
            <a:pPr marL="560070" indent="-285750">
              <a:lnSpc>
                <a:spcPts val="2200"/>
              </a:lnSpc>
              <a:buSzPct val="80000"/>
              <a:buFont typeface="Wingdings" charset="2"/>
              <a:buChar char="Ø"/>
              <a:defRPr/>
            </a:pPr>
            <a:r>
              <a:rPr lang="en-US" altLang="en-US" sz="1800" dirty="0"/>
              <a:t>Proliferative </a:t>
            </a:r>
            <a:r>
              <a:rPr lang="en-US" altLang="en-US" sz="1800" dirty="0" smtClean="0"/>
              <a:t>glomerulonephritis</a:t>
            </a:r>
            <a:endParaRPr lang="en-US" altLang="en-US" sz="1800" dirty="0"/>
          </a:p>
          <a:p>
            <a:pPr marL="560070" indent="-285750">
              <a:lnSpc>
                <a:spcPts val="2200"/>
              </a:lnSpc>
              <a:buSzPct val="80000"/>
              <a:buFont typeface="Wingdings" charset="2"/>
              <a:buChar char="Ø"/>
              <a:defRPr/>
            </a:pPr>
            <a:r>
              <a:rPr lang="en-US" altLang="en-US" sz="1800" b="0" dirty="0" smtClean="0"/>
              <a:t>Membranous </a:t>
            </a:r>
            <a:r>
              <a:rPr lang="en-US" altLang="en-US" sz="1800" dirty="0" smtClean="0"/>
              <a:t>glomerulonephritis</a:t>
            </a:r>
            <a:endParaRPr lang="en-US" altLang="en-US" sz="1800" dirty="0"/>
          </a:p>
          <a:p>
            <a:pPr marL="560070" indent="-285750">
              <a:lnSpc>
                <a:spcPts val="2200"/>
              </a:lnSpc>
              <a:buSzPct val="80000"/>
              <a:buFont typeface="Wingdings" charset="2"/>
              <a:buChar char="Ø"/>
              <a:defRPr/>
            </a:pPr>
            <a:r>
              <a:rPr lang="en-US" altLang="en-US" sz="1800" b="0" dirty="0" err="1" smtClean="0"/>
              <a:t>Fibrillary</a:t>
            </a:r>
            <a:r>
              <a:rPr lang="en-US" altLang="en-US" sz="1800" b="0" dirty="0" smtClean="0"/>
              <a:t> and </a:t>
            </a:r>
            <a:r>
              <a:rPr lang="en-US" altLang="en-US" sz="1800" b="0" dirty="0" err="1" smtClean="0"/>
              <a:t>immunotactoid</a:t>
            </a:r>
            <a:r>
              <a:rPr lang="en-US" altLang="en-US" sz="1800" b="0" dirty="0" smtClean="0"/>
              <a:t> </a:t>
            </a:r>
            <a:r>
              <a:rPr lang="en-US" altLang="en-US" sz="1800" b="0" dirty="0" err="1" smtClean="0"/>
              <a:t>glomerulopathies</a:t>
            </a:r>
            <a:endParaRPr lang="en-US" altLang="en-US" sz="1800" b="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1" y="6019800"/>
            <a:ext cx="7315200" cy="711200"/>
          </a:xfrm>
        </p:spPr>
        <p:txBody>
          <a:bodyPr/>
          <a:lstStyle/>
          <a:p>
            <a:pPr marL="731520" indent="-822960"/>
            <a:r>
              <a:rPr lang="en-US" dirty="0" smtClean="0"/>
              <a:t>Source: (1) </a:t>
            </a:r>
            <a:r>
              <a:rPr lang="en-US" dirty="0" err="1" smtClean="0"/>
              <a:t>Ozkok</a:t>
            </a:r>
            <a:r>
              <a:rPr lang="en-US" dirty="0" smtClean="0"/>
              <a:t> A, et al. </a:t>
            </a:r>
            <a:r>
              <a:rPr lang="en-US" dirty="0" err="1"/>
              <a:t>Gastroenterol</a:t>
            </a:r>
            <a:r>
              <a:rPr lang="en-US" dirty="0"/>
              <a:t>. 2014;20:7544-54.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(2</a:t>
            </a:r>
            <a:r>
              <a:rPr lang="en-US" dirty="0"/>
              <a:t>) Gordon SC, et al. Cancer </a:t>
            </a:r>
            <a:r>
              <a:rPr lang="en-US" dirty="0" err="1"/>
              <a:t>Epidemiol</a:t>
            </a:r>
            <a:r>
              <a:rPr lang="en-US" dirty="0"/>
              <a:t> Biomarkers Prev. 2010;19:1066-73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(3) </a:t>
            </a:r>
            <a:r>
              <a:rPr lang="en-US" dirty="0"/>
              <a:t>Peters L, et al. AIDS. 2012;26:1917-26. </a:t>
            </a:r>
          </a:p>
        </p:txBody>
      </p:sp>
    </p:spTree>
    <p:extLst>
      <p:ext uri="{BB962C8B-B14F-4D97-AF65-F5344CB8AC3E}">
        <p14:creationId xmlns:p14="http://schemas.microsoft.com/office/powerpoint/2010/main" val="34860648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60441</TotalTime>
  <Words>1657</Words>
  <Application>Microsoft Office PowerPoint</Application>
  <PresentationFormat>On-screen Show (4:3)</PresentationFormat>
  <Paragraphs>291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Geneva</vt:lpstr>
      <vt:lpstr>Myriad Pro</vt:lpstr>
      <vt:lpstr>Times New Roman</vt:lpstr>
      <vt:lpstr>Verdana</vt:lpstr>
      <vt:lpstr>Wingdings</vt:lpstr>
      <vt:lpstr>AETC_Master_Template_061510</vt:lpstr>
      <vt:lpstr>PowerPoint Presentation</vt:lpstr>
      <vt:lpstr>Robert Gish, MD: Relevant Disclosures To HCV</vt:lpstr>
      <vt:lpstr>PowerPoint Presentation</vt:lpstr>
      <vt:lpstr>Background and Staging Renal Disease</vt:lpstr>
      <vt:lpstr>Hepatitis C Treatment Issues Related to Renal Disease</vt:lpstr>
      <vt:lpstr>Epidemiology of HCV in Patients on Hemodialysis (HD)</vt:lpstr>
      <vt:lpstr>Natural History of HCV Infection in Hemodialysis Patients</vt:lpstr>
      <vt:lpstr>Hepatitis C and Renal Disease Hepatitis C as a Cause of Renal Disease</vt:lpstr>
      <vt:lpstr>Hepatitis C and Renal Disease HCV as a Cause of Renal Disease: Immune Complex Disorders</vt:lpstr>
      <vt:lpstr>Stages of Chronic Kidney Disease</vt:lpstr>
      <vt:lpstr>Experience with Interferon-Based Therapies </vt:lpstr>
      <vt:lpstr>Interferon Monotherapy for HD Patients with Chronic HCV Analysis of the Literature on Efficacy (SVR)</vt:lpstr>
      <vt:lpstr>Peginterferon + Ribavirin for HCV in Hemodialysis Patients Meta-Analysis of the Literature on Efficacy</vt:lpstr>
      <vt:lpstr>PEG-IFN +/- Low-dose RBV (200 mg/day) in HCV GT1 on Hemodialysis HELPER-1 Trial: Study Regimens</vt:lpstr>
      <vt:lpstr>PEG-IFN +/- Low-dose RBV (200 mg/day) in HCV GT1 on Hemodialysis HELPER-1 Trial: Results</vt:lpstr>
      <vt:lpstr>Controversies with Ribavirin Use in Advanced Renal Disease</vt:lpstr>
      <vt:lpstr>Experience with Direct-Acting Antiviral Agents</vt:lpstr>
      <vt:lpstr>Treatment of Hepatitis C in Patients with Renal Disease Possible Options using Direct Acting Antiviral Agents</vt:lpstr>
      <vt:lpstr>Sofosbuvir Pharmacokinetics HCV-Negative Patients with Renal Impairment</vt:lpstr>
      <vt:lpstr>Simeprevir Pharmacokinetics Severe Renal Impairment versus Healthy Subjects</vt:lpstr>
      <vt:lpstr>Sofosbuvir-Containing Regimens including Patients with Renal Disease  HCV-TARGET Trial: Study Features</vt:lpstr>
      <vt:lpstr>Sofosbuvir-Containing Regimens in Patients with Renal Disease HCV -TARGET</vt:lpstr>
      <vt:lpstr>Sofosbuvir-Containing Regimens including Patients with Renal Disease  HCV-TARGET Trial: Result</vt:lpstr>
      <vt:lpstr>Ombitasvir-Paritaprevir-Ritonavir and Dasabuvir in GT1 &amp; Renal Disease RUBY-I: Study Design</vt:lpstr>
      <vt:lpstr>Ombitasvir-Paritaprevir-Ritonavir and Dasabuvir in GT1 &amp; Renal Disease RUBY-I: Regimens</vt:lpstr>
      <vt:lpstr>Ombitasvir-Paritaprevir-Ritonavir and Dasabuvir in GT1 &amp; Renal Disease RUBY-I: Baseline Results</vt:lpstr>
      <vt:lpstr>AASLD/IDSA/IAS-USA 2015 HCV Treatment Recommendations Recommendations for Patients with Renal Impairment</vt:lpstr>
      <vt:lpstr>HCV and Renal Transplantation</vt:lpstr>
      <vt:lpstr>Impact of HCV on Outcome of Renal Transplantation</vt:lpstr>
      <vt:lpstr>Relative Risk of Death among Patients Undergoing Renal Transplantation versus those who Remained on Dialysis</vt:lpstr>
      <vt:lpstr>Hepatitis C and Renal Disease Rationale for HCV Treatment in Renal Transplant Candidate</vt:lpstr>
      <vt:lpstr>Treatment of HCV after Renal Transplantation</vt:lpstr>
      <vt:lpstr>Treatment of HCV Post-Renal Transplant</vt:lpstr>
      <vt:lpstr>Summary and Recommendations</vt:lpstr>
      <vt:lpstr>Treatment of Hepatitis C in Patients with Renal Insufficiency Summary Points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3163</cp:revision>
  <cp:lastPrinted>2015-07-07T15:57:40Z</cp:lastPrinted>
  <dcterms:created xsi:type="dcterms:W3CDTF">2010-11-28T05:36:22Z</dcterms:created>
  <dcterms:modified xsi:type="dcterms:W3CDTF">2015-07-07T17:17:38Z</dcterms:modified>
</cp:coreProperties>
</file>