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54" r:id="rId2"/>
    <p:sldId id="655" r:id="rId3"/>
    <p:sldId id="656" r:id="rId4"/>
    <p:sldId id="657" r:id="rId5"/>
    <p:sldId id="658" r:id="rId6"/>
    <p:sldId id="659" r:id="rId7"/>
    <p:sldId id="547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60" autoAdjust="0"/>
    <p:restoredTop sz="95833" autoAdjust="0"/>
  </p:normalViewPr>
  <p:slideViewPr>
    <p:cSldViewPr showGuides="1">
      <p:cViewPr>
        <p:scale>
          <a:sx n="94" d="100"/>
          <a:sy n="94" d="100"/>
        </p:scale>
        <p:origin x="-3408" y="-152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121637930994787"/>
          <c:w val="0.857585425061304"/>
          <c:h val="0.748130143745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SMV + SOF x 8 weeks</c:v>
                </c:pt>
              </c:strCache>
            </c:strRef>
          </c:tx>
          <c:spPr>
            <a:solidFill>
              <a:srgbClr val="597E83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 Naive</c:v>
                </c:pt>
                <c:pt idx="2">
                  <c:v>Treatment Experienced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82.6</c:v>
                </c:pt>
                <c:pt idx="1">
                  <c:v>85.4</c:v>
                </c:pt>
                <c:pt idx="2">
                  <c:v>76.9</c:v>
                </c:pt>
              </c:numCache>
            </c:numRef>
          </c:val>
        </c:ser>
        <c:ser>
          <c:idx val="1"/>
          <c:order val="1"/>
          <c:tx>
            <c:v>SMV + SOF  x 12 weeks</c:v>
          </c:tx>
          <c:spPr>
            <a:solidFill>
              <a:srgbClr val="626371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 Naive</c:v>
                </c:pt>
                <c:pt idx="2">
                  <c:v>Treatment Experienced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96.8</c:v>
                </c:pt>
                <c:pt idx="1">
                  <c:v>97.4</c:v>
                </c:pt>
                <c:pt idx="2">
                  <c:v>95.0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2115287016"/>
        <c:axId val="1924748360"/>
      </c:barChart>
      <c:catAx>
        <c:axId val="-21152870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92474836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92474836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12989045383411"/>
              <c:y val="0.1938062514912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1528701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88367528002662"/>
          <c:y val="0.0181818181818182"/>
          <c:w val="0.77847621160031"/>
          <c:h val="0.081576292391505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121637930994787"/>
          <c:w val="0.857585425061304"/>
          <c:h val="0.717760762991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SMV + SOF x 8 weeks</c:v>
                </c:pt>
              </c:strCache>
            </c:strRef>
          </c:tx>
          <c:spPr>
            <a:solidFill>
              <a:srgbClr val="597E83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GT1a_x000d_(with Q80K)</c:v>
                </c:pt>
                <c:pt idx="2">
                  <c:v>GT1a_x000d_(without Q80K)</c:v>
                </c:pt>
                <c:pt idx="3">
                  <c:v>GT1b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79.3</c:v>
                </c:pt>
                <c:pt idx="1">
                  <c:v>73.4</c:v>
                </c:pt>
                <c:pt idx="2">
                  <c:v>83.6</c:v>
                </c:pt>
                <c:pt idx="3">
                  <c:v>92.3</c:v>
                </c:pt>
              </c:numCache>
            </c:numRef>
          </c:val>
        </c:ser>
        <c:ser>
          <c:idx val="1"/>
          <c:order val="1"/>
          <c:tx>
            <c:v>SMV + SOF  x 12 weeks</c:v>
          </c:tx>
          <c:spPr>
            <a:solidFill>
              <a:srgbClr val="626371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GT1a_x000d_(with Q80K)</c:v>
                </c:pt>
                <c:pt idx="2">
                  <c:v>GT1a_x000d_(without Q80K)</c:v>
                </c:pt>
                <c:pt idx="3">
                  <c:v>GT1b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96.6</c:v>
                </c:pt>
                <c:pt idx="1">
                  <c:v>95.7</c:v>
                </c:pt>
                <c:pt idx="2">
                  <c:v>97.1</c:v>
                </c:pt>
                <c:pt idx="3" formatCode="General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24565208"/>
        <c:axId val="1884077512"/>
      </c:barChart>
      <c:catAx>
        <c:axId val="19245652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8840775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8840775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12989045383411"/>
              <c:y val="0.1938062514912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2456520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88367528002662"/>
          <c:y val="0.0181818181818182"/>
          <c:w val="0.77847621160031"/>
          <c:h val="0.081576292391505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Sofosbuvir</a:t>
            </a:r>
            <a:r>
              <a:rPr lang="en-US" sz="2800" dirty="0" smtClean="0"/>
              <a:t> in GT1 without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OPTIMIST-1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12507"/>
            <a:ext cx="9180577" cy="417573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Kwo</a:t>
            </a:r>
            <a:r>
              <a:rPr lang="en-US" sz="1400" dirty="0" smtClean="0"/>
              <a:t> P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</a:t>
            </a:r>
            <a:r>
              <a:rPr lang="en-US" sz="1400" dirty="0" smtClean="0"/>
              <a:t>Hepatology. 2016:64:370-80.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617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Kwo</a:t>
            </a:r>
            <a:r>
              <a:rPr lang="en-US" dirty="0"/>
              <a:t> 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2016:64:370-80.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OPTIMIST-1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92655"/>
              </p:ext>
            </p:extLst>
          </p:nvPr>
        </p:nvGraphicFramePr>
        <p:xfrm>
          <a:off x="509587" y="1447800"/>
          <a:ext cx="8124825" cy="4876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24825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OPTIMIST 1 Trial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open-label, trial evaluating the safety and efficacy of sofosbuvir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or 12 weeks in treatment-naive or treatment-experienced HCV genotype 1 patients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in United States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Documented lack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experienced required to have ≥1 INF-based regimen +/- RBV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Cirrhosis, hepatic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decompensation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or non-HCV-related liver disease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 by intent-to-treat analysis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8914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Kwo</a:t>
            </a:r>
            <a:r>
              <a:rPr lang="en-US" dirty="0"/>
              <a:t> 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2016:64:370-80.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OPTIMIST-1 Trial: Study Design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22024" y="274200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3224" y="2346960"/>
            <a:ext cx="1828800" cy="777240"/>
          </a:xfrm>
          <a:prstGeom prst="rect">
            <a:avLst/>
          </a:prstGeom>
          <a:solidFill>
            <a:srgbClr val="DCF2E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sz="1800" b="1" dirty="0" err="1" smtClean="0">
                <a:latin typeface="Arial"/>
                <a:cs typeface="Arial"/>
              </a:rPr>
              <a:t>Simeprevir</a:t>
            </a:r>
            <a:r>
              <a:rPr lang="en-US" sz="1800" b="1" dirty="0" smtClean="0">
                <a:latin typeface="Arial"/>
                <a:cs typeface="Arial"/>
              </a:rPr>
              <a:t> +</a:t>
            </a:r>
          </a:p>
          <a:p>
            <a:pPr>
              <a:lnSpc>
                <a:spcPts val="2300"/>
              </a:lnSpc>
            </a:pPr>
            <a:r>
              <a:rPr lang="en-US" sz="1800" b="1" dirty="0" err="1" smtClean="0">
                <a:latin typeface="Arial"/>
                <a:cs typeface="Arial"/>
              </a:rPr>
              <a:t>Sofosbuvir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7940" y="25394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543" y="2306430"/>
            <a:ext cx="1979645" cy="212591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800" b="1" dirty="0" smtClean="0">
                <a:solidFill>
                  <a:srgbClr val="FFFFFF"/>
                </a:solidFill>
                <a:cs typeface="Arial"/>
              </a:rPr>
              <a:t>GT-1</a:t>
            </a:r>
            <a:endParaRPr lang="en-US" sz="1800" b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4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Naïve/Experienced</a:t>
            </a:r>
          </a:p>
          <a:p>
            <a:pPr algn="ctr">
              <a:lnSpc>
                <a:spcPts val="2400"/>
              </a:lnSpc>
            </a:pPr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Noncirrhotic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851" y="25664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155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50140" y="406442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3223" y="3676966"/>
            <a:ext cx="2741677" cy="777240"/>
          </a:xfrm>
          <a:prstGeom prst="rect">
            <a:avLst/>
          </a:prstGeom>
          <a:solidFill>
            <a:srgbClr val="E3E0E9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sz="1800" b="1" dirty="0" err="1">
                <a:latin typeface="Arial"/>
                <a:cs typeface="Arial"/>
              </a:rPr>
              <a:t>Simeprevir</a:t>
            </a:r>
            <a:r>
              <a:rPr lang="en-US" sz="1800" b="1" dirty="0">
                <a:latin typeface="Arial"/>
                <a:cs typeface="Arial"/>
              </a:rPr>
              <a:t> +</a:t>
            </a:r>
          </a:p>
          <a:p>
            <a:pPr>
              <a:lnSpc>
                <a:spcPts val="2300"/>
              </a:lnSpc>
            </a:pPr>
            <a:r>
              <a:rPr lang="en-US" sz="1800" b="1" dirty="0" err="1">
                <a:latin typeface="Arial"/>
                <a:cs typeface="Arial"/>
              </a:rPr>
              <a:t>Sofosbuvir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7284" y="38618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9851" y="38894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155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21" name="Rectangle 20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054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53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804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414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90656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7234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38083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373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65502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72154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748569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9143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400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375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2016:64:370-80.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559763"/>
              </p:ext>
            </p:extLst>
          </p:nvPr>
        </p:nvGraphicFramePr>
        <p:xfrm>
          <a:off x="519888" y="1828800"/>
          <a:ext cx="81153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1: SVR12, by Treatment Experience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OPTIMIST-1 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8719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40/52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46308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0688" y="5088386"/>
            <a:ext cx="8567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128/155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1265" y="5088386"/>
            <a:ext cx="85152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150/155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4275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88/103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3284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112/115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930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2016:64:370-80.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824270"/>
              </p:ext>
            </p:extLst>
          </p:nvPr>
        </p:nvGraphicFramePr>
        <p:xfrm>
          <a:off x="343602" y="1828802"/>
          <a:ext cx="8453622" cy="418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1: SVR12, by Genotype 1 Subtype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OPTIMIST-1 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7696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92/116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711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112/116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45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44/46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56/67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984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7176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6/39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1616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8/39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016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2016:64:370-80.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for HCV 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OPTIMIST-1 Trial: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9794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plus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sofosbuvir for 12 weeks is highly effective in the treatment of HCV GT1-infected patients without cirrhosis, including those with Q80K.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51723</TotalTime>
  <Words>388</Words>
  <Application>Microsoft Macintosh PowerPoint</Application>
  <PresentationFormat>On-screen Show (4:3)</PresentationFormat>
  <Paragraphs>67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AETC_Master_Template_061510</vt:lpstr>
      <vt:lpstr>Simeprevir + Sofosbuvir in GT1 without Cirrhosis OPTIMIST-1 Trial</vt:lpstr>
      <vt:lpstr>Simeprevir + Sofosbuvir for HCV GT 1 without Cirrhosis OPTIMIST-1 Trial: Study Features</vt:lpstr>
      <vt:lpstr>Simeprevir + Sofosbuvir for HCV GT 1 without Cirrhosis OPTIMIST-1 Trial: Study Design</vt:lpstr>
      <vt:lpstr>Simeprevir + Sofosbuvir for HCV GT 1 without Cirrhosis OPTIMIST-1 Trial: Results</vt:lpstr>
      <vt:lpstr>Simeprevir + Sofosbuvir for HCV GT 1 without Cirrhosis OPTIMIST-1 Trial: Results</vt:lpstr>
      <vt:lpstr>Simeprevir + Sofosbuvir for HCV GT 1 without Cirrhosis OPTIMIST-1 Trial: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2552</cp:revision>
  <cp:lastPrinted>2011-04-18T21:48:04Z</cp:lastPrinted>
  <dcterms:created xsi:type="dcterms:W3CDTF">2010-11-28T05:36:22Z</dcterms:created>
  <dcterms:modified xsi:type="dcterms:W3CDTF">2017-10-10T18:01:40Z</dcterms:modified>
</cp:coreProperties>
</file>