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60" r:id="rId2"/>
    <p:sldId id="661" r:id="rId3"/>
    <p:sldId id="662" r:id="rId4"/>
    <p:sldId id="663" r:id="rId5"/>
    <p:sldId id="664" r:id="rId6"/>
    <p:sldId id="665" r:id="rId7"/>
    <p:sldId id="66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4E"/>
    <a:srgbClr val="4E3821"/>
    <a:srgbClr val="DCF2E8"/>
    <a:srgbClr val="E3E0E9"/>
    <a:srgbClr val="D4F2E8"/>
    <a:srgbClr val="626371"/>
    <a:srgbClr val="597E83"/>
    <a:srgbClr val="58838C"/>
    <a:srgbClr val="6E4B7D"/>
    <a:srgbClr val="2A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60" autoAdjust="0"/>
    <p:restoredTop sz="95833" autoAdjust="0"/>
  </p:normalViewPr>
  <p:slideViewPr>
    <p:cSldViewPr showGuides="1">
      <p:cViewPr>
        <p:scale>
          <a:sx n="94" d="100"/>
          <a:sy n="94" d="100"/>
        </p:scale>
        <p:origin x="-3408" y="-1528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121637930994787"/>
          <c:w val="0.857585425061304"/>
          <c:h val="0.748130143745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Sofosbuvir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Treatment Naive</c:v>
                </c:pt>
                <c:pt idx="2">
                  <c:v>Treatment Experienced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83.4</c:v>
                </c:pt>
                <c:pt idx="1">
                  <c:v>88.0</c:v>
                </c:pt>
                <c:pt idx="2">
                  <c:v>79.2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1863181304"/>
        <c:axId val="1863166920"/>
      </c:barChart>
      <c:catAx>
        <c:axId val="18631813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86316692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86316692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12989045383411"/>
              <c:y val="0.19380625149129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6318130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66771283871206"/>
          <c:y val="0.0181818181818182"/>
          <c:w val="0.600072455731766"/>
          <c:h val="0.081576292391505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"/>
          <c:y val="0.121637930994787"/>
          <c:w val="0.857585425061304"/>
          <c:h val="0.717760762991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Sofosbuvir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GT1a</c:v>
                </c:pt>
                <c:pt idx="1">
                  <c:v>GT1a_x000d_(with Q80K)</c:v>
                </c:pt>
                <c:pt idx="2">
                  <c:v>GT1a_x000d_(without Q80K)</c:v>
                </c:pt>
                <c:pt idx="3">
                  <c:v>GT1b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83.3</c:v>
                </c:pt>
                <c:pt idx="1">
                  <c:v>73.5</c:v>
                </c:pt>
                <c:pt idx="2">
                  <c:v>92.1</c:v>
                </c:pt>
                <c:pt idx="3">
                  <c:v>83.9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64117464"/>
        <c:axId val="1863595080"/>
      </c:barChart>
      <c:catAx>
        <c:axId val="18641174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8635950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1863595080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12989045383411"/>
              <c:y val="0.19380625149129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6411746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36249456150275"/>
          <c:y val="0.0181818181818182"/>
          <c:w val="0.530594341691644"/>
          <c:h val="0.081576292391505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6" Type="http://schemas.openxmlformats.org/officeDocument/2006/relationships/image" Target="../media/image5.pn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6119431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  <p:sldLayoutId id="2147483699" r:id="rId16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Simeprevir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 err="1" smtClean="0"/>
              <a:t>Sofosbuvir</a:t>
            </a:r>
            <a:r>
              <a:rPr lang="en-US" sz="2800" dirty="0" smtClean="0"/>
              <a:t> in GT1 with Cirrhosis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OPTIMIST-2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12507"/>
            <a:ext cx="9180577" cy="417573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Lawitz</a:t>
            </a:r>
            <a:r>
              <a:rPr lang="en-US" sz="1400" dirty="0" smtClean="0"/>
              <a:t> </a:t>
            </a:r>
            <a:r>
              <a:rPr lang="en-US" sz="1400" dirty="0"/>
              <a:t>E</a:t>
            </a:r>
            <a:r>
              <a:rPr lang="en-US" sz="1400" dirty="0">
                <a:latin typeface="Arial" pitchFamily="22" charset="0"/>
              </a:rPr>
              <a:t>, et al. </a:t>
            </a:r>
            <a:r>
              <a:rPr lang="en-US" sz="1400" dirty="0"/>
              <a:t>Hepatology. 2016:64:360-9.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395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Hepatology. 2016:64:360-9.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with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OPTIMIST-2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8516"/>
              </p:ext>
            </p:extLst>
          </p:nvPr>
        </p:nvGraphicFramePr>
        <p:xfrm>
          <a:off x="509587" y="1359879"/>
          <a:ext cx="8124825" cy="50260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24825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OPTIMIST 2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100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3, open-label, single-arm trial evaluating the safety and efficacy of sofosbuvir plus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treatment-naive or treatment-experienced patients HCV genotype 1 patients with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multicenter in United States and Canada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infection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Studies indicating cirrhosis with compensation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Any treatment history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Exclusion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Hepatic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decompensation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, or non-HCV-related liver disease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 by intent-to-treat analysis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7552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Hepatology. 2016:64:360-9.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with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OPTIMIST-2 Trial: Study Design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4544" y="2667000"/>
            <a:ext cx="2199100" cy="165347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20"/>
              </a:lnSpc>
            </a:pPr>
            <a:r>
              <a:rPr lang="en-US" sz="1800" b="1" dirty="0" smtClean="0">
                <a:solidFill>
                  <a:srgbClr val="FFFFFF"/>
                </a:solidFill>
                <a:cs typeface="Arial"/>
              </a:rPr>
              <a:t>GT-1</a:t>
            </a:r>
            <a:endParaRPr lang="en-US" sz="1800" b="1" dirty="0">
              <a:solidFill>
                <a:srgbClr val="FFFFFF"/>
              </a:solidFill>
              <a:cs typeface="Arial"/>
            </a:endParaRPr>
          </a:p>
          <a:p>
            <a:pPr algn="ctr">
              <a:lnSpc>
                <a:spcPts val="242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Naïve/Experienced</a:t>
            </a:r>
          </a:p>
          <a:p>
            <a:pPr algn="ctr">
              <a:lnSpc>
                <a:spcPts val="2420"/>
              </a:lnSpc>
            </a:pP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Compensated Cirrhosis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31212" y="3475991"/>
            <a:ext cx="283464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3223" y="3048000"/>
            <a:ext cx="2833117" cy="777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2300"/>
              </a:lnSpc>
            </a:pPr>
            <a:r>
              <a:rPr lang="en-US" sz="1800" b="1" dirty="0" err="1">
                <a:latin typeface="Arial"/>
                <a:cs typeface="Arial"/>
              </a:rPr>
              <a:t>Simeprevir</a:t>
            </a:r>
            <a:r>
              <a:rPr lang="en-US" sz="1800" b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+ </a:t>
            </a:r>
            <a:r>
              <a:rPr lang="en-US" sz="1800" b="1" dirty="0" err="1" smtClean="0">
                <a:latin typeface="Arial"/>
                <a:cs typeface="Arial"/>
              </a:rPr>
              <a:t>Sofosbuvir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5884" y="3273384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1459" y="326051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103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21" name="Rectangle 20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3054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353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107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90656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5835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46758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74960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9143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1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: 150 mg once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: 400 mg once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943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Hepatology. 2016:64:360-9.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223910"/>
              </p:ext>
            </p:extLst>
          </p:nvPr>
        </p:nvGraphicFramePr>
        <p:xfrm>
          <a:off x="519888" y="1828800"/>
          <a:ext cx="81153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OPTIMIST 2: SVR12, by Treatment Experience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1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</a:t>
            </a:r>
            <a:r>
              <a:rPr lang="en-US" sz="2400" dirty="0" smtClean="0"/>
              <a:t>-2 </a:t>
            </a:r>
            <a:r>
              <a:rPr lang="en-US" sz="2400" dirty="0"/>
              <a:t>Trial: Results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499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SVR12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 at 12 weeks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1255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42/53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1249" y="5088386"/>
            <a:ext cx="85675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86/103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29787" y="5088386"/>
            <a:ext cx="8149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44/50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222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Lawitz</a:t>
            </a:r>
            <a:r>
              <a:rPr lang="en-US" dirty="0"/>
              <a:t> E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/>
              <a:t>Hepatology. 2016:64:360-9.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020193"/>
              </p:ext>
            </p:extLst>
          </p:nvPr>
        </p:nvGraphicFramePr>
        <p:xfrm>
          <a:off x="343602" y="1828802"/>
          <a:ext cx="8453622" cy="418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OPTIMIST 2: SVR12, by Genotype 1 Subtype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HCV GT 1 with 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OPTIMIST-2 Trial: Results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7696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SVR12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sustained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 at 12 weeks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315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60/72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195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25/34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0752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35/38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72528" y="4966796"/>
            <a:ext cx="80467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26/31</a:t>
            </a:r>
          </a:p>
        </p:txBody>
      </p:sp>
    </p:spTree>
    <p:extLst>
      <p:ext uri="{BB962C8B-B14F-4D97-AF65-F5344CB8AC3E}">
        <p14:creationId xmlns:p14="http://schemas.microsoft.com/office/powerpoint/2010/main" val="15315415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Lawitz</a:t>
            </a:r>
            <a:r>
              <a:rPr lang="en-US" dirty="0" smtClean="0"/>
              <a:t> E</a:t>
            </a:r>
            <a:r>
              <a:rPr lang="en-US" dirty="0" smtClean="0">
                <a:latin typeface="Arial" pitchFamily="22" charset="0"/>
              </a:rPr>
              <a:t>, </a:t>
            </a:r>
            <a:r>
              <a:rPr lang="en-US" dirty="0">
                <a:latin typeface="Arial" pitchFamily="22" charset="0"/>
              </a:rPr>
              <a:t>et al. </a:t>
            </a:r>
            <a:r>
              <a:rPr lang="en-US" dirty="0"/>
              <a:t>Hepatology. 2016:64:</a:t>
            </a:r>
            <a:r>
              <a:rPr lang="en-US" dirty="0" smtClean="0"/>
              <a:t>360-9.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Sofosbuvir for HCV GT 1 with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OPTIMIST</a:t>
            </a:r>
            <a:r>
              <a:rPr lang="en-US" sz="2400" dirty="0" smtClean="0"/>
              <a:t>-2 </a:t>
            </a:r>
            <a:r>
              <a:rPr lang="en-US" sz="2400" dirty="0"/>
              <a:t>Trial: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63314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+ sofosbuvir for 12 weeks achieved superiority in SVR12 rates versus the historical control in treatment-naive and treatment-experienced HCV GT1-infected patients with cirrhosis and was generally safe and well tolerated.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2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51723</TotalTime>
  <Words>374</Words>
  <Application>Microsoft Macintosh PowerPoint</Application>
  <PresentationFormat>On-screen Show (4:3)</PresentationFormat>
  <Paragraphs>53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AETC_Master_Template_061510</vt:lpstr>
      <vt:lpstr>Simeprevir + Sofosbuvir in GT1 with Cirrhosis OPTIMIST-2 Trial</vt:lpstr>
      <vt:lpstr>Simeprevir + Sofosbuvir for HCV GT 1 with Cirrhosis OPTIMIST-2 Trial: Study Features</vt:lpstr>
      <vt:lpstr>Simeprevir + Sofosbuvir for HCV GT 1 with Cirrhosis OPTIMIST-2 Trial: Study Design</vt:lpstr>
      <vt:lpstr>Simeprevir + Sofosbuvir for HCV GT 1 with Cirrhosis OPTIMIST-2 Trial: Results</vt:lpstr>
      <vt:lpstr>Simeprevir + Sofosbuvir for HCV GT 1 with Cirrhosis OPTIMIST-2 Trial: Results</vt:lpstr>
      <vt:lpstr>Simeprevir + Sofosbuvir for HCV GT 1 with Cirrhosis OPTIMIST-2 Trial: Conclusions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2552</cp:revision>
  <cp:lastPrinted>2011-04-18T21:48:04Z</cp:lastPrinted>
  <dcterms:created xsi:type="dcterms:W3CDTF">2010-11-28T05:36:22Z</dcterms:created>
  <dcterms:modified xsi:type="dcterms:W3CDTF">2017-10-10T18:00:51Z</dcterms:modified>
</cp:coreProperties>
</file>