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handoutMasterIdLst>
    <p:handoutMasterId r:id="rId31"/>
  </p:handoutMasterIdLst>
  <p:sldIdLst>
    <p:sldId id="265" r:id="rId2"/>
    <p:sldId id="257" r:id="rId3"/>
    <p:sldId id="258" r:id="rId4"/>
    <p:sldId id="279" r:id="rId5"/>
    <p:sldId id="276" r:id="rId6"/>
    <p:sldId id="280" r:id="rId7"/>
    <p:sldId id="278" r:id="rId8"/>
    <p:sldId id="281" r:id="rId9"/>
    <p:sldId id="282" r:id="rId10"/>
    <p:sldId id="284" r:id="rId11"/>
    <p:sldId id="283" r:id="rId12"/>
    <p:sldId id="294" r:id="rId13"/>
    <p:sldId id="290" r:id="rId14"/>
    <p:sldId id="289" r:id="rId15"/>
    <p:sldId id="291" r:id="rId16"/>
    <p:sldId id="292" r:id="rId17"/>
    <p:sldId id="293" r:id="rId18"/>
    <p:sldId id="298" r:id="rId19"/>
    <p:sldId id="299" r:id="rId20"/>
    <p:sldId id="300" r:id="rId21"/>
    <p:sldId id="301" r:id="rId22"/>
    <p:sldId id="302" r:id="rId23"/>
    <p:sldId id="304" r:id="rId24"/>
    <p:sldId id="297" r:id="rId25"/>
    <p:sldId id="266" r:id="rId26"/>
    <p:sldId id="308" r:id="rId27"/>
    <p:sldId id="267" r:id="rId28"/>
    <p:sldId id="309" r:id="rId29"/>
    <p:sldId id="26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0E5"/>
    <a:srgbClr val="D7BCBF"/>
    <a:srgbClr val="8CA5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60" autoAdjust="0"/>
    <p:restoredTop sz="94711" autoAdjust="0"/>
  </p:normalViewPr>
  <p:slideViewPr>
    <p:cSldViewPr>
      <p:cViewPr>
        <p:scale>
          <a:sx n="100" d="100"/>
          <a:sy n="100" d="100"/>
        </p:scale>
        <p:origin x="924" y="2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rot="0"/>
          <a:lstStyle/>
          <a:p>
            <a:pPr lvl="0"/>
            <a:endParaRPr lang="en-US"/>
          </a:p>
        </c:rich>
      </c:tx>
      <c:layout/>
      <c:overlay val="1"/>
    </c:title>
    <c:autoTitleDeleted val="0"/>
    <c:plotArea>
      <c:layout>
        <c:manualLayout>
          <c:layoutTarget val="inner"/>
          <c:xMode val="edge"/>
          <c:yMode val="edge"/>
          <c:x val="0.12937482548723961"/>
          <c:y val="3.4922816851283421E-2"/>
          <c:w val="0.86530600000000002"/>
          <c:h val="0.86538499999999996"/>
        </c:manualLayout>
      </c:layout>
      <c:barChart>
        <c:barDir val="col"/>
        <c:grouping val="clustered"/>
        <c:varyColors val="0"/>
        <c:ser>
          <c:idx val="0"/>
          <c:order val="0"/>
          <c:tx>
            <c:strRef>
              <c:f>Sheet1!$A$2</c:f>
              <c:strCache>
                <c:ptCount val="1"/>
                <c:pt idx="0">
                  <c:v>1/4 prevalence reduction</c:v>
                </c:pt>
              </c:strCache>
            </c:strRef>
          </c:tx>
          <c:spPr>
            <a:solidFill>
              <a:srgbClr val="5E86B8"/>
            </a:solidFill>
            <a:ln w="12700" cap="flat">
              <a:noFill/>
              <a:miter lim="400000"/>
            </a:ln>
            <a:effectLst/>
          </c:spPr>
          <c:invertIfNegative val="0"/>
          <c:dLbls>
            <c:dLbl>
              <c:idx val="0"/>
              <c:layout>
                <c:manualLayout>
                  <c:x val="-1.7730496453900709E-3"/>
                  <c:y val="7.2333733707015332E-2"/>
                </c:manualLayout>
              </c:layout>
              <c:tx>
                <c:rich>
                  <a:bodyPr anchor="b"/>
                  <a:lstStyle/>
                  <a:p>
                    <a:pPr lvl="0">
                      <a:defRPr sz="2600" b="0" i="0" u="none" strike="noStrike">
                        <a:solidFill>
                          <a:srgbClr val="FFFFFF"/>
                        </a:solidFill>
                        <a:effectLst>
                          <a:outerShdw dist="38100" dir="2700000" rotWithShape="0">
                            <a:srgbClr val="000000"/>
                          </a:outerShdw>
                        </a:effectLst>
                        <a:latin typeface="Helvetica"/>
                      </a:defRPr>
                    </a:pPr>
                    <a:fld id="{5705B33A-9863-4418-8442-8D6550396B01}" type="VALUE">
                      <a:rPr lang="en-US" sz="1700"/>
                      <a:pPr lvl="0">
                        <a:defRPr sz="2600" b="0" i="0" u="none" strike="noStrike">
                          <a:solidFill>
                            <a:srgbClr val="FFFFFF"/>
                          </a:solidFill>
                          <a:effectLst>
                            <a:outerShdw dist="38100" dir="2700000" rotWithShape="0">
                              <a:srgbClr val="000000"/>
                            </a:outerShdw>
                          </a:effectLst>
                          <a:latin typeface="Helvetica"/>
                        </a:defRPr>
                      </a:pPr>
                      <a:t>[VALUE]</a:t>
                    </a:fld>
                    <a:endParaRPr lang="en-US"/>
                  </a:p>
                </c:rich>
              </c:tx>
              <c:numFmt formatCode="#,##0" sourceLinked="0"/>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numFmt formatCode="#,##0" sourceLinked="0"/>
            <c:spPr>
              <a:noFill/>
              <a:ln>
                <a:noFill/>
              </a:ln>
              <a:effectLst/>
            </c:spPr>
            <c:txPr>
              <a:bodyPr/>
              <a:lstStyle/>
              <a:p>
                <a:pPr lvl="0">
                  <a:defRPr sz="2600" b="0" i="0" u="none" strike="noStrike">
                    <a:solidFill>
                      <a:srgbClr val="FFFFFF"/>
                    </a:solidFill>
                    <a:effectLst>
                      <a:outerShdw dist="38100" dir="2700000" rotWithShape="0">
                        <a:srgbClr val="000000"/>
                      </a:outerShdw>
                    </a:effectLst>
                    <a:latin typeface="Helvetica"/>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Sheet1!$B$1:$D$1</c:f>
              <c:strCache>
                <c:ptCount val="3"/>
                <c:pt idx="0">
                  <c:v>Edinburgh</c:v>
                </c:pt>
                <c:pt idx="1">
                  <c:v>Melbourne</c:v>
                </c:pt>
                <c:pt idx="2">
                  <c:v>Vancouver</c:v>
                </c:pt>
              </c:strCache>
            </c:strRef>
          </c:cat>
          <c:val>
            <c:numRef>
              <c:f>Sheet1!$B$2:$D$2</c:f>
              <c:numCache>
                <c:formatCode>General</c:formatCode>
                <c:ptCount val="3"/>
                <c:pt idx="0">
                  <c:v>8</c:v>
                </c:pt>
                <c:pt idx="1">
                  <c:v>22</c:v>
                </c:pt>
                <c:pt idx="2">
                  <c:v>45</c:v>
                </c:pt>
              </c:numCache>
            </c:numRef>
          </c:val>
        </c:ser>
        <c:ser>
          <c:idx val="1"/>
          <c:order val="1"/>
          <c:tx>
            <c:strRef>
              <c:f>Sheet1!$A$3</c:f>
              <c:strCache>
                <c:ptCount val="1"/>
                <c:pt idx="0">
                  <c:v>1/2 prevalence reduction</c:v>
                </c:pt>
              </c:strCache>
            </c:strRef>
          </c:tx>
          <c:spPr>
            <a:solidFill>
              <a:srgbClr val="94B9DA"/>
            </a:solidFill>
            <a:ln w="12700" cap="flat">
              <a:noFill/>
              <a:miter lim="400000"/>
            </a:ln>
            <a:effectLst/>
          </c:spPr>
          <c:invertIfNegative val="0"/>
          <c:dLbls>
            <c:numFmt formatCode="#,##0" sourceLinked="0"/>
            <c:spPr>
              <a:noFill/>
              <a:ln>
                <a:noFill/>
              </a:ln>
              <a:effectLst/>
            </c:spPr>
            <c:txPr>
              <a:bodyPr/>
              <a:lstStyle/>
              <a:p>
                <a:pPr lvl="0">
                  <a:defRPr sz="2600" b="0" i="0" u="none" strike="noStrike">
                    <a:solidFill>
                      <a:srgbClr val="FFFFFF"/>
                    </a:solidFill>
                    <a:effectLst>
                      <a:outerShdw dist="38100" dir="2700000" rotWithShape="0">
                        <a:srgbClr val="000000"/>
                      </a:outerShdw>
                    </a:effectLst>
                    <a:latin typeface="Helvetica"/>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Sheet1!$B$1:$D$1</c:f>
              <c:strCache>
                <c:ptCount val="3"/>
                <c:pt idx="0">
                  <c:v>Edinburgh</c:v>
                </c:pt>
                <c:pt idx="1">
                  <c:v>Melbourne</c:v>
                </c:pt>
                <c:pt idx="2">
                  <c:v>Vancouver</c:v>
                </c:pt>
              </c:strCache>
            </c:strRef>
          </c:cat>
          <c:val>
            <c:numRef>
              <c:f>Sheet1!$B$3:$D$3</c:f>
              <c:numCache>
                <c:formatCode>General</c:formatCode>
                <c:ptCount val="3"/>
                <c:pt idx="0">
                  <c:v>15</c:v>
                </c:pt>
                <c:pt idx="1">
                  <c:v>40</c:v>
                </c:pt>
                <c:pt idx="2">
                  <c:v>76</c:v>
                </c:pt>
              </c:numCache>
            </c:numRef>
          </c:val>
        </c:ser>
        <c:ser>
          <c:idx val="2"/>
          <c:order val="2"/>
          <c:tx>
            <c:strRef>
              <c:f>Sheet1!$A$4</c:f>
              <c:strCache>
                <c:ptCount val="1"/>
                <c:pt idx="0">
                  <c:v>3/4 prevalence reduction</c:v>
                </c:pt>
              </c:strCache>
            </c:strRef>
          </c:tx>
          <c:spPr>
            <a:solidFill>
              <a:srgbClr val="002C64"/>
            </a:solidFill>
            <a:ln w="12700" cap="flat">
              <a:noFill/>
              <a:miter lim="400000"/>
            </a:ln>
            <a:effectLst/>
          </c:spPr>
          <c:invertIfNegative val="0"/>
          <c:dLbls>
            <c:numFmt formatCode="#,##0" sourceLinked="0"/>
            <c:spPr>
              <a:noFill/>
              <a:ln>
                <a:noFill/>
              </a:ln>
              <a:effectLst/>
            </c:spPr>
            <c:txPr>
              <a:bodyPr/>
              <a:lstStyle/>
              <a:p>
                <a:pPr lvl="0">
                  <a:defRPr sz="2600" b="0" i="0" u="none" strike="noStrike">
                    <a:solidFill>
                      <a:srgbClr val="FFFFFF"/>
                    </a:solidFill>
                    <a:effectLst>
                      <a:outerShdw dist="38100" dir="2700000" rotWithShape="0">
                        <a:srgbClr val="000000"/>
                      </a:outerShdw>
                    </a:effectLst>
                    <a:latin typeface="Helvetica"/>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Sheet1!$B$1:$D$1</c:f>
              <c:strCache>
                <c:ptCount val="3"/>
                <c:pt idx="0">
                  <c:v>Edinburgh</c:v>
                </c:pt>
                <c:pt idx="1">
                  <c:v>Melbourne</c:v>
                </c:pt>
                <c:pt idx="2">
                  <c:v>Vancouver</c:v>
                </c:pt>
              </c:strCache>
            </c:strRef>
          </c:cat>
          <c:val>
            <c:numRef>
              <c:f>Sheet1!$B$4:$D$4</c:f>
              <c:numCache>
                <c:formatCode>General</c:formatCode>
                <c:ptCount val="3"/>
                <c:pt idx="0">
                  <c:v>22</c:v>
                </c:pt>
                <c:pt idx="1">
                  <c:v>54</c:v>
                </c:pt>
                <c:pt idx="2">
                  <c:v>98</c:v>
                </c:pt>
              </c:numCache>
            </c:numRef>
          </c:val>
        </c:ser>
        <c:dLbls>
          <c:showLegendKey val="0"/>
          <c:showVal val="0"/>
          <c:showCatName val="0"/>
          <c:showSerName val="0"/>
          <c:showPercent val="0"/>
          <c:showBubbleSize val="0"/>
        </c:dLbls>
        <c:gapWidth val="40"/>
        <c:overlap val="-10"/>
        <c:axId val="82458256"/>
        <c:axId val="82458648"/>
      </c:barChart>
      <c:catAx>
        <c:axId val="82458256"/>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lvl="0">
              <a:defRPr sz="2000" b="1" i="0" u="none" strike="noStrike">
                <a:solidFill>
                  <a:srgbClr val="FFFFFF"/>
                </a:solidFill>
                <a:effectLst/>
                <a:latin typeface="Helvetica"/>
              </a:defRPr>
            </a:pPr>
            <a:endParaRPr lang="en-US"/>
          </a:p>
        </c:txPr>
        <c:crossAx val="82458648"/>
        <c:crosses val="autoZero"/>
        <c:auto val="1"/>
        <c:lblAlgn val="ctr"/>
        <c:lblOffset val="100"/>
        <c:noMultiLvlLbl val="1"/>
      </c:catAx>
      <c:valAx>
        <c:axId val="82458648"/>
        <c:scaling>
          <c:orientation val="minMax"/>
        </c:scaling>
        <c:delete val="0"/>
        <c:axPos val="l"/>
        <c:majorGridlines>
          <c:spPr>
            <a:ln w="12700" cap="flat">
              <a:solidFill>
                <a:srgbClr val="929292"/>
              </a:solidFill>
              <a:custDash>
                <a:ds d="200000" sp="200000"/>
              </a:custDash>
              <a:miter lim="400000"/>
            </a:ln>
          </c:spPr>
        </c:majorGridlines>
        <c:title>
          <c:tx>
            <c:rich>
              <a:bodyPr rot="-5400000"/>
              <a:lstStyle/>
              <a:p>
                <a:pPr lvl="0">
                  <a:defRPr sz="1400" b="1" i="0" u="none" strike="noStrike">
                    <a:solidFill>
                      <a:srgbClr val="FFFFFF"/>
                    </a:solidFill>
                    <a:effectLst/>
                    <a:latin typeface="Helvetica"/>
                  </a:defRPr>
                </a:pPr>
                <a:r>
                  <a:rPr lang="en-US" sz="1400" b="1" i="0" u="none" strike="noStrike">
                    <a:solidFill>
                      <a:srgbClr val="FFFFFF"/>
                    </a:solidFill>
                    <a:effectLst/>
                    <a:latin typeface="Helvetica"/>
                  </a:rPr>
                  <a:t># treatments to achieve prevalence reduction per 1000 PWID</a:t>
                </a:r>
              </a:p>
            </c:rich>
          </c:tx>
          <c:layout/>
          <c:overlay val="1"/>
        </c:title>
        <c:numFmt formatCode="General" sourceLinked="0"/>
        <c:majorTickMark val="none"/>
        <c:minorTickMark val="none"/>
        <c:tickLblPos val="nextTo"/>
        <c:spPr>
          <a:ln w="12700" cap="flat">
            <a:noFill/>
            <a:prstDash val="solid"/>
            <a:miter lim="400000"/>
          </a:ln>
        </c:spPr>
        <c:txPr>
          <a:bodyPr rot="0"/>
          <a:lstStyle/>
          <a:p>
            <a:pPr lvl="0">
              <a:defRPr sz="1600" b="0" i="0" u="none" strike="noStrike">
                <a:solidFill>
                  <a:srgbClr val="FFFFFF"/>
                </a:solidFill>
                <a:effectLst/>
                <a:latin typeface="Helvetica"/>
              </a:defRPr>
            </a:pPr>
            <a:endParaRPr lang="en-US"/>
          </a:p>
        </c:txPr>
        <c:crossAx val="82458256"/>
        <c:crosses val="autoZero"/>
        <c:crossBetween val="between"/>
        <c:majorUnit val="25"/>
        <c:minorUnit val="12.5"/>
      </c:valAx>
      <c:spPr>
        <a:noFill/>
        <a:ln w="12700" cap="flat">
          <a:noFill/>
          <a:miter lim="400000"/>
        </a:ln>
        <a:effectLst/>
      </c:spPr>
    </c:plotArea>
    <c:legend>
      <c:legendPos val="r"/>
      <c:layout>
        <c:manualLayout>
          <c:xMode val="edge"/>
          <c:yMode val="edge"/>
          <c:x val="0.12958900000000001"/>
          <c:y val="7.5908400000000001E-2"/>
          <c:w val="0.57771499999999998"/>
          <c:h val="0.18108399999999999"/>
        </c:manualLayout>
      </c:layout>
      <c:overlay val="1"/>
      <c:spPr>
        <a:noFill/>
        <a:ln w="12700" cap="flat">
          <a:noFill/>
          <a:miter lim="400000"/>
        </a:ln>
        <a:effectLst/>
      </c:spPr>
      <c:txPr>
        <a:bodyPr/>
        <a:lstStyle/>
        <a:p>
          <a:pPr lvl="0">
            <a:defRPr sz="2200" b="0" i="0" u="none" strike="noStrike">
              <a:solidFill>
                <a:srgbClr val="FFFFFF"/>
              </a:solidFill>
              <a:effectLst/>
              <a:latin typeface="Helvetica"/>
            </a:defRPr>
          </a:pPr>
          <a:endParaRPr lang="en-US"/>
        </a:p>
      </c:txPr>
    </c:legend>
    <c:plotVisOnly val="1"/>
    <c:dispBlanksAs val="gap"/>
    <c:showDLblsOverMax val="1"/>
  </c:chart>
  <c:spPr>
    <a:solidFill>
      <a:srgbClr val="0000FF"/>
    </a:solidFill>
    <a:ln>
      <a:noFill/>
    </a:ln>
    <a:effectLst/>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8CA948-A7D3-4B31-A30F-FDBB9D7FAE42}" type="datetimeFigureOut">
              <a:rPr lang="en-US" smtClean="0"/>
              <a:t>7/10/2015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8FA4F4-57BF-492F-9F4F-7D42A6229062}" type="slidenum">
              <a:rPr lang="en-US" smtClean="0"/>
              <a:t>‹#›</a:t>
            </a:fld>
            <a:endParaRPr lang="en-US"/>
          </a:p>
        </p:txBody>
      </p:sp>
    </p:spTree>
    <p:extLst>
      <p:ext uri="{BB962C8B-B14F-4D97-AF65-F5344CB8AC3E}">
        <p14:creationId xmlns:p14="http://schemas.microsoft.com/office/powerpoint/2010/main" val="40004605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gray">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gray">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gray">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gray">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gray">
          <a:xfrm>
            <a:off x="156937"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bwMode="gray">
          <a:xfrm>
            <a:off x="1371600" y="2819400"/>
            <a:ext cx="6400800" cy="1752600"/>
          </a:xfrm>
        </p:spPr>
        <p:txBody>
          <a:bodyPr>
            <a:normAutofit/>
          </a:bodyPr>
          <a:lstStyle>
            <a:lvl1pPr marL="0" indent="0" algn="ctr">
              <a:spcBef>
                <a:spcPts val="0"/>
              </a:spcBef>
              <a:buNone/>
              <a:defRPr sz="3000" b="1" cap="none" spc="0" baseline="0">
                <a:solidFill>
                  <a:schemeClr val="bg2">
                    <a:lumMod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8" name="Date Placeholder 27"/>
          <p:cNvSpPr>
            <a:spLocks noGrp="1"/>
          </p:cNvSpPr>
          <p:nvPr>
            <p:ph type="dt" sz="half" idx="10"/>
          </p:nvPr>
        </p:nvSpPr>
        <p:spPr bwMode="gray"/>
        <p:txBody>
          <a:bodyPr/>
          <a:lstStyle/>
          <a:p>
            <a:fld id="{64986C9F-0C03-4D77-AD8F-A767FF5D7500}" type="datetimeFigureOut">
              <a:rPr lang="en-US" smtClean="0"/>
              <a:pPr/>
              <a:t>7/10/2015</a:t>
            </a:fld>
            <a:endParaRPr lang="en-US"/>
          </a:p>
        </p:txBody>
      </p:sp>
      <p:sp>
        <p:nvSpPr>
          <p:cNvPr id="17" name="Footer Placeholder 16"/>
          <p:cNvSpPr>
            <a:spLocks noGrp="1"/>
          </p:cNvSpPr>
          <p:nvPr>
            <p:ph type="ftr" sz="quarter" idx="11"/>
          </p:nvPr>
        </p:nvSpPr>
        <p:spPr bwMode="gray"/>
        <p:txBody>
          <a:bodyPr/>
          <a:lstStyle/>
          <a:p>
            <a:endParaRPr lang="en-US"/>
          </a:p>
        </p:txBody>
      </p:sp>
      <p:sp>
        <p:nvSpPr>
          <p:cNvPr id="7" name="Straight Connector 6"/>
          <p:cNvSpPr>
            <a:spLocks noChangeShapeType="1"/>
          </p:cNvSpPr>
          <p:nvPr/>
        </p:nvSpPr>
        <p:spPr bwMode="gray">
          <a:xfrm>
            <a:off x="234696"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gray">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Title 7"/>
          <p:cNvSpPr>
            <a:spLocks noGrp="1"/>
          </p:cNvSpPr>
          <p:nvPr>
            <p:ph type="ctrTitle"/>
          </p:nvPr>
        </p:nvSpPr>
        <p:spPr bwMode="gray">
          <a:xfrm>
            <a:off x="685800" y="381000"/>
            <a:ext cx="7772400" cy="1752600"/>
          </a:xfrm>
        </p:spPr>
        <p:txBody>
          <a:bodyPr anchor="b"/>
          <a:lstStyle>
            <a:lvl1pPr>
              <a:defRPr sz="4200" b="0">
                <a:solidFill>
                  <a:schemeClr val="bg2">
                    <a:lumMod val="25000"/>
                  </a:schemeClr>
                </a:solidFill>
              </a:defRPr>
            </a:lvl1pPr>
          </a:lstStyle>
          <a:p>
            <a:r>
              <a:rPr kumimoji="0" lang="en-US" dirty="0" smtClean="0"/>
              <a:t>Click to edit Master title style</a:t>
            </a:r>
            <a:endParaRPr kumimoji="0" lang="en-US" dirty="0"/>
          </a:p>
        </p:txBody>
      </p:sp>
      <p:pic>
        <p:nvPicPr>
          <p:cNvPr id="3074" name="Picture 2"/>
          <p:cNvPicPr>
            <a:picLocks noChangeAspect="1" noChangeArrowheads="1"/>
          </p:cNvPicPr>
          <p:nvPr userDrawn="1"/>
        </p:nvPicPr>
        <p:blipFill>
          <a:blip r:embed="rId2" cstate="print"/>
          <a:srcRect/>
          <a:stretch>
            <a:fillRect/>
          </a:stretch>
        </p:blipFill>
        <p:spPr bwMode="gray">
          <a:xfrm>
            <a:off x="4417831" y="2209800"/>
            <a:ext cx="304800" cy="295275"/>
          </a:xfrm>
          <a:prstGeom prst="rect">
            <a:avLst/>
          </a:prstGeom>
          <a:noFill/>
          <a:ln w="9525">
            <a:noFill/>
            <a:miter lim="800000"/>
            <a:headEnd/>
            <a:tailEnd/>
          </a:ln>
        </p:spPr>
      </p:pic>
      <p:pic>
        <p:nvPicPr>
          <p:cNvPr id="14" name="Picture 13" descr="NEW_IASUSAlogo-transparent-background.gif"/>
          <p:cNvPicPr>
            <a:picLocks noChangeAspect="1"/>
          </p:cNvPicPr>
          <p:nvPr userDrawn="1"/>
        </p:nvPicPr>
        <p:blipFill>
          <a:blip r:embed="rId3" cstate="print"/>
          <a:stretch>
            <a:fillRect/>
          </a:stretch>
        </p:blipFill>
        <p:spPr>
          <a:xfrm>
            <a:off x="7543800" y="5981699"/>
            <a:ext cx="1143000" cy="266700"/>
          </a:xfrm>
          <a:prstGeom prst="rect">
            <a:avLst/>
          </a:prstGeom>
        </p:spPr>
      </p:pic>
    </p:spTree>
    <p:extLst>
      <p:ext uri="{BB962C8B-B14F-4D97-AF65-F5344CB8AC3E}">
        <p14:creationId xmlns:p14="http://schemas.microsoft.com/office/powerpoint/2010/main" val="182958794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4986C9F-0C03-4D77-AD8F-A767FF5D7500}" type="datetimeFigureOut">
              <a:rPr lang="en-US" smtClean="0"/>
              <a:pPr/>
              <a:t>7/10/2015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a:prstGeom prst="rect">
            <a:avLst/>
          </a:prstGeom>
        </p:spPr>
        <p:txBody>
          <a:bodyPr/>
          <a:lstStyle/>
          <a:p>
            <a:fld id="{18C83620-211C-40E7-A668-7CE799962B39}" type="slidenum">
              <a:rPr lang="en-US" smtClean="0"/>
              <a:pPr/>
              <a:t>‹#›</a:t>
            </a:fld>
            <a:endParaRPr lang="en-US" dirty="0"/>
          </a:p>
        </p:txBody>
      </p:sp>
      <p:pic>
        <p:nvPicPr>
          <p:cNvPr id="6" name="Picture 2"/>
          <p:cNvPicPr>
            <a:picLocks noChangeAspect="1" noChangeArrowheads="1"/>
          </p:cNvPicPr>
          <p:nvPr userDrawn="1"/>
        </p:nvPicPr>
        <p:blipFill>
          <a:blip r:embed="rId2" cstate="print"/>
          <a:srcRect/>
          <a:stretch>
            <a:fillRect/>
          </a:stretch>
        </p:blipFill>
        <p:spPr bwMode="auto">
          <a:xfrm>
            <a:off x="4419600" y="1132367"/>
            <a:ext cx="304800" cy="295275"/>
          </a:xfrm>
          <a:prstGeom prst="rect">
            <a:avLst/>
          </a:prstGeom>
          <a:noFill/>
          <a:ln w="9525">
            <a:noFill/>
            <a:miter lim="800000"/>
            <a:headEnd/>
            <a:tailEnd/>
          </a:ln>
        </p:spPr>
      </p:pic>
    </p:spTree>
    <p:extLst>
      <p:ext uri="{BB962C8B-B14F-4D97-AF65-F5344CB8AC3E}">
        <p14:creationId xmlns:p14="http://schemas.microsoft.com/office/powerpoint/2010/main" val="301035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gray">
          <a:xfrm>
            <a:off x="0" y="6694967"/>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gray">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gray">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gray">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gray">
          <a:xfrm>
            <a:off x="156937"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gray">
          <a:xfrm>
            <a:off x="152400" y="147863"/>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bwMode="gray"/>
        <p:txBody>
          <a:bodyPr/>
          <a:lstStyle/>
          <a:p>
            <a:fld id="{64986C9F-0C03-4D77-AD8F-A767FF5D7500}" type="datetimeFigureOut">
              <a:rPr lang="en-US" smtClean="0"/>
              <a:pPr/>
              <a:t>7/10/2015</a:t>
            </a:fld>
            <a:endParaRPr lang="en-US"/>
          </a:p>
        </p:txBody>
      </p:sp>
      <p:sp>
        <p:nvSpPr>
          <p:cNvPr id="3" name="Footer Placeholder 2"/>
          <p:cNvSpPr>
            <a:spLocks noGrp="1"/>
          </p:cNvSpPr>
          <p:nvPr>
            <p:ph type="ftr" sz="quarter" idx="11"/>
          </p:nvPr>
        </p:nvSpPr>
        <p:spPr bwMode="gray"/>
        <p:txBody>
          <a:bodyPr/>
          <a:lstStyle/>
          <a:p>
            <a:endParaRPr lang="en-US" dirty="0"/>
          </a:p>
        </p:txBody>
      </p:sp>
      <p:sp>
        <p:nvSpPr>
          <p:cNvPr id="4" name="Slide Number Placeholder 3"/>
          <p:cNvSpPr>
            <a:spLocks noGrp="1"/>
          </p:cNvSpPr>
          <p:nvPr>
            <p:ph type="sldNum" sz="quarter" idx="12"/>
          </p:nvPr>
        </p:nvSpPr>
        <p:spPr bwMode="gray">
          <a:xfrm>
            <a:off x="4267200" y="6324600"/>
            <a:ext cx="609600" cy="441324"/>
          </a:xfrm>
          <a:prstGeom prst="rect">
            <a:avLst/>
          </a:prstGeom>
        </p:spPr>
        <p:txBody>
          <a:bodyPr/>
          <a:lstStyle>
            <a:lvl1pPr>
              <a:defRPr>
                <a:solidFill>
                  <a:srgbClr val="FFFFFF"/>
                </a:solidFill>
              </a:defRPr>
            </a:lvl1pPr>
          </a:lstStyle>
          <a:p>
            <a:fld id="{18C83620-211C-40E7-A668-7CE799962B39}" type="slidenum">
              <a:rPr lang="en-US" smtClean="0"/>
              <a:pPr/>
              <a:t>‹#›</a:t>
            </a:fld>
            <a:endParaRPr lang="en-US"/>
          </a:p>
        </p:txBody>
      </p:sp>
      <p:sp>
        <p:nvSpPr>
          <p:cNvPr id="11" name="TextBox 10"/>
          <p:cNvSpPr txBox="1"/>
          <p:nvPr userDrawn="1"/>
        </p:nvSpPr>
        <p:spPr>
          <a:xfrm>
            <a:off x="152400" y="6093023"/>
            <a:ext cx="1524000"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Slide </a:t>
            </a:r>
            <a:fld id="{855F7D49-8920-4811-BC76-0E9BF1D8C467}" type="slidenum">
              <a:rPr lang="en-US" sz="1400" smtClean="0">
                <a:solidFill>
                  <a:schemeClr val="bg1"/>
                </a:solidFill>
                <a:latin typeface="Arial" pitchFamily="34" charset="0"/>
                <a:cs typeface="Arial" pitchFamily="34" charset="0"/>
              </a:rPr>
              <a:pPr/>
              <a:t>‹#›</a:t>
            </a:fld>
            <a:r>
              <a:rPr lang="en-US" sz="1400" dirty="0" smtClean="0">
                <a:solidFill>
                  <a:schemeClr val="bg1"/>
                </a:solidFill>
                <a:latin typeface="Arial" pitchFamily="34" charset="0"/>
                <a:cs typeface="Arial" pitchFamily="34" charset="0"/>
              </a:rPr>
              <a:t> </a:t>
            </a:r>
            <a:r>
              <a:rPr lang="en-US" sz="1400" dirty="0" smtClean="0">
                <a:solidFill>
                  <a:schemeClr val="bg1"/>
                </a:solidFill>
                <a:latin typeface="Arial" pitchFamily="34" charset="0"/>
                <a:cs typeface="Arial" pitchFamily="34" charset="0"/>
              </a:rPr>
              <a:t>of 29</a:t>
            </a:r>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86802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w/ wide footer">
    <p:spTree>
      <p:nvGrpSpPr>
        <p:cNvPr id="1" name=""/>
        <p:cNvGrpSpPr/>
        <p:nvPr/>
      </p:nvGrpSpPr>
      <p:grpSpPr>
        <a:xfrm>
          <a:off x="0" y="0"/>
          <a:ext cx="0" cy="0"/>
          <a:chOff x="0" y="0"/>
          <a:chExt cx="0" cy="0"/>
        </a:xfrm>
      </p:grpSpPr>
      <p:sp>
        <p:nvSpPr>
          <p:cNvPr id="12" name="Rectangle 11"/>
          <p:cNvSpPr>
            <a:spLocks noChangeArrowheads="1"/>
          </p:cNvSpPr>
          <p:nvPr userDrawn="1"/>
        </p:nvSpPr>
        <p:spPr bwMode="gray">
          <a:xfrm>
            <a:off x="156937" y="5975288"/>
            <a:ext cx="8833104" cy="72593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7" name="Rectangle 6"/>
          <p:cNvSpPr>
            <a:spLocks noChangeArrowheads="1"/>
          </p:cNvSpPr>
          <p:nvPr/>
        </p:nvSpPr>
        <p:spPr bwMode="gray">
          <a:xfrm>
            <a:off x="0" y="6694967"/>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gray">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gray">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gray">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gray">
          <a:xfrm>
            <a:off x="156937"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gray">
          <a:xfrm>
            <a:off x="152400" y="147863"/>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bwMode="gray"/>
        <p:txBody>
          <a:bodyPr/>
          <a:lstStyle/>
          <a:p>
            <a:fld id="{64986C9F-0C03-4D77-AD8F-A767FF5D7500}" type="datetimeFigureOut">
              <a:rPr lang="en-US" smtClean="0"/>
              <a:pPr/>
              <a:t>7/10/2015</a:t>
            </a:fld>
            <a:endParaRPr lang="en-US"/>
          </a:p>
        </p:txBody>
      </p:sp>
      <p:sp>
        <p:nvSpPr>
          <p:cNvPr id="3" name="Footer Placeholder 2"/>
          <p:cNvSpPr>
            <a:spLocks noGrp="1"/>
          </p:cNvSpPr>
          <p:nvPr>
            <p:ph type="ftr" sz="quarter" idx="11"/>
          </p:nvPr>
        </p:nvSpPr>
        <p:spPr bwMode="gray"/>
        <p:txBody>
          <a:bodyPr/>
          <a:lstStyle/>
          <a:p>
            <a:endParaRPr lang="en-US" dirty="0"/>
          </a:p>
        </p:txBody>
      </p:sp>
      <p:sp>
        <p:nvSpPr>
          <p:cNvPr id="4" name="Slide Number Placeholder 3"/>
          <p:cNvSpPr>
            <a:spLocks noGrp="1"/>
          </p:cNvSpPr>
          <p:nvPr>
            <p:ph type="sldNum" sz="quarter" idx="12"/>
          </p:nvPr>
        </p:nvSpPr>
        <p:spPr bwMode="gray">
          <a:xfrm>
            <a:off x="4267200" y="6324600"/>
            <a:ext cx="609600" cy="441324"/>
          </a:xfrm>
          <a:prstGeom prst="rect">
            <a:avLst/>
          </a:prstGeom>
        </p:spPr>
        <p:txBody>
          <a:bodyPr/>
          <a:lstStyle>
            <a:lvl1pPr>
              <a:defRPr>
                <a:solidFill>
                  <a:srgbClr val="FFFFFF"/>
                </a:solidFill>
              </a:defRPr>
            </a:lvl1pPr>
          </a:lstStyle>
          <a:p>
            <a:fld id="{18C83620-211C-40E7-A668-7CE799962B39}" type="slidenum">
              <a:rPr lang="en-US" smtClean="0"/>
              <a:pPr/>
              <a:t>‹#›</a:t>
            </a:fld>
            <a:endParaRPr lang="en-US"/>
          </a:p>
        </p:txBody>
      </p:sp>
      <p:sp>
        <p:nvSpPr>
          <p:cNvPr id="11" name="TextBox 10"/>
          <p:cNvSpPr txBox="1"/>
          <p:nvPr userDrawn="1"/>
        </p:nvSpPr>
        <p:spPr>
          <a:xfrm>
            <a:off x="152400" y="5635823"/>
            <a:ext cx="1524000"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Slide </a:t>
            </a:r>
            <a:fld id="{855F7D49-8920-4811-BC76-0E9BF1D8C467}" type="slidenum">
              <a:rPr lang="en-US" sz="1400" smtClean="0">
                <a:solidFill>
                  <a:schemeClr val="bg1"/>
                </a:solidFill>
                <a:latin typeface="Arial" pitchFamily="34" charset="0"/>
                <a:cs typeface="Arial" pitchFamily="34" charset="0"/>
              </a:rPr>
              <a:pPr/>
              <a:t>‹#›</a:t>
            </a:fld>
            <a:r>
              <a:rPr lang="en-US" sz="1400" dirty="0" smtClean="0">
                <a:solidFill>
                  <a:schemeClr val="bg1"/>
                </a:solidFill>
                <a:latin typeface="Arial" pitchFamily="34" charset="0"/>
                <a:cs typeface="Arial" pitchFamily="34" charset="0"/>
              </a:rPr>
              <a:t> </a:t>
            </a:r>
            <a:r>
              <a:rPr lang="en-US" sz="1400" dirty="0" smtClean="0">
                <a:solidFill>
                  <a:schemeClr val="bg1"/>
                </a:solidFill>
                <a:latin typeface="Arial" pitchFamily="34" charset="0"/>
                <a:cs typeface="Arial" pitchFamily="34" charset="0"/>
              </a:rPr>
              <a:t>of 29</a:t>
            </a:r>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86802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w/ wide footer and header line">
    <p:spTree>
      <p:nvGrpSpPr>
        <p:cNvPr id="1" name=""/>
        <p:cNvGrpSpPr/>
        <p:nvPr/>
      </p:nvGrpSpPr>
      <p:grpSpPr>
        <a:xfrm>
          <a:off x="0" y="0"/>
          <a:ext cx="0" cy="0"/>
          <a:chOff x="0" y="0"/>
          <a:chExt cx="0" cy="0"/>
        </a:xfrm>
      </p:grpSpPr>
      <p:sp>
        <p:nvSpPr>
          <p:cNvPr id="12" name="Rectangle 11"/>
          <p:cNvSpPr>
            <a:spLocks noChangeArrowheads="1"/>
          </p:cNvSpPr>
          <p:nvPr userDrawn="1"/>
        </p:nvSpPr>
        <p:spPr bwMode="gray">
          <a:xfrm>
            <a:off x="156937" y="6324600"/>
            <a:ext cx="8833104" cy="37662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7" name="Rectangle 6"/>
          <p:cNvSpPr>
            <a:spLocks noChangeArrowheads="1"/>
          </p:cNvSpPr>
          <p:nvPr/>
        </p:nvSpPr>
        <p:spPr bwMode="gray">
          <a:xfrm>
            <a:off x="0" y="6694967"/>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gray">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gray">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gray">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gray">
          <a:xfrm>
            <a:off x="156937"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gray">
          <a:xfrm>
            <a:off x="152400" y="147863"/>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bwMode="gray"/>
        <p:txBody>
          <a:bodyPr/>
          <a:lstStyle/>
          <a:p>
            <a:fld id="{64986C9F-0C03-4D77-AD8F-A767FF5D7500}" type="datetimeFigureOut">
              <a:rPr lang="en-US" smtClean="0"/>
              <a:pPr/>
              <a:t>7/10/2015</a:t>
            </a:fld>
            <a:endParaRPr lang="en-US"/>
          </a:p>
        </p:txBody>
      </p:sp>
      <p:sp>
        <p:nvSpPr>
          <p:cNvPr id="3" name="Footer Placeholder 2"/>
          <p:cNvSpPr>
            <a:spLocks noGrp="1"/>
          </p:cNvSpPr>
          <p:nvPr>
            <p:ph type="ftr" sz="quarter" idx="11"/>
          </p:nvPr>
        </p:nvSpPr>
        <p:spPr bwMode="gray"/>
        <p:txBody>
          <a:bodyPr/>
          <a:lstStyle/>
          <a:p>
            <a:endParaRPr lang="en-US" dirty="0"/>
          </a:p>
        </p:txBody>
      </p:sp>
      <p:sp>
        <p:nvSpPr>
          <p:cNvPr id="4" name="Slide Number Placeholder 3"/>
          <p:cNvSpPr>
            <a:spLocks noGrp="1"/>
          </p:cNvSpPr>
          <p:nvPr>
            <p:ph type="sldNum" sz="quarter" idx="12"/>
          </p:nvPr>
        </p:nvSpPr>
        <p:spPr bwMode="gray">
          <a:xfrm>
            <a:off x="4267200" y="6324600"/>
            <a:ext cx="609600" cy="441324"/>
          </a:xfrm>
          <a:prstGeom prst="rect">
            <a:avLst/>
          </a:prstGeom>
        </p:spPr>
        <p:txBody>
          <a:bodyPr/>
          <a:lstStyle>
            <a:lvl1pPr>
              <a:defRPr>
                <a:solidFill>
                  <a:srgbClr val="FFFFFF"/>
                </a:solidFill>
              </a:defRPr>
            </a:lvl1pPr>
          </a:lstStyle>
          <a:p>
            <a:fld id="{18C83620-211C-40E7-A668-7CE799962B39}" type="slidenum">
              <a:rPr lang="en-US" smtClean="0"/>
              <a:pPr/>
              <a:t>‹#›</a:t>
            </a:fld>
            <a:endParaRPr lang="en-US"/>
          </a:p>
        </p:txBody>
      </p:sp>
      <p:sp>
        <p:nvSpPr>
          <p:cNvPr id="11" name="TextBox 10"/>
          <p:cNvSpPr txBox="1"/>
          <p:nvPr userDrawn="1"/>
        </p:nvSpPr>
        <p:spPr>
          <a:xfrm>
            <a:off x="153959" y="6065899"/>
            <a:ext cx="1524000" cy="276999"/>
          </a:xfrm>
          <a:prstGeom prst="rect">
            <a:avLst/>
          </a:prstGeom>
          <a:noFill/>
        </p:spPr>
        <p:txBody>
          <a:bodyPr wrap="square" rtlCol="0">
            <a:spAutoFit/>
          </a:bodyPr>
          <a:lstStyle/>
          <a:p>
            <a:r>
              <a:rPr lang="en-US" sz="1200" dirty="0" smtClean="0">
                <a:solidFill>
                  <a:schemeClr val="tx1"/>
                </a:solidFill>
                <a:latin typeface="Arial" pitchFamily="34" charset="0"/>
                <a:cs typeface="Arial" pitchFamily="34" charset="0"/>
              </a:rPr>
              <a:t>Slide </a:t>
            </a:r>
            <a:fld id="{855F7D49-8920-4811-BC76-0E9BF1D8C467}" type="slidenum">
              <a:rPr lang="en-US" sz="1200" smtClean="0">
                <a:solidFill>
                  <a:schemeClr val="tx1"/>
                </a:solidFill>
                <a:latin typeface="Arial" pitchFamily="34" charset="0"/>
                <a:cs typeface="Arial" pitchFamily="34" charset="0"/>
              </a:rPr>
              <a:pPr/>
              <a:t>‹#›</a:t>
            </a:fld>
            <a:r>
              <a:rPr lang="en-US" sz="1200" dirty="0" smtClean="0">
                <a:solidFill>
                  <a:schemeClr val="tx1"/>
                </a:solidFill>
                <a:latin typeface="Arial" pitchFamily="34" charset="0"/>
                <a:cs typeface="Arial" pitchFamily="34" charset="0"/>
              </a:rPr>
              <a:t> </a:t>
            </a:r>
            <a:r>
              <a:rPr lang="en-US" sz="1200" dirty="0" smtClean="0">
                <a:solidFill>
                  <a:schemeClr val="tx1"/>
                </a:solidFill>
                <a:latin typeface="Arial" pitchFamily="34" charset="0"/>
                <a:cs typeface="Arial" pitchFamily="34" charset="0"/>
              </a:rPr>
              <a:t>of 29</a:t>
            </a:r>
            <a:endParaRPr lang="en-US" sz="1200" dirty="0">
              <a:solidFill>
                <a:schemeClr val="tx1"/>
              </a:solidFill>
              <a:latin typeface="Arial" pitchFamily="34" charset="0"/>
              <a:cs typeface="Arial" pitchFamily="34" charset="0"/>
            </a:endParaRPr>
          </a:p>
        </p:txBody>
      </p:sp>
      <p:sp>
        <p:nvSpPr>
          <p:cNvPr id="13" name="Straight Connector 12"/>
          <p:cNvSpPr>
            <a:spLocks noChangeShapeType="1"/>
          </p:cNvSpPr>
          <p:nvPr userDrawn="1"/>
        </p:nvSpPr>
        <p:spPr bwMode="auto">
          <a:xfrm>
            <a:off x="152400" y="1143000"/>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pic>
        <p:nvPicPr>
          <p:cNvPr id="14" name="Picture 2"/>
          <p:cNvPicPr>
            <a:picLocks noChangeAspect="1" noChangeArrowheads="1"/>
          </p:cNvPicPr>
          <p:nvPr userDrawn="1"/>
        </p:nvPicPr>
        <p:blipFill>
          <a:blip r:embed="rId2" cstate="print"/>
          <a:srcRect/>
          <a:stretch>
            <a:fillRect/>
          </a:stretch>
        </p:blipFill>
        <p:spPr bwMode="auto">
          <a:xfrm>
            <a:off x="4419600" y="990600"/>
            <a:ext cx="304800" cy="295275"/>
          </a:xfrm>
          <a:prstGeom prst="rect">
            <a:avLst/>
          </a:prstGeom>
          <a:noFill/>
          <a:ln w="9525">
            <a:noFill/>
            <a:miter lim="800000"/>
            <a:headEnd/>
            <a:tailEnd/>
          </a:ln>
        </p:spPr>
      </p:pic>
    </p:spTree>
    <p:extLst>
      <p:ext uri="{BB962C8B-B14F-4D97-AF65-F5344CB8AC3E}">
        <p14:creationId xmlns:p14="http://schemas.microsoft.com/office/powerpoint/2010/main" val="186802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986C9F-0C03-4D77-AD8F-A767FF5D7500}" type="datetimeFigureOut">
              <a:rPr lang="en-US" smtClean="0"/>
              <a:pPr/>
              <a:t>7/10/2015</a:t>
            </a:fld>
            <a:endParaRPr lang="en-US" dirty="0"/>
          </a:p>
        </p:txBody>
      </p:sp>
      <p:sp>
        <p:nvSpPr>
          <p:cNvPr id="4" name="Footer Placeholder 3"/>
          <p:cNvSpPr>
            <a:spLocks noGrp="1"/>
          </p:cNvSpPr>
          <p:nvPr>
            <p:ph type="ftr" sz="quarter" idx="11"/>
          </p:nvPr>
        </p:nvSpPr>
        <p:spPr/>
        <p:txBody>
          <a:bodyPr/>
          <a:lstStyle/>
          <a:p>
            <a:endParaRPr lang="en-US" dirty="0"/>
          </a:p>
        </p:txBody>
      </p:sp>
      <p:pic>
        <p:nvPicPr>
          <p:cNvPr id="5" name="Picture 2"/>
          <p:cNvPicPr>
            <a:picLocks noChangeAspect="1" noChangeArrowheads="1"/>
          </p:cNvPicPr>
          <p:nvPr userDrawn="1"/>
        </p:nvPicPr>
        <p:blipFill>
          <a:blip r:embed="rId2" cstate="print"/>
          <a:srcRect/>
          <a:stretch>
            <a:fillRect/>
          </a:stretch>
        </p:blipFill>
        <p:spPr bwMode="auto">
          <a:xfrm>
            <a:off x="4419600" y="1132367"/>
            <a:ext cx="304800" cy="295275"/>
          </a:xfrm>
          <a:prstGeom prst="rect">
            <a:avLst/>
          </a:prstGeom>
          <a:noFill/>
          <a:ln w="9525">
            <a:noFill/>
            <a:miter lim="800000"/>
            <a:headEnd/>
            <a:tailEnd/>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4_Blank w/ header_line">
    <p:spTree>
      <p:nvGrpSpPr>
        <p:cNvPr id="1" name=""/>
        <p:cNvGrpSpPr/>
        <p:nvPr/>
      </p:nvGrpSpPr>
      <p:grpSpPr>
        <a:xfrm>
          <a:off x="0" y="0"/>
          <a:ext cx="0" cy="0"/>
          <a:chOff x="0" y="0"/>
          <a:chExt cx="0" cy="0"/>
        </a:xfrm>
      </p:grpSpPr>
      <p:sp>
        <p:nvSpPr>
          <p:cNvPr id="7" name="Rectangle 6"/>
          <p:cNvSpPr>
            <a:spLocks noChangeArrowheads="1"/>
          </p:cNvSpPr>
          <p:nvPr/>
        </p:nvSpPr>
        <p:spPr bwMode="gray">
          <a:xfrm>
            <a:off x="0" y="6694967"/>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gray">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gray">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gray">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gray">
          <a:xfrm>
            <a:off x="152400" y="147863"/>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bwMode="gray"/>
        <p:txBody>
          <a:bodyPr/>
          <a:lstStyle/>
          <a:p>
            <a:fld id="{64986C9F-0C03-4D77-AD8F-A767FF5D7500}" type="datetimeFigureOut">
              <a:rPr lang="en-US" smtClean="0"/>
              <a:pPr/>
              <a:t>7/10/2015</a:t>
            </a:fld>
            <a:endParaRPr lang="en-US"/>
          </a:p>
        </p:txBody>
      </p:sp>
      <p:sp>
        <p:nvSpPr>
          <p:cNvPr id="3" name="Footer Placeholder 2"/>
          <p:cNvSpPr>
            <a:spLocks noGrp="1"/>
          </p:cNvSpPr>
          <p:nvPr>
            <p:ph type="ftr" sz="quarter" idx="11"/>
          </p:nvPr>
        </p:nvSpPr>
        <p:spPr bwMode="gray"/>
        <p:txBody>
          <a:bodyPr/>
          <a:lstStyle/>
          <a:p>
            <a:endParaRPr lang="en-US" dirty="0"/>
          </a:p>
        </p:txBody>
      </p:sp>
      <p:sp>
        <p:nvSpPr>
          <p:cNvPr id="4" name="Slide Number Placeholder 3"/>
          <p:cNvSpPr>
            <a:spLocks noGrp="1"/>
          </p:cNvSpPr>
          <p:nvPr>
            <p:ph type="sldNum" sz="quarter" idx="12"/>
          </p:nvPr>
        </p:nvSpPr>
        <p:spPr bwMode="gray">
          <a:xfrm>
            <a:off x="4267200" y="6324600"/>
            <a:ext cx="609600" cy="441324"/>
          </a:xfrm>
          <a:prstGeom prst="rect">
            <a:avLst/>
          </a:prstGeom>
        </p:spPr>
        <p:txBody>
          <a:bodyPr/>
          <a:lstStyle>
            <a:lvl1pPr>
              <a:defRPr>
                <a:solidFill>
                  <a:srgbClr val="FFFFFF"/>
                </a:solidFill>
              </a:defRPr>
            </a:lvl1pPr>
          </a:lstStyle>
          <a:p>
            <a:fld id="{18C83620-211C-40E7-A668-7CE799962B39}" type="slidenum">
              <a:rPr lang="en-US" smtClean="0"/>
              <a:pPr/>
              <a:t>‹#›</a:t>
            </a:fld>
            <a:endParaRPr lang="en-US"/>
          </a:p>
        </p:txBody>
      </p:sp>
      <p:sp>
        <p:nvSpPr>
          <p:cNvPr id="11" name="TextBox 10"/>
          <p:cNvSpPr txBox="1"/>
          <p:nvPr userDrawn="1"/>
        </p:nvSpPr>
        <p:spPr>
          <a:xfrm>
            <a:off x="152400" y="6397823"/>
            <a:ext cx="1524000"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Slide </a:t>
            </a:r>
            <a:fld id="{855F7D49-8920-4811-BC76-0E9BF1D8C467}" type="slidenum">
              <a:rPr lang="en-US" sz="1400" smtClean="0">
                <a:solidFill>
                  <a:schemeClr val="bg1"/>
                </a:solidFill>
                <a:latin typeface="Arial" pitchFamily="34" charset="0"/>
                <a:cs typeface="Arial" pitchFamily="34" charset="0"/>
              </a:rPr>
              <a:pPr/>
              <a:t>‹#›</a:t>
            </a:fld>
            <a:r>
              <a:rPr lang="en-US" sz="1400" dirty="0" smtClean="0">
                <a:solidFill>
                  <a:schemeClr val="bg1"/>
                </a:solidFill>
                <a:latin typeface="Arial" pitchFamily="34" charset="0"/>
                <a:cs typeface="Arial" pitchFamily="34" charset="0"/>
              </a:rPr>
              <a:t> of 12</a:t>
            </a:r>
            <a:endParaRPr lang="en-US" sz="1400" dirty="0">
              <a:solidFill>
                <a:schemeClr val="bg1"/>
              </a:solidFill>
              <a:latin typeface="Arial" pitchFamily="34" charset="0"/>
              <a:cs typeface="Arial" pitchFamily="34" charset="0"/>
            </a:endParaRPr>
          </a:p>
        </p:txBody>
      </p:sp>
      <p:sp>
        <p:nvSpPr>
          <p:cNvPr id="12" name="Straight Connector 11"/>
          <p:cNvSpPr>
            <a:spLocks noChangeShapeType="1"/>
          </p:cNvSpPr>
          <p:nvPr userDrawn="1"/>
        </p:nvSpPr>
        <p:spPr bwMode="auto">
          <a:xfrm>
            <a:off x="152400" y="129467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pic>
        <p:nvPicPr>
          <p:cNvPr id="13" name="Picture 2"/>
          <p:cNvPicPr>
            <a:picLocks noChangeAspect="1" noChangeArrowheads="1"/>
          </p:cNvPicPr>
          <p:nvPr userDrawn="1"/>
        </p:nvPicPr>
        <p:blipFill>
          <a:blip r:embed="rId2" cstate="print"/>
          <a:srcRect/>
          <a:stretch>
            <a:fillRect/>
          </a:stretch>
        </p:blipFill>
        <p:spPr bwMode="auto">
          <a:xfrm>
            <a:off x="4419600" y="1132367"/>
            <a:ext cx="304800" cy="295275"/>
          </a:xfrm>
          <a:prstGeom prst="rect">
            <a:avLst/>
          </a:prstGeom>
          <a:noFill/>
          <a:ln w="9525">
            <a:noFill/>
            <a:miter lim="800000"/>
            <a:headEnd/>
            <a:tailEnd/>
          </a:ln>
        </p:spPr>
      </p:pic>
    </p:spTree>
    <p:extLst>
      <p:ext uri="{BB962C8B-B14F-4D97-AF65-F5344CB8AC3E}">
        <p14:creationId xmlns:p14="http://schemas.microsoft.com/office/powerpoint/2010/main" val="186802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3_Blank">
    <p:spTree>
      <p:nvGrpSpPr>
        <p:cNvPr id="1" name=""/>
        <p:cNvGrpSpPr/>
        <p:nvPr/>
      </p:nvGrpSpPr>
      <p:grpSpPr>
        <a:xfrm>
          <a:off x="0" y="0"/>
          <a:ext cx="0" cy="0"/>
          <a:chOff x="0" y="0"/>
          <a:chExt cx="0" cy="0"/>
        </a:xfrm>
      </p:grpSpPr>
      <p:sp>
        <p:nvSpPr>
          <p:cNvPr id="7" name="Rectangle 6"/>
          <p:cNvSpPr>
            <a:spLocks noChangeArrowheads="1"/>
          </p:cNvSpPr>
          <p:nvPr/>
        </p:nvSpPr>
        <p:spPr bwMode="gray">
          <a:xfrm>
            <a:off x="0" y="6694967"/>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gray">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gray">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gray">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gray">
          <a:xfrm>
            <a:off x="152400" y="147863"/>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bwMode="gray"/>
        <p:txBody>
          <a:bodyPr/>
          <a:lstStyle/>
          <a:p>
            <a:fld id="{64986C9F-0C03-4D77-AD8F-A767FF5D7500}" type="datetimeFigureOut">
              <a:rPr lang="en-US" smtClean="0"/>
              <a:pPr/>
              <a:t>7/10/2015</a:t>
            </a:fld>
            <a:endParaRPr lang="en-US"/>
          </a:p>
        </p:txBody>
      </p:sp>
      <p:sp>
        <p:nvSpPr>
          <p:cNvPr id="3" name="Footer Placeholder 2"/>
          <p:cNvSpPr>
            <a:spLocks noGrp="1"/>
          </p:cNvSpPr>
          <p:nvPr>
            <p:ph type="ftr" sz="quarter" idx="11"/>
          </p:nvPr>
        </p:nvSpPr>
        <p:spPr bwMode="gray"/>
        <p:txBody>
          <a:bodyPr/>
          <a:lstStyle/>
          <a:p>
            <a:endParaRPr lang="en-US" dirty="0"/>
          </a:p>
        </p:txBody>
      </p:sp>
      <p:sp>
        <p:nvSpPr>
          <p:cNvPr id="4" name="Slide Number Placeholder 3"/>
          <p:cNvSpPr>
            <a:spLocks noGrp="1"/>
          </p:cNvSpPr>
          <p:nvPr>
            <p:ph type="sldNum" sz="quarter" idx="12"/>
          </p:nvPr>
        </p:nvSpPr>
        <p:spPr bwMode="gray">
          <a:xfrm>
            <a:off x="4267200" y="6324600"/>
            <a:ext cx="609600" cy="441324"/>
          </a:xfrm>
          <a:prstGeom prst="rect">
            <a:avLst/>
          </a:prstGeom>
        </p:spPr>
        <p:txBody>
          <a:bodyPr/>
          <a:lstStyle>
            <a:lvl1pPr>
              <a:defRPr>
                <a:solidFill>
                  <a:srgbClr val="FFFFFF"/>
                </a:solidFill>
              </a:defRPr>
            </a:lvl1pPr>
          </a:lstStyle>
          <a:p>
            <a:fld id="{18C83620-211C-40E7-A668-7CE799962B39}" type="slidenum">
              <a:rPr lang="en-US" smtClean="0"/>
              <a:pPr/>
              <a:t>‹#›</a:t>
            </a:fld>
            <a:endParaRPr lang="en-US"/>
          </a:p>
        </p:txBody>
      </p:sp>
      <p:sp>
        <p:nvSpPr>
          <p:cNvPr id="11" name="TextBox 10"/>
          <p:cNvSpPr txBox="1"/>
          <p:nvPr userDrawn="1"/>
        </p:nvSpPr>
        <p:spPr>
          <a:xfrm>
            <a:off x="152400" y="6383167"/>
            <a:ext cx="1524000"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Slide </a:t>
            </a:r>
            <a:fld id="{855F7D49-8920-4811-BC76-0E9BF1D8C467}" type="slidenum">
              <a:rPr lang="en-US" sz="1400" smtClean="0">
                <a:solidFill>
                  <a:schemeClr val="bg1"/>
                </a:solidFill>
                <a:latin typeface="Arial" pitchFamily="34" charset="0"/>
                <a:cs typeface="Arial" pitchFamily="34" charset="0"/>
              </a:rPr>
              <a:pPr/>
              <a:t>‹#›</a:t>
            </a:fld>
            <a:r>
              <a:rPr lang="en-US" sz="1400" dirty="0" smtClean="0">
                <a:solidFill>
                  <a:schemeClr val="bg1"/>
                </a:solidFill>
                <a:latin typeface="Arial" pitchFamily="34" charset="0"/>
                <a:cs typeface="Arial" pitchFamily="34" charset="0"/>
              </a:rPr>
              <a:t> </a:t>
            </a:r>
            <a:r>
              <a:rPr lang="en-US" sz="1400" dirty="0" smtClean="0">
                <a:solidFill>
                  <a:schemeClr val="bg1"/>
                </a:solidFill>
                <a:latin typeface="Arial" pitchFamily="34" charset="0"/>
                <a:cs typeface="Arial" pitchFamily="34" charset="0"/>
              </a:rPr>
              <a:t>of 29</a:t>
            </a:r>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86802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a:prstGeom prst="rect">
            <a:avLst/>
          </a:prstGeom>
        </p:spPr>
        <p:txBody>
          <a:bodyPr/>
          <a:lstStyle>
            <a:lvl1pPr>
              <a:defRPr>
                <a:solidFill>
                  <a:schemeClr val="accent3">
                    <a:shade val="75000"/>
                  </a:schemeClr>
                </a:solidFill>
              </a:defRPr>
            </a:lvl1pPr>
          </a:lstStyle>
          <a:p>
            <a:fld id="{18C83620-211C-40E7-A668-7CE799962B39}" type="slidenum">
              <a:rPr lang="en-US" smtClean="0"/>
              <a:pPr/>
              <a:t>‹#›</a:t>
            </a:fld>
            <a:endParaRPr lang="en-US"/>
          </a:p>
        </p:txBody>
      </p:sp>
      <p:sp>
        <p:nvSpPr>
          <p:cNvPr id="21" name="Rectangle 20"/>
          <p:cNvSpPr>
            <a:spLocks noChangeArrowheads="1"/>
          </p:cNvSpPr>
          <p:nvPr/>
        </p:nvSpPr>
        <p:spPr bwMode="ltGray">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64986C9F-0C03-4D77-AD8F-A767FF5D7500}" type="datetimeFigureOut">
              <a:rPr lang="en-US" smtClean="0"/>
              <a:pPr/>
              <a:t>7/10/2015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
        <p:nvSpPr>
          <p:cNvPr id="22" name="TextBox 21"/>
          <p:cNvSpPr txBox="1"/>
          <p:nvPr userDrawn="1"/>
        </p:nvSpPr>
        <p:spPr>
          <a:xfrm>
            <a:off x="152400" y="6093023"/>
            <a:ext cx="1524000" cy="307777"/>
          </a:xfrm>
          <a:prstGeom prst="rect">
            <a:avLst/>
          </a:prstGeom>
          <a:noFill/>
        </p:spPr>
        <p:txBody>
          <a:bodyPr wrap="square" rtlCol="0">
            <a:spAutoFit/>
          </a:bodyPr>
          <a:lstStyle/>
          <a:p>
            <a:r>
              <a:rPr lang="en-US" sz="1400" dirty="0" smtClean="0">
                <a:solidFill>
                  <a:schemeClr val="bg2"/>
                </a:solidFill>
                <a:latin typeface="Arial" pitchFamily="34" charset="0"/>
                <a:cs typeface="Arial" pitchFamily="34" charset="0"/>
              </a:rPr>
              <a:t>Slide </a:t>
            </a:r>
            <a:fld id="{855F7D49-8920-4811-BC76-0E9BF1D8C467}" type="slidenum">
              <a:rPr lang="en-US" sz="1400" smtClean="0">
                <a:solidFill>
                  <a:schemeClr val="bg2"/>
                </a:solidFill>
                <a:latin typeface="Arial" pitchFamily="34" charset="0"/>
                <a:cs typeface="Arial" pitchFamily="34" charset="0"/>
              </a:rPr>
              <a:pPr/>
              <a:t>‹#›</a:t>
            </a:fld>
            <a:r>
              <a:rPr lang="en-US" sz="1400" dirty="0" smtClean="0">
                <a:solidFill>
                  <a:schemeClr val="bg2"/>
                </a:solidFill>
                <a:latin typeface="Arial" pitchFamily="34" charset="0"/>
                <a:cs typeface="Arial" pitchFamily="34" charset="0"/>
              </a:rPr>
              <a:t> </a:t>
            </a:r>
            <a:r>
              <a:rPr lang="en-US" sz="1400" dirty="0" smtClean="0">
                <a:solidFill>
                  <a:schemeClr val="bg2"/>
                </a:solidFill>
                <a:latin typeface="Arial" pitchFamily="34" charset="0"/>
                <a:cs typeface="Arial" pitchFamily="34" charset="0"/>
              </a:rPr>
              <a:t>of 29</a:t>
            </a:r>
            <a:endParaRPr lang="en-US" sz="1400" dirty="0">
              <a:solidFill>
                <a:schemeClr val="bg2"/>
              </a:solidFill>
              <a:latin typeface="Arial" pitchFamily="34" charset="0"/>
              <a:cs typeface="Arial" pitchFamily="34" charset="0"/>
            </a:endParaRPr>
          </a:p>
        </p:txBody>
      </p:sp>
    </p:spTree>
    <p:extLst>
      <p:ext uri="{BB962C8B-B14F-4D97-AF65-F5344CB8AC3E}">
        <p14:creationId xmlns:p14="http://schemas.microsoft.com/office/powerpoint/2010/main" val="4081442707"/>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a:prstGeom prst="rect">
            <a:avLst/>
          </a:prstGeom>
        </p:spPr>
        <p:txBody>
          <a:bodyPr/>
          <a:lstStyle/>
          <a:p>
            <a:fld id="{18C83620-211C-40E7-A668-7CE799962B39}"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ltGray">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64986C9F-0C03-4D77-AD8F-A767FF5D7500}" type="datetimeFigureOut">
              <a:rPr lang="en-US" smtClean="0"/>
              <a:pPr/>
              <a:t>7/10/2015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
        <p:nvSpPr>
          <p:cNvPr id="23" name="TextBox 22"/>
          <p:cNvSpPr txBox="1"/>
          <p:nvPr userDrawn="1"/>
        </p:nvSpPr>
        <p:spPr>
          <a:xfrm>
            <a:off x="152400" y="6093023"/>
            <a:ext cx="1524000" cy="307777"/>
          </a:xfrm>
          <a:prstGeom prst="rect">
            <a:avLst/>
          </a:prstGeom>
          <a:noFill/>
        </p:spPr>
        <p:txBody>
          <a:bodyPr wrap="square" rtlCol="0">
            <a:spAutoFit/>
          </a:bodyPr>
          <a:lstStyle/>
          <a:p>
            <a:r>
              <a:rPr lang="en-US" sz="1400" dirty="0" smtClean="0">
                <a:solidFill>
                  <a:schemeClr val="bg2"/>
                </a:solidFill>
                <a:latin typeface="Arial" pitchFamily="34" charset="0"/>
                <a:cs typeface="Arial" pitchFamily="34" charset="0"/>
              </a:rPr>
              <a:t>Slide </a:t>
            </a:r>
            <a:fld id="{855F7D49-8920-4811-BC76-0E9BF1D8C467}" type="slidenum">
              <a:rPr lang="en-US" sz="1400" smtClean="0">
                <a:solidFill>
                  <a:schemeClr val="bg2"/>
                </a:solidFill>
                <a:latin typeface="Arial" pitchFamily="34" charset="0"/>
                <a:cs typeface="Arial" pitchFamily="34" charset="0"/>
              </a:rPr>
              <a:pPr/>
              <a:t>‹#›</a:t>
            </a:fld>
            <a:r>
              <a:rPr lang="en-US" sz="1400" dirty="0" smtClean="0">
                <a:solidFill>
                  <a:schemeClr val="bg2"/>
                </a:solidFill>
                <a:latin typeface="Arial" pitchFamily="34" charset="0"/>
                <a:cs typeface="Arial" pitchFamily="34" charset="0"/>
              </a:rPr>
              <a:t> </a:t>
            </a:r>
            <a:r>
              <a:rPr lang="en-US" sz="1400" dirty="0" smtClean="0">
                <a:solidFill>
                  <a:schemeClr val="bg2"/>
                </a:solidFill>
                <a:latin typeface="Arial" pitchFamily="34" charset="0"/>
                <a:cs typeface="Arial" pitchFamily="34" charset="0"/>
              </a:rPr>
              <a:t>of 29</a:t>
            </a:r>
            <a:endParaRPr lang="en-US" sz="1400" dirty="0">
              <a:solidFill>
                <a:schemeClr val="bg2"/>
              </a:solidFill>
              <a:latin typeface="Arial" pitchFamily="34" charset="0"/>
              <a:cs typeface="Arial" pitchFamily="34" charset="0"/>
            </a:endParaRPr>
          </a:p>
        </p:txBody>
      </p:sp>
    </p:spTree>
    <p:extLst>
      <p:ext uri="{BB962C8B-B14F-4D97-AF65-F5344CB8AC3E}">
        <p14:creationId xmlns:p14="http://schemas.microsoft.com/office/powerpoint/2010/main" val="13436876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64986C9F-0C03-4D77-AD8F-A767FF5D7500}" type="datetimeFigureOut">
              <a:rPr lang="en-US" smtClean="0"/>
              <a:pPr/>
              <a:t>7/10/2015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43400" y="1040174"/>
            <a:ext cx="457200" cy="441325"/>
          </a:xfrm>
          <a:prstGeom prst="rect">
            <a:avLst/>
          </a:prstGeom>
        </p:spPr>
        <p:txBody>
          <a:bodyPr/>
          <a:lstStyle/>
          <a:p>
            <a:fld id="{18C83620-211C-40E7-A668-7CE799962B39}" type="slidenum">
              <a:rPr lang="en-US" smtClean="0"/>
              <a:pPr/>
              <a:t>‹#›</a:t>
            </a:fld>
            <a:endParaRPr lang="en-US"/>
          </a:p>
        </p:txBody>
      </p:sp>
      <p:sp>
        <p:nvSpPr>
          <p:cNvPr id="7" name="TextBox 6"/>
          <p:cNvSpPr txBox="1"/>
          <p:nvPr userDrawn="1"/>
        </p:nvSpPr>
        <p:spPr>
          <a:xfrm>
            <a:off x="152400" y="6096000"/>
            <a:ext cx="1524000" cy="307777"/>
          </a:xfrm>
          <a:prstGeom prst="rect">
            <a:avLst/>
          </a:prstGeom>
          <a:noFill/>
        </p:spPr>
        <p:txBody>
          <a:bodyPr wrap="square" rtlCol="0">
            <a:spAutoFit/>
          </a:bodyPr>
          <a:lstStyle/>
          <a:p>
            <a:r>
              <a:rPr lang="en-US" sz="1400" dirty="0" smtClean="0">
                <a:solidFill>
                  <a:schemeClr val="accent2"/>
                </a:solidFill>
                <a:latin typeface="Arial" pitchFamily="34" charset="0"/>
                <a:cs typeface="Arial" pitchFamily="34" charset="0"/>
              </a:rPr>
              <a:t>Slide </a:t>
            </a:r>
            <a:fld id="{855F7D49-8920-4811-BC76-0E9BF1D8C467}" type="slidenum">
              <a:rPr lang="en-US" sz="1400" smtClean="0">
                <a:solidFill>
                  <a:schemeClr val="accent2"/>
                </a:solidFill>
                <a:latin typeface="Arial" pitchFamily="34" charset="0"/>
                <a:cs typeface="Arial" pitchFamily="34" charset="0"/>
              </a:rPr>
              <a:pPr/>
              <a:t>‹#›</a:t>
            </a:fld>
            <a:r>
              <a:rPr lang="en-US" sz="1400" dirty="0" smtClean="0">
                <a:solidFill>
                  <a:schemeClr val="accent2"/>
                </a:solidFill>
                <a:latin typeface="Arial" pitchFamily="34" charset="0"/>
                <a:cs typeface="Arial" pitchFamily="34" charset="0"/>
              </a:rPr>
              <a:t> </a:t>
            </a:r>
            <a:r>
              <a:rPr lang="en-US" sz="1400" dirty="0" smtClean="0">
                <a:solidFill>
                  <a:schemeClr val="accent2"/>
                </a:solidFill>
                <a:latin typeface="Arial" pitchFamily="34" charset="0"/>
                <a:cs typeface="Arial" pitchFamily="34" charset="0"/>
              </a:rPr>
              <a:t>of 29</a:t>
            </a:r>
            <a:endParaRPr lang="en-US" sz="1400" dirty="0">
              <a:solidFill>
                <a:schemeClr val="accent2"/>
              </a:solidFill>
              <a:latin typeface="Arial" pitchFamily="34" charset="0"/>
              <a:cs typeface="Arial" pitchFamily="34" charset="0"/>
            </a:endParaRPr>
          </a:p>
        </p:txBody>
      </p:sp>
      <p:pic>
        <p:nvPicPr>
          <p:cNvPr id="8" name="Picture 2"/>
          <p:cNvPicPr>
            <a:picLocks noChangeAspect="1" noChangeArrowheads="1"/>
          </p:cNvPicPr>
          <p:nvPr userDrawn="1"/>
        </p:nvPicPr>
        <p:blipFill>
          <a:blip r:embed="rId2" cstate="print"/>
          <a:srcRect/>
          <a:stretch>
            <a:fillRect/>
          </a:stretch>
        </p:blipFill>
        <p:spPr bwMode="auto">
          <a:xfrm>
            <a:off x="4419600" y="1132367"/>
            <a:ext cx="304800" cy="295275"/>
          </a:xfrm>
          <a:prstGeom prst="rect">
            <a:avLst/>
          </a:prstGeom>
          <a:noFill/>
          <a:ln w="9525">
            <a:noFill/>
            <a:miter lim="800000"/>
            <a:headEnd/>
            <a:tailEnd/>
          </a:ln>
        </p:spPr>
      </p:pic>
    </p:spTree>
    <p:extLst>
      <p:ext uri="{BB962C8B-B14F-4D97-AF65-F5344CB8AC3E}">
        <p14:creationId xmlns:p14="http://schemas.microsoft.com/office/powerpoint/2010/main" val="250495574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58952"/>
          </a:xfrm>
          <a:solidFill>
            <a:schemeClr val="bg2"/>
          </a:solidFill>
        </p:spPr>
        <p:txBody>
          <a:bodyPr/>
          <a:lstStyle>
            <a:lvl1pPr>
              <a:defRPr>
                <a:solidFill>
                  <a:schemeClr val="tx1"/>
                </a:solidFill>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64986C9F-0C03-4D77-AD8F-A767FF5D7500}" type="datetimeFigureOut">
              <a:rPr lang="en-US" smtClean="0"/>
              <a:pPr/>
              <a:t>7/10/2015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29789" y="1026372"/>
            <a:ext cx="457200" cy="441325"/>
          </a:xfrm>
          <a:prstGeom prst="rect">
            <a:avLst/>
          </a:prstGeom>
        </p:spPr>
        <p:txBody>
          <a:bodyPr/>
          <a:lstStyle/>
          <a:p>
            <a:fld id="{18C83620-211C-40E7-A668-7CE799962B39}"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pic>
        <p:nvPicPr>
          <p:cNvPr id="4098" name="Picture 2"/>
          <p:cNvPicPr>
            <a:picLocks noChangeAspect="1" noChangeArrowheads="1"/>
          </p:cNvPicPr>
          <p:nvPr userDrawn="1"/>
        </p:nvPicPr>
        <p:blipFill>
          <a:blip r:embed="rId2" cstate="print"/>
          <a:srcRect/>
          <a:stretch>
            <a:fillRect/>
          </a:stretch>
        </p:blipFill>
        <p:spPr bwMode="auto">
          <a:xfrm>
            <a:off x="4419600" y="1132367"/>
            <a:ext cx="304800" cy="295275"/>
          </a:xfrm>
          <a:prstGeom prst="rect">
            <a:avLst/>
          </a:prstGeom>
          <a:noFill/>
          <a:ln w="9525">
            <a:noFill/>
            <a:miter lim="800000"/>
            <a:headEnd/>
            <a:tailEnd/>
          </a:ln>
        </p:spPr>
      </p:pic>
    </p:spTree>
    <p:extLst>
      <p:ext uri="{BB962C8B-B14F-4D97-AF65-F5344CB8AC3E}">
        <p14:creationId xmlns:p14="http://schemas.microsoft.com/office/powerpoint/2010/main" val="2428689202"/>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ltGray">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a:prstGeom prst="rect">
            <a:avLst/>
          </a:prstGeom>
        </p:spPr>
        <p:txBody>
          <a:bodyPr/>
          <a:lstStyle/>
          <a:p>
            <a:fld id="{18C83620-211C-40E7-A668-7CE799962B39}"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986C9F-0C03-4D77-AD8F-A767FF5D7500}" type="datetimeFigureOut">
              <a:rPr lang="en-US" smtClean="0"/>
              <a:pPr/>
              <a:t>7/10/2015</a:t>
            </a:fld>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
        <p:nvSpPr>
          <p:cNvPr id="16" name="TextBox 15"/>
          <p:cNvSpPr txBox="1"/>
          <p:nvPr userDrawn="1"/>
        </p:nvSpPr>
        <p:spPr>
          <a:xfrm>
            <a:off x="152400" y="6093023"/>
            <a:ext cx="1524000" cy="307777"/>
          </a:xfrm>
          <a:prstGeom prst="rect">
            <a:avLst/>
          </a:prstGeom>
          <a:noFill/>
        </p:spPr>
        <p:txBody>
          <a:bodyPr wrap="square" rtlCol="0">
            <a:spAutoFit/>
          </a:bodyPr>
          <a:lstStyle/>
          <a:p>
            <a:r>
              <a:rPr lang="en-US" sz="1400" dirty="0" smtClean="0">
                <a:solidFill>
                  <a:schemeClr val="bg2"/>
                </a:solidFill>
                <a:latin typeface="Arial" pitchFamily="34" charset="0"/>
                <a:cs typeface="Arial" pitchFamily="34" charset="0"/>
              </a:rPr>
              <a:t>Slide </a:t>
            </a:r>
            <a:fld id="{855F7D49-8920-4811-BC76-0E9BF1D8C467}" type="slidenum">
              <a:rPr lang="en-US" sz="1400" smtClean="0">
                <a:solidFill>
                  <a:schemeClr val="bg2"/>
                </a:solidFill>
                <a:latin typeface="Arial" pitchFamily="34" charset="0"/>
                <a:cs typeface="Arial" pitchFamily="34" charset="0"/>
              </a:rPr>
              <a:pPr/>
              <a:t>‹#›</a:t>
            </a:fld>
            <a:r>
              <a:rPr lang="en-US" sz="1400" dirty="0" smtClean="0">
                <a:solidFill>
                  <a:schemeClr val="bg2"/>
                </a:solidFill>
                <a:latin typeface="Arial" pitchFamily="34" charset="0"/>
                <a:cs typeface="Arial" pitchFamily="34" charset="0"/>
              </a:rPr>
              <a:t> </a:t>
            </a:r>
            <a:r>
              <a:rPr lang="en-US" sz="1400" dirty="0" smtClean="0">
                <a:solidFill>
                  <a:schemeClr val="bg2"/>
                </a:solidFill>
                <a:latin typeface="Arial" pitchFamily="34" charset="0"/>
                <a:cs typeface="Arial" pitchFamily="34" charset="0"/>
              </a:rPr>
              <a:t>of 29</a:t>
            </a:r>
            <a:endParaRPr lang="en-US" sz="1400" dirty="0">
              <a:solidFill>
                <a:schemeClr val="bg2"/>
              </a:solidFill>
              <a:latin typeface="Arial" pitchFamily="34" charset="0"/>
              <a:cs typeface="Arial" pitchFamily="34" charset="0"/>
            </a:endParaRPr>
          </a:p>
        </p:txBody>
      </p:sp>
      <p:sp>
        <p:nvSpPr>
          <p:cNvPr id="17" name="Footer Placeholder 4"/>
          <p:cNvSpPr>
            <a:spLocks noGrp="1"/>
          </p:cNvSpPr>
          <p:nvPr>
            <p:ph type="ftr" sz="quarter" idx="11"/>
          </p:nvPr>
        </p:nvSpPr>
        <p:spPr bwMode="ltGray">
          <a:xfrm>
            <a:off x="152400" y="6389582"/>
            <a:ext cx="8839200" cy="294752"/>
          </a:xfrm>
        </p:spPr>
        <p:txBody>
          <a:bodyPr/>
          <a:lstStyle/>
          <a:p>
            <a:endParaRPr lang="en-US" dirty="0"/>
          </a:p>
        </p:txBody>
      </p:sp>
    </p:spTree>
    <p:extLst>
      <p:ext uri="{BB962C8B-B14F-4D97-AF65-F5344CB8AC3E}">
        <p14:creationId xmlns:p14="http://schemas.microsoft.com/office/powerpoint/2010/main" val="4205473650"/>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
        <p:nvSpPr>
          <p:cNvPr id="7" name="Rectangle 6"/>
          <p:cNvSpPr>
            <a:spLocks noChangeArrowheads="1"/>
          </p:cNvSpPr>
          <p:nvPr/>
        </p:nvSpPr>
        <p:spPr bwMode="gray">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gray">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gray">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gray">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gray">
          <a:xfrm>
            <a:off x="146304" y="6402289"/>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gray">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bwMode="gray"/>
        <p:txBody>
          <a:bodyPr/>
          <a:lstStyle/>
          <a:p>
            <a:fld id="{64986C9F-0C03-4D77-AD8F-A767FF5D7500}" type="datetimeFigureOut">
              <a:rPr lang="en-US" smtClean="0"/>
              <a:pPr/>
              <a:t>7/10/2015</a:t>
            </a:fld>
            <a:endParaRPr lang="en-US"/>
          </a:p>
        </p:txBody>
      </p:sp>
      <p:sp>
        <p:nvSpPr>
          <p:cNvPr id="3" name="Footer Placeholder 2"/>
          <p:cNvSpPr>
            <a:spLocks noGrp="1"/>
          </p:cNvSpPr>
          <p:nvPr>
            <p:ph type="ftr" sz="quarter" idx="11"/>
          </p:nvPr>
        </p:nvSpPr>
        <p:spPr bwMode="gray"/>
        <p:txBody>
          <a:bodyPr/>
          <a:lstStyle/>
          <a:p>
            <a:endParaRPr lang="en-US"/>
          </a:p>
        </p:txBody>
      </p:sp>
      <p:sp>
        <p:nvSpPr>
          <p:cNvPr id="4" name="Slide Number Placeholder 3"/>
          <p:cNvSpPr>
            <a:spLocks noGrp="1"/>
          </p:cNvSpPr>
          <p:nvPr>
            <p:ph type="sldNum" sz="quarter" idx="12"/>
          </p:nvPr>
        </p:nvSpPr>
        <p:spPr bwMode="gray">
          <a:xfrm>
            <a:off x="4267200" y="6324600"/>
            <a:ext cx="609600" cy="441324"/>
          </a:xfrm>
          <a:prstGeom prst="rect">
            <a:avLst/>
          </a:prstGeom>
        </p:spPr>
        <p:txBody>
          <a:bodyPr/>
          <a:lstStyle>
            <a:lvl1pPr>
              <a:defRPr>
                <a:solidFill>
                  <a:srgbClr val="FFFFFF"/>
                </a:solidFill>
              </a:defRPr>
            </a:lvl1pPr>
          </a:lstStyle>
          <a:p>
            <a:fld id="{18C83620-211C-40E7-A668-7CE799962B39}" type="slidenum">
              <a:rPr lang="en-US" smtClean="0"/>
              <a:pPr/>
              <a:t>‹#›</a:t>
            </a:fld>
            <a:endParaRPr lang="en-US"/>
          </a:p>
        </p:txBody>
      </p:sp>
      <p:sp>
        <p:nvSpPr>
          <p:cNvPr id="11" name="Straight Connector 10"/>
          <p:cNvSpPr>
            <a:spLocks noChangeShapeType="1"/>
          </p:cNvSpPr>
          <p:nvPr userDrawn="1"/>
        </p:nvSpPr>
        <p:spPr bwMode="gray">
          <a:xfrm>
            <a:off x="152400" y="1828800"/>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3" name="Title 12"/>
          <p:cNvSpPr>
            <a:spLocks noGrp="1"/>
          </p:cNvSpPr>
          <p:nvPr>
            <p:ph type="title"/>
          </p:nvPr>
        </p:nvSpPr>
        <p:spPr bwMode="gray">
          <a:xfrm>
            <a:off x="301752" y="228600"/>
            <a:ext cx="8534400" cy="1371600"/>
          </a:xfrm>
          <a:solidFill>
            <a:schemeClr val="bg2"/>
          </a:solidFill>
        </p:spPr>
        <p:txBody>
          <a:bodyPr anchor="ctr"/>
          <a:lstStyle>
            <a:lvl1pPr>
              <a:defRPr b="0">
                <a:solidFill>
                  <a:schemeClr val="tx1"/>
                </a:solidFill>
              </a:defRPr>
            </a:lvl1pPr>
          </a:lstStyle>
          <a:p>
            <a:r>
              <a:rPr lang="en-US" smtClean="0"/>
              <a:t>Click to edit Master title style</a:t>
            </a:r>
            <a:endParaRPr lang="en-US"/>
          </a:p>
        </p:txBody>
      </p:sp>
      <p:sp>
        <p:nvSpPr>
          <p:cNvPr id="16" name="Text Placeholder 15"/>
          <p:cNvSpPr>
            <a:spLocks noGrp="1"/>
          </p:cNvSpPr>
          <p:nvPr>
            <p:ph type="body" sz="quarter" idx="13"/>
          </p:nvPr>
        </p:nvSpPr>
        <p:spPr bwMode="gray">
          <a:xfrm>
            <a:off x="381000" y="2209800"/>
            <a:ext cx="8458200" cy="3886200"/>
          </a:xfrm>
        </p:spPr>
        <p:txBody>
          <a:bodyPr/>
          <a:lstStyle>
            <a:lvl1pPr>
              <a:buClr>
                <a:schemeClr val="accent1">
                  <a:lumMod val="75000"/>
                </a:schemeClr>
              </a:buClr>
              <a:defRPr/>
            </a:lvl1pPr>
            <a:lvl2pPr>
              <a:buClr>
                <a:schemeClr val="accent1">
                  <a:lumMod val="75000"/>
                </a:schemeClr>
              </a:buClr>
              <a:buFont typeface="Arial" pitchFamily="34" charset="0"/>
              <a:buChar char="─"/>
              <a:defRPr>
                <a:solidFill>
                  <a:schemeClr val="tx1"/>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5" name="Picture 2"/>
          <p:cNvPicPr>
            <a:picLocks noChangeAspect="1" noChangeArrowheads="1"/>
          </p:cNvPicPr>
          <p:nvPr userDrawn="1"/>
        </p:nvPicPr>
        <p:blipFill>
          <a:blip r:embed="rId2" cstate="print"/>
          <a:srcRect/>
          <a:stretch>
            <a:fillRect/>
          </a:stretch>
        </p:blipFill>
        <p:spPr bwMode="gray">
          <a:xfrm>
            <a:off x="4267200" y="1685925"/>
            <a:ext cx="304800" cy="295275"/>
          </a:xfrm>
          <a:prstGeom prst="rect">
            <a:avLst/>
          </a:prstGeom>
          <a:noFill/>
          <a:ln w="9525">
            <a:noFill/>
            <a:miter lim="800000"/>
            <a:headEnd/>
            <a:tailEnd/>
          </a:ln>
        </p:spPr>
      </p:pic>
      <p:sp>
        <p:nvSpPr>
          <p:cNvPr id="17" name="TextBox 16"/>
          <p:cNvSpPr txBox="1"/>
          <p:nvPr userDrawn="1"/>
        </p:nvSpPr>
        <p:spPr>
          <a:xfrm>
            <a:off x="152400" y="6093023"/>
            <a:ext cx="1524000"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Slide </a:t>
            </a:r>
            <a:fld id="{855F7D49-8920-4811-BC76-0E9BF1D8C467}" type="slidenum">
              <a:rPr lang="en-US" sz="1400" smtClean="0">
                <a:solidFill>
                  <a:schemeClr val="bg1"/>
                </a:solidFill>
                <a:latin typeface="Arial" pitchFamily="34" charset="0"/>
                <a:cs typeface="Arial" pitchFamily="34" charset="0"/>
              </a:rPr>
              <a:pPr/>
              <a:t>‹#›</a:t>
            </a:fld>
            <a:r>
              <a:rPr lang="en-US" sz="1400" dirty="0" smtClean="0">
                <a:solidFill>
                  <a:schemeClr val="bg1"/>
                </a:solidFill>
                <a:latin typeface="Arial" pitchFamily="34" charset="0"/>
                <a:cs typeface="Arial" pitchFamily="34" charset="0"/>
              </a:rPr>
              <a:t> </a:t>
            </a:r>
            <a:r>
              <a:rPr lang="en-US" sz="1400" dirty="0" smtClean="0">
                <a:solidFill>
                  <a:schemeClr val="bg1"/>
                </a:solidFill>
                <a:latin typeface="Arial" pitchFamily="34" charset="0"/>
                <a:cs typeface="Arial" pitchFamily="34" charset="0"/>
              </a:rPr>
              <a:t>of 29</a:t>
            </a:r>
            <a:endParaRPr lang="en-US" sz="1400" dirty="0">
              <a:solidFill>
                <a:schemeClr val="bg1"/>
              </a:solidFill>
              <a:latin typeface="Arial" pitchFamily="34" charset="0"/>
              <a:cs typeface="Arial"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hin header_1">
    <p:spTree>
      <p:nvGrpSpPr>
        <p:cNvPr id="1" name=""/>
        <p:cNvGrpSpPr/>
        <p:nvPr/>
      </p:nvGrpSpPr>
      <p:grpSpPr>
        <a:xfrm>
          <a:off x="0" y="0"/>
          <a:ext cx="0" cy="0"/>
          <a:chOff x="0" y="0"/>
          <a:chExt cx="0" cy="0"/>
        </a:xfrm>
      </p:grpSpPr>
      <p:sp>
        <p:nvSpPr>
          <p:cNvPr id="4" name="Rectangle 3"/>
          <p:cNvSpPr>
            <a:spLocks noChangeArrowheads="1"/>
          </p:cNvSpPr>
          <p:nvPr/>
        </p:nvSpPr>
        <p:spPr bwMode="gray">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gray">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gray">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gray">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gray">
          <a:xfrm>
            <a:off x="146050" y="6402388"/>
            <a:ext cx="8832850" cy="309562"/>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gray">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0" name="Straight Connector 9"/>
          <p:cNvSpPr>
            <a:spLocks noChangeShapeType="1"/>
          </p:cNvSpPr>
          <p:nvPr userDrawn="1"/>
        </p:nvSpPr>
        <p:spPr bwMode="gray">
          <a:xfrm>
            <a:off x="152400" y="898787"/>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pic>
        <p:nvPicPr>
          <p:cNvPr id="11" name="Picture 2"/>
          <p:cNvPicPr>
            <a:picLocks noChangeAspect="1" noChangeArrowheads="1"/>
          </p:cNvPicPr>
          <p:nvPr userDrawn="1"/>
        </p:nvPicPr>
        <p:blipFill>
          <a:blip r:embed="rId2" cstate="print"/>
          <a:srcRect/>
          <a:stretch>
            <a:fillRect/>
          </a:stretch>
        </p:blipFill>
        <p:spPr bwMode="gray">
          <a:xfrm>
            <a:off x="4267200" y="755912"/>
            <a:ext cx="304800" cy="295275"/>
          </a:xfrm>
          <a:prstGeom prst="rect">
            <a:avLst/>
          </a:prstGeom>
          <a:noFill/>
          <a:ln w="9525">
            <a:noFill/>
            <a:miter lim="800000"/>
            <a:headEnd/>
            <a:tailEnd/>
          </a:ln>
        </p:spPr>
      </p:pic>
      <p:sp>
        <p:nvSpPr>
          <p:cNvPr id="12" name="TextBox 11"/>
          <p:cNvSpPr txBox="1"/>
          <p:nvPr userDrawn="1"/>
        </p:nvSpPr>
        <p:spPr>
          <a:xfrm>
            <a:off x="152400" y="6092825"/>
            <a:ext cx="1524000" cy="307975"/>
          </a:xfrm>
          <a:prstGeom prst="rect">
            <a:avLst/>
          </a:prstGeom>
          <a:noFill/>
        </p:spPr>
        <p:txBody>
          <a:bodyPr>
            <a:spAutoFit/>
          </a:bodyPr>
          <a:lstStyle/>
          <a:p>
            <a:pPr>
              <a:defRPr/>
            </a:pPr>
            <a:r>
              <a:rPr lang="en-US" sz="1400" dirty="0">
                <a:solidFill>
                  <a:schemeClr val="tx1"/>
                </a:solidFill>
                <a:latin typeface="Arial" pitchFamily="34" charset="0"/>
                <a:cs typeface="Arial" pitchFamily="34" charset="0"/>
              </a:rPr>
              <a:t>Slide </a:t>
            </a:r>
            <a:fld id="{A9B3A791-45BB-4A2E-A5A8-91AB5930F01D}" type="slidenum">
              <a:rPr lang="en-US" sz="1400">
                <a:solidFill>
                  <a:schemeClr val="tx1"/>
                </a:solidFill>
                <a:latin typeface="Arial" pitchFamily="34" charset="0"/>
                <a:cs typeface="Arial" pitchFamily="34" charset="0"/>
              </a:rPr>
              <a:pPr>
                <a:defRPr/>
              </a:pPr>
              <a:t>‹#›</a:t>
            </a:fld>
            <a:r>
              <a:rPr lang="en-US" sz="1400" dirty="0">
                <a:solidFill>
                  <a:schemeClr val="tx1"/>
                </a:solidFill>
                <a:latin typeface="Arial" pitchFamily="34" charset="0"/>
                <a:cs typeface="Arial" pitchFamily="34" charset="0"/>
              </a:rPr>
              <a:t> </a:t>
            </a:r>
            <a:r>
              <a:rPr lang="en-US" sz="1400" dirty="0" smtClean="0">
                <a:solidFill>
                  <a:schemeClr val="tx1"/>
                </a:solidFill>
                <a:latin typeface="Arial" pitchFamily="34" charset="0"/>
                <a:cs typeface="Arial" pitchFamily="34" charset="0"/>
              </a:rPr>
              <a:t>of 29</a:t>
            </a:r>
            <a:endParaRPr lang="en-US" sz="1400" dirty="0">
              <a:solidFill>
                <a:schemeClr val="tx1"/>
              </a:solidFill>
              <a:latin typeface="Arial" pitchFamily="34" charset="0"/>
              <a:cs typeface="Arial" pitchFamily="34" charset="0"/>
            </a:endParaRPr>
          </a:p>
        </p:txBody>
      </p:sp>
      <p:sp>
        <p:nvSpPr>
          <p:cNvPr id="16" name="Text Placeholder 15"/>
          <p:cNvSpPr>
            <a:spLocks noGrp="1"/>
          </p:cNvSpPr>
          <p:nvPr>
            <p:ph type="body" sz="quarter" idx="13"/>
          </p:nvPr>
        </p:nvSpPr>
        <p:spPr bwMode="gray">
          <a:xfrm>
            <a:off x="381000" y="1196752"/>
            <a:ext cx="8458200" cy="4899248"/>
          </a:xfrm>
        </p:spPr>
        <p:txBody>
          <a:bodyPr/>
          <a:lstStyle>
            <a:lvl1pPr>
              <a:buClr>
                <a:schemeClr val="accent1">
                  <a:lumMod val="75000"/>
                </a:schemeClr>
              </a:buClr>
              <a:defRPr/>
            </a:lvl1pPr>
            <a:lvl2pPr>
              <a:buClr>
                <a:schemeClr val="accent1">
                  <a:lumMod val="75000"/>
                </a:schemeClr>
              </a:buClr>
              <a:buFont typeface="Arial" pitchFamily="34" charset="0"/>
              <a:buChar char="─"/>
              <a:defRPr>
                <a:solidFill>
                  <a:schemeClr val="tx1"/>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Date Placeholder 1"/>
          <p:cNvSpPr>
            <a:spLocks noGrp="1"/>
          </p:cNvSpPr>
          <p:nvPr>
            <p:ph type="dt" sz="half" idx="14"/>
          </p:nvPr>
        </p:nvSpPr>
        <p:spPr/>
        <p:txBody>
          <a:bodyPr/>
          <a:lstStyle>
            <a:lvl1pPr>
              <a:defRPr/>
            </a:lvl1pPr>
          </a:lstStyle>
          <a:p>
            <a:pPr>
              <a:defRPr/>
            </a:pPr>
            <a:fld id="{45BB803A-E7B9-409C-8572-FD376D9CD8D9}" type="datetimeFigureOut">
              <a:rPr lang="en-US"/>
              <a:pPr>
                <a:defRPr/>
              </a:pPr>
              <a:t>7/10/2015</a:t>
            </a:fld>
            <a:endParaRPr lang="en-US"/>
          </a:p>
        </p:txBody>
      </p:sp>
      <p:sp>
        <p:nvSpPr>
          <p:cNvPr id="15" name="Footer Placeholder 2"/>
          <p:cNvSpPr>
            <a:spLocks noGrp="1"/>
          </p:cNvSpPr>
          <p:nvPr>
            <p:ph type="ftr" sz="quarter" idx="15"/>
          </p:nvPr>
        </p:nvSpPr>
        <p:spPr/>
        <p:txBody>
          <a:bodyPr/>
          <a:lstStyle>
            <a:lvl1pPr>
              <a:defRPr/>
            </a:lvl1pPr>
          </a:lstStyle>
          <a:p>
            <a:pPr>
              <a:defRPr/>
            </a:pPr>
            <a:endParaRPr lang="en-US"/>
          </a:p>
        </p:txBody>
      </p:sp>
      <p:sp>
        <p:nvSpPr>
          <p:cNvPr id="17" name="Slide Number Placeholder 3"/>
          <p:cNvSpPr>
            <a:spLocks noGrp="1"/>
          </p:cNvSpPr>
          <p:nvPr>
            <p:ph type="sldNum" sz="quarter" idx="16"/>
          </p:nvPr>
        </p:nvSpPr>
        <p:spPr bwMode="gray">
          <a:xfrm>
            <a:off x="4267200" y="6324600"/>
            <a:ext cx="609600" cy="441325"/>
          </a:xfrm>
          <a:prstGeom prst="rect">
            <a:avLst/>
          </a:prstGeom>
        </p:spPr>
        <p:txBody>
          <a:bodyPr/>
          <a:lstStyle>
            <a:lvl1pPr>
              <a:defRPr>
                <a:solidFill>
                  <a:srgbClr val="FFFFFF"/>
                </a:solidFill>
              </a:defRPr>
            </a:lvl1pPr>
          </a:lstStyle>
          <a:p>
            <a:pPr>
              <a:defRPr/>
            </a:pPr>
            <a:fld id="{E099F893-6E22-41A9-A274-FD1F57575560}" type="slidenum">
              <a:rPr lang="en-US"/>
              <a:pPr>
                <a:defRPr/>
              </a:pPr>
              <a:t>‹#›</a:t>
            </a:fld>
            <a:endParaRPr lang="en-US"/>
          </a:p>
        </p:txBody>
      </p:sp>
      <p:sp>
        <p:nvSpPr>
          <p:cNvPr id="18" name="Title 1"/>
          <p:cNvSpPr>
            <a:spLocks noGrp="1"/>
          </p:cNvSpPr>
          <p:nvPr>
            <p:ph type="title"/>
          </p:nvPr>
        </p:nvSpPr>
        <p:spPr>
          <a:xfrm>
            <a:off x="301625" y="160593"/>
            <a:ext cx="8534400" cy="648072"/>
          </a:xfrm>
        </p:spPr>
        <p:txBody>
          <a:bodyPr/>
          <a:lstStyle/>
          <a:p>
            <a:r>
              <a:rPr lang="en-US" dirty="0" smtClean="0"/>
              <a:t>Click to edit Master title style</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hin header_2">
    <p:spTree>
      <p:nvGrpSpPr>
        <p:cNvPr id="1" name=""/>
        <p:cNvGrpSpPr/>
        <p:nvPr/>
      </p:nvGrpSpPr>
      <p:grpSpPr>
        <a:xfrm>
          <a:off x="0" y="0"/>
          <a:ext cx="0" cy="0"/>
          <a:chOff x="0" y="0"/>
          <a:chExt cx="0" cy="0"/>
        </a:xfrm>
      </p:grpSpPr>
      <p:sp>
        <p:nvSpPr>
          <p:cNvPr id="4" name="Rectangle 3"/>
          <p:cNvSpPr>
            <a:spLocks noChangeArrowheads="1"/>
          </p:cNvSpPr>
          <p:nvPr/>
        </p:nvSpPr>
        <p:spPr bwMode="gray">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gray">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gray">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gray">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gray">
          <a:xfrm>
            <a:off x="146050" y="6402388"/>
            <a:ext cx="8832850" cy="309562"/>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gray">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0" name="Straight Connector 9"/>
          <p:cNvSpPr>
            <a:spLocks noChangeShapeType="1"/>
          </p:cNvSpPr>
          <p:nvPr userDrawn="1"/>
        </p:nvSpPr>
        <p:spPr bwMode="gray">
          <a:xfrm>
            <a:off x="152400" y="898787"/>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pic>
        <p:nvPicPr>
          <p:cNvPr id="11" name="Picture 2"/>
          <p:cNvPicPr>
            <a:picLocks noChangeAspect="1" noChangeArrowheads="1"/>
          </p:cNvPicPr>
          <p:nvPr userDrawn="1"/>
        </p:nvPicPr>
        <p:blipFill>
          <a:blip r:embed="rId2" cstate="print"/>
          <a:srcRect/>
          <a:stretch>
            <a:fillRect/>
          </a:stretch>
        </p:blipFill>
        <p:spPr bwMode="gray">
          <a:xfrm>
            <a:off x="4267200" y="755912"/>
            <a:ext cx="304800" cy="295275"/>
          </a:xfrm>
          <a:prstGeom prst="rect">
            <a:avLst/>
          </a:prstGeom>
          <a:noFill/>
          <a:ln w="9525">
            <a:noFill/>
            <a:miter lim="800000"/>
            <a:headEnd/>
            <a:tailEnd/>
          </a:ln>
        </p:spPr>
      </p:pic>
      <p:sp>
        <p:nvSpPr>
          <p:cNvPr id="12" name="TextBox 11"/>
          <p:cNvSpPr txBox="1"/>
          <p:nvPr userDrawn="1"/>
        </p:nvSpPr>
        <p:spPr>
          <a:xfrm>
            <a:off x="152400" y="6092825"/>
            <a:ext cx="1524000" cy="307975"/>
          </a:xfrm>
          <a:prstGeom prst="rect">
            <a:avLst/>
          </a:prstGeom>
          <a:noFill/>
        </p:spPr>
        <p:txBody>
          <a:bodyPr>
            <a:spAutoFit/>
          </a:bodyPr>
          <a:lstStyle/>
          <a:p>
            <a:pPr>
              <a:defRPr/>
            </a:pPr>
            <a:r>
              <a:rPr lang="en-US" sz="1400" dirty="0">
                <a:solidFill>
                  <a:schemeClr val="tx1"/>
                </a:solidFill>
                <a:latin typeface="Arial" pitchFamily="34" charset="0"/>
                <a:cs typeface="Arial" pitchFamily="34" charset="0"/>
              </a:rPr>
              <a:t>Slide </a:t>
            </a:r>
            <a:fld id="{A9B3A791-45BB-4A2E-A5A8-91AB5930F01D}" type="slidenum">
              <a:rPr lang="en-US" sz="1400">
                <a:solidFill>
                  <a:schemeClr val="tx1"/>
                </a:solidFill>
                <a:latin typeface="Arial" pitchFamily="34" charset="0"/>
                <a:cs typeface="Arial" pitchFamily="34" charset="0"/>
              </a:rPr>
              <a:pPr>
                <a:defRPr/>
              </a:pPr>
              <a:t>‹#›</a:t>
            </a:fld>
            <a:r>
              <a:rPr lang="en-US" sz="1400" dirty="0">
                <a:solidFill>
                  <a:schemeClr val="tx1"/>
                </a:solidFill>
                <a:latin typeface="Arial" pitchFamily="34" charset="0"/>
                <a:cs typeface="Arial" pitchFamily="34" charset="0"/>
              </a:rPr>
              <a:t> </a:t>
            </a:r>
            <a:r>
              <a:rPr lang="en-US" sz="1400" dirty="0" smtClean="0">
                <a:solidFill>
                  <a:schemeClr val="tx1"/>
                </a:solidFill>
                <a:latin typeface="Arial" pitchFamily="34" charset="0"/>
                <a:cs typeface="Arial" pitchFamily="34" charset="0"/>
              </a:rPr>
              <a:t>of 29</a:t>
            </a:r>
            <a:endParaRPr lang="en-US" sz="1400" dirty="0">
              <a:solidFill>
                <a:schemeClr val="tx1"/>
              </a:solidFill>
              <a:latin typeface="Arial" pitchFamily="34" charset="0"/>
              <a:cs typeface="Arial" pitchFamily="34" charset="0"/>
            </a:endParaRPr>
          </a:p>
        </p:txBody>
      </p:sp>
      <p:sp>
        <p:nvSpPr>
          <p:cNvPr id="16" name="Text Placeholder 15"/>
          <p:cNvSpPr>
            <a:spLocks noGrp="1"/>
          </p:cNvSpPr>
          <p:nvPr>
            <p:ph type="body" sz="quarter" idx="13"/>
          </p:nvPr>
        </p:nvSpPr>
        <p:spPr bwMode="gray">
          <a:xfrm>
            <a:off x="381000" y="1196752"/>
            <a:ext cx="8458200" cy="4899248"/>
          </a:xfrm>
        </p:spPr>
        <p:txBody>
          <a:bodyPr/>
          <a:lstStyle>
            <a:lvl1pPr>
              <a:buClr>
                <a:schemeClr val="accent1">
                  <a:lumMod val="75000"/>
                </a:schemeClr>
              </a:buClr>
              <a:defRPr/>
            </a:lvl1pPr>
            <a:lvl2pPr>
              <a:buClr>
                <a:schemeClr val="accent1">
                  <a:lumMod val="75000"/>
                </a:schemeClr>
              </a:buClr>
              <a:buFont typeface="Arial" pitchFamily="34" charset="0"/>
              <a:buChar char="─"/>
              <a:defRPr>
                <a:solidFill>
                  <a:schemeClr val="tx1"/>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Date Placeholder 1"/>
          <p:cNvSpPr>
            <a:spLocks noGrp="1"/>
          </p:cNvSpPr>
          <p:nvPr>
            <p:ph type="dt" sz="half" idx="14"/>
          </p:nvPr>
        </p:nvSpPr>
        <p:spPr/>
        <p:txBody>
          <a:bodyPr/>
          <a:lstStyle>
            <a:lvl1pPr>
              <a:defRPr/>
            </a:lvl1pPr>
          </a:lstStyle>
          <a:p>
            <a:pPr>
              <a:defRPr/>
            </a:pPr>
            <a:fld id="{45BB803A-E7B9-409C-8572-FD376D9CD8D9}" type="datetimeFigureOut">
              <a:rPr lang="en-US"/>
              <a:pPr>
                <a:defRPr/>
              </a:pPr>
              <a:t>7/10/2015</a:t>
            </a:fld>
            <a:endParaRPr lang="en-US"/>
          </a:p>
        </p:txBody>
      </p:sp>
      <p:sp>
        <p:nvSpPr>
          <p:cNvPr id="15" name="Footer Placeholder 2"/>
          <p:cNvSpPr>
            <a:spLocks noGrp="1"/>
          </p:cNvSpPr>
          <p:nvPr>
            <p:ph type="ftr" sz="quarter" idx="15"/>
          </p:nvPr>
        </p:nvSpPr>
        <p:spPr/>
        <p:txBody>
          <a:bodyPr/>
          <a:lstStyle>
            <a:lvl1pPr>
              <a:defRPr/>
            </a:lvl1pPr>
          </a:lstStyle>
          <a:p>
            <a:pPr>
              <a:defRPr/>
            </a:pPr>
            <a:endParaRPr lang="en-US"/>
          </a:p>
        </p:txBody>
      </p:sp>
      <p:sp>
        <p:nvSpPr>
          <p:cNvPr id="17" name="Slide Number Placeholder 3"/>
          <p:cNvSpPr>
            <a:spLocks noGrp="1"/>
          </p:cNvSpPr>
          <p:nvPr>
            <p:ph type="sldNum" sz="quarter" idx="16"/>
          </p:nvPr>
        </p:nvSpPr>
        <p:spPr bwMode="gray">
          <a:xfrm>
            <a:off x="4267200" y="6324600"/>
            <a:ext cx="609600" cy="441325"/>
          </a:xfrm>
          <a:prstGeom prst="rect">
            <a:avLst/>
          </a:prstGeom>
        </p:spPr>
        <p:txBody>
          <a:bodyPr/>
          <a:lstStyle>
            <a:lvl1pPr>
              <a:defRPr>
                <a:solidFill>
                  <a:srgbClr val="FFFFFF"/>
                </a:solidFill>
              </a:defRPr>
            </a:lvl1pPr>
          </a:lstStyle>
          <a:p>
            <a:pPr>
              <a:defRPr/>
            </a:pPr>
            <a:fld id="{E099F893-6E22-41A9-A274-FD1F57575560}" type="slidenum">
              <a:rPr lang="en-US"/>
              <a:pPr>
                <a:defRPr/>
              </a:pPr>
              <a:t>‹#›</a:t>
            </a:fld>
            <a:endParaRPr lang="en-US"/>
          </a:p>
        </p:txBody>
      </p:sp>
      <p:sp>
        <p:nvSpPr>
          <p:cNvPr id="19" name="Title 1"/>
          <p:cNvSpPr>
            <a:spLocks noGrp="1"/>
          </p:cNvSpPr>
          <p:nvPr>
            <p:ph type="title"/>
          </p:nvPr>
        </p:nvSpPr>
        <p:spPr>
          <a:xfrm>
            <a:off x="304800" y="184640"/>
            <a:ext cx="8534400" cy="530352"/>
          </a:xfrm>
          <a:solidFill>
            <a:schemeClr val="bg2"/>
          </a:solidFill>
        </p:spPr>
        <p:txBody>
          <a:bodyPr/>
          <a:lstStyle>
            <a:lvl1pPr>
              <a:defRPr>
                <a:solidFill>
                  <a:schemeClr val="tx1"/>
                </a:solidFill>
              </a:defRPr>
            </a:lvl1pPr>
          </a:lstStyle>
          <a:p>
            <a:r>
              <a:rPr kumimoji="0" lang="en-US" dirty="0" smtClean="0"/>
              <a:t>Click to edit Master title style</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sp>
        <p:nvSpPr>
          <p:cNvPr id="20" name="Rectangle 19"/>
          <p:cNvSpPr>
            <a:spLocks noChangeArrowheads="1"/>
          </p:cNvSpPr>
          <p:nvPr userDrawn="1"/>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7" name="Date Placeholder 6"/>
          <p:cNvSpPr>
            <a:spLocks noGrp="1"/>
          </p:cNvSpPr>
          <p:nvPr>
            <p:ph type="dt" sz="half" idx="10"/>
          </p:nvPr>
        </p:nvSpPr>
        <p:spPr/>
        <p:txBody>
          <a:bodyPr/>
          <a:lstStyle/>
          <a:p>
            <a:fld id="{64986C9F-0C03-4D77-AD8F-A767FF5D7500}" type="datetimeFigureOut">
              <a:rPr lang="en-US" smtClean="0"/>
              <a:pPr/>
              <a:t>7/10/2015</a:t>
            </a:fld>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8" name="TextBox 27"/>
          <p:cNvSpPr txBox="1"/>
          <p:nvPr userDrawn="1"/>
        </p:nvSpPr>
        <p:spPr>
          <a:xfrm>
            <a:off x="152400" y="6389031"/>
            <a:ext cx="1524000"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Slide </a:t>
            </a:r>
            <a:fld id="{855F7D49-8920-4811-BC76-0E9BF1D8C467}" type="slidenum">
              <a:rPr lang="en-US" sz="1400" smtClean="0">
                <a:solidFill>
                  <a:schemeClr val="bg1"/>
                </a:solidFill>
                <a:latin typeface="Arial" pitchFamily="34" charset="0"/>
                <a:cs typeface="Arial" pitchFamily="34" charset="0"/>
              </a:rPr>
              <a:pPr/>
              <a:t>‹#›</a:t>
            </a:fld>
            <a:r>
              <a:rPr lang="en-US" sz="1400" dirty="0" smtClean="0">
                <a:solidFill>
                  <a:schemeClr val="bg1"/>
                </a:solidFill>
                <a:latin typeface="Arial" pitchFamily="34" charset="0"/>
                <a:cs typeface="Arial" pitchFamily="34" charset="0"/>
              </a:rPr>
              <a:t> </a:t>
            </a:r>
            <a:r>
              <a:rPr lang="en-US" sz="1400" dirty="0" smtClean="0">
                <a:solidFill>
                  <a:schemeClr val="bg1"/>
                </a:solidFill>
                <a:latin typeface="Arial" pitchFamily="34" charset="0"/>
                <a:cs typeface="Arial" pitchFamily="34" charset="0"/>
              </a:rPr>
              <a:t>of 29</a:t>
            </a:r>
            <a:endParaRPr lang="en-US" sz="1400" dirty="0">
              <a:solidFill>
                <a:schemeClr val="bg1"/>
              </a:solidFill>
              <a:latin typeface="Arial" pitchFamily="34" charset="0"/>
              <a:cs typeface="Arial" pitchFamily="34" charset="0"/>
            </a:endParaRPr>
          </a:p>
        </p:txBody>
      </p:sp>
      <p:sp>
        <p:nvSpPr>
          <p:cNvPr id="23" name="Content Placeholder 7"/>
          <p:cNvSpPr>
            <a:spLocks noGrp="1"/>
          </p:cNvSpPr>
          <p:nvPr>
            <p:ph sz="quarter" idx="1"/>
          </p:nvPr>
        </p:nvSpPr>
        <p:spPr>
          <a:xfrm>
            <a:off x="301752" y="1527048"/>
            <a:ext cx="8503920" cy="45720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pic>
        <p:nvPicPr>
          <p:cNvPr id="30" name="Picture 2"/>
          <p:cNvPicPr>
            <a:picLocks noChangeAspect="1" noChangeArrowheads="1"/>
          </p:cNvPicPr>
          <p:nvPr userDrawn="1"/>
        </p:nvPicPr>
        <p:blipFill>
          <a:blip r:embed="rId2" cstate="print"/>
          <a:srcRect/>
          <a:stretch>
            <a:fillRect/>
          </a:stretch>
        </p:blipFill>
        <p:spPr bwMode="auto">
          <a:xfrm>
            <a:off x="4419600" y="1089835"/>
            <a:ext cx="304800" cy="295275"/>
          </a:xfrm>
          <a:prstGeom prst="rect">
            <a:avLst/>
          </a:prstGeom>
          <a:noFill/>
          <a:ln w="9525">
            <a:noFill/>
            <a:miter lim="800000"/>
            <a:headEnd/>
            <a:tailEnd/>
          </a:ln>
        </p:spPr>
      </p:pic>
      <p:sp>
        <p:nvSpPr>
          <p:cNvPr id="16" name="Title 1"/>
          <p:cNvSpPr>
            <a:spLocks noGrp="1"/>
          </p:cNvSpPr>
          <p:nvPr>
            <p:ph type="title"/>
          </p:nvPr>
        </p:nvSpPr>
        <p:spPr>
          <a:xfrm>
            <a:off x="304800" y="228600"/>
            <a:ext cx="8534400" cy="758952"/>
          </a:xfrm>
          <a:solidFill>
            <a:schemeClr val="bg2"/>
          </a:solidFill>
        </p:spPr>
        <p:txBody>
          <a:bodyPr/>
          <a:lstStyle>
            <a:lvl1pPr>
              <a:defRPr>
                <a:solidFill>
                  <a:schemeClr val="tx1"/>
                </a:solidFill>
              </a:defRPr>
            </a:lvl1pPr>
          </a:lstStyle>
          <a:p>
            <a:r>
              <a:rPr kumimoji="0" lang="en-US" dirty="0" smtClean="0"/>
              <a:t>Click to edit Master title style</a:t>
            </a:r>
            <a:endParaRPr kumimoji="0" lang="en-US" dirty="0"/>
          </a:p>
        </p:txBody>
      </p:sp>
      <p:sp>
        <p:nvSpPr>
          <p:cNvPr id="17" name="Rectangle 16"/>
          <p:cNvSpPr>
            <a:spLocks noChangeArrowheads="1"/>
          </p:cNvSpPr>
          <p:nvPr userDrawn="1"/>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4" name="Footer Placeholder 5"/>
          <p:cNvSpPr>
            <a:spLocks noGrp="1"/>
          </p:cNvSpPr>
          <p:nvPr>
            <p:ph type="ftr" sz="quarter" idx="11"/>
          </p:nvPr>
        </p:nvSpPr>
        <p:spPr>
          <a:xfrm>
            <a:off x="152400" y="6389582"/>
            <a:ext cx="8839200" cy="294752"/>
          </a:xfrm>
        </p:spPr>
        <p:txBody>
          <a:bodyPr/>
          <a:lstStyle/>
          <a:p>
            <a:endParaRPr lang="en-US" dirty="0"/>
          </a:p>
        </p:txBody>
      </p:sp>
    </p:spTree>
    <p:extLst>
      <p:ext uri="{BB962C8B-B14F-4D97-AF65-F5344CB8AC3E}">
        <p14:creationId xmlns:p14="http://schemas.microsoft.com/office/powerpoint/2010/main" val="264878036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 wide footer">
    <p:spTree>
      <p:nvGrpSpPr>
        <p:cNvPr id="1" name=""/>
        <p:cNvGrpSpPr/>
        <p:nvPr/>
      </p:nvGrpSpPr>
      <p:grpSpPr>
        <a:xfrm>
          <a:off x="0" y="0"/>
          <a:ext cx="0" cy="0"/>
          <a:chOff x="0" y="0"/>
          <a:chExt cx="0" cy="0"/>
        </a:xfrm>
      </p:grpSpPr>
      <p:sp>
        <p:nvSpPr>
          <p:cNvPr id="7" name="Rectangle 6"/>
          <p:cNvSpPr>
            <a:spLocks noChangeArrowheads="1"/>
          </p:cNvSpPr>
          <p:nvPr/>
        </p:nvSpPr>
        <p:spPr bwMode="gray">
          <a:xfrm>
            <a:off x="0" y="6694967"/>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gray">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gray">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gray">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gray">
          <a:xfrm>
            <a:off x="156937" y="5975288"/>
            <a:ext cx="8833104" cy="72593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gray">
          <a:xfrm>
            <a:off x="152400" y="147863"/>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TextBox 10"/>
          <p:cNvSpPr txBox="1"/>
          <p:nvPr userDrawn="1"/>
        </p:nvSpPr>
        <p:spPr>
          <a:xfrm>
            <a:off x="152400" y="5658479"/>
            <a:ext cx="1524000"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Slide </a:t>
            </a:r>
            <a:fld id="{855F7D49-8920-4811-BC76-0E9BF1D8C467}" type="slidenum">
              <a:rPr lang="en-US" sz="1400" smtClean="0">
                <a:solidFill>
                  <a:schemeClr val="bg1"/>
                </a:solidFill>
                <a:latin typeface="Arial" pitchFamily="34" charset="0"/>
                <a:cs typeface="Arial" pitchFamily="34" charset="0"/>
              </a:rPr>
              <a:pPr/>
              <a:t>‹#›</a:t>
            </a:fld>
            <a:r>
              <a:rPr lang="en-US" sz="1400" dirty="0" smtClean="0">
                <a:solidFill>
                  <a:schemeClr val="bg1"/>
                </a:solidFill>
                <a:latin typeface="Arial" pitchFamily="34" charset="0"/>
                <a:cs typeface="Arial" pitchFamily="34" charset="0"/>
              </a:rPr>
              <a:t> </a:t>
            </a:r>
            <a:r>
              <a:rPr lang="en-US" sz="1400" dirty="0" smtClean="0">
                <a:solidFill>
                  <a:schemeClr val="bg1"/>
                </a:solidFill>
                <a:latin typeface="Arial" pitchFamily="34" charset="0"/>
                <a:cs typeface="Arial" pitchFamily="34" charset="0"/>
              </a:rPr>
              <a:t>of 29</a:t>
            </a:r>
            <a:endParaRPr lang="en-US" sz="1400" dirty="0">
              <a:solidFill>
                <a:schemeClr val="bg1"/>
              </a:solidFill>
              <a:latin typeface="Arial" pitchFamily="34" charset="0"/>
              <a:cs typeface="Arial" pitchFamily="34" charset="0"/>
            </a:endParaRPr>
          </a:p>
        </p:txBody>
      </p:sp>
      <p:sp>
        <p:nvSpPr>
          <p:cNvPr id="12" name="Title 1"/>
          <p:cNvSpPr>
            <a:spLocks noGrp="1"/>
          </p:cNvSpPr>
          <p:nvPr>
            <p:ph type="title"/>
          </p:nvPr>
        </p:nvSpPr>
        <p:spPr>
          <a:xfrm>
            <a:off x="304800" y="228600"/>
            <a:ext cx="8534400" cy="758952"/>
          </a:xfrm>
          <a:solidFill>
            <a:schemeClr val="bg2"/>
          </a:solidFill>
        </p:spPr>
        <p:txBody>
          <a:bodyPr/>
          <a:lstStyle>
            <a:lvl1pPr>
              <a:defRPr>
                <a:solidFill>
                  <a:schemeClr val="tx1"/>
                </a:solidFill>
              </a:defRPr>
            </a:lvl1pPr>
          </a:lstStyle>
          <a:p>
            <a:r>
              <a:rPr kumimoji="0" lang="en-US" dirty="0" smtClean="0"/>
              <a:t>Click to edit Master title style</a:t>
            </a:r>
            <a:endParaRPr kumimoji="0" lang="en-US" dirty="0"/>
          </a:p>
        </p:txBody>
      </p:sp>
      <p:sp>
        <p:nvSpPr>
          <p:cNvPr id="13" name="Date Placeholder 3"/>
          <p:cNvSpPr>
            <a:spLocks noGrp="1"/>
          </p:cNvSpPr>
          <p:nvPr>
            <p:ph type="dt" sz="half" idx="10"/>
          </p:nvPr>
        </p:nvSpPr>
        <p:spPr>
          <a:xfrm>
            <a:off x="5791200" y="6404984"/>
            <a:ext cx="3044952" cy="365760"/>
          </a:xfrm>
        </p:spPr>
        <p:txBody>
          <a:bodyPr/>
          <a:lstStyle/>
          <a:p>
            <a:fld id="{64986C9F-0C03-4D77-AD8F-A767FF5D7500}" type="datetimeFigureOut">
              <a:rPr lang="en-US" smtClean="0"/>
              <a:pPr/>
              <a:t>7/10/2015</a:t>
            </a:fld>
            <a:endParaRPr lang="en-US"/>
          </a:p>
        </p:txBody>
      </p:sp>
      <p:sp>
        <p:nvSpPr>
          <p:cNvPr id="14" name="Footer Placeholder 4"/>
          <p:cNvSpPr>
            <a:spLocks noGrp="1"/>
          </p:cNvSpPr>
          <p:nvPr>
            <p:ph type="ftr" sz="quarter" idx="11"/>
          </p:nvPr>
        </p:nvSpPr>
        <p:spPr>
          <a:xfrm>
            <a:off x="152400" y="6389582"/>
            <a:ext cx="8839200" cy="294752"/>
          </a:xfrm>
        </p:spPr>
        <p:txBody>
          <a:bodyPr/>
          <a:lstStyle/>
          <a:p>
            <a:endParaRPr lang="en-US" dirty="0"/>
          </a:p>
        </p:txBody>
      </p:sp>
      <p:sp>
        <p:nvSpPr>
          <p:cNvPr id="15" name="Slide Number Placeholder 5"/>
          <p:cNvSpPr>
            <a:spLocks noGrp="1"/>
          </p:cNvSpPr>
          <p:nvPr>
            <p:ph type="sldNum" sz="quarter" idx="12"/>
          </p:nvPr>
        </p:nvSpPr>
        <p:spPr>
          <a:xfrm>
            <a:off x="4329789" y="1026372"/>
            <a:ext cx="457200" cy="441325"/>
          </a:xfrm>
          <a:prstGeom prst="rect">
            <a:avLst/>
          </a:prstGeom>
        </p:spPr>
        <p:txBody>
          <a:bodyPr/>
          <a:lstStyle/>
          <a:p>
            <a:fld id="{18C83620-211C-40E7-A668-7CE799962B39}" type="slidenum">
              <a:rPr lang="en-US" smtClean="0"/>
              <a:pPr/>
              <a:t>‹#›</a:t>
            </a:fld>
            <a:endParaRPr lang="en-US" dirty="0"/>
          </a:p>
        </p:txBody>
      </p:sp>
      <p:sp>
        <p:nvSpPr>
          <p:cNvPr id="16" name="Content Placeholder 7"/>
          <p:cNvSpPr>
            <a:spLocks noGrp="1"/>
          </p:cNvSpPr>
          <p:nvPr>
            <p:ph sz="quarter" idx="1"/>
          </p:nvPr>
        </p:nvSpPr>
        <p:spPr>
          <a:xfrm>
            <a:off x="301752" y="1527048"/>
            <a:ext cx="8503920" cy="45720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8" name="Straight Connector 17"/>
          <p:cNvSpPr>
            <a:spLocks noChangeShapeType="1"/>
          </p:cNvSpPr>
          <p:nvPr userDrawn="1"/>
        </p:nvSpPr>
        <p:spPr bwMode="auto">
          <a:xfrm>
            <a:off x="152400" y="129467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pic>
        <p:nvPicPr>
          <p:cNvPr id="17" name="Picture 2"/>
          <p:cNvPicPr>
            <a:picLocks noChangeAspect="1" noChangeArrowheads="1"/>
          </p:cNvPicPr>
          <p:nvPr userDrawn="1"/>
        </p:nvPicPr>
        <p:blipFill>
          <a:blip r:embed="rId2" cstate="print"/>
          <a:srcRect/>
          <a:stretch>
            <a:fillRect/>
          </a:stretch>
        </p:blipFill>
        <p:spPr bwMode="auto">
          <a:xfrm>
            <a:off x="4419600" y="1132367"/>
            <a:ext cx="304800" cy="295275"/>
          </a:xfrm>
          <a:prstGeom prst="rect">
            <a:avLst/>
          </a:prstGeom>
          <a:noFill/>
          <a:ln w="9525">
            <a:noFill/>
            <a:miter lim="800000"/>
            <a:headEnd/>
            <a:tailEnd/>
          </a:ln>
        </p:spPr>
      </p:pic>
    </p:spTree>
    <p:extLst>
      <p:ext uri="{BB962C8B-B14F-4D97-AF65-F5344CB8AC3E}">
        <p14:creationId xmlns:p14="http://schemas.microsoft.com/office/powerpoint/2010/main" val="186802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402289"/>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64986C9F-0C03-4D77-AD8F-A767FF5D7500}" type="datetimeFigureOut">
              <a:rPr lang="en-US" smtClean="0"/>
              <a:pPr/>
              <a:t>7/10/2015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a:prstGeom prst="rect">
            <a:avLst/>
          </a:prstGeom>
        </p:spPr>
        <p:txBody>
          <a:bodyPr/>
          <a:lstStyle>
            <a:lvl1pPr>
              <a:defRPr>
                <a:solidFill>
                  <a:srgbClr val="FFFFFF"/>
                </a:solidFill>
              </a:defRPr>
            </a:lvl1pPr>
          </a:lstStyle>
          <a:p>
            <a:fld id="{18C83620-211C-40E7-A668-7CE799962B39}" type="slidenum">
              <a:rPr lang="en-US" smtClean="0"/>
              <a:pPr/>
              <a:t>‹#›</a:t>
            </a:fld>
            <a:endParaRPr lang="en-US"/>
          </a:p>
        </p:txBody>
      </p:sp>
      <p:sp>
        <p:nvSpPr>
          <p:cNvPr id="11" name="Straight Connector 10"/>
          <p:cNvSpPr>
            <a:spLocks noChangeShapeType="1"/>
          </p:cNvSpPr>
          <p:nvPr userDrawn="1"/>
        </p:nvSpPr>
        <p:spPr bwMode="auto">
          <a:xfrm>
            <a:off x="152400" y="1828800"/>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3" name="Title 12"/>
          <p:cNvSpPr>
            <a:spLocks noGrp="1"/>
          </p:cNvSpPr>
          <p:nvPr>
            <p:ph type="title"/>
          </p:nvPr>
        </p:nvSpPr>
        <p:spPr>
          <a:xfrm>
            <a:off x="301752" y="228600"/>
            <a:ext cx="8534400" cy="1371600"/>
          </a:xfrm>
          <a:solidFill>
            <a:schemeClr val="bg2"/>
          </a:solidFill>
        </p:spPr>
        <p:txBody>
          <a:bodyPr anchor="ctr"/>
          <a:lstStyle>
            <a:lvl1pPr>
              <a:defRPr b="1">
                <a:solidFill>
                  <a:schemeClr val="tx1"/>
                </a:solidFill>
              </a:defRPr>
            </a:lvl1pPr>
          </a:lstStyle>
          <a:p>
            <a:r>
              <a:rPr lang="en-US" dirty="0" smtClean="0"/>
              <a:t>Click to edit Master title style</a:t>
            </a:r>
            <a:endParaRPr lang="en-US" dirty="0"/>
          </a:p>
        </p:txBody>
      </p:sp>
      <p:sp>
        <p:nvSpPr>
          <p:cNvPr id="16" name="Text Placeholder 15"/>
          <p:cNvSpPr>
            <a:spLocks noGrp="1"/>
          </p:cNvSpPr>
          <p:nvPr>
            <p:ph type="body" sz="quarter" idx="13"/>
          </p:nvPr>
        </p:nvSpPr>
        <p:spPr>
          <a:xfrm>
            <a:off x="381000" y="2057400"/>
            <a:ext cx="8458200" cy="4038600"/>
          </a:xfrm>
        </p:spPr>
        <p:txBody>
          <a:bodyPr/>
          <a:lstStyle>
            <a:lvl1pPr>
              <a:buClr>
                <a:schemeClr val="accent1"/>
              </a:buClr>
              <a:defRPr/>
            </a:lvl1pPr>
            <a:lvl2pPr>
              <a:buClr>
                <a:schemeClr val="accent2"/>
              </a:buClr>
              <a:buFont typeface="Wingdings" pitchFamily="2" charset="2"/>
              <a:buChar char="¡"/>
              <a:defRPr>
                <a:solidFill>
                  <a:schemeClr val="tx2"/>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7" name="Picture 2"/>
          <p:cNvPicPr>
            <a:picLocks noChangeAspect="1" noChangeArrowheads="1"/>
          </p:cNvPicPr>
          <p:nvPr userDrawn="1"/>
        </p:nvPicPr>
        <p:blipFill>
          <a:blip r:embed="rId2" cstate="print"/>
          <a:srcRect/>
          <a:stretch>
            <a:fillRect/>
          </a:stretch>
        </p:blipFill>
        <p:spPr bwMode="auto">
          <a:xfrm>
            <a:off x="4419600" y="1685925"/>
            <a:ext cx="304800" cy="295275"/>
          </a:xfrm>
          <a:prstGeom prst="rect">
            <a:avLst/>
          </a:prstGeom>
          <a:noFill/>
          <a:ln w="9525">
            <a:noFill/>
            <a:miter lim="800000"/>
            <a:headEnd/>
            <a:tailEnd/>
          </a:ln>
        </p:spPr>
      </p:pic>
      <p:sp>
        <p:nvSpPr>
          <p:cNvPr id="15" name="TextBox 14"/>
          <p:cNvSpPr txBox="1"/>
          <p:nvPr userDrawn="1"/>
        </p:nvSpPr>
        <p:spPr>
          <a:xfrm>
            <a:off x="152400" y="6093023"/>
            <a:ext cx="1524000"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Slide </a:t>
            </a:r>
            <a:fld id="{855F7D49-8920-4811-BC76-0E9BF1D8C467}" type="slidenum">
              <a:rPr lang="en-US" sz="1400" smtClean="0">
                <a:solidFill>
                  <a:schemeClr val="bg1"/>
                </a:solidFill>
                <a:latin typeface="Arial" pitchFamily="34" charset="0"/>
                <a:cs typeface="Arial" pitchFamily="34" charset="0"/>
              </a:rPr>
              <a:pPr/>
              <a:t>‹#›</a:t>
            </a:fld>
            <a:r>
              <a:rPr lang="en-US" sz="1400" dirty="0" smtClean="0">
                <a:solidFill>
                  <a:schemeClr val="bg1"/>
                </a:solidFill>
                <a:latin typeface="Arial" pitchFamily="34" charset="0"/>
                <a:cs typeface="Arial" pitchFamily="34" charset="0"/>
              </a:rPr>
              <a:t> </a:t>
            </a:r>
            <a:r>
              <a:rPr lang="en-US" sz="1400" dirty="0" smtClean="0">
                <a:solidFill>
                  <a:schemeClr val="bg1"/>
                </a:solidFill>
                <a:latin typeface="Arial" pitchFamily="34" charset="0"/>
                <a:cs typeface="Arial" pitchFamily="34" charset="0"/>
              </a:rPr>
              <a:t>of 29</a:t>
            </a:r>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000007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userDrawn="1"/>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64986C9F-0C03-4D77-AD8F-A767FF5D7500}" type="datetimeFigureOut">
              <a:rPr lang="en-US" smtClean="0"/>
              <a:pPr/>
              <a:t>7/10/2015</a:t>
            </a:fld>
            <a:endParaRPr lang="en-US"/>
          </a:p>
        </p:txBody>
      </p:sp>
      <p:sp>
        <p:nvSpPr>
          <p:cNvPr id="4" name="Slide Number Placeholder 3"/>
          <p:cNvSpPr>
            <a:spLocks noGrp="1"/>
          </p:cNvSpPr>
          <p:nvPr>
            <p:ph type="sldNum" sz="quarter" idx="12"/>
          </p:nvPr>
        </p:nvSpPr>
        <p:spPr>
          <a:xfrm>
            <a:off x="4267200" y="6324600"/>
            <a:ext cx="609600" cy="441324"/>
          </a:xfrm>
          <a:prstGeom prst="rect">
            <a:avLst/>
          </a:prstGeom>
        </p:spPr>
        <p:txBody>
          <a:bodyPr/>
          <a:lstStyle>
            <a:lvl1pPr>
              <a:defRPr>
                <a:solidFill>
                  <a:srgbClr val="FFFFFF"/>
                </a:solidFill>
              </a:defRPr>
            </a:lvl1pPr>
          </a:lstStyle>
          <a:p>
            <a:fld id="{18C83620-211C-40E7-A668-7CE799962B39}" type="slidenum">
              <a:rPr lang="en-US" smtClean="0"/>
              <a:pPr/>
              <a:t>‹#›</a:t>
            </a:fld>
            <a:endParaRPr lang="en-US"/>
          </a:p>
        </p:txBody>
      </p:sp>
      <p:sp>
        <p:nvSpPr>
          <p:cNvPr id="11" name="Straight Connector 10"/>
          <p:cNvSpPr>
            <a:spLocks noChangeShapeType="1"/>
          </p:cNvSpPr>
          <p:nvPr userDrawn="1"/>
        </p:nvSpPr>
        <p:spPr bwMode="auto">
          <a:xfrm>
            <a:off x="152400" y="1828800"/>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3" name="Title 12"/>
          <p:cNvSpPr>
            <a:spLocks noGrp="1"/>
          </p:cNvSpPr>
          <p:nvPr>
            <p:ph type="title"/>
          </p:nvPr>
        </p:nvSpPr>
        <p:spPr>
          <a:xfrm>
            <a:off x="301752" y="228600"/>
            <a:ext cx="8534400" cy="1371600"/>
          </a:xfrm>
          <a:solidFill>
            <a:schemeClr val="bg2"/>
          </a:solidFill>
        </p:spPr>
        <p:txBody>
          <a:bodyPr anchor="ctr"/>
          <a:lstStyle>
            <a:lvl1pPr>
              <a:defRPr b="1">
                <a:solidFill>
                  <a:schemeClr val="tx1"/>
                </a:solidFill>
              </a:defRPr>
            </a:lvl1pPr>
          </a:lstStyle>
          <a:p>
            <a:r>
              <a:rPr lang="en-US" dirty="0" smtClean="0"/>
              <a:t>Click to edit Master title style</a:t>
            </a:r>
            <a:endParaRPr lang="en-US" dirty="0"/>
          </a:p>
        </p:txBody>
      </p:sp>
      <p:sp>
        <p:nvSpPr>
          <p:cNvPr id="16" name="Text Placeholder 15"/>
          <p:cNvSpPr>
            <a:spLocks noGrp="1"/>
          </p:cNvSpPr>
          <p:nvPr>
            <p:ph type="body" sz="quarter" idx="13"/>
          </p:nvPr>
        </p:nvSpPr>
        <p:spPr>
          <a:xfrm>
            <a:off x="381000" y="2057400"/>
            <a:ext cx="8458200" cy="4038600"/>
          </a:xfrm>
        </p:spPr>
        <p:txBody>
          <a:bodyPr/>
          <a:lstStyle>
            <a:lvl1pPr>
              <a:buClr>
                <a:schemeClr val="accent1"/>
              </a:buClr>
              <a:defRPr/>
            </a:lvl1pPr>
            <a:lvl2pPr>
              <a:buClr>
                <a:schemeClr val="accent2"/>
              </a:buClr>
              <a:buFont typeface="Wingdings" pitchFamily="2" charset="2"/>
              <a:buChar char="¡"/>
              <a:defRPr>
                <a:solidFill>
                  <a:schemeClr val="tx2"/>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7" name="Picture 2"/>
          <p:cNvPicPr>
            <a:picLocks noChangeAspect="1" noChangeArrowheads="1"/>
          </p:cNvPicPr>
          <p:nvPr userDrawn="1"/>
        </p:nvPicPr>
        <p:blipFill>
          <a:blip r:embed="rId2" cstate="print"/>
          <a:srcRect/>
          <a:stretch>
            <a:fillRect/>
          </a:stretch>
        </p:blipFill>
        <p:spPr bwMode="auto">
          <a:xfrm>
            <a:off x="4419600" y="1685925"/>
            <a:ext cx="304800" cy="295275"/>
          </a:xfrm>
          <a:prstGeom prst="rect">
            <a:avLst/>
          </a:prstGeom>
          <a:noFill/>
          <a:ln w="9525">
            <a:noFill/>
            <a:miter lim="800000"/>
            <a:headEnd/>
            <a:tailEnd/>
          </a:ln>
        </p:spPr>
      </p:pic>
      <p:sp>
        <p:nvSpPr>
          <p:cNvPr id="15" name="TextBox 14"/>
          <p:cNvSpPr txBox="1"/>
          <p:nvPr userDrawn="1"/>
        </p:nvSpPr>
        <p:spPr>
          <a:xfrm>
            <a:off x="152400" y="6397823"/>
            <a:ext cx="1524000"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Slide </a:t>
            </a:r>
            <a:fld id="{855F7D49-8920-4811-BC76-0E9BF1D8C467}" type="slidenum">
              <a:rPr lang="en-US" sz="1400" smtClean="0">
                <a:solidFill>
                  <a:schemeClr val="bg1"/>
                </a:solidFill>
                <a:latin typeface="Arial" pitchFamily="34" charset="0"/>
                <a:cs typeface="Arial" pitchFamily="34" charset="0"/>
              </a:rPr>
              <a:pPr/>
              <a:t>‹#›</a:t>
            </a:fld>
            <a:r>
              <a:rPr lang="en-US" sz="1400" dirty="0" smtClean="0">
                <a:solidFill>
                  <a:schemeClr val="bg1"/>
                </a:solidFill>
                <a:latin typeface="Arial" pitchFamily="34" charset="0"/>
                <a:cs typeface="Arial" pitchFamily="34" charset="0"/>
              </a:rPr>
              <a:t> of 16</a:t>
            </a:r>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000007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gray">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gray">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gray">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gray">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gray">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gray">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bwMode="gray">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gray">
          <a:xfrm>
            <a:off x="156937"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gray">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bwMode="gray"/>
        <p:txBody>
          <a:bodyPr/>
          <a:lstStyle/>
          <a:p>
            <a:endParaRPr lang="en-US"/>
          </a:p>
        </p:txBody>
      </p:sp>
      <p:sp>
        <p:nvSpPr>
          <p:cNvPr id="4" name="Date Placeholder 3"/>
          <p:cNvSpPr>
            <a:spLocks noGrp="1"/>
          </p:cNvSpPr>
          <p:nvPr>
            <p:ph type="dt" sz="half" idx="10"/>
          </p:nvPr>
        </p:nvSpPr>
        <p:spPr bwMode="gray"/>
        <p:txBody>
          <a:bodyPr/>
          <a:lstStyle/>
          <a:p>
            <a:fld id="{64986C9F-0C03-4D77-AD8F-A767FF5D7500}" type="datetimeFigureOut">
              <a:rPr lang="en-US" smtClean="0"/>
              <a:pPr/>
              <a:t>7/10/2015</a:t>
            </a:fld>
            <a:endParaRPr lang="en-US"/>
          </a:p>
        </p:txBody>
      </p:sp>
      <p:sp>
        <p:nvSpPr>
          <p:cNvPr id="8" name="Straight Connector 7"/>
          <p:cNvSpPr>
            <a:spLocks noChangeShapeType="1"/>
          </p:cNvSpPr>
          <p:nvPr/>
        </p:nvSpPr>
        <p:spPr bwMode="gray">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 name="Title 1"/>
          <p:cNvSpPr>
            <a:spLocks noGrp="1"/>
          </p:cNvSpPr>
          <p:nvPr>
            <p:ph type="title"/>
          </p:nvPr>
        </p:nvSpPr>
        <p:spPr bwMode="gray">
          <a:xfrm>
            <a:off x="722313" y="533400"/>
            <a:ext cx="7772400" cy="1524000"/>
          </a:xfrm>
        </p:spPr>
        <p:txBody>
          <a:bodyPr anchor="b"/>
          <a:lstStyle>
            <a:lvl1pPr algn="ctr">
              <a:buNone/>
              <a:defRPr sz="4200" b="0" cap="none" baseline="0">
                <a:solidFill>
                  <a:schemeClr val="bg2">
                    <a:lumMod val="25000"/>
                  </a:schemeClr>
                </a:solidFill>
              </a:defRPr>
            </a:lvl1pPr>
          </a:lstStyle>
          <a:p>
            <a:r>
              <a:rPr kumimoji="0" lang="en-US" dirty="0" smtClean="0"/>
              <a:t>Click to edit Master title style</a:t>
            </a:r>
            <a:endParaRPr kumimoji="0" lang="en-US" dirty="0"/>
          </a:p>
        </p:txBody>
      </p:sp>
      <p:pic>
        <p:nvPicPr>
          <p:cNvPr id="20" name="Picture 2"/>
          <p:cNvPicPr>
            <a:picLocks noChangeAspect="1" noChangeArrowheads="1"/>
          </p:cNvPicPr>
          <p:nvPr userDrawn="1"/>
        </p:nvPicPr>
        <p:blipFill>
          <a:blip r:embed="rId2" cstate="print"/>
          <a:srcRect/>
          <a:stretch>
            <a:fillRect/>
          </a:stretch>
        </p:blipFill>
        <p:spPr bwMode="gray">
          <a:xfrm>
            <a:off x="4419600" y="2297294"/>
            <a:ext cx="304800" cy="295275"/>
          </a:xfrm>
          <a:prstGeom prst="rect">
            <a:avLst/>
          </a:prstGeom>
          <a:noFill/>
          <a:ln w="9525">
            <a:noFill/>
            <a:miter lim="800000"/>
            <a:headEnd/>
            <a:tailEnd/>
          </a:ln>
        </p:spPr>
      </p:pic>
    </p:spTree>
    <p:extLst>
      <p:ext uri="{BB962C8B-B14F-4D97-AF65-F5344CB8AC3E}">
        <p14:creationId xmlns:p14="http://schemas.microsoft.com/office/powerpoint/2010/main" val="348445349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Ref idx="1001">
        <a:schemeClr val="bg2"/>
      </p:bgRef>
    </p:bg>
    <p:spTree>
      <p:nvGrpSpPr>
        <p:cNvPr id="1" name=""/>
        <p:cNvGrpSpPr/>
        <p:nvPr/>
      </p:nvGrpSpPr>
      <p:grpSpPr>
        <a:xfrm>
          <a:off x="0" y="0"/>
          <a:ext cx="0" cy="0"/>
          <a:chOff x="0" y="0"/>
          <a:chExt cx="0" cy="0"/>
        </a:xfrm>
      </p:grpSpPr>
      <p:sp>
        <p:nvSpPr>
          <p:cNvPr id="20" name="Rectangle 19"/>
          <p:cNvSpPr>
            <a:spLocks noChangeArrowheads="1"/>
          </p:cNvSpPr>
          <p:nvPr userDrawn="1"/>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7" name="Date Placeholder 6"/>
          <p:cNvSpPr>
            <a:spLocks noGrp="1"/>
          </p:cNvSpPr>
          <p:nvPr>
            <p:ph type="dt" sz="half" idx="10"/>
          </p:nvPr>
        </p:nvSpPr>
        <p:spPr/>
        <p:txBody>
          <a:bodyPr/>
          <a:lstStyle/>
          <a:p>
            <a:fld id="{64986C9F-0C03-4D77-AD8F-A767FF5D7500}" type="datetimeFigureOut">
              <a:rPr lang="en-US" smtClean="0"/>
              <a:pPr/>
              <a:t>7/10/2015</a:t>
            </a:fld>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8" name="TextBox 27"/>
          <p:cNvSpPr txBox="1"/>
          <p:nvPr userDrawn="1"/>
        </p:nvSpPr>
        <p:spPr>
          <a:xfrm>
            <a:off x="152400" y="6093023"/>
            <a:ext cx="1524000" cy="307777"/>
          </a:xfrm>
          <a:prstGeom prst="rect">
            <a:avLst/>
          </a:prstGeom>
          <a:noFill/>
        </p:spPr>
        <p:txBody>
          <a:bodyPr wrap="square" rtlCol="0">
            <a:spAutoFit/>
          </a:bodyPr>
          <a:lstStyle/>
          <a:p>
            <a:r>
              <a:rPr lang="en-US" sz="1400" dirty="0" smtClean="0">
                <a:solidFill>
                  <a:schemeClr val="bg2"/>
                </a:solidFill>
                <a:latin typeface="Arial" pitchFamily="34" charset="0"/>
                <a:cs typeface="Arial" pitchFamily="34" charset="0"/>
              </a:rPr>
              <a:t>Slide </a:t>
            </a:r>
            <a:fld id="{855F7D49-8920-4811-BC76-0E9BF1D8C467}" type="slidenum">
              <a:rPr lang="en-US" sz="1400" smtClean="0">
                <a:solidFill>
                  <a:schemeClr val="bg2"/>
                </a:solidFill>
                <a:latin typeface="Arial" pitchFamily="34" charset="0"/>
                <a:cs typeface="Arial" pitchFamily="34" charset="0"/>
              </a:rPr>
              <a:pPr/>
              <a:t>‹#›</a:t>
            </a:fld>
            <a:r>
              <a:rPr lang="en-US" sz="1400" dirty="0" smtClean="0">
                <a:solidFill>
                  <a:schemeClr val="bg2"/>
                </a:solidFill>
                <a:latin typeface="Arial" pitchFamily="34" charset="0"/>
                <a:cs typeface="Arial" pitchFamily="34" charset="0"/>
              </a:rPr>
              <a:t> </a:t>
            </a:r>
            <a:r>
              <a:rPr lang="en-US" sz="1400" dirty="0" smtClean="0">
                <a:solidFill>
                  <a:schemeClr val="bg2"/>
                </a:solidFill>
                <a:latin typeface="Arial" pitchFamily="34" charset="0"/>
                <a:cs typeface="Arial" pitchFamily="34" charset="0"/>
              </a:rPr>
              <a:t>of 29</a:t>
            </a:r>
            <a:endParaRPr lang="en-US" sz="1400" dirty="0">
              <a:solidFill>
                <a:schemeClr val="bg2"/>
              </a:solidFill>
              <a:latin typeface="Arial" pitchFamily="34" charset="0"/>
              <a:cs typeface="Arial" pitchFamily="34" charset="0"/>
            </a:endParaRPr>
          </a:p>
        </p:txBody>
      </p:sp>
      <p:sp>
        <p:nvSpPr>
          <p:cNvPr id="29"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31" name="Straight Connector 30"/>
          <p:cNvSpPr>
            <a:spLocks noChangeShapeType="1"/>
          </p:cNvSpPr>
          <p:nvPr userDrawn="1"/>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32" name="Content Placeholder 9"/>
          <p:cNvSpPr>
            <a:spLocks noGrp="1"/>
          </p:cNvSpPr>
          <p:nvPr>
            <p:ph sz="half" idx="1"/>
          </p:nvPr>
        </p:nvSpPr>
        <p:spPr>
          <a:xfrm>
            <a:off x="301752" y="1371600"/>
            <a:ext cx="4038600" cy="4681728"/>
          </a:xfrm>
        </p:spPr>
        <p:txBody>
          <a:bodyPr/>
          <a:lstStyle>
            <a:lvl1pPr>
              <a:buClr>
                <a:schemeClr val="accent3"/>
              </a:buClr>
              <a:defRPr sz="2500"/>
            </a:lvl1pPr>
            <a:lvl2pPr>
              <a:buClr>
                <a:schemeClr val="accent3"/>
              </a:buClr>
              <a:defRPr/>
            </a:lvl2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33" name="Content Placeholder 11"/>
          <p:cNvSpPr>
            <a:spLocks noGrp="1"/>
          </p:cNvSpPr>
          <p:nvPr>
            <p:ph sz="half" idx="2"/>
          </p:nvPr>
        </p:nvSpPr>
        <p:spPr>
          <a:xfrm>
            <a:off x="4800600" y="1371600"/>
            <a:ext cx="4038600" cy="4681728"/>
          </a:xfrm>
        </p:spPr>
        <p:txBody>
          <a:bodyPr/>
          <a:lstStyle>
            <a:lvl1pPr>
              <a:buClr>
                <a:schemeClr val="accent3"/>
              </a:buClr>
              <a:defRPr sz="2500"/>
            </a:lvl1pPr>
            <a:lvl2pPr>
              <a:buClr>
                <a:schemeClr val="accent3"/>
              </a:buClr>
              <a:defRPr/>
            </a:lvl2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34" name="Footer Placeholder 5"/>
          <p:cNvSpPr>
            <a:spLocks noGrp="1"/>
          </p:cNvSpPr>
          <p:nvPr>
            <p:ph type="ftr" sz="quarter" idx="11"/>
          </p:nvPr>
        </p:nvSpPr>
        <p:spPr>
          <a:xfrm>
            <a:off x="152400" y="6389582"/>
            <a:ext cx="8839200" cy="294752"/>
          </a:xfrm>
        </p:spPr>
        <p:txBody>
          <a:bodyPr/>
          <a:lstStyle/>
          <a:p>
            <a:endParaRPr lang="en-US" dirty="0"/>
          </a:p>
        </p:txBody>
      </p:sp>
      <p:pic>
        <p:nvPicPr>
          <p:cNvPr id="35" name="Picture 2"/>
          <p:cNvPicPr>
            <a:picLocks noChangeAspect="1" noChangeArrowheads="1"/>
          </p:cNvPicPr>
          <p:nvPr userDrawn="1"/>
        </p:nvPicPr>
        <p:blipFill>
          <a:blip r:embed="rId2" cstate="print"/>
          <a:srcRect/>
          <a:stretch>
            <a:fillRect/>
          </a:stretch>
        </p:blipFill>
        <p:spPr bwMode="auto">
          <a:xfrm>
            <a:off x="4419600" y="1089835"/>
            <a:ext cx="304800" cy="295275"/>
          </a:xfrm>
          <a:prstGeom prst="rect">
            <a:avLst/>
          </a:prstGeom>
          <a:noFill/>
          <a:ln w="9525">
            <a:noFill/>
            <a:miter lim="800000"/>
            <a:headEnd/>
            <a:tailEnd/>
          </a:ln>
        </p:spPr>
      </p:pic>
    </p:spTree>
    <p:extLst>
      <p:ext uri="{BB962C8B-B14F-4D97-AF65-F5344CB8AC3E}">
        <p14:creationId xmlns:p14="http://schemas.microsoft.com/office/powerpoint/2010/main" val="264878036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a:spLocks noChangeArrowheads="1"/>
          </p:cNvSpPr>
          <p:nvPr/>
        </p:nvSpPr>
        <p:spPr bwMode="ltGray">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latin typeface="Arial" pitchFamily="34" charset="0"/>
                <a:cs typeface="Arial" pitchFamily="34" charset="0"/>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atin typeface="Arial" pitchFamily="34" charset="0"/>
                <a:cs typeface="Arial" pitchFamily="34" charset="0"/>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7" name="Date Placeholder 6"/>
          <p:cNvSpPr>
            <a:spLocks noGrp="1"/>
          </p:cNvSpPr>
          <p:nvPr>
            <p:ph type="dt" sz="half" idx="10"/>
          </p:nvPr>
        </p:nvSpPr>
        <p:spPr/>
        <p:txBody>
          <a:bodyPr/>
          <a:lstStyle/>
          <a:p>
            <a:fld id="{64986C9F-0C03-4D77-AD8F-A767FF5D7500}" type="datetimeFigureOut">
              <a:rPr lang="en-US" smtClean="0"/>
              <a:pPr/>
              <a:t>7/10/2015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lvl1pPr>
              <a:buClr>
                <a:schemeClr val="accent3"/>
              </a:buClr>
              <a:defRPr/>
            </a:lvl1pPr>
            <a:lvl2pPr>
              <a:buClr>
                <a:schemeClr val="accent3"/>
              </a:buClr>
              <a:defRPr/>
            </a:lvl2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6" name="Content Placeholder 25"/>
          <p:cNvSpPr>
            <a:spLocks noGrp="1"/>
          </p:cNvSpPr>
          <p:nvPr>
            <p:ph sz="quarter" idx="4"/>
          </p:nvPr>
        </p:nvSpPr>
        <p:spPr>
          <a:xfrm>
            <a:off x="4800600" y="2471383"/>
            <a:ext cx="4038600" cy="3822192"/>
          </a:xfrm>
        </p:spPr>
        <p:txBody>
          <a:bodyPr/>
          <a:lstStyle>
            <a:lvl1pPr>
              <a:buClr>
                <a:schemeClr val="accent3"/>
              </a:buClr>
              <a:defRPr/>
            </a:lvl1pPr>
            <a:lvl2pPr>
              <a:buClr>
                <a:schemeClr val="accent3"/>
              </a:buClr>
              <a:defRPr/>
            </a:lvl2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
        <p:nvSpPr>
          <p:cNvPr id="28" name="TextBox 27"/>
          <p:cNvSpPr txBox="1"/>
          <p:nvPr userDrawn="1"/>
        </p:nvSpPr>
        <p:spPr>
          <a:xfrm>
            <a:off x="152400" y="6093023"/>
            <a:ext cx="1524000" cy="307777"/>
          </a:xfrm>
          <a:prstGeom prst="rect">
            <a:avLst/>
          </a:prstGeom>
          <a:noFill/>
        </p:spPr>
        <p:txBody>
          <a:bodyPr wrap="square" rtlCol="0">
            <a:spAutoFit/>
          </a:bodyPr>
          <a:lstStyle/>
          <a:p>
            <a:r>
              <a:rPr lang="en-US" sz="1400" dirty="0" smtClean="0">
                <a:solidFill>
                  <a:schemeClr val="bg2"/>
                </a:solidFill>
                <a:latin typeface="Arial" pitchFamily="34" charset="0"/>
                <a:cs typeface="Arial" pitchFamily="34" charset="0"/>
              </a:rPr>
              <a:t>Slide </a:t>
            </a:r>
            <a:fld id="{855F7D49-8920-4811-BC76-0E9BF1D8C467}" type="slidenum">
              <a:rPr lang="en-US" sz="1400" smtClean="0">
                <a:solidFill>
                  <a:schemeClr val="bg2"/>
                </a:solidFill>
                <a:latin typeface="Arial" pitchFamily="34" charset="0"/>
                <a:cs typeface="Arial" pitchFamily="34" charset="0"/>
              </a:rPr>
              <a:pPr/>
              <a:t>‹#›</a:t>
            </a:fld>
            <a:r>
              <a:rPr lang="en-US" sz="1400" dirty="0" smtClean="0">
                <a:solidFill>
                  <a:schemeClr val="bg2"/>
                </a:solidFill>
                <a:latin typeface="Arial" pitchFamily="34" charset="0"/>
                <a:cs typeface="Arial" pitchFamily="34" charset="0"/>
              </a:rPr>
              <a:t> </a:t>
            </a:r>
            <a:r>
              <a:rPr lang="en-US" sz="1400" dirty="0" smtClean="0">
                <a:solidFill>
                  <a:schemeClr val="bg2"/>
                </a:solidFill>
                <a:latin typeface="Arial" pitchFamily="34" charset="0"/>
                <a:cs typeface="Arial" pitchFamily="34" charset="0"/>
              </a:rPr>
              <a:t>of 29</a:t>
            </a:r>
            <a:endParaRPr lang="en-US" sz="1400" dirty="0">
              <a:solidFill>
                <a:schemeClr val="bg2"/>
              </a:solidFill>
              <a:latin typeface="Arial" pitchFamily="34" charset="0"/>
              <a:cs typeface="Arial" pitchFamily="34" charset="0"/>
            </a:endParaRPr>
          </a:p>
        </p:txBody>
      </p:sp>
      <p:pic>
        <p:nvPicPr>
          <p:cNvPr id="29" name="Picture 2"/>
          <p:cNvPicPr>
            <a:picLocks noChangeAspect="1" noChangeArrowheads="1"/>
          </p:cNvPicPr>
          <p:nvPr userDrawn="1"/>
        </p:nvPicPr>
        <p:blipFill>
          <a:blip r:embed="rId2" cstate="print"/>
          <a:srcRect/>
          <a:stretch>
            <a:fillRect/>
          </a:stretch>
        </p:blipFill>
        <p:spPr bwMode="auto">
          <a:xfrm>
            <a:off x="4419600" y="1089835"/>
            <a:ext cx="304800" cy="295275"/>
          </a:xfrm>
          <a:prstGeom prst="rect">
            <a:avLst/>
          </a:prstGeom>
          <a:noFill/>
          <a:ln w="9525">
            <a:noFill/>
            <a:miter lim="800000"/>
            <a:headEnd/>
            <a:tailEnd/>
          </a:ln>
        </p:spPr>
      </p:pic>
    </p:spTree>
    <p:extLst>
      <p:ext uri="{BB962C8B-B14F-4D97-AF65-F5344CB8AC3E}">
        <p14:creationId xmlns:p14="http://schemas.microsoft.com/office/powerpoint/2010/main" val="264878036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gray">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gray">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gray">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gray">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gray">
          <a:xfrm>
            <a:off x="159985"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bwMode="gray">
          <a:xfrm>
            <a:off x="5791200" y="6404984"/>
            <a:ext cx="3044952" cy="365760"/>
          </a:xfrm>
          <a:prstGeom prst="rect">
            <a:avLst/>
          </a:prstGeom>
        </p:spPr>
        <p:txBody>
          <a:bodyPr vert="horz"/>
          <a:lstStyle>
            <a:lvl1pPr algn="r" eaLnBrk="1" latinLnBrk="0" hangingPunct="1">
              <a:defRPr kumimoji="0" sz="1400">
                <a:solidFill>
                  <a:srgbClr val="FFFFFF"/>
                </a:solidFill>
                <a:latin typeface="Arial" pitchFamily="34" charset="0"/>
                <a:cs typeface="Arial" pitchFamily="34" charset="0"/>
              </a:defRPr>
            </a:lvl1pPr>
          </a:lstStyle>
          <a:p>
            <a:fld id="{64986C9F-0C03-4D77-AD8F-A767FF5D7500}" type="datetimeFigureOut">
              <a:rPr lang="en-US" smtClean="0"/>
              <a:pPr/>
              <a:t>7/10/2015</a:t>
            </a:fld>
            <a:endParaRPr lang="en-US" dirty="0"/>
          </a:p>
        </p:txBody>
      </p:sp>
      <p:sp>
        <p:nvSpPr>
          <p:cNvPr id="3" name="Footer Placeholder 2"/>
          <p:cNvSpPr>
            <a:spLocks noGrp="1"/>
          </p:cNvSpPr>
          <p:nvPr>
            <p:ph type="ftr" sz="quarter" idx="3"/>
          </p:nvPr>
        </p:nvSpPr>
        <p:spPr bwMode="gray">
          <a:xfrm>
            <a:off x="152400" y="6389582"/>
            <a:ext cx="8839200" cy="294752"/>
          </a:xfrm>
          <a:prstGeom prst="rect">
            <a:avLst/>
          </a:prstGeom>
        </p:spPr>
        <p:txBody>
          <a:bodyPr vert="horz" anchor="ctr"/>
          <a:lstStyle>
            <a:lvl1pPr algn="l" eaLnBrk="1" latinLnBrk="0" hangingPunct="1">
              <a:defRPr kumimoji="0" sz="1600">
                <a:solidFill>
                  <a:srgbClr val="FFFFFF"/>
                </a:solidFill>
                <a:latin typeface="Arial" pitchFamily="34" charset="0"/>
                <a:cs typeface="Arial" pitchFamily="34" charset="0"/>
              </a:defRPr>
            </a:lvl1pPr>
          </a:lstStyle>
          <a:p>
            <a:endParaRPr lang="en-US" dirty="0"/>
          </a:p>
        </p:txBody>
      </p:sp>
      <p:sp>
        <p:nvSpPr>
          <p:cNvPr id="8" name="Rectangle 7"/>
          <p:cNvSpPr>
            <a:spLocks noChangeArrowheads="1"/>
          </p:cNvSpPr>
          <p:nvPr/>
        </p:nvSpPr>
        <p:spPr bwMode="gray">
          <a:xfrm>
            <a:off x="152400" y="144815"/>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gray">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2" name="Title Placeholder 21"/>
          <p:cNvSpPr>
            <a:spLocks noGrp="1"/>
          </p:cNvSpPr>
          <p:nvPr>
            <p:ph type="title"/>
          </p:nvPr>
        </p:nvSpPr>
        <p:spPr bwMode="gray">
          <a:xfrm>
            <a:off x="301752" y="228600"/>
            <a:ext cx="8534400" cy="758952"/>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bwMode="gray">
          <a:xfrm>
            <a:off x="301752" y="1524000"/>
            <a:ext cx="8534400" cy="459943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5" name="TextBox 14"/>
          <p:cNvSpPr txBox="1"/>
          <p:nvPr userDrawn="1"/>
        </p:nvSpPr>
        <p:spPr>
          <a:xfrm>
            <a:off x="158496" y="6131084"/>
            <a:ext cx="1524000" cy="276999"/>
          </a:xfrm>
          <a:prstGeom prst="rect">
            <a:avLst/>
          </a:prstGeom>
          <a:noFill/>
        </p:spPr>
        <p:txBody>
          <a:bodyPr wrap="square" rtlCol="0">
            <a:spAutoFit/>
          </a:bodyPr>
          <a:lstStyle/>
          <a:p>
            <a:r>
              <a:rPr lang="en-US" sz="1200" dirty="0" smtClean="0">
                <a:solidFill>
                  <a:schemeClr val="tx1"/>
                </a:solidFill>
                <a:latin typeface="Arial" pitchFamily="34" charset="0"/>
                <a:cs typeface="Arial" pitchFamily="34" charset="0"/>
              </a:rPr>
              <a:t>Slide </a:t>
            </a:r>
            <a:fld id="{855F7D49-8920-4811-BC76-0E9BF1D8C467}" type="slidenum">
              <a:rPr lang="en-US" sz="1200" smtClean="0">
                <a:solidFill>
                  <a:schemeClr val="tx1"/>
                </a:solidFill>
                <a:latin typeface="Arial" pitchFamily="34" charset="0"/>
                <a:cs typeface="Arial" pitchFamily="34" charset="0"/>
              </a:rPr>
              <a:pPr/>
              <a:t>‹#›</a:t>
            </a:fld>
            <a:r>
              <a:rPr lang="en-US" sz="1200" dirty="0" smtClean="0">
                <a:solidFill>
                  <a:schemeClr val="tx1"/>
                </a:solidFill>
                <a:latin typeface="Arial" pitchFamily="34" charset="0"/>
                <a:cs typeface="Arial" pitchFamily="34" charset="0"/>
              </a:rPr>
              <a:t> </a:t>
            </a:r>
            <a:r>
              <a:rPr lang="en-US" sz="1200" dirty="0" smtClean="0">
                <a:solidFill>
                  <a:schemeClr val="tx1"/>
                </a:solidFill>
                <a:latin typeface="Arial" pitchFamily="34" charset="0"/>
                <a:cs typeface="Arial" pitchFamily="34" charset="0"/>
              </a:rPr>
              <a:t>of 29</a:t>
            </a:r>
            <a:endParaRPr lang="en-US" sz="1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27217900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93" r:id="rId3"/>
    <p:sldLayoutId id="2147483691" r:id="rId4"/>
    <p:sldLayoutId id="2147483679" r:id="rId5"/>
    <p:sldLayoutId id="2147483702" r:id="rId6"/>
    <p:sldLayoutId id="2147483681" r:id="rId7"/>
    <p:sldLayoutId id="2147483692" r:id="rId8"/>
    <p:sldLayoutId id="2147483683" r:id="rId9"/>
    <p:sldLayoutId id="2147483684" r:id="rId10"/>
    <p:sldLayoutId id="2147483685" r:id="rId11"/>
    <p:sldLayoutId id="2147483694" r:id="rId12"/>
    <p:sldLayoutId id="2147483696" r:id="rId13"/>
    <p:sldLayoutId id="2147483697" r:id="rId14"/>
    <p:sldLayoutId id="2147483695" r:id="rId15"/>
    <p:sldLayoutId id="2147483690" r:id="rId16"/>
    <p:sldLayoutId id="2147483686" r:id="rId17"/>
    <p:sldLayoutId id="2147483687" r:id="rId18"/>
    <p:sldLayoutId id="2147483688" r:id="rId19"/>
    <p:sldLayoutId id="2147483689" r:id="rId20"/>
    <p:sldLayoutId id="2147483674" r:id="rId21"/>
    <p:sldLayoutId id="2147483700" r:id="rId22"/>
    <p:sldLayoutId id="2147483701" r:id="rId23"/>
  </p:sldLayoutIdLst>
  <p:txStyles>
    <p:titleStyle>
      <a:lvl1pPr algn="ctr" rtl="0" eaLnBrk="1" latinLnBrk="0" hangingPunct="1">
        <a:spcBef>
          <a:spcPct val="0"/>
        </a:spcBef>
        <a:buNone/>
        <a:defRPr kumimoji="0" sz="3300" b="1" kern="1200">
          <a:solidFill>
            <a:schemeClr val="accent3">
              <a:shade val="75000"/>
            </a:schemeClr>
          </a:solidFill>
          <a:latin typeface="Arial" pitchFamily="34" charset="0"/>
          <a:ea typeface="+mj-ea"/>
          <a:cs typeface="Arial" pitchFamily="34" charset="0"/>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Arial" pitchFamily="34" charset="0"/>
          <a:ea typeface="+mn-ea"/>
          <a:cs typeface="Arial" pitchFamily="34" charset="0"/>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Arial" pitchFamily="34" charset="0"/>
          <a:ea typeface="+mn-ea"/>
          <a:cs typeface="Arial" pitchFamily="34" charset="0"/>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Arial" pitchFamily="34" charset="0"/>
          <a:ea typeface="+mn-ea"/>
          <a:cs typeface="Arial" pitchFamily="34" charset="0"/>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Arial" pitchFamily="34" charset="0"/>
          <a:ea typeface="+mn-ea"/>
          <a:cs typeface="Arial" pitchFamily="34" charset="0"/>
        </a:defRPr>
      </a:lvl4pPr>
      <a:lvl5pPr marL="1371600" indent="-228600" algn="l" rtl="0" eaLnBrk="1" latinLnBrk="0" hangingPunct="1">
        <a:spcBef>
          <a:spcPct val="20000"/>
        </a:spcBef>
        <a:buClr>
          <a:schemeClr val="accent5"/>
        </a:buClr>
        <a:buFontTx/>
        <a:buChar char="•"/>
        <a:defRPr kumimoji="0" sz="1800" kern="1200">
          <a:solidFill>
            <a:schemeClr val="tx1"/>
          </a:solidFill>
          <a:latin typeface="Arial" pitchFamily="34" charset="0"/>
          <a:ea typeface="+mn-ea"/>
          <a:cs typeface="Arial" pitchFamily="34" charset="0"/>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2.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6379" y="2728141"/>
            <a:ext cx="8019342" cy="3197310"/>
          </a:xfrm>
        </p:spPr>
        <p:txBody>
          <a:bodyPr lIns="64291" tIns="32146" rIns="64291" bIns="32146">
            <a:normAutofit lnSpcReduction="10000"/>
          </a:bodyPr>
          <a:lstStyle/>
          <a:p>
            <a:r>
              <a:rPr lang="en-US" sz="4200" dirty="0"/>
              <a:t>Arthur Y. Kim, MD</a:t>
            </a:r>
            <a:r>
              <a:rPr lang="en-US" sz="3400" dirty="0"/>
              <a:t/>
            </a:r>
            <a:br>
              <a:rPr lang="en-US" sz="3400" dirty="0"/>
            </a:br>
            <a:r>
              <a:rPr lang="en-US" sz="3400" dirty="0"/>
              <a:t>Assistant Professor of Medicine</a:t>
            </a:r>
            <a:br>
              <a:rPr lang="en-US" sz="3400" dirty="0"/>
            </a:br>
            <a:r>
              <a:rPr lang="en-US" sz="3400" dirty="0"/>
              <a:t>Harvard Medical School</a:t>
            </a:r>
          </a:p>
          <a:p>
            <a:r>
              <a:rPr lang="en-US" sz="3400" dirty="0"/>
              <a:t>Director, Viral Hepatitis Clinic</a:t>
            </a:r>
          </a:p>
          <a:p>
            <a:r>
              <a:rPr lang="en-US" sz="3400" dirty="0"/>
              <a:t>Massachusetts General Hospital</a:t>
            </a:r>
          </a:p>
          <a:p>
            <a:r>
              <a:rPr lang="en-US" sz="3400" dirty="0"/>
              <a:t>Boston, Massachusetts</a:t>
            </a:r>
          </a:p>
          <a:p>
            <a:endParaRPr lang="en-US" dirty="0"/>
          </a:p>
        </p:txBody>
      </p:sp>
      <p:sp>
        <p:nvSpPr>
          <p:cNvPr id="2" name="Title 1"/>
          <p:cNvSpPr>
            <a:spLocks noGrp="1"/>
          </p:cNvSpPr>
          <p:nvPr>
            <p:ph type="ctrTitle"/>
          </p:nvPr>
        </p:nvSpPr>
        <p:spPr>
          <a:xfrm>
            <a:off x="489857" y="137772"/>
            <a:ext cx="8496980" cy="1904999"/>
          </a:xfrm>
        </p:spPr>
        <p:txBody>
          <a:bodyPr lIns="64291" tIns="32146" rIns="64291" bIns="32146">
            <a:noAutofit/>
          </a:bodyPr>
          <a:lstStyle/>
          <a:p>
            <a:r>
              <a:rPr lang="en-US" sz="4600" dirty="0" smtClean="0"/>
              <a:t>Acute HCV Infection </a:t>
            </a:r>
            <a:endParaRPr lang="en-US" sz="4600" dirty="0"/>
          </a:p>
        </p:txBody>
      </p:sp>
      <p:sp>
        <p:nvSpPr>
          <p:cNvPr id="4" name="TextBox 3"/>
          <p:cNvSpPr txBox="1"/>
          <p:nvPr/>
        </p:nvSpPr>
        <p:spPr>
          <a:xfrm>
            <a:off x="152400" y="6096001"/>
            <a:ext cx="3505200" cy="280335"/>
          </a:xfrm>
          <a:prstGeom prst="rect">
            <a:avLst/>
          </a:prstGeom>
          <a:noFill/>
        </p:spPr>
        <p:txBody>
          <a:bodyPr wrap="square" lIns="64291" tIns="32146" rIns="64291" bIns="32146" rtlCol="0">
            <a:spAutoFit/>
          </a:bodyPr>
          <a:lstStyle/>
          <a:p>
            <a:pPr defTabSz="914353"/>
            <a:r>
              <a:rPr lang="en-US" sz="1400" dirty="0">
                <a:solidFill>
                  <a:srgbClr val="C5D1D7"/>
                </a:solidFill>
                <a:latin typeface="Arial" panose="020B0604020202020204" pitchFamily="34" charset="0"/>
                <a:cs typeface="Arial" panose="020B0604020202020204" pitchFamily="34" charset="0"/>
              </a:rPr>
              <a:t>FORMATTED: 03-13-2015:</a:t>
            </a:r>
          </a:p>
        </p:txBody>
      </p:sp>
    </p:spTree>
    <p:extLst>
      <p:ext uri="{BB962C8B-B14F-4D97-AF65-F5344CB8AC3E}">
        <p14:creationId xmlns:p14="http://schemas.microsoft.com/office/powerpoint/2010/main" val="9113517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txBox="1">
            <a:spLocks/>
          </p:cNvSpPr>
          <p:nvPr/>
        </p:nvSpPr>
        <p:spPr>
          <a:xfrm>
            <a:off x="304800" y="228600"/>
            <a:ext cx="8534400" cy="758952"/>
          </a:xfrm>
          <a:prstGeom prst="rect">
            <a:avLst/>
          </a:prstGeom>
          <a:no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dirty="0" smtClean="0">
                <a:ln>
                  <a:noFill/>
                </a:ln>
                <a:solidFill>
                  <a:schemeClr val="bg2">
                    <a:lumMod val="25000"/>
                  </a:schemeClr>
                </a:solidFill>
                <a:effectLst/>
                <a:uLnTx/>
                <a:uFillTx/>
                <a:latin typeface="Arial" pitchFamily="34" charset="0"/>
                <a:ea typeface="+mj-ea"/>
                <a:cs typeface="Arial" pitchFamily="34" charset="0"/>
              </a:rPr>
              <a:t>Case</a:t>
            </a:r>
            <a:endParaRPr kumimoji="0" lang="en-US" sz="3300" b="1" i="0" u="none" strike="noStrike" kern="1200" cap="none" spc="0" normalizeH="0" baseline="0" noProof="0" dirty="0">
              <a:ln>
                <a:noFill/>
              </a:ln>
              <a:solidFill>
                <a:schemeClr val="bg2">
                  <a:lumMod val="25000"/>
                </a:schemeClr>
              </a:solidFill>
              <a:effectLst/>
              <a:uLnTx/>
              <a:uFillTx/>
              <a:latin typeface="Arial" pitchFamily="34" charset="0"/>
              <a:ea typeface="+mj-ea"/>
              <a:cs typeface="Arial" pitchFamily="34" charset="0"/>
            </a:endParaRPr>
          </a:p>
        </p:txBody>
      </p:sp>
      <p:sp>
        <p:nvSpPr>
          <p:cNvPr id="12" name="TextBox 11"/>
          <p:cNvSpPr txBox="1"/>
          <p:nvPr/>
        </p:nvSpPr>
        <p:spPr>
          <a:xfrm>
            <a:off x="152400" y="1203960"/>
            <a:ext cx="8839200" cy="5478423"/>
          </a:xfrm>
          <a:prstGeom prst="rect">
            <a:avLst/>
          </a:prstGeom>
          <a:noFill/>
        </p:spPr>
        <p:txBody>
          <a:bodyPr wrap="square" rtlCol="0">
            <a:spAutoFit/>
          </a:bodyPr>
          <a:lstStyle/>
          <a:p>
            <a:pPr>
              <a:spcBef>
                <a:spcPts val="1200"/>
              </a:spcBef>
            </a:pPr>
            <a:r>
              <a:rPr lang="en-US" sz="2000" dirty="0">
                <a:latin typeface="Arial"/>
                <a:ea typeface="Verdana"/>
                <a:cs typeface="Arial"/>
              </a:rPr>
              <a:t>A </a:t>
            </a:r>
            <a:r>
              <a:rPr lang="en-US" sz="2000" dirty="0" smtClean="0">
                <a:latin typeface="Arial"/>
                <a:ea typeface="Verdana"/>
                <a:cs typeface="Arial"/>
              </a:rPr>
              <a:t>22-year-old </a:t>
            </a:r>
            <a:r>
              <a:rPr lang="en-US" sz="2000" dirty="0">
                <a:latin typeface="Arial"/>
                <a:ea typeface="Verdana"/>
                <a:cs typeface="Arial"/>
              </a:rPr>
              <a:t>white female </a:t>
            </a:r>
            <a:r>
              <a:rPr lang="en-US" sz="2000" dirty="0" smtClean="0">
                <a:latin typeface="Arial"/>
                <a:ea typeface="Verdana"/>
                <a:cs typeface="Arial"/>
              </a:rPr>
              <a:t>with 5-year history of injection drug use, never shared needles/syringes, tested 3 years prior as negative now with new antibody. </a:t>
            </a:r>
            <a:endParaRPr lang="en-US" sz="2000" dirty="0" smtClean="0">
              <a:latin typeface="Arial"/>
              <a:cs typeface="Arial"/>
            </a:endParaRPr>
          </a:p>
          <a:p>
            <a:pPr lvl="0">
              <a:spcBef>
                <a:spcPts val="1200"/>
              </a:spcBef>
              <a:buClr>
                <a:srgbClr val="000000"/>
              </a:buClr>
              <a:defRPr sz="1800">
                <a:uFillTx/>
              </a:defRPr>
            </a:pPr>
            <a:r>
              <a:rPr lang="en-US" sz="2000" dirty="0">
                <a:uFill>
                  <a:solidFill/>
                </a:uFill>
                <a:latin typeface="Arial"/>
                <a:cs typeface="Arial"/>
              </a:rPr>
              <a:t>The patient has recently shared cotton/cookers with her new boyfriend. </a:t>
            </a:r>
          </a:p>
          <a:p>
            <a:pPr lvl="0">
              <a:spcBef>
                <a:spcPts val="1200"/>
              </a:spcBef>
              <a:buClr>
                <a:srgbClr val="000000"/>
              </a:buClr>
              <a:defRPr sz="1800">
                <a:uFillTx/>
              </a:defRPr>
            </a:pPr>
            <a:r>
              <a:rPr lang="en-US" sz="2000" dirty="0" smtClean="0">
                <a:uFill>
                  <a:solidFill/>
                </a:uFill>
                <a:latin typeface="Arial"/>
                <a:cs typeface="Arial"/>
              </a:rPr>
              <a:t>Her </a:t>
            </a:r>
            <a:r>
              <a:rPr lang="en-US" sz="2000" dirty="0">
                <a:uFill>
                  <a:solidFill/>
                </a:uFill>
                <a:latin typeface="Arial"/>
                <a:cs typeface="Arial"/>
              </a:rPr>
              <a:t>HCV antibody is reactive; her HCV RNA is 3,300 IU/mL; genotype 1a, </a:t>
            </a:r>
            <a:r>
              <a:rPr lang="en-US" sz="2000" dirty="0" smtClean="0">
                <a:uFill>
                  <a:solidFill/>
                </a:uFill>
                <a:latin typeface="Arial"/>
                <a:cs typeface="Arial"/>
              </a:rPr>
              <a:t>ALT </a:t>
            </a:r>
            <a:r>
              <a:rPr lang="en-US" sz="2000" dirty="0">
                <a:uFill>
                  <a:solidFill/>
                </a:uFill>
                <a:latin typeface="Arial"/>
                <a:cs typeface="Arial"/>
              </a:rPr>
              <a:t>120; AST </a:t>
            </a:r>
            <a:r>
              <a:rPr lang="en-US" sz="2000" dirty="0" smtClean="0">
                <a:uFill>
                  <a:solidFill/>
                </a:uFill>
                <a:latin typeface="Arial"/>
                <a:cs typeface="Arial"/>
              </a:rPr>
              <a:t>90</a:t>
            </a:r>
          </a:p>
          <a:p>
            <a:pPr lvl="0">
              <a:spcBef>
                <a:spcPts val="1200"/>
              </a:spcBef>
              <a:buClr>
                <a:srgbClr val="000000"/>
              </a:buClr>
              <a:defRPr sz="1800">
                <a:uFillTx/>
              </a:defRPr>
            </a:pPr>
            <a:r>
              <a:rPr lang="en-US" sz="2000" dirty="0">
                <a:latin typeface="Arial"/>
                <a:cs typeface="Arial"/>
              </a:rPr>
              <a:t>Serial monitoring of HCV RNA and LFTs:</a:t>
            </a:r>
          </a:p>
          <a:p>
            <a:pPr lvl="0">
              <a:spcBef>
                <a:spcPts val="1200"/>
              </a:spcBef>
              <a:buClr>
                <a:srgbClr val="000000"/>
              </a:buClr>
              <a:defRPr sz="1800">
                <a:uFillTx/>
              </a:defRPr>
            </a:pPr>
            <a:r>
              <a:rPr lang="en-US" sz="2000" dirty="0">
                <a:latin typeface="Arial"/>
                <a:cs typeface="Arial"/>
              </a:rPr>
              <a:t>baseline:   HCV RNA 3,300 IU/mL; ALT 120; AST 90</a:t>
            </a:r>
          </a:p>
          <a:p>
            <a:pPr lvl="0">
              <a:spcBef>
                <a:spcPts val="1200"/>
              </a:spcBef>
              <a:buClr>
                <a:srgbClr val="000000"/>
              </a:buClr>
              <a:defRPr sz="1800">
                <a:uFillTx/>
              </a:defRPr>
            </a:pPr>
            <a:r>
              <a:rPr lang="en-US" sz="2000" dirty="0">
                <a:latin typeface="Arial"/>
                <a:cs typeface="Arial"/>
              </a:rPr>
              <a:t>week 4:   HCV RNA 50,000 IU/mL; ALT 390; AST 270</a:t>
            </a:r>
          </a:p>
          <a:p>
            <a:pPr lvl="0">
              <a:spcBef>
                <a:spcPts val="1200"/>
              </a:spcBef>
              <a:buClr>
                <a:srgbClr val="000000"/>
              </a:buClr>
              <a:defRPr sz="1800">
                <a:uFillTx/>
              </a:defRPr>
            </a:pPr>
            <a:r>
              <a:rPr lang="en-US" sz="2000" dirty="0">
                <a:latin typeface="Arial"/>
                <a:cs typeface="Arial"/>
              </a:rPr>
              <a:t>week 10: HCV RNA 1,115 IU/mL; ALT 690; AST 425</a:t>
            </a:r>
          </a:p>
          <a:p>
            <a:pPr lvl="0">
              <a:spcBef>
                <a:spcPts val="1200"/>
              </a:spcBef>
              <a:buClr>
                <a:srgbClr val="000000"/>
              </a:buClr>
              <a:defRPr sz="1800">
                <a:uFillTx/>
              </a:defRPr>
            </a:pPr>
            <a:r>
              <a:rPr lang="en-US" sz="2000" dirty="0">
                <a:latin typeface="Arial"/>
                <a:cs typeface="Arial"/>
              </a:rPr>
              <a:t>bilirubin remains normal</a:t>
            </a:r>
          </a:p>
          <a:p>
            <a:pPr>
              <a:spcBef>
                <a:spcPts val="1200"/>
              </a:spcBef>
            </a:pPr>
            <a:r>
              <a:rPr lang="en-US" sz="2000" dirty="0">
                <a:latin typeface="Arial"/>
                <a:cs typeface="Arial"/>
              </a:rPr>
              <a:t>
</a:t>
            </a:r>
          </a:p>
        </p:txBody>
      </p:sp>
    </p:spTree>
    <p:extLst>
      <p:ext uri="{BB962C8B-B14F-4D97-AF65-F5344CB8AC3E}">
        <p14:creationId xmlns:p14="http://schemas.microsoft.com/office/powerpoint/2010/main" val="21497608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txBox="1">
            <a:spLocks/>
          </p:cNvSpPr>
          <p:nvPr/>
        </p:nvSpPr>
        <p:spPr>
          <a:xfrm>
            <a:off x="304800" y="228600"/>
            <a:ext cx="8534400" cy="758952"/>
          </a:xfrm>
          <a:prstGeom prst="rect">
            <a:avLst/>
          </a:prstGeom>
          <a:no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300" b="1" dirty="0" smtClean="0">
                <a:solidFill>
                  <a:schemeClr val="bg2">
                    <a:lumMod val="25000"/>
                  </a:schemeClr>
                </a:solidFill>
                <a:latin typeface="Arial" pitchFamily="34" charset="0"/>
                <a:ea typeface="+mj-ea"/>
                <a:cs typeface="Arial" pitchFamily="34" charset="0"/>
              </a:rPr>
              <a:t>Utility of IL28B testing</a:t>
            </a:r>
            <a:endParaRPr kumimoji="0" lang="en-US" sz="3300" b="1" i="0" u="none" strike="noStrike" kern="1200" cap="none" spc="0" normalizeH="0" baseline="0" noProof="0" dirty="0">
              <a:ln>
                <a:noFill/>
              </a:ln>
              <a:solidFill>
                <a:schemeClr val="bg2">
                  <a:lumMod val="25000"/>
                </a:schemeClr>
              </a:solidFill>
              <a:effectLst/>
              <a:uLnTx/>
              <a:uFillTx/>
              <a:latin typeface="Arial" pitchFamily="34" charset="0"/>
              <a:ea typeface="+mj-ea"/>
              <a:cs typeface="Arial" pitchFamily="34" charset="0"/>
            </a:endParaRPr>
          </a:p>
        </p:txBody>
      </p:sp>
      <p:sp>
        <p:nvSpPr>
          <p:cNvPr id="12" name="TextBox 11"/>
          <p:cNvSpPr txBox="1"/>
          <p:nvPr/>
        </p:nvSpPr>
        <p:spPr>
          <a:xfrm>
            <a:off x="152400" y="1203960"/>
            <a:ext cx="8839200" cy="4555093"/>
          </a:xfrm>
          <a:prstGeom prst="rect">
            <a:avLst/>
          </a:prstGeom>
          <a:noFill/>
        </p:spPr>
        <p:txBody>
          <a:bodyPr wrap="square" rtlCol="0">
            <a:spAutoFit/>
          </a:bodyPr>
          <a:lstStyle/>
          <a:p>
            <a:pPr marL="342900" indent="-342900">
              <a:spcAft>
                <a:spcPts val="1200"/>
              </a:spcAft>
              <a:buFont typeface="Arial"/>
              <a:buChar char="•"/>
            </a:pPr>
            <a:r>
              <a:rPr lang="en-US" sz="2400" dirty="0" smtClean="0">
                <a:latin typeface="Arial" pitchFamily="34" charset="0"/>
                <a:cs typeface="Arial" pitchFamily="34" charset="0"/>
              </a:rPr>
              <a:t>Single nucleotide polymorphisms on chromosome 19 are associated with interferon-induced and spontaneous clearance of HCV</a:t>
            </a:r>
          </a:p>
          <a:p>
            <a:pPr marL="342900" indent="-342900">
              <a:spcAft>
                <a:spcPts val="1200"/>
              </a:spcAft>
              <a:buFont typeface="Arial"/>
              <a:buChar char="•"/>
            </a:pPr>
            <a:r>
              <a:rPr lang="en-US" sz="2400" dirty="0" smtClean="0">
                <a:latin typeface="Arial" pitchFamily="34" charset="0"/>
                <a:cs typeface="Arial" pitchFamily="34" charset="0"/>
              </a:rPr>
              <a:t>rs12979860 SNP testing commercially available (not FDA-approved)</a:t>
            </a:r>
          </a:p>
          <a:p>
            <a:pPr marL="342900" indent="-342900">
              <a:spcAft>
                <a:spcPts val="1200"/>
              </a:spcAft>
              <a:buFont typeface="Arial"/>
              <a:buChar char="•"/>
            </a:pPr>
            <a:r>
              <a:rPr lang="en-US" sz="2400" dirty="0" smtClean="0">
                <a:latin typeface="Arial" pitchFamily="34" charset="0"/>
                <a:cs typeface="Arial" pitchFamily="34" charset="0"/>
              </a:rPr>
              <a:t>CC type favorable, CT or TT unfavorable</a:t>
            </a:r>
          </a:p>
          <a:p>
            <a:pPr marL="800100" lvl="1" indent="-342900">
              <a:spcAft>
                <a:spcPts val="1200"/>
              </a:spcAft>
              <a:buFont typeface="Arial"/>
              <a:buChar char="•"/>
            </a:pPr>
            <a:r>
              <a:rPr lang="en-US" sz="2400" dirty="0" smtClean="0">
                <a:latin typeface="Arial" pitchFamily="34" charset="0"/>
                <a:cs typeface="Arial" pitchFamily="34" charset="0"/>
              </a:rPr>
              <a:t>CC about twice as likely to clear, correlates with jaundice</a:t>
            </a:r>
          </a:p>
          <a:p>
            <a:pPr marL="800100" lvl="1" indent="-342900">
              <a:spcAft>
                <a:spcPts val="1200"/>
              </a:spcAft>
              <a:buFont typeface="Arial"/>
              <a:buChar char="•"/>
            </a:pPr>
            <a:r>
              <a:rPr lang="en-US" sz="2400" dirty="0" smtClean="0">
                <a:latin typeface="Arial" pitchFamily="34" charset="0"/>
                <a:cs typeface="Arial" pitchFamily="34" charset="0"/>
              </a:rPr>
              <a:t>Not a perfect predictor</a:t>
            </a:r>
          </a:p>
          <a:p>
            <a:pPr marL="342900" indent="-342900">
              <a:spcAft>
                <a:spcPts val="1200"/>
              </a:spcAft>
              <a:buFont typeface="Arial"/>
              <a:buChar char="•"/>
            </a:pPr>
            <a:r>
              <a:rPr lang="en-US" sz="2400" dirty="0" smtClean="0">
                <a:latin typeface="Arial" pitchFamily="34" charset="0"/>
                <a:cs typeface="Arial" pitchFamily="34" charset="0"/>
              </a:rPr>
              <a:t>Clinical utility likely less important in the novel direct-acting antiviral era due to high cure rates in chronic phase</a:t>
            </a:r>
            <a:endParaRPr lang="en-US" sz="2400" dirty="0">
              <a:latin typeface="Arial" pitchFamily="34" charset="0"/>
              <a:cs typeface="Arial" pitchFamily="34" charset="0"/>
            </a:endParaRPr>
          </a:p>
        </p:txBody>
      </p:sp>
      <p:sp>
        <p:nvSpPr>
          <p:cNvPr id="4" name="TextBox 3"/>
          <p:cNvSpPr txBox="1"/>
          <p:nvPr/>
        </p:nvSpPr>
        <p:spPr>
          <a:xfrm>
            <a:off x="228600" y="6324600"/>
            <a:ext cx="8686800" cy="261610"/>
          </a:xfrm>
          <a:prstGeom prst="rect">
            <a:avLst/>
          </a:prstGeom>
          <a:noFill/>
        </p:spPr>
        <p:txBody>
          <a:bodyPr wrap="square" rtlCol="0">
            <a:spAutoFit/>
          </a:bodyPr>
          <a:lstStyle/>
          <a:p>
            <a:r>
              <a:rPr lang="en-US" sz="1100" dirty="0" smtClean="0">
                <a:solidFill>
                  <a:schemeClr val="bg1"/>
                </a:solidFill>
                <a:latin typeface="Arial" pitchFamily="34" charset="0"/>
                <a:cs typeface="Arial" pitchFamily="34" charset="0"/>
              </a:rPr>
              <a:t>Thomas et al. Nature 2009; </a:t>
            </a:r>
            <a:r>
              <a:rPr lang="en-US" sz="1100" dirty="0" err="1" smtClean="0">
                <a:solidFill>
                  <a:schemeClr val="bg1"/>
                </a:solidFill>
                <a:latin typeface="Arial" pitchFamily="34" charset="0"/>
                <a:cs typeface="Arial" pitchFamily="34" charset="0"/>
              </a:rPr>
              <a:t>Grebely</a:t>
            </a:r>
            <a:r>
              <a:rPr lang="en-US" sz="1100" dirty="0" smtClean="0">
                <a:solidFill>
                  <a:schemeClr val="bg1"/>
                </a:solidFill>
                <a:latin typeface="Arial" pitchFamily="34" charset="0"/>
                <a:cs typeface="Arial" pitchFamily="34" charset="0"/>
              </a:rPr>
              <a:t> et al. </a:t>
            </a:r>
            <a:r>
              <a:rPr lang="en-US" sz="1100" dirty="0" err="1" smtClean="0">
                <a:solidFill>
                  <a:schemeClr val="bg1"/>
                </a:solidFill>
                <a:latin typeface="Arial" pitchFamily="34" charset="0"/>
                <a:cs typeface="Arial" pitchFamily="34" charset="0"/>
              </a:rPr>
              <a:t>Hepatology</a:t>
            </a:r>
            <a:r>
              <a:rPr lang="en-US" sz="1100" dirty="0" smtClean="0">
                <a:solidFill>
                  <a:schemeClr val="bg1"/>
                </a:solidFill>
                <a:latin typeface="Arial" pitchFamily="34" charset="0"/>
                <a:cs typeface="Arial" pitchFamily="34" charset="0"/>
              </a:rPr>
              <a:t> 2010 </a:t>
            </a:r>
            <a:endParaRPr lang="en-US" sz="11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2321250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txBox="1">
            <a:spLocks/>
          </p:cNvSpPr>
          <p:nvPr/>
        </p:nvSpPr>
        <p:spPr>
          <a:xfrm>
            <a:off x="304800" y="228600"/>
            <a:ext cx="8534400" cy="758952"/>
          </a:xfrm>
          <a:prstGeom prst="rect">
            <a:avLst/>
          </a:prstGeom>
          <a:no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300" b="1" dirty="0" smtClean="0">
                <a:solidFill>
                  <a:schemeClr val="bg2">
                    <a:lumMod val="25000"/>
                  </a:schemeClr>
                </a:solidFill>
                <a:latin typeface="Arial" pitchFamily="34" charset="0"/>
                <a:ea typeface="+mj-ea"/>
                <a:cs typeface="Arial" pitchFamily="34" charset="0"/>
              </a:rPr>
              <a:t>Diagnosis of acute HCV</a:t>
            </a:r>
            <a:endParaRPr kumimoji="0" lang="en-US" sz="3300" b="1" i="0" u="none" strike="noStrike" kern="1200" cap="none" spc="0" normalizeH="0" baseline="0" noProof="0" dirty="0">
              <a:ln>
                <a:noFill/>
              </a:ln>
              <a:solidFill>
                <a:schemeClr val="bg2">
                  <a:lumMod val="25000"/>
                </a:schemeClr>
              </a:solidFill>
              <a:effectLst/>
              <a:uLnTx/>
              <a:uFillTx/>
              <a:latin typeface="Arial" pitchFamily="34" charset="0"/>
              <a:ea typeface="+mj-ea"/>
              <a:cs typeface="Arial" pitchFamily="34" charset="0"/>
            </a:endParaRPr>
          </a:p>
        </p:txBody>
      </p:sp>
      <p:sp>
        <p:nvSpPr>
          <p:cNvPr id="12" name="TextBox 11"/>
          <p:cNvSpPr txBox="1"/>
          <p:nvPr/>
        </p:nvSpPr>
        <p:spPr>
          <a:xfrm>
            <a:off x="152400" y="1203960"/>
            <a:ext cx="8839200" cy="5539978"/>
          </a:xfrm>
          <a:prstGeom prst="rect">
            <a:avLst/>
          </a:prstGeom>
          <a:noFill/>
        </p:spPr>
        <p:txBody>
          <a:bodyPr wrap="square" rtlCol="0">
            <a:spAutoFit/>
          </a:bodyPr>
          <a:lstStyle/>
          <a:p>
            <a:pPr marL="342900" indent="-342900">
              <a:spcAft>
                <a:spcPts val="1200"/>
              </a:spcAft>
              <a:buFont typeface="Arial"/>
              <a:buChar char="•"/>
            </a:pPr>
            <a:r>
              <a:rPr lang="en-US" sz="2400" dirty="0">
                <a:latin typeface="Arial" pitchFamily="34" charset="0"/>
                <a:cs typeface="Arial" pitchFamily="34" charset="0"/>
              </a:rPr>
              <a:t>High clinical suspicion + supporting laboratory </a:t>
            </a:r>
            <a:r>
              <a:rPr lang="en-US" sz="2400" dirty="0" smtClean="0">
                <a:latin typeface="Arial" pitchFamily="34" charset="0"/>
                <a:cs typeface="Arial" pitchFamily="34" charset="0"/>
              </a:rPr>
              <a:t>data</a:t>
            </a:r>
          </a:p>
          <a:p>
            <a:pPr marL="800100" lvl="1" indent="-342900">
              <a:spcAft>
                <a:spcPts val="1200"/>
              </a:spcAft>
              <a:buFont typeface="Arial"/>
              <a:buChar char="•"/>
            </a:pPr>
            <a:r>
              <a:rPr lang="en-US" sz="2400" dirty="0" smtClean="0">
                <a:latin typeface="Arial" pitchFamily="34" charset="0"/>
                <a:cs typeface="Arial" pitchFamily="34" charset="0"/>
              </a:rPr>
              <a:t>Seroconversion, fluctuating HCV RNA &gt; 1 log, or value &lt; 10</a:t>
            </a:r>
            <a:r>
              <a:rPr lang="en-US" sz="2400" baseline="30000" dirty="0" smtClean="0">
                <a:latin typeface="Arial" pitchFamily="34" charset="0"/>
                <a:cs typeface="Arial" pitchFamily="34" charset="0"/>
              </a:rPr>
              <a:t>5</a:t>
            </a:r>
            <a:r>
              <a:rPr lang="en-US" sz="2400" dirty="0" smtClean="0">
                <a:latin typeface="Arial" pitchFamily="34" charset="0"/>
                <a:cs typeface="Arial" pitchFamily="34" charset="0"/>
              </a:rPr>
              <a:t> IU/mL</a:t>
            </a:r>
          </a:p>
          <a:p>
            <a:pPr marL="800100" lvl="1" indent="-342900">
              <a:spcAft>
                <a:spcPts val="1200"/>
              </a:spcAft>
              <a:buFont typeface="Arial"/>
              <a:buChar char="•"/>
            </a:pPr>
            <a:r>
              <a:rPr lang="en-US" sz="2400" dirty="0">
                <a:latin typeface="Arial" pitchFamily="34" charset="0"/>
                <a:cs typeface="Arial" pitchFamily="34" charset="0"/>
              </a:rPr>
              <a:t>HCV RNA for seronegative window, </a:t>
            </a:r>
            <a:r>
              <a:rPr lang="en-US" sz="2400" dirty="0" smtClean="0">
                <a:latin typeface="Arial" pitchFamily="34" charset="0"/>
                <a:cs typeface="Arial" pitchFamily="34" charset="0"/>
              </a:rPr>
              <a:t>reinfections </a:t>
            </a:r>
            <a:endParaRPr lang="en-US" sz="2400" baseline="30000" dirty="0">
              <a:latin typeface="Arial" pitchFamily="34" charset="0"/>
              <a:cs typeface="Arial" pitchFamily="34" charset="0"/>
            </a:endParaRPr>
          </a:p>
          <a:p>
            <a:pPr marL="342900" indent="-342900">
              <a:spcAft>
                <a:spcPts val="1200"/>
              </a:spcAft>
              <a:buFont typeface="Arial"/>
              <a:buChar char="•"/>
            </a:pPr>
            <a:r>
              <a:rPr lang="en-US" sz="2400" dirty="0">
                <a:latin typeface="Arial" pitchFamily="34" charset="0"/>
                <a:cs typeface="Arial" pitchFamily="34" charset="0"/>
              </a:rPr>
              <a:t>React to changes in </a:t>
            </a:r>
            <a:r>
              <a:rPr lang="en-US" sz="2400" dirty="0" smtClean="0">
                <a:latin typeface="Arial" pitchFamily="34" charset="0"/>
                <a:cs typeface="Arial" pitchFamily="34" charset="0"/>
              </a:rPr>
              <a:t>LFTs</a:t>
            </a:r>
          </a:p>
          <a:p>
            <a:pPr marL="342900" indent="-342900">
              <a:spcAft>
                <a:spcPts val="1200"/>
              </a:spcAft>
              <a:buFont typeface="Arial"/>
              <a:buChar char="•"/>
            </a:pPr>
            <a:r>
              <a:rPr lang="en-US" sz="2400" dirty="0" smtClean="0">
                <a:latin typeface="Arial" pitchFamily="34" charset="0"/>
                <a:cs typeface="Arial" pitchFamily="34" charset="0"/>
              </a:rPr>
              <a:t>Screen for high</a:t>
            </a:r>
            <a:r>
              <a:rPr lang="en-US" sz="2400" dirty="0">
                <a:latin typeface="Arial" pitchFamily="34" charset="0"/>
                <a:cs typeface="Arial" pitchFamily="34" charset="0"/>
              </a:rPr>
              <a:t>-risk behaviors</a:t>
            </a:r>
          </a:p>
          <a:p>
            <a:pPr marL="800100" lvl="1" indent="-342900">
              <a:spcAft>
                <a:spcPts val="1200"/>
              </a:spcAft>
              <a:buFont typeface="Arial"/>
              <a:buChar char="•"/>
            </a:pPr>
            <a:r>
              <a:rPr lang="en-US" sz="2400" dirty="0" smtClean="0">
                <a:latin typeface="Arial" pitchFamily="34" charset="0"/>
                <a:cs typeface="Arial" pitchFamily="34" charset="0"/>
              </a:rPr>
              <a:t>PWID: </a:t>
            </a:r>
            <a:r>
              <a:rPr lang="en-US" sz="2400" dirty="0">
                <a:latin typeface="Arial" pitchFamily="34" charset="0"/>
                <a:cs typeface="Arial" pitchFamily="34" charset="0"/>
              </a:rPr>
              <a:t>sharing of paraphernalia</a:t>
            </a:r>
          </a:p>
          <a:p>
            <a:pPr marL="800100" lvl="1" indent="-342900">
              <a:spcAft>
                <a:spcPts val="1200"/>
              </a:spcAft>
              <a:buFont typeface="Arial"/>
              <a:buChar char="•"/>
            </a:pPr>
            <a:r>
              <a:rPr lang="en-US" sz="2400" dirty="0">
                <a:latin typeface="Arial" pitchFamily="34" charset="0"/>
                <a:cs typeface="Arial" pitchFamily="34" charset="0"/>
              </a:rPr>
              <a:t>HIV+MSM: Bloody practices, exposure to </a:t>
            </a:r>
            <a:r>
              <a:rPr lang="en-US" sz="2400" dirty="0" smtClean="0">
                <a:latin typeface="Arial" pitchFamily="34" charset="0"/>
                <a:cs typeface="Arial" pitchFamily="34" charset="0"/>
              </a:rPr>
              <a:t>semen</a:t>
            </a:r>
            <a:endParaRPr lang="en-US" sz="2400" dirty="0">
              <a:latin typeface="Arial" pitchFamily="34" charset="0"/>
              <a:cs typeface="Arial" pitchFamily="34" charset="0"/>
            </a:endParaRPr>
          </a:p>
          <a:p>
            <a:pPr marL="342900" indent="-342900">
              <a:spcAft>
                <a:spcPts val="1200"/>
              </a:spcAft>
              <a:buFont typeface="Arial"/>
              <a:buChar char="•"/>
            </a:pPr>
            <a:r>
              <a:rPr lang="en-US" sz="2400" dirty="0">
                <a:latin typeface="Arial" pitchFamily="34" charset="0"/>
                <a:cs typeface="Arial" pitchFamily="34" charset="0"/>
              </a:rPr>
              <a:t>Screen those engaging in high-risk behaviors</a:t>
            </a:r>
          </a:p>
          <a:p>
            <a:pPr marL="800100" lvl="1" indent="-342900">
              <a:spcAft>
                <a:spcPts val="1200"/>
              </a:spcAft>
              <a:buFont typeface="Arial"/>
              <a:buChar char="•"/>
            </a:pPr>
            <a:r>
              <a:rPr lang="en-US" sz="2400" dirty="0">
                <a:latin typeface="Arial" pitchFamily="34" charset="0"/>
                <a:cs typeface="Arial" pitchFamily="34" charset="0"/>
              </a:rPr>
              <a:t>Yearly antibodies </a:t>
            </a:r>
            <a:r>
              <a:rPr lang="en-US" sz="2400" dirty="0" smtClean="0">
                <a:latin typeface="Arial" pitchFamily="34" charset="0"/>
                <a:cs typeface="Arial" pitchFamily="34" charset="0"/>
              </a:rPr>
              <a:t>recommended </a:t>
            </a:r>
            <a:r>
              <a:rPr lang="en-US" sz="2400" dirty="0">
                <a:latin typeface="Arial" pitchFamily="34" charset="0"/>
                <a:cs typeface="Arial" pitchFamily="34" charset="0"/>
              </a:rPr>
              <a:t>and cost-</a:t>
            </a:r>
            <a:r>
              <a:rPr lang="en-US" sz="2400" dirty="0" smtClean="0">
                <a:latin typeface="Arial" pitchFamily="34" charset="0"/>
                <a:cs typeface="Arial" pitchFamily="34" charset="0"/>
              </a:rPr>
              <a:t>effective</a:t>
            </a:r>
            <a:endParaRPr lang="en-US" sz="2400" dirty="0">
              <a:latin typeface="Arial" pitchFamily="34" charset="0"/>
              <a:cs typeface="Arial" pitchFamily="34" charset="0"/>
            </a:endParaRPr>
          </a:p>
          <a:p>
            <a:pPr marL="342900" indent="-342900">
              <a:spcAft>
                <a:spcPts val="1200"/>
              </a:spcAft>
              <a:buFont typeface="Arial"/>
              <a:buChar char="•"/>
            </a:pPr>
            <a:endParaRPr lang="en-US" sz="2400" dirty="0">
              <a:latin typeface="Arial" pitchFamily="34" charset="0"/>
              <a:cs typeface="Arial" pitchFamily="34" charset="0"/>
            </a:endParaRPr>
          </a:p>
        </p:txBody>
      </p:sp>
      <p:sp>
        <p:nvSpPr>
          <p:cNvPr id="4" name="TextBox 3"/>
          <p:cNvSpPr txBox="1"/>
          <p:nvPr/>
        </p:nvSpPr>
        <p:spPr>
          <a:xfrm>
            <a:off x="228600" y="6324600"/>
            <a:ext cx="8686800" cy="261610"/>
          </a:xfrm>
          <a:prstGeom prst="rect">
            <a:avLst/>
          </a:prstGeom>
          <a:noFill/>
        </p:spPr>
        <p:txBody>
          <a:bodyPr wrap="square" rtlCol="0">
            <a:spAutoFit/>
          </a:bodyPr>
          <a:lstStyle/>
          <a:p>
            <a:r>
              <a:rPr lang="en-US" sz="1100" dirty="0" smtClean="0">
                <a:solidFill>
                  <a:schemeClr val="bg1"/>
                </a:solidFill>
                <a:latin typeface="Arial" pitchFamily="34" charset="0"/>
                <a:cs typeface="Arial" pitchFamily="34" charset="0"/>
              </a:rPr>
              <a:t>Schmidt </a:t>
            </a:r>
            <a:r>
              <a:rPr lang="en-US" sz="1100" dirty="0">
                <a:solidFill>
                  <a:schemeClr val="bg1"/>
                </a:solidFill>
                <a:latin typeface="Arial" pitchFamily="34" charset="0"/>
                <a:cs typeface="Arial" pitchFamily="34" charset="0"/>
              </a:rPr>
              <a:t>et al. </a:t>
            </a:r>
            <a:r>
              <a:rPr lang="en-US" sz="1100" dirty="0" err="1">
                <a:solidFill>
                  <a:schemeClr val="bg1"/>
                </a:solidFill>
                <a:latin typeface="Arial" pitchFamily="34" charset="0"/>
                <a:cs typeface="Arial" pitchFamily="34" charset="0"/>
              </a:rPr>
              <a:t>PLoS</a:t>
            </a:r>
            <a:r>
              <a:rPr lang="en-US" sz="1100" dirty="0">
                <a:solidFill>
                  <a:schemeClr val="bg1"/>
                </a:solidFill>
                <a:latin typeface="Arial" pitchFamily="34" charset="0"/>
                <a:cs typeface="Arial" pitchFamily="34" charset="0"/>
              </a:rPr>
              <a:t> One 2011; </a:t>
            </a:r>
            <a:r>
              <a:rPr lang="en-US" sz="1100" dirty="0" smtClean="0">
                <a:solidFill>
                  <a:schemeClr val="bg1"/>
                </a:solidFill>
                <a:latin typeface="Arial" pitchFamily="34" charset="0"/>
                <a:cs typeface="Arial" pitchFamily="34" charset="0"/>
              </a:rPr>
              <a:t>EASL </a:t>
            </a:r>
            <a:r>
              <a:rPr lang="en-US" sz="1100" dirty="0">
                <a:solidFill>
                  <a:schemeClr val="bg1"/>
                </a:solidFill>
                <a:latin typeface="Arial" pitchFamily="34" charset="0"/>
                <a:cs typeface="Arial" pitchFamily="34" charset="0"/>
              </a:rPr>
              <a:t>(2010), NY State (2010); </a:t>
            </a:r>
            <a:r>
              <a:rPr lang="en-US" sz="1100" dirty="0" err="1" smtClean="0">
                <a:solidFill>
                  <a:schemeClr val="bg1"/>
                </a:solidFill>
                <a:latin typeface="Arial" pitchFamily="34" charset="0"/>
                <a:cs typeface="Arial" pitchFamily="34" charset="0"/>
              </a:rPr>
              <a:t>Linas</a:t>
            </a:r>
            <a:r>
              <a:rPr lang="en-US" sz="1100" dirty="0" smtClean="0">
                <a:solidFill>
                  <a:schemeClr val="bg1"/>
                </a:solidFill>
                <a:latin typeface="Arial" pitchFamily="34" charset="0"/>
                <a:cs typeface="Arial" pitchFamily="34" charset="0"/>
              </a:rPr>
              <a:t> </a:t>
            </a:r>
            <a:r>
              <a:rPr lang="en-US" sz="1100" dirty="0">
                <a:solidFill>
                  <a:schemeClr val="bg1"/>
                </a:solidFill>
                <a:latin typeface="Arial" pitchFamily="34" charset="0"/>
                <a:cs typeface="Arial" pitchFamily="34" charset="0"/>
              </a:rPr>
              <a:t>et al. Clin Infect Dis 2012 </a:t>
            </a:r>
          </a:p>
        </p:txBody>
      </p:sp>
    </p:spTree>
    <p:extLst>
      <p:ext uri="{BB962C8B-B14F-4D97-AF65-F5344CB8AC3E}">
        <p14:creationId xmlns:p14="http://schemas.microsoft.com/office/powerpoint/2010/main" val="40629960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txBox="1">
            <a:spLocks/>
          </p:cNvSpPr>
          <p:nvPr/>
        </p:nvSpPr>
        <p:spPr>
          <a:xfrm>
            <a:off x="304800" y="228600"/>
            <a:ext cx="8534400" cy="758952"/>
          </a:xfrm>
          <a:prstGeom prst="rect">
            <a:avLst/>
          </a:prstGeom>
          <a:no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300" b="1" dirty="0" smtClean="0">
                <a:solidFill>
                  <a:schemeClr val="bg2">
                    <a:lumMod val="25000"/>
                  </a:schemeClr>
                </a:solidFill>
                <a:latin typeface="Arial" pitchFamily="34" charset="0"/>
                <a:ea typeface="+mj-ea"/>
                <a:cs typeface="Arial" pitchFamily="34" charset="0"/>
              </a:rPr>
              <a:t>Should we treat acute HCV?</a:t>
            </a:r>
            <a:endParaRPr kumimoji="0" lang="en-US" sz="3300" b="1" i="0" u="none" strike="noStrike" kern="1200" cap="none" spc="0" normalizeH="0" baseline="0" noProof="0" dirty="0">
              <a:ln>
                <a:noFill/>
              </a:ln>
              <a:solidFill>
                <a:schemeClr val="bg2">
                  <a:lumMod val="25000"/>
                </a:schemeClr>
              </a:solidFill>
              <a:effectLst/>
              <a:uLnTx/>
              <a:uFillTx/>
              <a:latin typeface="Arial" pitchFamily="34" charset="0"/>
              <a:ea typeface="+mj-ea"/>
              <a:cs typeface="Arial" pitchFamily="34" charset="0"/>
            </a:endParaRPr>
          </a:p>
        </p:txBody>
      </p:sp>
      <p:sp>
        <p:nvSpPr>
          <p:cNvPr id="12" name="TextBox 11"/>
          <p:cNvSpPr txBox="1"/>
          <p:nvPr/>
        </p:nvSpPr>
        <p:spPr>
          <a:xfrm>
            <a:off x="152400" y="1203960"/>
            <a:ext cx="8839200" cy="4401204"/>
          </a:xfrm>
          <a:prstGeom prst="rect">
            <a:avLst/>
          </a:prstGeom>
          <a:noFill/>
        </p:spPr>
        <p:txBody>
          <a:bodyPr wrap="square" rtlCol="0">
            <a:spAutoFit/>
          </a:bodyPr>
          <a:lstStyle/>
          <a:p>
            <a:pPr marL="342900" indent="-342900">
              <a:spcAft>
                <a:spcPts val="1200"/>
              </a:spcAft>
              <a:buFont typeface="Arial"/>
              <a:buChar char="•"/>
            </a:pPr>
            <a:r>
              <a:rPr lang="en-US" sz="2400" dirty="0" smtClean="0">
                <a:latin typeface="Arial" pitchFamily="34" charset="0"/>
                <a:cs typeface="Arial" pitchFamily="34" charset="0"/>
              </a:rPr>
              <a:t>Rarely fulminant, so unlikely to prevent acute liver failure/death</a:t>
            </a:r>
          </a:p>
          <a:p>
            <a:pPr marL="342900" indent="-342900">
              <a:spcAft>
                <a:spcPts val="1200"/>
              </a:spcAft>
              <a:buFont typeface="Arial"/>
              <a:buChar char="•"/>
            </a:pPr>
            <a:r>
              <a:rPr lang="en-US" sz="2400" dirty="0" smtClean="0">
                <a:latin typeface="Arial" pitchFamily="34" charset="0"/>
                <a:cs typeface="Arial" pitchFamily="34" charset="0"/>
              </a:rPr>
              <a:t>Fibrosis accelerated for HIV+ individuals, more rationale to treat</a:t>
            </a:r>
          </a:p>
          <a:p>
            <a:pPr marL="342900" indent="-342900">
              <a:spcAft>
                <a:spcPts val="1200"/>
              </a:spcAft>
              <a:buFont typeface="Arial"/>
              <a:buChar char="•"/>
            </a:pPr>
            <a:r>
              <a:rPr lang="en-US" sz="2400" dirty="0" smtClean="0">
                <a:latin typeface="Arial" pitchFamily="34" charset="0"/>
                <a:cs typeface="Arial" pitchFamily="34" charset="0"/>
              </a:rPr>
              <a:t>In past, rationale to treat early included cure rates of interferon-based therapies during acute phase &gt;&gt; chronic phase </a:t>
            </a:r>
          </a:p>
          <a:p>
            <a:pPr marL="342900" indent="-342900">
              <a:spcAft>
                <a:spcPts val="1200"/>
              </a:spcAft>
              <a:buFont typeface="Arial"/>
              <a:buChar char="•"/>
            </a:pPr>
            <a:r>
              <a:rPr lang="en-US" sz="2400" dirty="0" smtClean="0">
                <a:latin typeface="Arial" pitchFamily="34" charset="0"/>
                <a:cs typeface="Arial" pitchFamily="34" charset="0"/>
              </a:rPr>
              <a:t>At this time, no data to indicate that less intensive courses of interferon-free based regimens are as effective for acute HCV</a:t>
            </a:r>
          </a:p>
          <a:p>
            <a:pPr marL="342900" indent="-342900">
              <a:spcAft>
                <a:spcPts val="1200"/>
              </a:spcAft>
              <a:buFont typeface="Arial"/>
              <a:buChar char="•"/>
            </a:pPr>
            <a:r>
              <a:rPr lang="en-US" sz="2400" dirty="0" smtClean="0">
                <a:latin typeface="Arial" pitchFamily="34" charset="0"/>
                <a:cs typeface="Arial" pitchFamily="34" charset="0"/>
              </a:rPr>
              <a:t>Major rationale is to reduce transmission</a:t>
            </a:r>
          </a:p>
        </p:txBody>
      </p:sp>
    </p:spTree>
    <p:extLst>
      <p:ext uri="{BB962C8B-B14F-4D97-AF65-F5344CB8AC3E}">
        <p14:creationId xmlns:p14="http://schemas.microsoft.com/office/powerpoint/2010/main" val="19664031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txBox="1">
            <a:spLocks/>
          </p:cNvSpPr>
          <p:nvPr/>
        </p:nvSpPr>
        <p:spPr>
          <a:xfrm>
            <a:off x="304800" y="228600"/>
            <a:ext cx="8534400" cy="758952"/>
          </a:xfrm>
          <a:prstGeom prst="rect">
            <a:avLst/>
          </a:prstGeom>
          <a:no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300" b="1" dirty="0" smtClean="0">
                <a:solidFill>
                  <a:schemeClr val="bg2">
                    <a:lumMod val="25000"/>
                  </a:schemeClr>
                </a:solidFill>
                <a:latin typeface="Arial" pitchFamily="34" charset="0"/>
                <a:ea typeface="+mj-ea"/>
                <a:cs typeface="Arial" pitchFamily="34" charset="0"/>
              </a:rPr>
              <a:t>Should we treat acute HCV?</a:t>
            </a:r>
            <a:endParaRPr kumimoji="0" lang="en-US" sz="3300" b="1" i="0" u="none" strike="noStrike" kern="1200" cap="none" spc="0" normalizeH="0" baseline="0" noProof="0" dirty="0">
              <a:ln>
                <a:noFill/>
              </a:ln>
              <a:solidFill>
                <a:schemeClr val="bg2">
                  <a:lumMod val="25000"/>
                </a:schemeClr>
              </a:solidFill>
              <a:effectLst/>
              <a:uLnTx/>
              <a:uFillTx/>
              <a:latin typeface="Arial" pitchFamily="34" charset="0"/>
              <a:ea typeface="+mj-ea"/>
              <a:cs typeface="Arial" pitchFamily="34" charset="0"/>
            </a:endParaRPr>
          </a:p>
        </p:txBody>
      </p:sp>
      <p:sp>
        <p:nvSpPr>
          <p:cNvPr id="12" name="TextBox 11"/>
          <p:cNvSpPr txBox="1"/>
          <p:nvPr/>
        </p:nvSpPr>
        <p:spPr>
          <a:xfrm>
            <a:off x="152400" y="1203960"/>
            <a:ext cx="8839200" cy="830997"/>
          </a:xfrm>
          <a:prstGeom prst="rect">
            <a:avLst/>
          </a:prstGeom>
          <a:noFill/>
        </p:spPr>
        <p:txBody>
          <a:bodyPr wrap="square" rtlCol="0">
            <a:spAutoFit/>
          </a:bodyPr>
          <a:lstStyle/>
          <a:p>
            <a:pPr marL="342900" indent="-342900">
              <a:spcAft>
                <a:spcPts val="1200"/>
              </a:spcAft>
              <a:buFont typeface="Arial"/>
              <a:buChar char="•"/>
            </a:pPr>
            <a:r>
              <a:rPr lang="en-US" sz="2400" dirty="0" smtClean="0">
                <a:latin typeface="Arial" pitchFamily="34" charset="0"/>
                <a:cs typeface="Arial" pitchFamily="34" charset="0"/>
              </a:rPr>
              <a:t>Burden of new infections is high and rising in the United States</a:t>
            </a:r>
          </a:p>
        </p:txBody>
      </p:sp>
      <p:sp>
        <p:nvSpPr>
          <p:cNvPr id="4" name="TextBox 3"/>
          <p:cNvSpPr txBox="1"/>
          <p:nvPr/>
        </p:nvSpPr>
        <p:spPr>
          <a:xfrm>
            <a:off x="228600" y="6324600"/>
            <a:ext cx="8686800" cy="261610"/>
          </a:xfrm>
          <a:prstGeom prst="rect">
            <a:avLst/>
          </a:prstGeom>
          <a:noFill/>
        </p:spPr>
        <p:txBody>
          <a:bodyPr wrap="square" rtlCol="0">
            <a:spAutoFit/>
          </a:bodyPr>
          <a:lstStyle/>
          <a:p>
            <a:r>
              <a:rPr lang="en-US" sz="1100" dirty="0">
                <a:solidFill>
                  <a:schemeClr val="bg1"/>
                </a:solidFill>
                <a:latin typeface="Arial" pitchFamily="34" charset="0"/>
                <a:cs typeface="Arial" pitchFamily="34" charset="0"/>
              </a:rPr>
              <a:t>Source:  </a:t>
            </a:r>
            <a:r>
              <a:rPr lang="en-US" sz="1100" dirty="0" err="1">
                <a:solidFill>
                  <a:schemeClr val="bg1"/>
                </a:solidFill>
                <a:latin typeface="Arial" pitchFamily="34" charset="0"/>
                <a:cs typeface="Arial" pitchFamily="34" charset="0"/>
              </a:rPr>
              <a:t>Onofrey</a:t>
            </a:r>
            <a:r>
              <a:rPr lang="en-US" sz="1100" dirty="0">
                <a:solidFill>
                  <a:schemeClr val="bg1"/>
                </a:solidFill>
                <a:latin typeface="Arial" pitchFamily="34" charset="0"/>
                <a:cs typeface="Arial" pitchFamily="34" charset="0"/>
              </a:rPr>
              <a:t> et al MMWR: May 6, 2011 / 60(17);537-</a:t>
            </a:r>
            <a:r>
              <a:rPr lang="en-US" sz="1100" dirty="0" smtClean="0">
                <a:solidFill>
                  <a:schemeClr val="bg1"/>
                </a:solidFill>
                <a:latin typeface="Arial" pitchFamily="34" charset="0"/>
                <a:cs typeface="Arial" pitchFamily="34" charset="0"/>
              </a:rPr>
              <a:t>541, Kim et al. Journal of </a:t>
            </a:r>
            <a:r>
              <a:rPr lang="en-US" sz="1100" dirty="0">
                <a:solidFill>
                  <a:schemeClr val="bg1"/>
                </a:solidFill>
                <a:latin typeface="Arial" pitchFamily="34" charset="0"/>
                <a:cs typeface="Arial" pitchFamily="34" charset="0"/>
              </a:rPr>
              <a:t>Infectious </a:t>
            </a:r>
            <a:r>
              <a:rPr lang="en-US" sz="1100" dirty="0" smtClean="0">
                <a:solidFill>
                  <a:schemeClr val="bg1"/>
                </a:solidFill>
                <a:latin typeface="Arial" pitchFamily="34" charset="0"/>
                <a:cs typeface="Arial" pitchFamily="34" charset="0"/>
              </a:rPr>
              <a:t>Diseases 207 </a:t>
            </a:r>
            <a:r>
              <a:rPr lang="en-US" sz="1100" dirty="0" err="1" smtClean="0">
                <a:solidFill>
                  <a:schemeClr val="bg1"/>
                </a:solidFill>
                <a:latin typeface="Arial" pitchFamily="34" charset="0"/>
                <a:cs typeface="Arial" pitchFamily="34" charset="0"/>
              </a:rPr>
              <a:t>Suppl</a:t>
            </a:r>
            <a:r>
              <a:rPr lang="en-US" sz="1100" dirty="0" smtClean="0">
                <a:solidFill>
                  <a:schemeClr val="bg1"/>
                </a:solidFill>
                <a:latin typeface="Arial" pitchFamily="34" charset="0"/>
                <a:cs typeface="Arial" pitchFamily="34" charset="0"/>
              </a:rPr>
              <a:t> 1:S1-6, </a:t>
            </a:r>
            <a:r>
              <a:rPr lang="en-US" sz="1100" dirty="0">
                <a:solidFill>
                  <a:schemeClr val="bg1"/>
                </a:solidFill>
                <a:latin typeface="Arial" pitchFamily="34" charset="0"/>
                <a:cs typeface="Arial" pitchFamily="34" charset="0"/>
              </a:rPr>
              <a:t>2013 </a:t>
            </a:r>
            <a:r>
              <a:rPr lang="en-US" sz="1100" dirty="0" smtClean="0">
                <a:solidFill>
                  <a:schemeClr val="bg1"/>
                </a:solidFill>
                <a:latin typeface="Arial" pitchFamily="34" charset="0"/>
                <a:cs typeface="Arial" pitchFamily="34" charset="0"/>
              </a:rPr>
              <a:t>Mar</a:t>
            </a:r>
            <a:endParaRPr lang="en-US" sz="1100" dirty="0">
              <a:solidFill>
                <a:schemeClr val="bg1"/>
              </a:solidFill>
              <a:latin typeface="Arial" pitchFamily="34" charset="0"/>
              <a:cs typeface="Arial" pitchFamily="34" charset="0"/>
            </a:endParaRPr>
          </a:p>
        </p:txBody>
      </p:sp>
      <p:pic>
        <p:nvPicPr>
          <p:cNvPr id="2" name="Picture 1"/>
          <p:cNvPicPr>
            <a:picLocks noChangeAspect="1"/>
          </p:cNvPicPr>
          <p:nvPr/>
        </p:nvPicPr>
        <p:blipFill>
          <a:blip r:embed="rId2"/>
          <a:stretch>
            <a:fillRect/>
          </a:stretch>
        </p:blipFill>
        <p:spPr>
          <a:xfrm>
            <a:off x="381000" y="2667000"/>
            <a:ext cx="8393246" cy="3407588"/>
          </a:xfrm>
          <a:prstGeom prst="rect">
            <a:avLst/>
          </a:prstGeom>
        </p:spPr>
      </p:pic>
      <p:sp>
        <p:nvSpPr>
          <p:cNvPr id="3" name="TextBox 2"/>
          <p:cNvSpPr txBox="1"/>
          <p:nvPr/>
        </p:nvSpPr>
        <p:spPr>
          <a:xfrm>
            <a:off x="3276600" y="5715000"/>
            <a:ext cx="3048000" cy="646331"/>
          </a:xfrm>
          <a:prstGeom prst="rect">
            <a:avLst/>
          </a:prstGeom>
          <a:noFill/>
        </p:spPr>
        <p:txBody>
          <a:bodyPr wrap="square" rtlCol="0">
            <a:spAutoFit/>
          </a:bodyPr>
          <a:lstStyle/>
          <a:p>
            <a:pPr algn="ctr"/>
            <a:r>
              <a:rPr lang="en-US" dirty="0" smtClean="0">
                <a:latin typeface="Arial"/>
                <a:cs typeface="Arial"/>
              </a:rPr>
              <a:t>~2000 cases </a:t>
            </a:r>
          </a:p>
          <a:p>
            <a:pPr algn="ctr"/>
            <a:r>
              <a:rPr lang="en-US" dirty="0" smtClean="0">
                <a:latin typeface="Arial"/>
                <a:cs typeface="Arial"/>
              </a:rPr>
              <a:t>&lt;30 years annually</a:t>
            </a:r>
            <a:endParaRPr lang="en-US" dirty="0">
              <a:latin typeface="Arial"/>
              <a:cs typeface="Arial"/>
            </a:endParaRPr>
          </a:p>
        </p:txBody>
      </p:sp>
      <p:sp>
        <p:nvSpPr>
          <p:cNvPr id="5" name="TextBox 4"/>
          <p:cNvSpPr txBox="1"/>
          <p:nvPr/>
        </p:nvSpPr>
        <p:spPr>
          <a:xfrm>
            <a:off x="2209800" y="2286000"/>
            <a:ext cx="5562600" cy="369332"/>
          </a:xfrm>
          <a:prstGeom prst="rect">
            <a:avLst/>
          </a:prstGeom>
          <a:noFill/>
        </p:spPr>
        <p:txBody>
          <a:bodyPr wrap="square" rtlCol="0">
            <a:spAutoFit/>
          </a:bodyPr>
          <a:lstStyle/>
          <a:p>
            <a:r>
              <a:rPr lang="en-US" dirty="0" smtClean="0">
                <a:latin typeface="Arial"/>
                <a:cs typeface="Arial"/>
              </a:rPr>
              <a:t>Massachusetts surveillance data for HCV cases</a:t>
            </a:r>
            <a:endParaRPr lang="en-US" dirty="0">
              <a:latin typeface="Arial"/>
              <a:cs typeface="Arial"/>
            </a:endParaRPr>
          </a:p>
        </p:txBody>
      </p:sp>
    </p:spTree>
    <p:extLst>
      <p:ext uri="{BB962C8B-B14F-4D97-AF65-F5344CB8AC3E}">
        <p14:creationId xmlns:p14="http://schemas.microsoft.com/office/powerpoint/2010/main" val="15649311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txBox="1">
            <a:spLocks/>
          </p:cNvSpPr>
          <p:nvPr/>
        </p:nvSpPr>
        <p:spPr>
          <a:xfrm>
            <a:off x="304800" y="228600"/>
            <a:ext cx="8534400" cy="758952"/>
          </a:xfrm>
          <a:prstGeom prst="rect">
            <a:avLst/>
          </a:prstGeom>
          <a:no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300" b="1" dirty="0" smtClean="0">
                <a:solidFill>
                  <a:schemeClr val="bg2">
                    <a:lumMod val="25000"/>
                  </a:schemeClr>
                </a:solidFill>
                <a:latin typeface="Arial" pitchFamily="34" charset="0"/>
                <a:ea typeface="+mj-ea"/>
                <a:cs typeface="Arial" pitchFamily="34" charset="0"/>
              </a:rPr>
              <a:t>R0 (basic reproductive number)</a:t>
            </a:r>
            <a:endParaRPr kumimoji="0" lang="en-US" sz="3300" b="1" i="0" u="none" strike="noStrike" kern="1200" cap="none" spc="0" normalizeH="0" baseline="0" noProof="0" dirty="0">
              <a:ln>
                <a:noFill/>
              </a:ln>
              <a:solidFill>
                <a:schemeClr val="bg2">
                  <a:lumMod val="25000"/>
                </a:schemeClr>
              </a:solidFill>
              <a:effectLst/>
              <a:uLnTx/>
              <a:uFillTx/>
              <a:latin typeface="Arial" pitchFamily="34" charset="0"/>
              <a:ea typeface="+mj-ea"/>
              <a:cs typeface="Arial" pitchFamily="34" charset="0"/>
            </a:endParaRPr>
          </a:p>
        </p:txBody>
      </p:sp>
      <p:sp>
        <p:nvSpPr>
          <p:cNvPr id="12" name="TextBox 11"/>
          <p:cNvSpPr txBox="1"/>
          <p:nvPr/>
        </p:nvSpPr>
        <p:spPr>
          <a:xfrm>
            <a:off x="152400" y="1203960"/>
            <a:ext cx="8839200" cy="1877437"/>
          </a:xfrm>
          <a:prstGeom prst="rect">
            <a:avLst/>
          </a:prstGeom>
          <a:noFill/>
        </p:spPr>
        <p:txBody>
          <a:bodyPr wrap="square" rtlCol="0">
            <a:spAutoFit/>
          </a:bodyPr>
          <a:lstStyle/>
          <a:p>
            <a:pPr marL="342900" indent="-342900">
              <a:spcAft>
                <a:spcPts val="1200"/>
              </a:spcAft>
              <a:buFont typeface="Arial"/>
              <a:buChar char="•"/>
            </a:pPr>
            <a:r>
              <a:rPr lang="en-US" sz="2400" dirty="0">
                <a:latin typeface="Arial" pitchFamily="34" charset="0"/>
                <a:cs typeface="Arial" pitchFamily="34" charset="0"/>
              </a:rPr>
              <a:t>C = # of contacts per unit of time</a:t>
            </a:r>
          </a:p>
          <a:p>
            <a:pPr marL="342900" indent="-342900">
              <a:spcAft>
                <a:spcPts val="1200"/>
              </a:spcAft>
              <a:buFont typeface="Arial"/>
              <a:buChar char="•"/>
            </a:pPr>
            <a:r>
              <a:rPr lang="en-US" sz="2400" dirty="0">
                <a:latin typeface="Arial" pitchFamily="34" charset="0"/>
                <a:cs typeface="Arial" pitchFamily="34" charset="0"/>
              </a:rPr>
              <a:t>P = probability of transmission per contact with infectious person</a:t>
            </a:r>
          </a:p>
          <a:p>
            <a:pPr marL="342900" indent="-342900">
              <a:spcAft>
                <a:spcPts val="1200"/>
              </a:spcAft>
              <a:buFont typeface="Arial"/>
              <a:buChar char="•"/>
            </a:pPr>
            <a:r>
              <a:rPr lang="en-US" sz="2400" dirty="0">
                <a:latin typeface="Arial" pitchFamily="34" charset="0"/>
                <a:cs typeface="Arial" pitchFamily="34" charset="0"/>
              </a:rPr>
              <a:t>D = duration that patient is infectious to </a:t>
            </a:r>
            <a:r>
              <a:rPr lang="en-US" sz="2400" dirty="0" smtClean="0">
                <a:latin typeface="Arial" pitchFamily="34" charset="0"/>
                <a:cs typeface="Arial" pitchFamily="34" charset="0"/>
              </a:rPr>
              <a:t>others</a:t>
            </a:r>
          </a:p>
        </p:txBody>
      </p:sp>
      <p:pic>
        <p:nvPicPr>
          <p:cNvPr id="2" name="Picture 1"/>
          <p:cNvPicPr>
            <a:picLocks noChangeAspect="1"/>
          </p:cNvPicPr>
          <p:nvPr/>
        </p:nvPicPr>
        <p:blipFill>
          <a:blip r:embed="rId2"/>
          <a:stretch>
            <a:fillRect/>
          </a:stretch>
        </p:blipFill>
        <p:spPr>
          <a:xfrm>
            <a:off x="1219200" y="3124200"/>
            <a:ext cx="6629400" cy="3182112"/>
          </a:xfrm>
          <a:prstGeom prst="rect">
            <a:avLst/>
          </a:prstGeom>
        </p:spPr>
      </p:pic>
    </p:spTree>
    <p:extLst>
      <p:ext uri="{BB962C8B-B14F-4D97-AF65-F5344CB8AC3E}">
        <p14:creationId xmlns:p14="http://schemas.microsoft.com/office/powerpoint/2010/main" val="42009800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txBox="1">
            <a:spLocks/>
          </p:cNvSpPr>
          <p:nvPr/>
        </p:nvSpPr>
        <p:spPr>
          <a:xfrm>
            <a:off x="304800" y="228600"/>
            <a:ext cx="8534400" cy="758952"/>
          </a:xfrm>
          <a:prstGeom prst="rect">
            <a:avLst/>
          </a:prstGeom>
          <a:no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dirty="0" smtClean="0">
                <a:solidFill>
                  <a:schemeClr val="bg2">
                    <a:lumMod val="25000"/>
                  </a:schemeClr>
                </a:solidFill>
                <a:latin typeface="Arial" pitchFamily="34" charset="0"/>
                <a:ea typeface="+mj-ea"/>
                <a:cs typeface="Arial" pitchFamily="34" charset="0"/>
              </a:rPr>
              <a:t>Incidence, prevalence, and sustaining an epidemic</a:t>
            </a:r>
            <a:endParaRPr kumimoji="0" lang="en-US" sz="2400" b="1" i="0" u="none" strike="noStrike" kern="1200" cap="none" spc="0" normalizeH="0" baseline="0" noProof="0" dirty="0">
              <a:ln>
                <a:noFill/>
              </a:ln>
              <a:solidFill>
                <a:schemeClr val="bg2">
                  <a:lumMod val="25000"/>
                </a:schemeClr>
              </a:solidFill>
              <a:effectLst/>
              <a:uLnTx/>
              <a:uFillTx/>
              <a:latin typeface="Arial" pitchFamily="34" charset="0"/>
              <a:ea typeface="+mj-ea"/>
              <a:cs typeface="Arial" pitchFamily="34" charset="0"/>
            </a:endParaRPr>
          </a:p>
        </p:txBody>
      </p:sp>
      <p:pic>
        <p:nvPicPr>
          <p:cNvPr id="3" name="Picture 2"/>
          <p:cNvPicPr>
            <a:picLocks noChangeAspect="1"/>
          </p:cNvPicPr>
          <p:nvPr/>
        </p:nvPicPr>
        <p:blipFill>
          <a:blip r:embed="rId2"/>
          <a:stretch>
            <a:fillRect/>
          </a:stretch>
        </p:blipFill>
        <p:spPr>
          <a:xfrm>
            <a:off x="1219200" y="1524000"/>
            <a:ext cx="6096000" cy="4765632"/>
          </a:xfrm>
          <a:prstGeom prst="rect">
            <a:avLst/>
          </a:prstGeom>
        </p:spPr>
      </p:pic>
      <p:pic>
        <p:nvPicPr>
          <p:cNvPr id="5" name="Picture 4"/>
          <p:cNvPicPr>
            <a:picLocks noChangeAspect="1"/>
          </p:cNvPicPr>
          <p:nvPr/>
        </p:nvPicPr>
        <p:blipFill>
          <a:blip r:embed="rId3"/>
          <a:stretch>
            <a:fillRect/>
          </a:stretch>
        </p:blipFill>
        <p:spPr>
          <a:xfrm>
            <a:off x="685800" y="3124200"/>
            <a:ext cx="2438400" cy="1289269"/>
          </a:xfrm>
          <a:prstGeom prst="rect">
            <a:avLst/>
          </a:prstGeom>
        </p:spPr>
      </p:pic>
      <p:sp>
        <p:nvSpPr>
          <p:cNvPr id="6" name="Rectangle 5"/>
          <p:cNvSpPr/>
          <p:nvPr/>
        </p:nvSpPr>
        <p:spPr>
          <a:xfrm>
            <a:off x="6255026" y="4648200"/>
            <a:ext cx="2895600" cy="646331"/>
          </a:xfrm>
          <a:prstGeom prst="rect">
            <a:avLst/>
          </a:prstGeom>
        </p:spPr>
        <p:txBody>
          <a:bodyPr wrap="square">
            <a:spAutoFit/>
          </a:bodyPr>
          <a:lstStyle/>
          <a:p>
            <a:r>
              <a:rPr lang="en-US" dirty="0">
                <a:solidFill>
                  <a:srgbClr val="FF0000"/>
                </a:solidFill>
                <a:latin typeface="Arial"/>
                <a:cs typeface="Arial"/>
              </a:rPr>
              <a:t>Access restrictions and cost of treatment</a:t>
            </a:r>
          </a:p>
        </p:txBody>
      </p:sp>
      <p:sp>
        <p:nvSpPr>
          <p:cNvPr id="9" name="Rectangle 8"/>
          <p:cNvSpPr/>
          <p:nvPr/>
        </p:nvSpPr>
        <p:spPr>
          <a:xfrm>
            <a:off x="4114800" y="1524000"/>
            <a:ext cx="2895600" cy="369332"/>
          </a:xfrm>
          <a:prstGeom prst="rect">
            <a:avLst/>
          </a:prstGeom>
        </p:spPr>
        <p:txBody>
          <a:bodyPr wrap="square">
            <a:spAutoFit/>
          </a:bodyPr>
          <a:lstStyle/>
          <a:p>
            <a:r>
              <a:rPr lang="en-US" dirty="0" smtClean="0">
                <a:solidFill>
                  <a:srgbClr val="FF0000"/>
                </a:solidFill>
                <a:latin typeface="Arial"/>
                <a:cs typeface="Arial"/>
              </a:rPr>
              <a:t>Rising opiate use</a:t>
            </a:r>
            <a:endParaRPr lang="en-US" dirty="0">
              <a:solidFill>
                <a:srgbClr val="FF0000"/>
              </a:solidFill>
              <a:latin typeface="Arial"/>
              <a:cs typeface="Arial"/>
            </a:endParaRPr>
          </a:p>
        </p:txBody>
      </p:sp>
    </p:spTree>
    <p:extLst>
      <p:ext uri="{BB962C8B-B14F-4D97-AF65-F5344CB8AC3E}">
        <p14:creationId xmlns:p14="http://schemas.microsoft.com/office/powerpoint/2010/main" val="39004140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txBox="1">
            <a:spLocks/>
          </p:cNvSpPr>
          <p:nvPr/>
        </p:nvSpPr>
        <p:spPr>
          <a:xfrm>
            <a:off x="304800" y="228600"/>
            <a:ext cx="8534400" cy="758952"/>
          </a:xfrm>
          <a:prstGeom prst="rect">
            <a:avLst/>
          </a:prstGeom>
          <a:no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dirty="0" smtClean="0">
                <a:solidFill>
                  <a:schemeClr val="bg2">
                    <a:lumMod val="25000"/>
                  </a:schemeClr>
                </a:solidFill>
                <a:latin typeface="Arial" pitchFamily="34" charset="0"/>
                <a:ea typeface="+mj-ea"/>
                <a:cs typeface="Arial" pitchFamily="34" charset="0"/>
              </a:rPr>
              <a:t>Can treatment as prevention be applied for HCV among people who inject drugs (PWID)? Modeling DAAs</a:t>
            </a:r>
            <a:endParaRPr kumimoji="0" lang="en-US" sz="2400" b="1" i="0" u="none" strike="noStrike" kern="1200" cap="none" spc="0" normalizeH="0" baseline="0" noProof="0" dirty="0">
              <a:ln>
                <a:noFill/>
              </a:ln>
              <a:solidFill>
                <a:schemeClr val="bg2">
                  <a:lumMod val="25000"/>
                </a:schemeClr>
              </a:solidFill>
              <a:effectLst/>
              <a:uLnTx/>
              <a:uFillTx/>
              <a:latin typeface="Arial" pitchFamily="34" charset="0"/>
              <a:ea typeface="+mj-ea"/>
              <a:cs typeface="Arial" pitchFamily="34" charset="0"/>
            </a:endParaRPr>
          </a:p>
        </p:txBody>
      </p:sp>
      <p:sp>
        <p:nvSpPr>
          <p:cNvPr id="10" name="TextBox 9"/>
          <p:cNvSpPr txBox="1"/>
          <p:nvPr/>
        </p:nvSpPr>
        <p:spPr>
          <a:xfrm>
            <a:off x="228600" y="6324600"/>
            <a:ext cx="8686800" cy="261610"/>
          </a:xfrm>
          <a:prstGeom prst="rect">
            <a:avLst/>
          </a:prstGeom>
          <a:noFill/>
        </p:spPr>
        <p:txBody>
          <a:bodyPr wrap="square" rtlCol="0">
            <a:spAutoFit/>
          </a:bodyPr>
          <a:lstStyle/>
          <a:p>
            <a:r>
              <a:rPr lang="en-US" sz="1100" dirty="0">
                <a:solidFill>
                  <a:schemeClr val="bg1"/>
                </a:solidFill>
                <a:latin typeface="Arial" pitchFamily="34" charset="0"/>
                <a:cs typeface="Arial" pitchFamily="34" charset="0"/>
              </a:rPr>
              <a:t>Source:  </a:t>
            </a:r>
            <a:r>
              <a:rPr lang="en-US" sz="1100" dirty="0" smtClean="0">
                <a:solidFill>
                  <a:schemeClr val="bg1"/>
                </a:solidFill>
                <a:latin typeface="Arial" pitchFamily="34" charset="0"/>
                <a:cs typeface="Arial" pitchFamily="34" charset="0"/>
              </a:rPr>
              <a:t>Martin et al. </a:t>
            </a:r>
            <a:r>
              <a:rPr lang="en-US" sz="1100" dirty="0" err="1" smtClean="0">
                <a:solidFill>
                  <a:schemeClr val="bg1"/>
                </a:solidFill>
                <a:latin typeface="Arial" pitchFamily="34" charset="0"/>
                <a:cs typeface="Arial" pitchFamily="34" charset="0"/>
              </a:rPr>
              <a:t>Hepatology</a:t>
            </a:r>
            <a:r>
              <a:rPr lang="en-US" sz="1100" dirty="0" smtClean="0">
                <a:solidFill>
                  <a:schemeClr val="bg1"/>
                </a:solidFill>
                <a:latin typeface="Arial" pitchFamily="34" charset="0"/>
                <a:cs typeface="Arial" pitchFamily="34" charset="0"/>
              </a:rPr>
              <a:t> 2013</a:t>
            </a:r>
            <a:endParaRPr lang="en-US" sz="1100" dirty="0">
              <a:solidFill>
                <a:schemeClr val="bg1"/>
              </a:solidFill>
              <a:latin typeface="Arial" pitchFamily="34" charset="0"/>
              <a:cs typeface="Arial" pitchFamily="34" charset="0"/>
            </a:endParaRPr>
          </a:p>
        </p:txBody>
      </p:sp>
      <p:graphicFrame>
        <p:nvGraphicFramePr>
          <p:cNvPr id="11" name="Chart 361"/>
          <p:cNvGraphicFramePr/>
          <p:nvPr>
            <p:extLst>
              <p:ext uri="{D42A27DB-BD31-4B8C-83A1-F6EECF244321}">
                <p14:modId xmlns:p14="http://schemas.microsoft.com/office/powerpoint/2010/main" val="4234808286"/>
              </p:ext>
            </p:extLst>
          </p:nvPr>
        </p:nvGraphicFramePr>
        <p:xfrm>
          <a:off x="762000" y="1524000"/>
          <a:ext cx="7162800" cy="4495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549179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txBox="1">
            <a:spLocks/>
          </p:cNvSpPr>
          <p:nvPr/>
        </p:nvSpPr>
        <p:spPr>
          <a:xfrm>
            <a:off x="304800" y="228600"/>
            <a:ext cx="8534400" cy="758952"/>
          </a:xfrm>
          <a:prstGeom prst="rect">
            <a:avLst/>
          </a:prstGeom>
          <a:no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300" b="1" dirty="0" smtClean="0">
                <a:solidFill>
                  <a:schemeClr val="bg2">
                    <a:lumMod val="25000"/>
                  </a:schemeClr>
                </a:solidFill>
                <a:latin typeface="Arial" pitchFamily="34" charset="0"/>
                <a:ea typeface="+mj-ea"/>
                <a:cs typeface="Arial" pitchFamily="34" charset="0"/>
              </a:rPr>
              <a:t>How to treat acute HCV</a:t>
            </a:r>
            <a:endParaRPr kumimoji="0" lang="en-US" sz="3300" b="1" i="0" u="none" strike="noStrike" kern="1200" cap="none" spc="0" normalizeH="0" baseline="0" noProof="0" dirty="0">
              <a:ln>
                <a:noFill/>
              </a:ln>
              <a:solidFill>
                <a:schemeClr val="bg2">
                  <a:lumMod val="25000"/>
                </a:schemeClr>
              </a:solidFill>
              <a:effectLst/>
              <a:uLnTx/>
              <a:uFillTx/>
              <a:latin typeface="Arial" pitchFamily="34" charset="0"/>
              <a:ea typeface="+mj-ea"/>
              <a:cs typeface="Arial" pitchFamily="34" charset="0"/>
            </a:endParaRPr>
          </a:p>
        </p:txBody>
      </p:sp>
      <p:sp>
        <p:nvSpPr>
          <p:cNvPr id="12" name="TextBox 11"/>
          <p:cNvSpPr txBox="1"/>
          <p:nvPr/>
        </p:nvSpPr>
        <p:spPr>
          <a:xfrm>
            <a:off x="152400" y="1203960"/>
            <a:ext cx="8839200" cy="2400657"/>
          </a:xfrm>
          <a:prstGeom prst="rect">
            <a:avLst/>
          </a:prstGeom>
          <a:noFill/>
        </p:spPr>
        <p:txBody>
          <a:bodyPr wrap="square" rtlCol="0">
            <a:spAutoFit/>
          </a:bodyPr>
          <a:lstStyle/>
          <a:p>
            <a:pPr marL="342900" indent="-342900">
              <a:spcAft>
                <a:spcPts val="1200"/>
              </a:spcAft>
              <a:buFont typeface="Arial"/>
              <a:buChar char="•"/>
            </a:pPr>
            <a:r>
              <a:rPr lang="en-US" sz="2400" dirty="0" smtClean="0">
                <a:latin typeface="Arial" pitchFamily="34" charset="0"/>
                <a:cs typeface="Arial" pitchFamily="34" charset="0"/>
              </a:rPr>
              <a:t>Timing mattered in the interferon era</a:t>
            </a:r>
          </a:p>
          <a:p>
            <a:pPr marL="342900" indent="-342900">
              <a:spcAft>
                <a:spcPts val="1200"/>
              </a:spcAft>
              <a:buFont typeface="Arial"/>
              <a:buChar char="•"/>
            </a:pPr>
            <a:r>
              <a:rPr lang="en-US" sz="2400" dirty="0" smtClean="0">
                <a:latin typeface="Arial" pitchFamily="34" charset="0"/>
                <a:cs typeface="Arial" pitchFamily="34" charset="0"/>
              </a:rPr>
              <a:t>80 acute HCV patients treated in Italy</a:t>
            </a:r>
          </a:p>
          <a:p>
            <a:pPr marL="800100" lvl="1" indent="-342900">
              <a:spcAft>
                <a:spcPts val="1200"/>
              </a:spcAft>
              <a:buFont typeface="Arial"/>
              <a:buChar char="•"/>
            </a:pPr>
            <a:r>
              <a:rPr lang="en-US" sz="2400" dirty="0" smtClean="0">
                <a:latin typeface="Arial" pitchFamily="34" charset="0"/>
                <a:cs typeface="Arial" pitchFamily="34" charset="0"/>
              </a:rPr>
              <a:t>Timing determined by patient/provider preference</a:t>
            </a:r>
          </a:p>
          <a:p>
            <a:pPr marL="800100" lvl="1" indent="-342900">
              <a:spcAft>
                <a:spcPts val="1200"/>
              </a:spcAft>
              <a:buFont typeface="Arial"/>
              <a:buChar char="•"/>
            </a:pPr>
            <a:r>
              <a:rPr lang="en-US" sz="2400" dirty="0" smtClean="0">
                <a:latin typeface="Arial" pitchFamily="34" charset="0"/>
                <a:cs typeface="Arial" pitchFamily="34" charset="0"/>
              </a:rPr>
              <a:t>Shortened course &lt; 24 weeks, standard course for chronic HCV if &gt; 24 weeks</a:t>
            </a:r>
          </a:p>
        </p:txBody>
      </p:sp>
      <p:graphicFrame>
        <p:nvGraphicFramePr>
          <p:cNvPr id="4" name="Object 4"/>
          <p:cNvGraphicFramePr>
            <a:graphicFrameLocks noChangeAspect="1"/>
          </p:cNvGraphicFramePr>
          <p:nvPr>
            <p:extLst>
              <p:ext uri="{D42A27DB-BD31-4B8C-83A1-F6EECF244321}">
                <p14:modId xmlns:p14="http://schemas.microsoft.com/office/powerpoint/2010/main" val="3419593788"/>
              </p:ext>
            </p:extLst>
          </p:nvPr>
        </p:nvGraphicFramePr>
        <p:xfrm>
          <a:off x="1371600" y="3810000"/>
          <a:ext cx="5584825" cy="2177282"/>
        </p:xfrm>
        <a:graphic>
          <a:graphicData uri="http://schemas.openxmlformats.org/presentationml/2006/ole">
            <mc:AlternateContent xmlns:mc="http://schemas.openxmlformats.org/markup-compatibility/2006">
              <mc:Choice xmlns:v="urn:schemas-microsoft-com:vml" Requires="v">
                <p:oleObj spid="_x0000_s1044" name="Chart" r:id="rId3" imgW="0" imgH="0" progId="MSGraph.Chart.8">
                  <p:embed/>
                </p:oleObj>
              </mc:Choice>
              <mc:Fallback>
                <p:oleObj name="Chart" r:id="rId3" imgW="0" imgH="0" progId="MSGraph.Chart.8">
                  <p:embed/>
                  <p:pic>
                    <p:nvPicPr>
                      <p:cNvPr id="0" name=""/>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810000"/>
                        <a:ext cx="5584825" cy="2177282"/>
                      </a:xfrm>
                      <a:prstGeom prst="rect">
                        <a:avLst/>
                      </a:prstGeom>
                      <a:noFill/>
                      <a:ln>
                        <a:noFill/>
                      </a:ln>
                      <a:effectLst/>
                    </p:spPr>
                  </p:pic>
                </p:oleObj>
              </mc:Fallback>
            </mc:AlternateContent>
          </a:graphicData>
        </a:graphic>
      </p:graphicFrame>
      <p:sp>
        <p:nvSpPr>
          <p:cNvPr id="5" name="TextBox 4"/>
          <p:cNvSpPr txBox="1"/>
          <p:nvPr/>
        </p:nvSpPr>
        <p:spPr>
          <a:xfrm>
            <a:off x="228600" y="6324600"/>
            <a:ext cx="8686800" cy="261610"/>
          </a:xfrm>
          <a:prstGeom prst="rect">
            <a:avLst/>
          </a:prstGeom>
          <a:noFill/>
        </p:spPr>
        <p:txBody>
          <a:bodyPr wrap="square" rtlCol="0">
            <a:spAutoFit/>
          </a:bodyPr>
          <a:lstStyle/>
          <a:p>
            <a:r>
              <a:rPr lang="en-US" sz="1100" dirty="0">
                <a:solidFill>
                  <a:schemeClr val="bg1"/>
                </a:solidFill>
                <a:latin typeface="Arial" pitchFamily="34" charset="0"/>
                <a:cs typeface="Arial" pitchFamily="34" charset="0"/>
              </a:rPr>
              <a:t>Source:  </a:t>
            </a:r>
            <a:r>
              <a:rPr lang="en-US" sz="1100" dirty="0" err="1" smtClean="0">
                <a:solidFill>
                  <a:schemeClr val="bg1"/>
                </a:solidFill>
                <a:latin typeface="Arial" pitchFamily="34" charset="0"/>
                <a:cs typeface="Arial" pitchFamily="34" charset="0"/>
              </a:rPr>
              <a:t>Mangia</a:t>
            </a:r>
            <a:r>
              <a:rPr lang="en-US" sz="1100" dirty="0" smtClean="0">
                <a:solidFill>
                  <a:schemeClr val="bg1"/>
                </a:solidFill>
                <a:latin typeface="Arial" pitchFamily="34" charset="0"/>
                <a:cs typeface="Arial" pitchFamily="34" charset="0"/>
              </a:rPr>
              <a:t> et al. J </a:t>
            </a:r>
            <a:r>
              <a:rPr lang="en-US" sz="1100" dirty="0" err="1" smtClean="0">
                <a:solidFill>
                  <a:schemeClr val="bg1"/>
                </a:solidFill>
                <a:latin typeface="Arial" pitchFamily="34" charset="0"/>
                <a:cs typeface="Arial" pitchFamily="34" charset="0"/>
              </a:rPr>
              <a:t>Hepatology</a:t>
            </a:r>
            <a:r>
              <a:rPr lang="en-US" sz="1100" dirty="0" smtClean="0">
                <a:solidFill>
                  <a:schemeClr val="bg1"/>
                </a:solidFill>
                <a:latin typeface="Arial" pitchFamily="34" charset="0"/>
                <a:cs typeface="Arial" pitchFamily="34" charset="0"/>
              </a:rPr>
              <a:t> 2013</a:t>
            </a:r>
            <a:endParaRPr lang="en-US" sz="1100" dirty="0">
              <a:solidFill>
                <a:schemeClr val="bg1"/>
              </a:solidFill>
              <a:latin typeface="Arial" pitchFamily="34" charset="0"/>
              <a:cs typeface="Arial" pitchFamily="34" charset="0"/>
            </a:endParaRPr>
          </a:p>
        </p:txBody>
      </p:sp>
      <p:pic>
        <p:nvPicPr>
          <p:cNvPr id="2" name="Picture 1"/>
          <p:cNvPicPr>
            <a:picLocks noChangeAspect="1"/>
          </p:cNvPicPr>
          <p:nvPr/>
        </p:nvPicPr>
        <p:blipFill>
          <a:blip r:embed="rId5"/>
          <a:stretch>
            <a:fillRect/>
          </a:stretch>
        </p:blipFill>
        <p:spPr>
          <a:xfrm>
            <a:off x="5562600" y="4022341"/>
            <a:ext cx="1362075" cy="876300"/>
          </a:xfrm>
          <a:prstGeom prst="rect">
            <a:avLst/>
          </a:prstGeom>
        </p:spPr>
      </p:pic>
    </p:spTree>
    <p:extLst>
      <p:ext uri="{BB962C8B-B14F-4D97-AF65-F5344CB8AC3E}">
        <p14:creationId xmlns:p14="http://schemas.microsoft.com/office/powerpoint/2010/main" val="17047473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txBox="1">
            <a:spLocks/>
          </p:cNvSpPr>
          <p:nvPr/>
        </p:nvSpPr>
        <p:spPr>
          <a:xfrm>
            <a:off x="304800" y="228600"/>
            <a:ext cx="8534400" cy="758952"/>
          </a:xfrm>
          <a:prstGeom prst="rect">
            <a:avLst/>
          </a:prstGeom>
          <a:no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300" b="1" dirty="0" smtClean="0">
                <a:solidFill>
                  <a:schemeClr val="bg2">
                    <a:lumMod val="25000"/>
                  </a:schemeClr>
                </a:solidFill>
                <a:latin typeface="Arial" pitchFamily="34" charset="0"/>
                <a:ea typeface="+mj-ea"/>
                <a:cs typeface="Arial" pitchFamily="34" charset="0"/>
              </a:rPr>
              <a:t>Timing of treatment, IFN-era</a:t>
            </a:r>
            <a:endParaRPr kumimoji="0" lang="en-US" sz="3300" b="1" i="0" u="none" strike="noStrike" kern="1200" cap="none" spc="0" normalizeH="0" baseline="0" noProof="0" dirty="0">
              <a:ln>
                <a:noFill/>
              </a:ln>
              <a:solidFill>
                <a:schemeClr val="bg2">
                  <a:lumMod val="25000"/>
                </a:schemeClr>
              </a:solidFill>
              <a:effectLst/>
              <a:uLnTx/>
              <a:uFillTx/>
              <a:latin typeface="Arial" pitchFamily="34" charset="0"/>
              <a:ea typeface="+mj-ea"/>
              <a:cs typeface="Arial" pitchFamily="34" charset="0"/>
            </a:endParaRPr>
          </a:p>
        </p:txBody>
      </p:sp>
      <p:sp>
        <p:nvSpPr>
          <p:cNvPr id="12" name="TextBox 11"/>
          <p:cNvSpPr txBox="1"/>
          <p:nvPr/>
        </p:nvSpPr>
        <p:spPr>
          <a:xfrm>
            <a:off x="152400" y="1203960"/>
            <a:ext cx="8839200" cy="1354217"/>
          </a:xfrm>
          <a:prstGeom prst="rect">
            <a:avLst/>
          </a:prstGeom>
          <a:noFill/>
        </p:spPr>
        <p:txBody>
          <a:bodyPr wrap="square" rtlCol="0">
            <a:spAutoFit/>
          </a:bodyPr>
          <a:lstStyle/>
          <a:p>
            <a:pPr marL="342900" indent="-342900">
              <a:spcAft>
                <a:spcPts val="1200"/>
              </a:spcAft>
              <a:buFont typeface="Arial"/>
              <a:buChar char="•"/>
            </a:pPr>
            <a:r>
              <a:rPr lang="en-US" sz="2400" dirty="0" smtClean="0">
                <a:latin typeface="Arial" pitchFamily="34" charset="0"/>
                <a:cs typeface="Arial" pitchFamily="34" charset="0"/>
              </a:rPr>
              <a:t>Largest randomized-control trial of HCV therapy</a:t>
            </a:r>
            <a:endParaRPr lang="en-US" sz="2400" dirty="0">
              <a:latin typeface="Arial" pitchFamily="34" charset="0"/>
              <a:cs typeface="Arial" pitchFamily="34" charset="0"/>
            </a:endParaRPr>
          </a:p>
          <a:p>
            <a:pPr marL="800100" lvl="1" indent="-342900">
              <a:spcAft>
                <a:spcPts val="1200"/>
              </a:spcAft>
              <a:buFont typeface="Arial"/>
              <a:buChar char="•"/>
            </a:pPr>
            <a:r>
              <a:rPr lang="en-US" sz="2400" dirty="0">
                <a:latin typeface="Arial" pitchFamily="34" charset="0"/>
                <a:cs typeface="Arial" pitchFamily="34" charset="0"/>
              </a:rPr>
              <a:t>I</a:t>
            </a:r>
            <a:r>
              <a:rPr lang="en-US" sz="2400" dirty="0" smtClean="0">
                <a:latin typeface="Arial" pitchFamily="34" charset="0"/>
                <a:cs typeface="Arial" pitchFamily="34" charset="0"/>
              </a:rPr>
              <a:t>mmediate </a:t>
            </a:r>
            <a:r>
              <a:rPr lang="en-US" sz="2400" dirty="0">
                <a:latin typeface="Arial" pitchFamily="34" charset="0"/>
                <a:cs typeface="Arial" pitchFamily="34" charset="0"/>
              </a:rPr>
              <a:t>PEG monotherapy vs. delayed PEG/RBV combination therapy</a:t>
            </a:r>
            <a:endParaRPr lang="en-US" sz="2400" dirty="0" smtClean="0">
              <a:latin typeface="Arial" pitchFamily="34" charset="0"/>
              <a:cs typeface="Arial" pitchFamily="34" charset="0"/>
            </a:endParaRPr>
          </a:p>
        </p:txBody>
      </p:sp>
      <p:pic>
        <p:nvPicPr>
          <p:cNvPr id="2" name="Picture 1"/>
          <p:cNvPicPr>
            <a:picLocks noChangeAspect="1"/>
          </p:cNvPicPr>
          <p:nvPr/>
        </p:nvPicPr>
        <p:blipFill>
          <a:blip r:embed="rId2"/>
          <a:stretch>
            <a:fillRect/>
          </a:stretch>
        </p:blipFill>
        <p:spPr>
          <a:xfrm>
            <a:off x="304800" y="2667000"/>
            <a:ext cx="8534400" cy="3330773"/>
          </a:xfrm>
          <a:prstGeom prst="rect">
            <a:avLst/>
          </a:prstGeom>
        </p:spPr>
      </p:pic>
      <p:sp>
        <p:nvSpPr>
          <p:cNvPr id="6" name="TextBox 5"/>
          <p:cNvSpPr txBox="1"/>
          <p:nvPr/>
        </p:nvSpPr>
        <p:spPr>
          <a:xfrm>
            <a:off x="228600" y="6324600"/>
            <a:ext cx="8686800" cy="261610"/>
          </a:xfrm>
          <a:prstGeom prst="rect">
            <a:avLst/>
          </a:prstGeom>
          <a:noFill/>
        </p:spPr>
        <p:txBody>
          <a:bodyPr wrap="square" rtlCol="0">
            <a:spAutoFit/>
          </a:bodyPr>
          <a:lstStyle/>
          <a:p>
            <a:r>
              <a:rPr lang="en-US" sz="1100" dirty="0">
                <a:solidFill>
                  <a:schemeClr val="bg1"/>
                </a:solidFill>
                <a:latin typeface="Arial" pitchFamily="34" charset="0"/>
                <a:cs typeface="Arial" pitchFamily="34" charset="0"/>
              </a:rPr>
              <a:t>Source:  </a:t>
            </a:r>
            <a:r>
              <a:rPr lang="en-US" sz="1100" dirty="0" err="1" smtClean="0">
                <a:solidFill>
                  <a:schemeClr val="bg1"/>
                </a:solidFill>
                <a:latin typeface="Arial" pitchFamily="34" charset="0"/>
                <a:cs typeface="Arial" pitchFamily="34" charset="0"/>
              </a:rPr>
              <a:t>Detering</a:t>
            </a:r>
            <a:r>
              <a:rPr lang="en-US" sz="1100" dirty="0" smtClean="0">
                <a:solidFill>
                  <a:schemeClr val="bg1"/>
                </a:solidFill>
                <a:latin typeface="Arial" pitchFamily="34" charset="0"/>
                <a:cs typeface="Arial" pitchFamily="34" charset="0"/>
              </a:rPr>
              <a:t> et al. Lancet Infect Dis 2013</a:t>
            </a:r>
            <a:endParaRPr lang="en-US" sz="11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789206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01752" y="228600"/>
            <a:ext cx="8534400" cy="609600"/>
          </a:xfrm>
          <a:solidFill>
            <a:schemeClr val="bg2"/>
          </a:solidFill>
        </p:spPr>
        <p:txBody>
          <a:bodyPr>
            <a:noAutofit/>
          </a:bodyPr>
          <a:lstStyle/>
          <a:p>
            <a:pPr algn="l"/>
            <a:r>
              <a:rPr lang="en-US" sz="4000" dirty="0" smtClean="0">
                <a:solidFill>
                  <a:schemeClr val="bg2">
                    <a:lumMod val="25000"/>
                  </a:schemeClr>
                </a:solidFill>
              </a:rPr>
              <a:t>Disclosure Information</a:t>
            </a:r>
            <a:endParaRPr lang="en-US" sz="4000" dirty="0">
              <a:solidFill>
                <a:schemeClr val="bg2">
                  <a:lumMod val="25000"/>
                </a:schemeClr>
              </a:solidFill>
            </a:endParaRPr>
          </a:p>
        </p:txBody>
      </p:sp>
      <p:sp>
        <p:nvSpPr>
          <p:cNvPr id="5" name="Text Placeholder 4"/>
          <p:cNvSpPr>
            <a:spLocks noGrp="1"/>
          </p:cNvSpPr>
          <p:nvPr>
            <p:ph sz="quarter" idx="1"/>
          </p:nvPr>
        </p:nvSpPr>
        <p:spPr>
          <a:xfrm>
            <a:off x="301752" y="1905000"/>
            <a:ext cx="8503920" cy="4194048"/>
          </a:xfrm>
        </p:spPr>
        <p:txBody>
          <a:bodyPr>
            <a:normAutofit/>
          </a:bodyPr>
          <a:lstStyle/>
          <a:p>
            <a:pPr algn="l"/>
            <a:r>
              <a:rPr lang="en-US" sz="2400" cap="none" dirty="0" smtClean="0">
                <a:solidFill>
                  <a:schemeClr val="bg2">
                    <a:lumMod val="25000"/>
                  </a:schemeClr>
                </a:solidFill>
              </a:rPr>
              <a:t>In past 12 months: </a:t>
            </a:r>
          </a:p>
          <a:p>
            <a:pPr algn="l"/>
            <a:endParaRPr lang="en-US" sz="2400" cap="none" dirty="0" smtClean="0">
              <a:solidFill>
                <a:schemeClr val="bg2">
                  <a:lumMod val="25000"/>
                </a:schemeClr>
              </a:solidFill>
            </a:endParaRPr>
          </a:p>
          <a:p>
            <a:pPr lvl="1"/>
            <a:r>
              <a:rPr lang="en-US" sz="1900" cap="none" dirty="0" smtClean="0">
                <a:solidFill>
                  <a:schemeClr val="bg2">
                    <a:lumMod val="25000"/>
                  </a:schemeClr>
                </a:solidFill>
              </a:rPr>
              <a:t>Funding to institution: </a:t>
            </a:r>
            <a:r>
              <a:rPr lang="en-US" sz="1900" cap="none" dirty="0" smtClean="0">
                <a:solidFill>
                  <a:schemeClr val="bg2">
                    <a:lumMod val="25000"/>
                  </a:schemeClr>
                </a:solidFill>
              </a:rPr>
              <a:t>AbbVie</a:t>
            </a:r>
            <a:r>
              <a:rPr lang="en-US" sz="1900" dirty="0" smtClean="0">
                <a:solidFill>
                  <a:schemeClr val="bg2">
                    <a:lumMod val="25000"/>
                  </a:schemeClr>
                </a:solidFill>
              </a:rPr>
              <a:t> </a:t>
            </a:r>
            <a:r>
              <a:rPr lang="en-US" sz="1900" dirty="0" smtClean="0">
                <a:solidFill>
                  <a:schemeClr val="bg2">
                    <a:lumMod val="25000"/>
                  </a:schemeClr>
                </a:solidFill>
              </a:rPr>
              <a:t>Pharmaceuticals, Gilead Sciences</a:t>
            </a:r>
          </a:p>
          <a:p>
            <a:pPr lvl="1"/>
            <a:r>
              <a:rPr lang="en-US" sz="1900" dirty="0" smtClean="0">
                <a:solidFill>
                  <a:schemeClr val="bg2">
                    <a:lumMod val="25000"/>
                  </a:schemeClr>
                </a:solidFill>
              </a:rPr>
              <a:t>Scientific Advisory Board: Bristol-Myers Squibb</a:t>
            </a:r>
          </a:p>
          <a:p>
            <a:pPr algn="l"/>
            <a:endParaRPr lang="en-US" sz="2400" cap="none" dirty="0">
              <a:solidFill>
                <a:schemeClr val="bg2">
                  <a:lumMod val="25000"/>
                </a:schemeClr>
              </a:solidFill>
            </a:endParaRPr>
          </a:p>
        </p:txBody>
      </p:sp>
      <p:sp>
        <p:nvSpPr>
          <p:cNvPr id="8" name="Title 3"/>
          <p:cNvSpPr txBox="1">
            <a:spLocks/>
          </p:cNvSpPr>
          <p:nvPr/>
        </p:nvSpPr>
        <p:spPr bwMode="gray">
          <a:xfrm>
            <a:off x="301752" y="228600"/>
            <a:ext cx="8534400" cy="758952"/>
          </a:xfrm>
          <a:prstGeom prst="rect">
            <a:avLst/>
          </a:prstGeom>
          <a:solidFill>
            <a:schemeClr val="bg2"/>
          </a:solidFill>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dirty="0" smtClean="0">
                <a:ln>
                  <a:noFill/>
                </a:ln>
                <a:solidFill>
                  <a:schemeClr val="bg2">
                    <a:lumMod val="25000"/>
                  </a:schemeClr>
                </a:solidFill>
                <a:effectLst/>
                <a:uLnTx/>
                <a:uFillTx/>
                <a:latin typeface="Arial" pitchFamily="34" charset="0"/>
                <a:ea typeface="+mj-ea"/>
                <a:cs typeface="Arial" pitchFamily="34" charset="0"/>
              </a:rPr>
              <a:t>Disclosure</a:t>
            </a:r>
            <a:r>
              <a:rPr kumimoji="0" lang="en-US" sz="3300" b="1" i="0" u="none" strike="noStrike" kern="1200" cap="none" spc="0" normalizeH="0" noProof="0" dirty="0" smtClean="0">
                <a:ln>
                  <a:noFill/>
                </a:ln>
                <a:solidFill>
                  <a:schemeClr val="bg2">
                    <a:lumMod val="25000"/>
                  </a:schemeClr>
                </a:solidFill>
                <a:effectLst/>
                <a:uLnTx/>
                <a:uFillTx/>
                <a:latin typeface="Arial" pitchFamily="34" charset="0"/>
                <a:ea typeface="+mj-ea"/>
                <a:cs typeface="Arial" pitchFamily="34" charset="0"/>
              </a:rPr>
              <a:t> Information</a:t>
            </a:r>
            <a:endParaRPr kumimoji="0" lang="en-US" sz="3300" b="1" i="0" u="none" strike="noStrike" kern="1200" cap="none" spc="0" normalizeH="0" baseline="0" noProof="0" dirty="0">
              <a:ln>
                <a:noFill/>
              </a:ln>
              <a:solidFill>
                <a:schemeClr val="bg2">
                  <a:lumMod val="25000"/>
                </a:schemeClr>
              </a:solidFill>
              <a:effectLst/>
              <a:uLnTx/>
              <a:uFillTx/>
              <a:latin typeface="Arial" pitchFamily="34" charset="0"/>
              <a:ea typeface="+mj-ea"/>
              <a:cs typeface="Arial" pitchFamily="34" charset="0"/>
            </a:endParaRPr>
          </a:p>
        </p:txBody>
      </p:sp>
      <p:pic>
        <p:nvPicPr>
          <p:cNvPr id="7" name="Picture 6" descr="NEW_IASUSAlogo-transparent-background.gif"/>
          <p:cNvPicPr>
            <a:picLocks noChangeAspect="1"/>
          </p:cNvPicPr>
          <p:nvPr/>
        </p:nvPicPr>
        <p:blipFill>
          <a:blip r:embed="rId2" cstate="print"/>
          <a:stretch>
            <a:fillRect/>
          </a:stretch>
        </p:blipFill>
        <p:spPr>
          <a:xfrm>
            <a:off x="7543800" y="5981699"/>
            <a:ext cx="1143000" cy="2667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txBox="1">
            <a:spLocks/>
          </p:cNvSpPr>
          <p:nvPr/>
        </p:nvSpPr>
        <p:spPr>
          <a:xfrm>
            <a:off x="304800" y="228600"/>
            <a:ext cx="8534400" cy="758952"/>
          </a:xfrm>
          <a:prstGeom prst="rect">
            <a:avLst/>
          </a:prstGeom>
          <a:noFill/>
        </p:spPr>
        <p:txBody>
          <a:bodyPr/>
          <a:lstStyle/>
          <a:p>
            <a:pPr lvl="0" algn="ctr">
              <a:spcBef>
                <a:spcPct val="0"/>
              </a:spcBef>
              <a:defRPr/>
            </a:pPr>
            <a:r>
              <a:rPr lang="en-US" sz="2400" b="1" dirty="0" err="1">
                <a:solidFill>
                  <a:schemeClr val="bg2">
                    <a:lumMod val="25000"/>
                  </a:schemeClr>
                </a:solidFill>
                <a:latin typeface="Arial" pitchFamily="34" charset="0"/>
                <a:ea typeface="+mj-ea"/>
                <a:cs typeface="Arial" pitchFamily="34" charset="0"/>
              </a:rPr>
              <a:t>Hep</a:t>
            </a:r>
            <a:r>
              <a:rPr lang="en-US" sz="2400" b="1" dirty="0">
                <a:solidFill>
                  <a:schemeClr val="bg2">
                    <a:lumMod val="25000"/>
                  </a:schemeClr>
                </a:solidFill>
                <a:latin typeface="Arial" pitchFamily="34" charset="0"/>
                <a:ea typeface="+mj-ea"/>
                <a:cs typeface="Arial" pitchFamily="34" charset="0"/>
              </a:rPr>
              <a:t>-Net Trial shows delays not as effective, but </a:t>
            </a:r>
            <a:r>
              <a:rPr lang="en-US" sz="2400" b="1" dirty="0" smtClean="0">
                <a:solidFill>
                  <a:schemeClr val="bg2">
                    <a:lumMod val="25000"/>
                  </a:schemeClr>
                </a:solidFill>
                <a:latin typeface="Arial" pitchFamily="34" charset="0"/>
                <a:ea typeface="+mj-ea"/>
                <a:cs typeface="Arial" pitchFamily="34" charset="0"/>
              </a:rPr>
              <a:t>completers </a:t>
            </a:r>
            <a:r>
              <a:rPr lang="en-US" sz="2400" b="1" dirty="0">
                <a:solidFill>
                  <a:schemeClr val="bg2">
                    <a:lumMod val="25000"/>
                  </a:schemeClr>
                </a:solidFill>
                <a:latin typeface="Arial" pitchFamily="34" charset="0"/>
                <a:ea typeface="+mj-ea"/>
                <a:cs typeface="Arial" pitchFamily="34" charset="0"/>
              </a:rPr>
              <a:t>of therapy did quite well</a:t>
            </a:r>
            <a:endParaRPr kumimoji="0" lang="en-US" sz="2400" b="1" i="0" u="none" strike="noStrike" kern="1200" cap="none" spc="0" normalizeH="0" baseline="0" noProof="0" dirty="0">
              <a:ln>
                <a:noFill/>
              </a:ln>
              <a:solidFill>
                <a:schemeClr val="bg2">
                  <a:lumMod val="25000"/>
                </a:schemeClr>
              </a:solidFill>
              <a:effectLst/>
              <a:uLnTx/>
              <a:uFillTx/>
              <a:latin typeface="Arial" pitchFamily="34" charset="0"/>
              <a:ea typeface="+mj-ea"/>
              <a:cs typeface="Arial" pitchFamily="34" charset="0"/>
            </a:endParaRPr>
          </a:p>
        </p:txBody>
      </p:sp>
      <p:sp>
        <p:nvSpPr>
          <p:cNvPr id="12" name="TextBox 11"/>
          <p:cNvSpPr txBox="1"/>
          <p:nvPr/>
        </p:nvSpPr>
        <p:spPr>
          <a:xfrm>
            <a:off x="152400" y="1203960"/>
            <a:ext cx="4343400" cy="5078313"/>
          </a:xfrm>
          <a:prstGeom prst="rect">
            <a:avLst/>
          </a:prstGeom>
          <a:noFill/>
        </p:spPr>
        <p:txBody>
          <a:bodyPr wrap="square" rtlCol="0">
            <a:spAutoFit/>
          </a:bodyPr>
          <a:lstStyle/>
          <a:p>
            <a:pPr marL="342900" indent="-342900">
              <a:spcAft>
                <a:spcPts val="1200"/>
              </a:spcAft>
              <a:buFont typeface="Arial"/>
              <a:buChar char="•"/>
            </a:pPr>
            <a:r>
              <a:rPr lang="en-US" sz="2400" dirty="0" smtClean="0">
                <a:latin typeface="Arial" pitchFamily="34" charset="0"/>
                <a:cs typeface="Arial" pitchFamily="34" charset="0"/>
              </a:rPr>
              <a:t>Group A: immediate</a:t>
            </a:r>
          </a:p>
          <a:p>
            <a:pPr marL="342900" indent="-342900">
              <a:spcAft>
                <a:spcPts val="1200"/>
              </a:spcAft>
              <a:buFont typeface="Arial"/>
              <a:buChar char="•"/>
            </a:pPr>
            <a:r>
              <a:rPr lang="en-US" sz="2400" dirty="0" smtClean="0">
                <a:latin typeface="Arial" pitchFamily="34" charset="0"/>
                <a:cs typeface="Arial" pitchFamily="34" charset="0"/>
              </a:rPr>
              <a:t>Group B: delayed</a:t>
            </a:r>
          </a:p>
          <a:p>
            <a:pPr marL="800100" lvl="1" indent="-342900">
              <a:spcAft>
                <a:spcPts val="1200"/>
              </a:spcAft>
              <a:buFont typeface="Arial"/>
              <a:buChar char="•"/>
            </a:pPr>
            <a:r>
              <a:rPr lang="en-US" sz="2400" dirty="0" smtClean="0">
                <a:latin typeface="Arial" pitchFamily="34" charset="0"/>
                <a:cs typeface="Arial" pitchFamily="34" charset="0"/>
              </a:rPr>
              <a:t>11 or 52 on delayed arm spontaneously cleared</a:t>
            </a:r>
          </a:p>
          <a:p>
            <a:pPr marL="342900" indent="-342900">
              <a:spcAft>
                <a:spcPts val="1200"/>
              </a:spcAft>
              <a:buFont typeface="Arial"/>
              <a:buChar char="•"/>
            </a:pPr>
            <a:r>
              <a:rPr lang="en-US" sz="2400" dirty="0" smtClean="0">
                <a:latin typeface="Arial" pitchFamily="34" charset="0"/>
                <a:cs typeface="Arial" pitchFamily="34" charset="0"/>
              </a:rPr>
              <a:t>Group C: immediate (if no symptoms)</a:t>
            </a:r>
            <a:endParaRPr lang="en-US" sz="2400" dirty="0">
              <a:latin typeface="Arial" pitchFamily="34" charset="0"/>
              <a:cs typeface="Arial" pitchFamily="34" charset="0"/>
            </a:endParaRPr>
          </a:p>
          <a:p>
            <a:pPr marL="342900" indent="-342900">
              <a:spcAft>
                <a:spcPts val="1200"/>
              </a:spcAft>
              <a:buFont typeface="Arial"/>
              <a:buChar char="•"/>
            </a:pPr>
            <a:r>
              <a:rPr lang="en-US" sz="2400" dirty="0" smtClean="0">
                <a:latin typeface="Arial" pitchFamily="34" charset="0"/>
                <a:cs typeface="Arial" pitchFamily="34" charset="0"/>
              </a:rPr>
              <a:t>PEG/RBV not as effective, but highly dependent on adherence</a:t>
            </a:r>
          </a:p>
          <a:p>
            <a:pPr marL="342900" indent="-342900">
              <a:spcAft>
                <a:spcPts val="1200"/>
              </a:spcAft>
              <a:buFont typeface="Arial"/>
              <a:buChar char="•"/>
            </a:pPr>
            <a:endParaRPr lang="en-US" sz="2400" dirty="0">
              <a:latin typeface="Arial" pitchFamily="34" charset="0"/>
              <a:cs typeface="Arial" pitchFamily="34" charset="0"/>
            </a:endParaRPr>
          </a:p>
          <a:p>
            <a:pPr>
              <a:spcAft>
                <a:spcPts val="1200"/>
              </a:spcAft>
            </a:pPr>
            <a:endParaRPr lang="en-US" sz="2400" dirty="0" smtClean="0">
              <a:latin typeface="Arial" pitchFamily="34" charset="0"/>
              <a:cs typeface="Arial" pitchFamily="34" charset="0"/>
            </a:endParaRPr>
          </a:p>
        </p:txBody>
      </p:sp>
      <p:sp>
        <p:nvSpPr>
          <p:cNvPr id="6" name="TextBox 5"/>
          <p:cNvSpPr txBox="1"/>
          <p:nvPr/>
        </p:nvSpPr>
        <p:spPr>
          <a:xfrm>
            <a:off x="228600" y="6324600"/>
            <a:ext cx="8686800" cy="261610"/>
          </a:xfrm>
          <a:prstGeom prst="rect">
            <a:avLst/>
          </a:prstGeom>
          <a:noFill/>
        </p:spPr>
        <p:txBody>
          <a:bodyPr wrap="square" rtlCol="0">
            <a:spAutoFit/>
          </a:bodyPr>
          <a:lstStyle/>
          <a:p>
            <a:r>
              <a:rPr lang="en-US" sz="1100" dirty="0">
                <a:solidFill>
                  <a:schemeClr val="bg1"/>
                </a:solidFill>
                <a:latin typeface="Arial" pitchFamily="34" charset="0"/>
                <a:cs typeface="Arial" pitchFamily="34" charset="0"/>
              </a:rPr>
              <a:t>Source:  </a:t>
            </a:r>
            <a:r>
              <a:rPr lang="en-US" sz="1100" dirty="0" err="1" smtClean="0">
                <a:solidFill>
                  <a:schemeClr val="bg1"/>
                </a:solidFill>
                <a:latin typeface="Arial" pitchFamily="34" charset="0"/>
                <a:cs typeface="Arial" pitchFamily="34" charset="0"/>
              </a:rPr>
              <a:t>Detering</a:t>
            </a:r>
            <a:r>
              <a:rPr lang="en-US" sz="1100" dirty="0" smtClean="0">
                <a:solidFill>
                  <a:schemeClr val="bg1"/>
                </a:solidFill>
                <a:latin typeface="Arial" pitchFamily="34" charset="0"/>
                <a:cs typeface="Arial" pitchFamily="34" charset="0"/>
              </a:rPr>
              <a:t> et al. Lancet Infect Dis 2013</a:t>
            </a:r>
            <a:endParaRPr lang="en-US" sz="1100" dirty="0">
              <a:solidFill>
                <a:schemeClr val="bg1"/>
              </a:solidFill>
              <a:latin typeface="Arial" pitchFamily="34" charset="0"/>
              <a:cs typeface="Arial" pitchFamily="34" charset="0"/>
            </a:endParaRPr>
          </a:p>
        </p:txBody>
      </p:sp>
      <p:graphicFrame>
        <p:nvGraphicFramePr>
          <p:cNvPr id="7" name="Object 4"/>
          <p:cNvGraphicFramePr>
            <a:graphicFrameLocks noChangeAspect="1"/>
          </p:cNvGraphicFramePr>
          <p:nvPr>
            <p:extLst>
              <p:ext uri="{D42A27DB-BD31-4B8C-83A1-F6EECF244321}">
                <p14:modId xmlns:p14="http://schemas.microsoft.com/office/powerpoint/2010/main" val="4049121652"/>
              </p:ext>
            </p:extLst>
          </p:nvPr>
        </p:nvGraphicFramePr>
        <p:xfrm>
          <a:off x="4800600" y="2590800"/>
          <a:ext cx="3214914" cy="3035300"/>
        </p:xfrm>
        <a:graphic>
          <a:graphicData uri="http://schemas.openxmlformats.org/presentationml/2006/ole">
            <mc:AlternateContent xmlns:mc="http://schemas.openxmlformats.org/markup-compatibility/2006">
              <mc:Choice xmlns:v="urn:schemas-microsoft-com:vml" Requires="v">
                <p:oleObj spid="_x0000_s3091" name="Chart" r:id="rId3" imgW="0" imgH="0" progId="MSGraph.Chart.8">
                  <p:embed/>
                </p:oleObj>
              </mc:Choice>
              <mc:Fallback>
                <p:oleObj name="Chart" r:id="rId3" imgW="0" imgH="0" progId="MSGraph.Chart.8">
                  <p:embed/>
                  <p:pic>
                    <p:nvPicPr>
                      <p:cNvPr id="0" name=""/>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590800"/>
                        <a:ext cx="3214914" cy="30353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7039333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txBox="1">
            <a:spLocks/>
          </p:cNvSpPr>
          <p:nvPr/>
        </p:nvSpPr>
        <p:spPr>
          <a:xfrm>
            <a:off x="304800" y="228600"/>
            <a:ext cx="8534400" cy="758952"/>
          </a:xfrm>
          <a:prstGeom prst="rect">
            <a:avLst/>
          </a:prstGeom>
          <a:noFill/>
        </p:spPr>
        <p:txBody>
          <a:bodyPr/>
          <a:lstStyle/>
          <a:p>
            <a:pPr lvl="0" algn="ctr">
              <a:spcBef>
                <a:spcPct val="0"/>
              </a:spcBef>
              <a:defRPr/>
            </a:pPr>
            <a:r>
              <a:rPr lang="en-US" sz="2400" b="1" noProof="0" dirty="0" smtClean="0">
                <a:solidFill>
                  <a:schemeClr val="bg2">
                    <a:lumMod val="25000"/>
                  </a:schemeClr>
                </a:solidFill>
                <a:latin typeface="Arial" pitchFamily="34" charset="0"/>
                <a:ea typeface="+mj-ea"/>
                <a:cs typeface="Arial" pitchFamily="34" charset="0"/>
              </a:rPr>
              <a:t>PEG/RBV </a:t>
            </a:r>
            <a:r>
              <a:rPr lang="en-US" sz="2400" b="1" noProof="0" dirty="0" smtClean="0">
                <a:solidFill>
                  <a:schemeClr val="bg2">
                    <a:lumMod val="25000"/>
                  </a:schemeClr>
                </a:solidFill>
                <a:latin typeface="Arial" pitchFamily="34" charset="0"/>
                <a:ea typeface="+mj-ea"/>
                <a:cs typeface="Arial" pitchFamily="34" charset="0"/>
              </a:rPr>
              <a:t>+ </a:t>
            </a:r>
            <a:r>
              <a:rPr lang="en-US" sz="2400" b="1" noProof="0" dirty="0" err="1" smtClean="0">
                <a:solidFill>
                  <a:schemeClr val="bg2">
                    <a:lumMod val="25000"/>
                  </a:schemeClr>
                </a:solidFill>
                <a:latin typeface="Arial" pitchFamily="34" charset="0"/>
                <a:ea typeface="+mj-ea"/>
                <a:cs typeface="Arial" pitchFamily="34" charset="0"/>
              </a:rPr>
              <a:t>telaprevir</a:t>
            </a:r>
            <a:r>
              <a:rPr lang="en-US" sz="2400" b="1" noProof="0" dirty="0" smtClean="0">
                <a:solidFill>
                  <a:schemeClr val="bg2">
                    <a:lumMod val="25000"/>
                  </a:schemeClr>
                </a:solidFill>
                <a:latin typeface="Arial" pitchFamily="34" charset="0"/>
                <a:ea typeface="+mj-ea"/>
                <a:cs typeface="Arial" pitchFamily="34" charset="0"/>
              </a:rPr>
              <a:t> for total 12 weeks</a:t>
            </a:r>
            <a:endParaRPr kumimoji="0" lang="en-US" sz="2400" b="1" i="0" u="none" strike="noStrike" kern="1200" cap="none" spc="0" normalizeH="0" baseline="0" noProof="0" dirty="0">
              <a:ln>
                <a:noFill/>
              </a:ln>
              <a:solidFill>
                <a:schemeClr val="bg2">
                  <a:lumMod val="25000"/>
                </a:schemeClr>
              </a:solidFill>
              <a:effectLst/>
              <a:uLnTx/>
              <a:uFillTx/>
              <a:latin typeface="Arial" pitchFamily="34" charset="0"/>
              <a:ea typeface="+mj-ea"/>
              <a:cs typeface="Arial" pitchFamily="34" charset="0"/>
            </a:endParaRPr>
          </a:p>
        </p:txBody>
      </p:sp>
      <p:sp>
        <p:nvSpPr>
          <p:cNvPr id="12" name="TextBox 11"/>
          <p:cNvSpPr txBox="1"/>
          <p:nvPr/>
        </p:nvSpPr>
        <p:spPr>
          <a:xfrm>
            <a:off x="152400" y="1203960"/>
            <a:ext cx="8763000" cy="6740306"/>
          </a:xfrm>
          <a:prstGeom prst="rect">
            <a:avLst/>
          </a:prstGeom>
          <a:noFill/>
        </p:spPr>
        <p:txBody>
          <a:bodyPr wrap="square" rtlCol="0">
            <a:spAutoFit/>
          </a:bodyPr>
          <a:lstStyle/>
          <a:p>
            <a:pPr marL="342900" indent="-342900">
              <a:spcAft>
                <a:spcPts val="1200"/>
              </a:spcAft>
              <a:buFont typeface="Arial"/>
              <a:buChar char="•"/>
            </a:pPr>
            <a:r>
              <a:rPr lang="en-US" sz="2400" dirty="0" smtClean="0">
                <a:latin typeface="Arial" pitchFamily="34" charset="0"/>
                <a:cs typeface="Arial" pitchFamily="34" charset="0"/>
              </a:rPr>
              <a:t>41 patients with HIV + aHCV enrolled from 2011-2012</a:t>
            </a:r>
          </a:p>
          <a:p>
            <a:pPr marL="800100" lvl="1" indent="-342900">
              <a:spcAft>
                <a:spcPts val="1200"/>
              </a:spcAft>
              <a:buFont typeface="Arial"/>
              <a:buChar char="•"/>
            </a:pPr>
            <a:r>
              <a:rPr lang="en-US" sz="2400" dirty="0" smtClean="0">
                <a:latin typeface="Arial" pitchFamily="34" charset="0"/>
                <a:cs typeface="Arial" pitchFamily="34" charset="0"/>
              </a:rPr>
              <a:t>7 non-GT1</a:t>
            </a:r>
          </a:p>
          <a:p>
            <a:pPr marL="800100" lvl="1" indent="-342900">
              <a:spcAft>
                <a:spcPts val="1200"/>
              </a:spcAft>
              <a:buFont typeface="Arial"/>
              <a:buChar char="•"/>
            </a:pPr>
            <a:r>
              <a:rPr lang="en-US" sz="2400" dirty="0" smtClean="0">
                <a:latin typeface="Arial" pitchFamily="34" charset="0"/>
                <a:cs typeface="Arial" pitchFamily="34" charset="0"/>
              </a:rPr>
              <a:t>7 did not have access</a:t>
            </a:r>
          </a:p>
          <a:p>
            <a:pPr marL="800100" lvl="1" indent="-342900">
              <a:spcAft>
                <a:spcPts val="1200"/>
              </a:spcAft>
              <a:buFont typeface="Arial"/>
              <a:buChar char="•"/>
            </a:pPr>
            <a:r>
              <a:rPr lang="en-US" sz="2400" dirty="0" smtClean="0">
                <a:latin typeface="Arial" pitchFamily="34" charset="0"/>
                <a:cs typeface="Arial" pitchFamily="34" charset="0"/>
              </a:rPr>
              <a:t>5 spontaneously cleared</a:t>
            </a:r>
          </a:p>
          <a:p>
            <a:pPr marL="800100" lvl="1" indent="-342900">
              <a:spcAft>
                <a:spcPts val="1200"/>
              </a:spcAft>
              <a:buFont typeface="Arial"/>
              <a:buChar char="•"/>
            </a:pPr>
            <a:r>
              <a:rPr lang="en-US" sz="2400" dirty="0" smtClean="0">
                <a:latin typeface="Arial" pitchFamily="34" charset="0"/>
                <a:cs typeface="Arial" pitchFamily="34" charset="0"/>
              </a:rPr>
              <a:t>2 refused treatment</a:t>
            </a:r>
          </a:p>
          <a:p>
            <a:pPr marL="342900" indent="-342900">
              <a:spcAft>
                <a:spcPts val="1200"/>
              </a:spcAft>
              <a:buFont typeface="Arial"/>
              <a:buChar char="•"/>
            </a:pPr>
            <a:r>
              <a:rPr lang="en-US" sz="2400" dirty="0" smtClean="0">
                <a:latin typeface="Arial" pitchFamily="34" charset="0"/>
                <a:cs typeface="Arial" pitchFamily="34" charset="0"/>
              </a:rPr>
              <a:t>19 patients treated: median age 44</a:t>
            </a:r>
          </a:p>
          <a:p>
            <a:pPr marL="800100" lvl="1" indent="-342900">
              <a:spcAft>
                <a:spcPts val="1200"/>
              </a:spcAft>
              <a:buFont typeface="Arial"/>
              <a:buChar char="•"/>
            </a:pPr>
            <a:r>
              <a:rPr lang="en-US" sz="2400" dirty="0" smtClean="0">
                <a:latin typeface="Arial" pitchFamily="34" charset="0"/>
                <a:cs typeface="Arial" pitchFamily="34" charset="0"/>
              </a:rPr>
              <a:t>12 IL28B genotype CC (63%)</a:t>
            </a:r>
          </a:p>
          <a:p>
            <a:pPr marL="800100" lvl="1" indent="-342900">
              <a:spcAft>
                <a:spcPts val="1200"/>
              </a:spcAft>
              <a:buFont typeface="Arial"/>
              <a:buChar char="•"/>
            </a:pPr>
            <a:r>
              <a:rPr lang="en-US" sz="2400" dirty="0" smtClean="0">
                <a:latin typeface="Arial" pitchFamily="34" charset="0"/>
                <a:cs typeface="Arial" pitchFamily="34" charset="0"/>
              </a:rPr>
              <a:t>SVR12: 16/19 84%</a:t>
            </a:r>
          </a:p>
          <a:p>
            <a:pPr marL="800100" lvl="1" indent="-342900">
              <a:spcAft>
                <a:spcPts val="1200"/>
              </a:spcAft>
              <a:buFont typeface="Arial"/>
              <a:buChar char="•"/>
            </a:pPr>
            <a:r>
              <a:rPr lang="en-US" sz="2400" dirty="0" smtClean="0">
                <a:latin typeface="Arial" pitchFamily="34" charset="0"/>
                <a:cs typeface="Arial" pitchFamily="34" charset="0"/>
              </a:rPr>
              <a:t>Historical SVR 63% with PEG/RBV</a:t>
            </a:r>
          </a:p>
          <a:p>
            <a:pPr marL="800100" lvl="1" indent="-342900">
              <a:spcAft>
                <a:spcPts val="1200"/>
              </a:spcAft>
              <a:buFont typeface="Arial"/>
              <a:buChar char="•"/>
            </a:pPr>
            <a:endParaRPr lang="en-US" sz="2400" dirty="0" smtClean="0">
              <a:latin typeface="Arial" pitchFamily="34" charset="0"/>
              <a:cs typeface="Arial" pitchFamily="34" charset="0"/>
            </a:endParaRPr>
          </a:p>
          <a:p>
            <a:pPr marL="342900" indent="-342900">
              <a:spcAft>
                <a:spcPts val="1200"/>
              </a:spcAft>
              <a:buFont typeface="Arial"/>
              <a:buChar char="•"/>
            </a:pPr>
            <a:endParaRPr lang="en-US" sz="2400" dirty="0" smtClean="0">
              <a:latin typeface="Arial" pitchFamily="34" charset="0"/>
              <a:cs typeface="Arial" pitchFamily="34" charset="0"/>
            </a:endParaRPr>
          </a:p>
          <a:p>
            <a:pPr marL="342900" indent="-342900">
              <a:spcAft>
                <a:spcPts val="1200"/>
              </a:spcAft>
              <a:buFont typeface="Arial"/>
              <a:buChar char="•"/>
            </a:pPr>
            <a:endParaRPr lang="en-US" sz="2400" dirty="0">
              <a:latin typeface="Arial" pitchFamily="34" charset="0"/>
              <a:cs typeface="Arial" pitchFamily="34" charset="0"/>
            </a:endParaRPr>
          </a:p>
          <a:p>
            <a:pPr>
              <a:spcAft>
                <a:spcPts val="1200"/>
              </a:spcAft>
            </a:pPr>
            <a:endParaRPr lang="en-US" sz="2400" dirty="0" smtClean="0">
              <a:latin typeface="Arial" pitchFamily="34" charset="0"/>
              <a:cs typeface="Arial" pitchFamily="34" charset="0"/>
            </a:endParaRPr>
          </a:p>
        </p:txBody>
      </p:sp>
      <p:sp>
        <p:nvSpPr>
          <p:cNvPr id="6" name="TextBox 5"/>
          <p:cNvSpPr txBox="1"/>
          <p:nvPr/>
        </p:nvSpPr>
        <p:spPr>
          <a:xfrm>
            <a:off x="228600" y="6324600"/>
            <a:ext cx="8686800" cy="261610"/>
          </a:xfrm>
          <a:prstGeom prst="rect">
            <a:avLst/>
          </a:prstGeom>
          <a:noFill/>
        </p:spPr>
        <p:txBody>
          <a:bodyPr wrap="square" rtlCol="0">
            <a:spAutoFit/>
          </a:bodyPr>
          <a:lstStyle/>
          <a:p>
            <a:r>
              <a:rPr lang="en-US" sz="1100" dirty="0">
                <a:solidFill>
                  <a:schemeClr val="bg1"/>
                </a:solidFill>
                <a:latin typeface="Arial" pitchFamily="34" charset="0"/>
                <a:cs typeface="Arial" pitchFamily="34" charset="0"/>
              </a:rPr>
              <a:t>Source:  </a:t>
            </a:r>
            <a:r>
              <a:rPr lang="en-US" sz="1100" dirty="0" err="1" smtClean="0">
                <a:solidFill>
                  <a:schemeClr val="bg1"/>
                </a:solidFill>
                <a:latin typeface="Arial" pitchFamily="34" charset="0"/>
                <a:cs typeface="Arial" pitchFamily="34" charset="0"/>
              </a:rPr>
              <a:t>Fierer</a:t>
            </a:r>
            <a:r>
              <a:rPr lang="en-US" sz="1100" dirty="0" smtClean="0">
                <a:solidFill>
                  <a:schemeClr val="bg1"/>
                </a:solidFill>
                <a:latin typeface="Arial" pitchFamily="34" charset="0"/>
                <a:cs typeface="Arial" pitchFamily="34" charset="0"/>
              </a:rPr>
              <a:t> et al. Clinical Infectious Diseases 2013</a:t>
            </a:r>
            <a:endParaRPr lang="en-US" sz="11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9979475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txBox="1">
            <a:spLocks/>
          </p:cNvSpPr>
          <p:nvPr/>
        </p:nvSpPr>
        <p:spPr>
          <a:xfrm>
            <a:off x="304800" y="228600"/>
            <a:ext cx="8534400" cy="758952"/>
          </a:xfrm>
          <a:prstGeom prst="rect">
            <a:avLst/>
          </a:prstGeom>
          <a:noFill/>
        </p:spPr>
        <p:txBody>
          <a:bodyPr/>
          <a:lstStyle/>
          <a:p>
            <a:pPr lvl="0" algn="ctr">
              <a:spcBef>
                <a:spcPct val="0"/>
              </a:spcBef>
              <a:defRPr/>
            </a:pPr>
            <a:r>
              <a:rPr lang="en-US" sz="2400" b="1" noProof="0" dirty="0" smtClean="0">
                <a:solidFill>
                  <a:schemeClr val="bg2">
                    <a:lumMod val="25000"/>
                  </a:schemeClr>
                </a:solidFill>
                <a:latin typeface="Arial" pitchFamily="34" charset="0"/>
                <a:ea typeface="+mj-ea"/>
                <a:cs typeface="Arial" pitchFamily="34" charset="0"/>
              </a:rPr>
              <a:t>What to do </a:t>
            </a:r>
            <a:r>
              <a:rPr lang="en-US" sz="2400" b="1" noProof="0" dirty="0" err="1" smtClean="0">
                <a:solidFill>
                  <a:schemeClr val="bg2">
                    <a:lumMod val="25000"/>
                  </a:schemeClr>
                </a:solidFill>
                <a:latin typeface="Arial" pitchFamily="34" charset="0"/>
                <a:ea typeface="+mj-ea"/>
                <a:cs typeface="Arial" pitchFamily="34" charset="0"/>
              </a:rPr>
              <a:t>whil</a:t>
            </a:r>
            <a:r>
              <a:rPr lang="en-US" sz="2400" b="1" dirty="0" smtClean="0">
                <a:solidFill>
                  <a:schemeClr val="bg2">
                    <a:lumMod val="25000"/>
                  </a:schemeClr>
                </a:solidFill>
                <a:latin typeface="Arial" pitchFamily="34" charset="0"/>
                <a:ea typeface="+mj-ea"/>
                <a:cs typeface="Arial" pitchFamily="34" charset="0"/>
              </a:rPr>
              <a:t>e awaiting data from interferon-free regimens? </a:t>
            </a:r>
            <a:endParaRPr kumimoji="0" lang="en-US" sz="2400" b="1" i="0" u="none" strike="noStrike" kern="1200" cap="none" spc="0" normalizeH="0" baseline="0" noProof="0" dirty="0">
              <a:ln>
                <a:noFill/>
              </a:ln>
              <a:solidFill>
                <a:schemeClr val="bg2">
                  <a:lumMod val="25000"/>
                </a:schemeClr>
              </a:solidFill>
              <a:effectLst/>
              <a:uLnTx/>
              <a:uFillTx/>
              <a:latin typeface="Arial" pitchFamily="34" charset="0"/>
              <a:ea typeface="+mj-ea"/>
              <a:cs typeface="Arial" pitchFamily="34" charset="0"/>
            </a:endParaRPr>
          </a:p>
        </p:txBody>
      </p:sp>
      <p:sp>
        <p:nvSpPr>
          <p:cNvPr id="12" name="TextBox 11"/>
          <p:cNvSpPr txBox="1"/>
          <p:nvPr/>
        </p:nvSpPr>
        <p:spPr>
          <a:xfrm>
            <a:off x="214265" y="1219200"/>
            <a:ext cx="8686800" cy="5940088"/>
          </a:xfrm>
          <a:prstGeom prst="rect">
            <a:avLst/>
          </a:prstGeom>
          <a:noFill/>
        </p:spPr>
        <p:txBody>
          <a:bodyPr wrap="square" rtlCol="0">
            <a:spAutoFit/>
          </a:bodyPr>
          <a:lstStyle/>
          <a:p>
            <a:pPr marL="342900" indent="-342900">
              <a:spcAft>
                <a:spcPts val="1200"/>
              </a:spcAft>
              <a:buFont typeface="Arial"/>
              <a:buChar char="•"/>
            </a:pPr>
            <a:r>
              <a:rPr lang="en-US" sz="2200" dirty="0" smtClean="0">
                <a:latin typeface="Arial" pitchFamily="34" charset="0"/>
                <a:cs typeface="Arial" pitchFamily="34" charset="0"/>
              </a:rPr>
              <a:t>All published data are in interferon-era</a:t>
            </a:r>
          </a:p>
          <a:p>
            <a:pPr marL="800100" lvl="1" indent="-342900">
              <a:spcAft>
                <a:spcPts val="1200"/>
              </a:spcAft>
              <a:buFont typeface="Arial"/>
              <a:buChar char="•"/>
            </a:pPr>
            <a:r>
              <a:rPr lang="en-US" sz="2200" dirty="0" smtClean="0">
                <a:latin typeface="Arial" pitchFamily="34" charset="0"/>
                <a:cs typeface="Arial" pitchFamily="34" charset="0"/>
              </a:rPr>
              <a:t>Could use shortened course PEG-IFN +/- RBV</a:t>
            </a:r>
          </a:p>
          <a:p>
            <a:pPr marL="800100" lvl="1" indent="-342900">
              <a:spcAft>
                <a:spcPts val="1200"/>
              </a:spcAft>
              <a:buFont typeface="Arial"/>
              <a:buChar char="•"/>
            </a:pPr>
            <a:r>
              <a:rPr lang="en-US" sz="2200" dirty="0" smtClean="0">
                <a:latin typeface="Arial" pitchFamily="34" charset="0"/>
                <a:cs typeface="Arial" pitchFamily="34" charset="0"/>
              </a:rPr>
              <a:t>Many patients and providers may shun side effects</a:t>
            </a:r>
          </a:p>
          <a:p>
            <a:pPr marL="342900" indent="-342900">
              <a:spcAft>
                <a:spcPts val="1200"/>
              </a:spcAft>
              <a:buFont typeface="Arial"/>
              <a:buChar char="•"/>
            </a:pPr>
            <a:r>
              <a:rPr lang="en-US" sz="2200" dirty="0" smtClean="0">
                <a:latin typeface="Arial" pitchFamily="34" charset="0"/>
                <a:cs typeface="Arial" pitchFamily="34" charset="0"/>
              </a:rPr>
              <a:t>Reasonable to wait for spontaneous clearance unless risk of transmission is high</a:t>
            </a:r>
          </a:p>
          <a:p>
            <a:pPr marL="800100" lvl="1" indent="-342900">
              <a:spcAft>
                <a:spcPts val="1200"/>
              </a:spcAft>
              <a:buFont typeface="Arial"/>
              <a:buChar char="•"/>
            </a:pPr>
            <a:r>
              <a:rPr lang="en-US" sz="2200" dirty="0" smtClean="0">
                <a:latin typeface="Arial" pitchFamily="34" charset="0"/>
                <a:cs typeface="Arial" pitchFamily="34" charset="0"/>
              </a:rPr>
              <a:t>Surgeon suffering aHCV after needlestick injury</a:t>
            </a:r>
          </a:p>
          <a:p>
            <a:pPr marL="800100" lvl="1" indent="-342900">
              <a:spcAft>
                <a:spcPts val="1200"/>
              </a:spcAft>
              <a:buFont typeface="Arial"/>
              <a:buChar char="•"/>
            </a:pPr>
            <a:r>
              <a:rPr lang="en-US" sz="2200" dirty="0" smtClean="0">
                <a:latin typeface="Arial" pitchFamily="34" charset="0"/>
                <a:cs typeface="Arial" pitchFamily="34" charset="0"/>
              </a:rPr>
              <a:t>Active PWID</a:t>
            </a:r>
          </a:p>
          <a:p>
            <a:pPr marL="342900" indent="-342900">
              <a:spcAft>
                <a:spcPts val="1200"/>
              </a:spcAft>
              <a:buFont typeface="Arial"/>
              <a:buChar char="•"/>
            </a:pPr>
            <a:r>
              <a:rPr lang="en-US" sz="2200" dirty="0" smtClean="0">
                <a:latin typeface="Arial" pitchFamily="34" charset="0"/>
                <a:cs typeface="Arial" pitchFamily="34" charset="0"/>
              </a:rPr>
              <a:t>Can treat with same regimens used for chronic infection after waiting period</a:t>
            </a:r>
          </a:p>
          <a:p>
            <a:pPr marL="342900" indent="-342900">
              <a:spcAft>
                <a:spcPts val="1200"/>
              </a:spcAft>
              <a:buFont typeface="Arial"/>
              <a:buChar char="•"/>
            </a:pPr>
            <a:r>
              <a:rPr lang="en-US" sz="2200" dirty="0">
                <a:latin typeface="Arial" pitchFamily="34" charset="0"/>
                <a:cs typeface="Arial" pitchFamily="34" charset="0"/>
              </a:rPr>
              <a:t>Vital to provide </a:t>
            </a:r>
            <a:r>
              <a:rPr lang="en-US" sz="2200" dirty="0" smtClean="0">
                <a:latin typeface="Arial" pitchFamily="34" charset="0"/>
                <a:cs typeface="Arial" pitchFamily="34" charset="0"/>
              </a:rPr>
              <a:t>knowledge, services and treatment to </a:t>
            </a:r>
            <a:r>
              <a:rPr lang="en-US" sz="2200" dirty="0">
                <a:latin typeface="Arial" pitchFamily="34" charset="0"/>
                <a:cs typeface="Arial" pitchFamily="34" charset="0"/>
              </a:rPr>
              <a:t>reduce </a:t>
            </a:r>
            <a:r>
              <a:rPr lang="en-US" sz="2200" dirty="0" smtClean="0">
                <a:latin typeface="Arial" pitchFamily="34" charset="0"/>
                <a:cs typeface="Arial" pitchFamily="34" charset="0"/>
              </a:rPr>
              <a:t>further transmission</a:t>
            </a:r>
            <a:endParaRPr lang="en-US" sz="2200" dirty="0">
              <a:latin typeface="Arial" pitchFamily="34" charset="0"/>
              <a:cs typeface="Arial" pitchFamily="34" charset="0"/>
            </a:endParaRPr>
          </a:p>
          <a:p>
            <a:pPr marL="342900" indent="-342900">
              <a:spcAft>
                <a:spcPts val="1200"/>
              </a:spcAft>
              <a:buFont typeface="Arial"/>
              <a:buChar char="•"/>
            </a:pPr>
            <a:endParaRPr lang="en-US" sz="2400" dirty="0">
              <a:latin typeface="Arial" pitchFamily="34" charset="0"/>
              <a:cs typeface="Arial" pitchFamily="34" charset="0"/>
            </a:endParaRPr>
          </a:p>
          <a:p>
            <a:pPr>
              <a:spcAft>
                <a:spcPts val="1200"/>
              </a:spcAft>
            </a:pPr>
            <a:endParaRPr lang="en-US" sz="2400" dirty="0" smtClean="0">
              <a:latin typeface="Arial" pitchFamily="34" charset="0"/>
              <a:cs typeface="Arial" pitchFamily="34" charset="0"/>
            </a:endParaRPr>
          </a:p>
        </p:txBody>
      </p:sp>
      <p:sp>
        <p:nvSpPr>
          <p:cNvPr id="6" name="TextBox 5"/>
          <p:cNvSpPr txBox="1"/>
          <p:nvPr/>
        </p:nvSpPr>
        <p:spPr>
          <a:xfrm>
            <a:off x="228600" y="6324600"/>
            <a:ext cx="8686800" cy="261610"/>
          </a:xfrm>
          <a:prstGeom prst="rect">
            <a:avLst/>
          </a:prstGeom>
          <a:noFill/>
        </p:spPr>
        <p:txBody>
          <a:bodyPr wrap="square" rtlCol="0">
            <a:spAutoFit/>
          </a:bodyPr>
          <a:lstStyle/>
          <a:p>
            <a:r>
              <a:rPr lang="en-US" sz="1100" dirty="0">
                <a:solidFill>
                  <a:schemeClr val="bg1"/>
                </a:solidFill>
                <a:latin typeface="Arial" pitchFamily="34" charset="0"/>
                <a:cs typeface="Arial" pitchFamily="34" charset="0"/>
              </a:rPr>
              <a:t>Source:  </a:t>
            </a:r>
            <a:r>
              <a:rPr lang="en-US" sz="1100" dirty="0" smtClean="0">
                <a:solidFill>
                  <a:schemeClr val="bg1"/>
                </a:solidFill>
                <a:latin typeface="Arial" pitchFamily="34" charset="0"/>
                <a:cs typeface="Arial" pitchFamily="34" charset="0"/>
              </a:rPr>
              <a:t>http://</a:t>
            </a:r>
            <a:r>
              <a:rPr lang="en-US" sz="1100" dirty="0" err="1" smtClean="0">
                <a:solidFill>
                  <a:schemeClr val="bg1"/>
                </a:solidFill>
                <a:latin typeface="Arial" pitchFamily="34" charset="0"/>
                <a:cs typeface="Arial" pitchFamily="34" charset="0"/>
              </a:rPr>
              <a:t>hcvguidelines.org</a:t>
            </a:r>
            <a:endParaRPr lang="en-US" sz="11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9979475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7" name="image1.png"/>
          <p:cNvPicPr/>
          <p:nvPr/>
        </p:nvPicPr>
        <p:blipFill>
          <a:blip r:embed="rId2">
            <a:extLst/>
          </a:blip>
          <a:stretch>
            <a:fillRect/>
          </a:stretch>
        </p:blipFill>
        <p:spPr>
          <a:xfrm>
            <a:off x="-578009" y="-31370"/>
            <a:ext cx="10590681" cy="1185858"/>
          </a:xfrm>
          <a:prstGeom prst="rect">
            <a:avLst/>
          </a:prstGeom>
          <a:ln w="12700">
            <a:miter lim="400000"/>
          </a:ln>
        </p:spPr>
      </p:pic>
      <p:sp>
        <p:nvSpPr>
          <p:cNvPr id="399" name="Shape 399"/>
          <p:cNvSpPr>
            <a:spLocks noGrp="1"/>
          </p:cNvSpPr>
          <p:nvPr>
            <p:ph type="body" idx="1"/>
          </p:nvPr>
        </p:nvSpPr>
        <p:spPr>
          <a:xfrm>
            <a:off x="457200" y="4267200"/>
            <a:ext cx="8520263" cy="2808477"/>
          </a:xfrm>
          <a:prstGeom prst="rect">
            <a:avLst/>
          </a:prstGeom>
        </p:spPr>
        <p:txBody>
          <a:bodyPr lIns="64291" tIns="32146" rIns="64291" bIns="32146"/>
          <a:lstStyle/>
          <a:p>
            <a:pPr marL="455398" indent="-455398">
              <a:defRPr sz="1800"/>
            </a:pPr>
            <a:r>
              <a:rPr lang="en-US" sz="2000" dirty="0" smtClean="0">
                <a:latin typeface="Helvetica"/>
                <a:ea typeface="Helvetica"/>
                <a:cs typeface="Helvetica"/>
                <a:sym typeface="Helvetica"/>
              </a:rPr>
              <a:t>Vaccinate or ensure immunity against other hepatitis viruses</a:t>
            </a:r>
          </a:p>
          <a:p>
            <a:pPr marL="274320" lvl="1" indent="0">
              <a:buNone/>
              <a:defRPr sz="1800"/>
            </a:pPr>
            <a:endParaRPr sz="1500" dirty="0">
              <a:latin typeface="Helvetica"/>
              <a:ea typeface="Helvetica"/>
              <a:cs typeface="Helvetica"/>
              <a:sym typeface="Helvetica"/>
            </a:endParaRPr>
          </a:p>
          <a:p>
            <a:pPr marL="455398" indent="-455398">
              <a:defRPr sz="1800"/>
            </a:pPr>
            <a:r>
              <a:rPr lang="en-US" sz="2000" dirty="0" smtClean="0">
                <a:latin typeface="Helvetica"/>
                <a:ea typeface="Helvetica"/>
                <a:cs typeface="Helvetica"/>
                <a:sym typeface="Helvetica"/>
              </a:rPr>
              <a:t>Educate regarding avoidance of HCV transmission</a:t>
            </a:r>
          </a:p>
          <a:p>
            <a:pPr marL="729718" lvl="1" indent="-455398">
              <a:defRPr sz="1800"/>
            </a:pPr>
            <a:r>
              <a:rPr lang="en-US" sz="1900" dirty="0" smtClean="0">
                <a:latin typeface="Helvetica"/>
                <a:ea typeface="Helvetica"/>
                <a:cs typeface="Helvetica"/>
                <a:sym typeface="Helvetica"/>
              </a:rPr>
              <a:t>Harm reduction for PWID: clean needles &amp; equipment</a:t>
            </a:r>
          </a:p>
          <a:p>
            <a:pPr marL="729718" lvl="1" indent="-455398">
              <a:defRPr sz="1800"/>
            </a:pPr>
            <a:r>
              <a:rPr lang="en-US" sz="1900" dirty="0" smtClean="0">
                <a:latin typeface="Helvetica"/>
                <a:ea typeface="Helvetica"/>
                <a:cs typeface="Helvetica"/>
                <a:sym typeface="Helvetica"/>
              </a:rPr>
              <a:t>Harm reduction for HIV+MSM: barriers, practices</a:t>
            </a:r>
            <a:endParaRPr sz="1900" dirty="0">
              <a:latin typeface="Helvetica"/>
              <a:ea typeface="Helvetica"/>
              <a:cs typeface="Helvetica"/>
              <a:sym typeface="Helvetica"/>
            </a:endParaRPr>
          </a:p>
        </p:txBody>
      </p:sp>
      <p:pic>
        <p:nvPicPr>
          <p:cNvPr id="2" name="Picture 1" descr="Screen Shot 2015-06-11 at 3.31.3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676400"/>
            <a:ext cx="8140700" cy="2565400"/>
          </a:xfrm>
          <a:prstGeom prst="rect">
            <a:avLst/>
          </a:prstGeom>
        </p:spPr>
      </p:pic>
      <p:pic>
        <p:nvPicPr>
          <p:cNvPr id="7" name="Picture 6"/>
          <p:cNvPicPr>
            <a:picLocks noChangeAspect="1"/>
          </p:cNvPicPr>
          <p:nvPr/>
        </p:nvPicPr>
        <p:blipFill>
          <a:blip r:embed="rId4"/>
          <a:stretch>
            <a:fillRect/>
          </a:stretch>
        </p:blipFill>
        <p:spPr>
          <a:xfrm>
            <a:off x="4343400" y="1225021"/>
            <a:ext cx="514350" cy="238125"/>
          </a:xfrm>
          <a:prstGeom prst="rect">
            <a:avLst/>
          </a:prstGeom>
        </p:spPr>
      </p:pic>
      <p:pic>
        <p:nvPicPr>
          <p:cNvPr id="8" name="Picture 7"/>
          <p:cNvPicPr>
            <a:picLocks noChangeAspect="1"/>
          </p:cNvPicPr>
          <p:nvPr/>
        </p:nvPicPr>
        <p:blipFill>
          <a:blip r:embed="rId5"/>
          <a:stretch>
            <a:fillRect/>
          </a:stretch>
        </p:blipFill>
        <p:spPr>
          <a:xfrm>
            <a:off x="3860081" y="828730"/>
            <a:ext cx="1714500" cy="410255"/>
          </a:xfrm>
          <a:prstGeom prst="rect">
            <a:avLst/>
          </a:prstGeom>
        </p:spPr>
      </p:pic>
    </p:spTree>
    <p:extLst>
      <p:ext uri="{BB962C8B-B14F-4D97-AF65-F5344CB8AC3E}">
        <p14:creationId xmlns:p14="http://schemas.microsoft.com/office/powerpoint/2010/main" val="2139402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7" name="image1.png"/>
          <p:cNvPicPr/>
          <p:nvPr/>
        </p:nvPicPr>
        <p:blipFill>
          <a:blip r:embed="rId2">
            <a:extLst/>
          </a:blip>
          <a:stretch>
            <a:fillRect/>
          </a:stretch>
        </p:blipFill>
        <p:spPr>
          <a:xfrm>
            <a:off x="-578009" y="-31370"/>
            <a:ext cx="10590681" cy="1185858"/>
          </a:xfrm>
          <a:prstGeom prst="rect">
            <a:avLst/>
          </a:prstGeom>
          <a:ln w="12700">
            <a:miter lim="400000"/>
          </a:ln>
        </p:spPr>
      </p:pic>
      <p:sp>
        <p:nvSpPr>
          <p:cNvPr id="399" name="Shape 399"/>
          <p:cNvSpPr>
            <a:spLocks noGrp="1"/>
          </p:cNvSpPr>
          <p:nvPr>
            <p:ph type="body" idx="1"/>
          </p:nvPr>
        </p:nvSpPr>
        <p:spPr>
          <a:xfrm>
            <a:off x="457200" y="5410200"/>
            <a:ext cx="8520263" cy="2451100"/>
          </a:xfrm>
          <a:prstGeom prst="rect">
            <a:avLst/>
          </a:prstGeom>
        </p:spPr>
        <p:txBody>
          <a:bodyPr lIns="64291" tIns="32146" rIns="64291" bIns="32146"/>
          <a:lstStyle/>
          <a:p>
            <a:pPr marL="455398" indent="-455398">
              <a:defRPr sz="1800"/>
            </a:pPr>
            <a:r>
              <a:rPr sz="2000" dirty="0" smtClean="0">
                <a:latin typeface="Helvetica"/>
                <a:ea typeface="Helvetica"/>
                <a:cs typeface="Helvetica"/>
                <a:sym typeface="Helvetica"/>
              </a:rPr>
              <a:t>Decision </a:t>
            </a:r>
            <a:r>
              <a:rPr sz="2000" dirty="0">
                <a:latin typeface="Helvetica"/>
                <a:ea typeface="Helvetica"/>
                <a:cs typeface="Helvetica"/>
                <a:sym typeface="Helvetica"/>
              </a:rPr>
              <a:t>to initiate earlier - preventing transmission (</a:t>
            </a:r>
            <a:r>
              <a:rPr sz="2000" dirty="0" err="1" smtClean="0">
                <a:latin typeface="Helvetica"/>
                <a:ea typeface="Helvetica"/>
                <a:cs typeface="Helvetica"/>
                <a:sym typeface="Helvetica"/>
              </a:rPr>
              <a:t>ie</a:t>
            </a:r>
            <a:r>
              <a:rPr lang="en-US" sz="2000" dirty="0" smtClean="0">
                <a:latin typeface="Helvetica"/>
                <a:ea typeface="Helvetica"/>
                <a:cs typeface="Helvetica"/>
                <a:sym typeface="Helvetica"/>
              </a:rPr>
              <a:t>,</a:t>
            </a:r>
            <a:r>
              <a:rPr sz="2000" dirty="0" smtClean="0">
                <a:latin typeface="Helvetica"/>
                <a:ea typeface="Helvetica"/>
                <a:cs typeface="Helvetica"/>
                <a:sym typeface="Helvetica"/>
              </a:rPr>
              <a:t> </a:t>
            </a:r>
            <a:r>
              <a:rPr sz="2000" dirty="0">
                <a:latin typeface="Helvetica"/>
                <a:ea typeface="Helvetica"/>
                <a:cs typeface="Helvetica"/>
                <a:sym typeface="Helvetica"/>
              </a:rPr>
              <a:t>needlestick to surgeon, PWID) - ? utility of IL28B genotype</a:t>
            </a:r>
            <a:endParaRPr sz="2400" dirty="0">
              <a:latin typeface="Helvetica"/>
              <a:ea typeface="Helvetica"/>
              <a:cs typeface="Helvetica"/>
              <a:sym typeface="Helvetica"/>
            </a:endParaRPr>
          </a:p>
        </p:txBody>
      </p:sp>
      <p:pic>
        <p:nvPicPr>
          <p:cNvPr id="4" name="Picture 3" descr="Screen Shot 2015-06-11 at 3.33.3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700" y="1435100"/>
            <a:ext cx="8102600" cy="3975100"/>
          </a:xfrm>
          <a:prstGeom prst="rect">
            <a:avLst/>
          </a:prstGeom>
        </p:spPr>
      </p:pic>
      <p:pic>
        <p:nvPicPr>
          <p:cNvPr id="2" name="Picture 1"/>
          <p:cNvPicPr>
            <a:picLocks noChangeAspect="1"/>
          </p:cNvPicPr>
          <p:nvPr/>
        </p:nvPicPr>
        <p:blipFill>
          <a:blip r:embed="rId4"/>
          <a:stretch>
            <a:fillRect/>
          </a:stretch>
        </p:blipFill>
        <p:spPr>
          <a:xfrm>
            <a:off x="4314825" y="1225081"/>
            <a:ext cx="514350" cy="263260"/>
          </a:xfrm>
          <a:prstGeom prst="rect">
            <a:avLst/>
          </a:prstGeom>
        </p:spPr>
      </p:pic>
      <p:pic>
        <p:nvPicPr>
          <p:cNvPr id="5" name="Picture 4"/>
          <p:cNvPicPr>
            <a:picLocks noChangeAspect="1"/>
          </p:cNvPicPr>
          <p:nvPr/>
        </p:nvPicPr>
        <p:blipFill>
          <a:blip r:embed="rId5"/>
          <a:stretch>
            <a:fillRect/>
          </a:stretch>
        </p:blipFill>
        <p:spPr>
          <a:xfrm>
            <a:off x="4383858" y="1196736"/>
            <a:ext cx="219075" cy="47625"/>
          </a:xfrm>
          <a:prstGeom prst="rect">
            <a:avLst/>
          </a:prstGeom>
        </p:spPr>
      </p:pic>
      <p:pic>
        <p:nvPicPr>
          <p:cNvPr id="11" name="Picture 10"/>
          <p:cNvPicPr>
            <a:picLocks noChangeAspect="1"/>
          </p:cNvPicPr>
          <p:nvPr/>
        </p:nvPicPr>
        <p:blipFill>
          <a:blip r:embed="rId6"/>
          <a:stretch>
            <a:fillRect/>
          </a:stretch>
        </p:blipFill>
        <p:spPr>
          <a:xfrm>
            <a:off x="3860081" y="828730"/>
            <a:ext cx="1714500" cy="410255"/>
          </a:xfrm>
          <a:prstGeom prst="rect">
            <a:avLst/>
          </a:prstGeom>
        </p:spPr>
      </p:pic>
    </p:spTree>
    <p:extLst>
      <p:ext uri="{BB962C8B-B14F-4D97-AF65-F5344CB8AC3E}">
        <p14:creationId xmlns:p14="http://schemas.microsoft.com/office/powerpoint/2010/main" val="820781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7" name="image1.png"/>
          <p:cNvPicPr/>
          <p:nvPr/>
        </p:nvPicPr>
        <p:blipFill>
          <a:blip r:embed="rId2">
            <a:extLst/>
          </a:blip>
          <a:stretch>
            <a:fillRect/>
          </a:stretch>
        </p:blipFill>
        <p:spPr>
          <a:xfrm>
            <a:off x="-578009" y="-31370"/>
            <a:ext cx="10590681" cy="1185858"/>
          </a:xfrm>
          <a:prstGeom prst="rect">
            <a:avLst/>
          </a:prstGeom>
          <a:ln w="12700">
            <a:miter lim="400000"/>
          </a:ln>
        </p:spPr>
      </p:pic>
      <p:sp>
        <p:nvSpPr>
          <p:cNvPr id="5" name="Shape 401"/>
          <p:cNvSpPr>
            <a:spLocks noGrp="1"/>
          </p:cNvSpPr>
          <p:nvPr>
            <p:ph type="title"/>
          </p:nvPr>
        </p:nvSpPr>
        <p:spPr>
          <a:xfrm>
            <a:off x="457200" y="1600200"/>
            <a:ext cx="8229601" cy="4571999"/>
          </a:xfrm>
          <a:prstGeom prst="rect">
            <a:avLst/>
          </a:prstGeom>
          <a:solidFill>
            <a:srgbClr val="EFE0E5"/>
          </a:solidFill>
          <a:ln w="88900">
            <a:solidFill>
              <a:srgbClr val="4F8F00"/>
            </a:solidFill>
            <a:bevel/>
          </a:ln>
        </p:spPr>
        <p:txBody>
          <a:bodyPr lIns="0" tIns="0" rIns="0" bIns="0" anchor="ctr" anchorCtr="0">
            <a:normAutofit fontScale="90000"/>
          </a:bodyPr>
          <a:lstStyle/>
          <a:p>
            <a:pPr marL="182880" marR="308598" algn="l" defTabSz="438895">
              <a:spcBef>
                <a:spcPts val="0"/>
              </a:spcBef>
              <a:defRPr sz="1800">
                <a:effectLst/>
              </a:defRPr>
            </a:pPr>
            <a:r>
              <a:rPr lang="en-US" sz="1700" i="1" dirty="0">
                <a:solidFill>
                  <a:srgbClr val="4F81BD"/>
                </a:solidFill>
                <a:latin typeface="Arial Bold"/>
                <a:ea typeface="Arial Bold"/>
                <a:cs typeface="Arial Bold"/>
                <a:sym typeface="Arial Bold"/>
              </a:rPr>
              <a:t>Recommendations for medical management and monitoring in acute HCV infection.</a:t>
            </a:r>
            <a:br>
              <a:rPr lang="en-US" sz="1700" i="1" dirty="0">
                <a:solidFill>
                  <a:srgbClr val="4F81BD"/>
                </a:solidFill>
                <a:latin typeface="Arial Bold"/>
                <a:ea typeface="Arial Bold"/>
                <a:cs typeface="Arial Bold"/>
                <a:sym typeface="Arial Bold"/>
              </a:rPr>
            </a:br>
            <a:r>
              <a:rPr lang="en-US" sz="1700" dirty="0" smtClean="0">
                <a:solidFill>
                  <a:srgbClr val="4F81BD"/>
                </a:solidFill>
                <a:latin typeface="Arial Bold"/>
                <a:ea typeface="Arial Bold"/>
                <a:cs typeface="Arial Bold"/>
                <a:sym typeface="Arial Bold"/>
              </a:rPr>
              <a:t/>
            </a:r>
            <a:br>
              <a:rPr lang="en-US" sz="1700" dirty="0" smtClean="0">
                <a:solidFill>
                  <a:srgbClr val="4F81BD"/>
                </a:solidFill>
                <a:latin typeface="Arial Bold"/>
                <a:ea typeface="Arial Bold"/>
                <a:cs typeface="Arial Bold"/>
                <a:sym typeface="Arial Bold"/>
              </a:rPr>
            </a:br>
            <a:r>
              <a:rPr lang="en-US" sz="1700" dirty="0" smtClean="0">
                <a:solidFill>
                  <a:srgbClr val="4F81BD"/>
                </a:solidFill>
                <a:latin typeface="Arial Bold"/>
                <a:ea typeface="Arial Bold"/>
                <a:cs typeface="Arial Bold"/>
                <a:sym typeface="Arial Bold"/>
              </a:rPr>
              <a:t>Regular </a:t>
            </a:r>
            <a:r>
              <a:rPr lang="en-US" sz="1700" dirty="0">
                <a:solidFill>
                  <a:srgbClr val="4F81BD"/>
                </a:solidFill>
                <a:latin typeface="Arial Bold"/>
                <a:ea typeface="Arial Bold"/>
                <a:cs typeface="Arial Bold"/>
                <a:sym typeface="Arial Bold"/>
              </a:rPr>
              <a:t>laboratory monitoring is recommended in the setting of acute HCV infection until the alanine aminotransferase (ALT) level normalizes and HCV RNA becomes repeatedly undetectable, suggesting </a:t>
            </a:r>
            <a:r>
              <a:rPr lang="en-US" sz="1700" dirty="0" err="1">
                <a:solidFill>
                  <a:srgbClr val="4F81BD"/>
                </a:solidFill>
                <a:latin typeface="Arial Bold"/>
                <a:ea typeface="Arial Bold"/>
                <a:cs typeface="Arial Bold"/>
                <a:sym typeface="Arial Bold"/>
              </a:rPr>
              <a:t>sponteneous</a:t>
            </a:r>
            <a:r>
              <a:rPr lang="en-US" sz="1700" dirty="0">
                <a:solidFill>
                  <a:srgbClr val="4F81BD"/>
                </a:solidFill>
                <a:latin typeface="Arial Bold"/>
                <a:ea typeface="Arial Bold"/>
                <a:cs typeface="Arial Bold"/>
                <a:sym typeface="Arial Bold"/>
              </a:rPr>
              <a:t> resolution</a:t>
            </a:r>
            <a:r>
              <a:rPr lang="en-US" sz="1700" dirty="0" smtClean="0">
                <a:solidFill>
                  <a:srgbClr val="4F81BD"/>
                </a:solidFill>
                <a:latin typeface="Arial Bold"/>
                <a:ea typeface="Arial Bold"/>
                <a:cs typeface="Arial Bold"/>
                <a:sym typeface="Arial Bold"/>
              </a:rPr>
              <a:t>.</a:t>
            </a:r>
            <a:r>
              <a:rPr lang="en-US" sz="1700" dirty="0">
                <a:solidFill>
                  <a:srgbClr val="4F81BD"/>
                </a:solidFill>
                <a:latin typeface="Arial Bold"/>
                <a:ea typeface="Arial Bold"/>
                <a:cs typeface="Arial Bold"/>
                <a:sym typeface="Arial Bold"/>
              </a:rPr>
              <a:t/>
            </a:r>
            <a:br>
              <a:rPr lang="en-US" sz="1700" dirty="0">
                <a:solidFill>
                  <a:srgbClr val="4F81BD"/>
                </a:solidFill>
                <a:latin typeface="Arial Bold"/>
                <a:ea typeface="Arial Bold"/>
                <a:cs typeface="Arial Bold"/>
                <a:sym typeface="Arial Bold"/>
              </a:rPr>
            </a:br>
            <a:r>
              <a:rPr lang="en-US" sz="1700" dirty="0">
                <a:solidFill>
                  <a:srgbClr val="4F81BD"/>
                </a:solidFill>
                <a:latin typeface="Arial Bold"/>
                <a:ea typeface="Arial Bold"/>
                <a:cs typeface="Arial Bold"/>
                <a:sym typeface="Arial Bold"/>
              </a:rPr>
              <a:t/>
            </a:r>
            <a:br>
              <a:rPr lang="en-US" sz="1700" dirty="0">
                <a:solidFill>
                  <a:srgbClr val="4F81BD"/>
                </a:solidFill>
                <a:latin typeface="Arial Bold"/>
                <a:ea typeface="Arial Bold"/>
                <a:cs typeface="Arial Bold"/>
                <a:sym typeface="Arial Bold"/>
              </a:rPr>
            </a:br>
            <a:r>
              <a:rPr lang="en-US" sz="1700" dirty="0">
                <a:solidFill>
                  <a:srgbClr val="4F81BD"/>
                </a:solidFill>
                <a:latin typeface="Arial Bold"/>
                <a:ea typeface="Arial Bold"/>
                <a:cs typeface="Arial Bold"/>
                <a:sym typeface="Arial Bold"/>
              </a:rPr>
              <a:t>Monitoring HCV RNA (</a:t>
            </a:r>
            <a:r>
              <a:rPr lang="en-US" sz="1700" dirty="0" err="1">
                <a:solidFill>
                  <a:srgbClr val="4F81BD"/>
                </a:solidFill>
                <a:latin typeface="Arial Bold"/>
                <a:ea typeface="Arial Bold"/>
                <a:cs typeface="Arial Bold"/>
                <a:sym typeface="Arial Bold"/>
              </a:rPr>
              <a:t>eg</a:t>
            </a:r>
            <a:r>
              <a:rPr lang="en-US" sz="1700" dirty="0">
                <a:solidFill>
                  <a:srgbClr val="4F81BD"/>
                </a:solidFill>
                <a:latin typeface="Arial Bold"/>
                <a:ea typeface="Arial Bold"/>
                <a:cs typeface="Arial Bold"/>
                <a:sym typeface="Arial Bold"/>
              </a:rPr>
              <a:t>, every 4 weeks to 8 weeks) for 6 months to 12 months is recommended to determine spontaneous clearance of HCV infection versus persistence of infection.</a:t>
            </a:r>
            <a:br>
              <a:rPr lang="en-US" sz="1700" dirty="0">
                <a:solidFill>
                  <a:srgbClr val="4F81BD"/>
                </a:solidFill>
                <a:latin typeface="Arial Bold"/>
                <a:ea typeface="Arial Bold"/>
                <a:cs typeface="Arial Bold"/>
                <a:sym typeface="Arial Bold"/>
              </a:rPr>
            </a:br>
            <a:r>
              <a:rPr lang="en-US" sz="1700" dirty="0">
                <a:solidFill>
                  <a:srgbClr val="4F81BD"/>
                </a:solidFill>
                <a:latin typeface="Arial Bold"/>
                <a:ea typeface="Arial Bold"/>
                <a:cs typeface="Arial Bold"/>
                <a:sym typeface="Arial Bold"/>
              </a:rPr>
              <a:t/>
            </a:r>
            <a:br>
              <a:rPr lang="en-US" sz="1700" dirty="0">
                <a:solidFill>
                  <a:srgbClr val="4F81BD"/>
                </a:solidFill>
                <a:latin typeface="Arial Bold"/>
                <a:ea typeface="Arial Bold"/>
                <a:cs typeface="Arial Bold"/>
                <a:sym typeface="Arial Bold"/>
              </a:rPr>
            </a:br>
            <a:r>
              <a:rPr lang="en-US" sz="1700" dirty="0">
                <a:solidFill>
                  <a:srgbClr val="4F81BD"/>
                </a:solidFill>
                <a:latin typeface="Arial Bold"/>
                <a:ea typeface="Arial Bold"/>
                <a:cs typeface="Arial Bold"/>
                <a:sym typeface="Arial Bold"/>
              </a:rPr>
              <a:t>Counseling is recommended for patients with acute HCV infection to avoid hepatotoxic insults, including hepatotoxic drugs (</a:t>
            </a:r>
            <a:r>
              <a:rPr lang="en-US" sz="1700" dirty="0" err="1">
                <a:solidFill>
                  <a:srgbClr val="4F81BD"/>
                </a:solidFill>
                <a:latin typeface="Arial Bold"/>
                <a:ea typeface="Arial Bold"/>
                <a:cs typeface="Arial Bold"/>
                <a:sym typeface="Arial Bold"/>
              </a:rPr>
              <a:t>eg</a:t>
            </a:r>
            <a:r>
              <a:rPr lang="en-US" sz="1700" dirty="0">
                <a:solidFill>
                  <a:srgbClr val="4F81BD"/>
                </a:solidFill>
                <a:latin typeface="Arial Bold"/>
                <a:ea typeface="Arial Bold"/>
                <a:cs typeface="Arial Bold"/>
                <a:sym typeface="Arial Bold"/>
              </a:rPr>
              <a:t>, acetaminophen) and alcohol consumption, and to reduce the risk of HCV transmission to others.</a:t>
            </a:r>
            <a:br>
              <a:rPr lang="en-US" sz="1700" dirty="0">
                <a:solidFill>
                  <a:srgbClr val="4F81BD"/>
                </a:solidFill>
                <a:latin typeface="Arial Bold"/>
                <a:ea typeface="Arial Bold"/>
                <a:cs typeface="Arial Bold"/>
                <a:sym typeface="Arial Bold"/>
              </a:rPr>
            </a:br>
            <a:r>
              <a:rPr lang="en-US" sz="1700" dirty="0">
                <a:solidFill>
                  <a:srgbClr val="4F81BD"/>
                </a:solidFill>
                <a:latin typeface="Arial Bold"/>
                <a:ea typeface="Arial Bold"/>
                <a:cs typeface="Arial Bold"/>
                <a:sym typeface="Arial Bold"/>
              </a:rPr>
              <a:t/>
            </a:r>
            <a:br>
              <a:rPr lang="en-US" sz="1700" dirty="0">
                <a:solidFill>
                  <a:srgbClr val="4F81BD"/>
                </a:solidFill>
                <a:latin typeface="Arial Bold"/>
                <a:ea typeface="Arial Bold"/>
                <a:cs typeface="Arial Bold"/>
                <a:sym typeface="Arial Bold"/>
              </a:rPr>
            </a:br>
            <a:r>
              <a:rPr lang="en-US" sz="1700" dirty="0">
                <a:solidFill>
                  <a:srgbClr val="4F81BD"/>
                </a:solidFill>
                <a:latin typeface="Arial Bold"/>
                <a:ea typeface="Arial Bold"/>
                <a:cs typeface="Arial Bold"/>
                <a:sym typeface="Arial Bold"/>
              </a:rPr>
              <a:t>Referral to an addiction medicine specialist is recommended for patients with acute HCV infection related to injection drug use.</a:t>
            </a:r>
            <a:br>
              <a:rPr lang="en-US" sz="1700" dirty="0">
                <a:solidFill>
                  <a:srgbClr val="4F81BD"/>
                </a:solidFill>
                <a:latin typeface="Arial Bold"/>
                <a:ea typeface="Arial Bold"/>
                <a:cs typeface="Arial Bold"/>
                <a:sym typeface="Arial Bold"/>
              </a:rPr>
            </a:br>
            <a:r>
              <a:rPr lang="en-US" sz="1700" dirty="0">
                <a:solidFill>
                  <a:srgbClr val="4F81BD"/>
                </a:solidFill>
                <a:latin typeface="Arial Bold"/>
                <a:ea typeface="Arial Bold"/>
                <a:cs typeface="Arial Bold"/>
                <a:sym typeface="Arial Bold"/>
              </a:rPr>
              <a:t/>
            </a:r>
            <a:br>
              <a:rPr lang="en-US" sz="1700" dirty="0">
                <a:solidFill>
                  <a:srgbClr val="4F81BD"/>
                </a:solidFill>
                <a:latin typeface="Arial Bold"/>
                <a:ea typeface="Arial Bold"/>
                <a:cs typeface="Arial Bold"/>
                <a:sym typeface="Arial Bold"/>
              </a:rPr>
            </a:br>
            <a:endParaRPr sz="1700" dirty="0">
              <a:solidFill>
                <a:srgbClr val="4F81BD"/>
              </a:solidFill>
              <a:latin typeface="Arial Bold"/>
              <a:ea typeface="Arial Bold"/>
              <a:cs typeface="Arial Bold"/>
              <a:sym typeface="Arial Bold"/>
            </a:endParaRPr>
          </a:p>
        </p:txBody>
      </p:sp>
      <p:pic>
        <p:nvPicPr>
          <p:cNvPr id="2" name="Picture 1"/>
          <p:cNvPicPr>
            <a:picLocks noChangeAspect="1"/>
          </p:cNvPicPr>
          <p:nvPr/>
        </p:nvPicPr>
        <p:blipFill>
          <a:blip r:embed="rId3"/>
          <a:stretch>
            <a:fillRect/>
          </a:stretch>
        </p:blipFill>
        <p:spPr>
          <a:xfrm>
            <a:off x="4376737" y="1204262"/>
            <a:ext cx="390525" cy="245022"/>
          </a:xfrm>
          <a:prstGeom prst="rect">
            <a:avLst/>
          </a:prstGeom>
        </p:spPr>
      </p:pic>
      <p:pic>
        <p:nvPicPr>
          <p:cNvPr id="7" name="Picture 6"/>
          <p:cNvPicPr>
            <a:picLocks noChangeAspect="1"/>
          </p:cNvPicPr>
          <p:nvPr/>
        </p:nvPicPr>
        <p:blipFill>
          <a:blip r:embed="rId4"/>
          <a:stretch>
            <a:fillRect/>
          </a:stretch>
        </p:blipFill>
        <p:spPr>
          <a:xfrm>
            <a:off x="3860081" y="828730"/>
            <a:ext cx="1714500" cy="410255"/>
          </a:xfrm>
          <a:prstGeom prst="rect">
            <a:avLst/>
          </a:prstGeom>
        </p:spPr>
      </p:pic>
    </p:spTree>
    <p:extLst>
      <p:ext uri="{BB962C8B-B14F-4D97-AF65-F5344CB8AC3E}">
        <p14:creationId xmlns:p14="http://schemas.microsoft.com/office/powerpoint/2010/main" val="1992722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Shape 401"/>
          <p:cNvSpPr>
            <a:spLocks noGrp="1"/>
          </p:cNvSpPr>
          <p:nvPr>
            <p:ph type="title"/>
          </p:nvPr>
        </p:nvSpPr>
        <p:spPr>
          <a:xfrm>
            <a:off x="457200" y="1600201"/>
            <a:ext cx="8229601" cy="2895600"/>
          </a:xfrm>
          <a:prstGeom prst="rect">
            <a:avLst/>
          </a:prstGeom>
          <a:solidFill>
            <a:srgbClr val="EFE0E5"/>
          </a:solidFill>
          <a:ln w="88900">
            <a:solidFill>
              <a:srgbClr val="4F8F00"/>
            </a:solidFill>
            <a:bevel/>
          </a:ln>
        </p:spPr>
        <p:txBody>
          <a:bodyPr lIns="0" tIns="0" rIns="0" bIns="0" anchor="ctr" anchorCtr="0">
            <a:normAutofit/>
          </a:bodyPr>
          <a:lstStyle/>
          <a:p>
            <a:pPr marL="182880" marR="308598" algn="l" defTabSz="438895">
              <a:spcBef>
                <a:spcPts val="0"/>
              </a:spcBef>
              <a:defRPr sz="1800">
                <a:effectLst/>
              </a:defRPr>
            </a:pPr>
            <a:r>
              <a:rPr lang="en-US" sz="1700" dirty="0" smtClean="0">
                <a:solidFill>
                  <a:srgbClr val="4F81BD"/>
                </a:solidFill>
                <a:latin typeface="Arial Bold"/>
                <a:ea typeface="Arial Bold"/>
                <a:cs typeface="Arial Bold"/>
                <a:sym typeface="Arial Bold"/>
              </a:rPr>
              <a:t>If the practitioner and patient have decided that a delay in treatment initiation is acceptable, monitoring for spontaneous clearance is recommended for a minimum of 6 months. When the decision is made to initiate treatment after 6 months, treating as described for chronic hepatitis C is recommended</a:t>
            </a:r>
            <a:endParaRPr sz="1700" dirty="0">
              <a:solidFill>
                <a:srgbClr val="4F81BD"/>
              </a:solidFill>
              <a:latin typeface="Arial Bold"/>
              <a:ea typeface="Arial Bold"/>
              <a:cs typeface="Arial Bold"/>
              <a:sym typeface="Arial Bold"/>
            </a:endParaRPr>
          </a:p>
          <a:p>
            <a:pPr marL="182880" marR="308598" algn="l" defTabSz="438895">
              <a:lnSpc>
                <a:spcPct val="113000"/>
              </a:lnSpc>
              <a:spcBef>
                <a:spcPts val="844"/>
              </a:spcBef>
              <a:defRPr sz="1800">
                <a:effectLst/>
              </a:defRPr>
            </a:pPr>
            <a:r>
              <a:rPr lang="en-US" sz="1700" dirty="0" smtClean="0">
                <a:solidFill>
                  <a:srgbClr val="4F81BD"/>
                </a:solidFill>
                <a:latin typeface="Arial Bold"/>
                <a:ea typeface="Arial Bold"/>
                <a:cs typeface="Arial Bold"/>
                <a:sym typeface="Arial Bold"/>
              </a:rPr>
              <a:t>If a decision has been made to initiate treatment during the acute infection period, monitoring HCV RNA for at least 12-16 weeks is recommended to allow for spontaneous clearance before starting treatment.</a:t>
            </a:r>
            <a:endParaRPr sz="1700" dirty="0">
              <a:solidFill>
                <a:srgbClr val="4F81BD"/>
              </a:solidFill>
              <a:latin typeface="Arial Bold"/>
              <a:ea typeface="Arial Bold"/>
              <a:cs typeface="Arial Bold"/>
              <a:sym typeface="Arial Bold"/>
            </a:endParaRPr>
          </a:p>
        </p:txBody>
      </p:sp>
      <p:pic>
        <p:nvPicPr>
          <p:cNvPr id="402" name="image1.png"/>
          <p:cNvPicPr/>
          <p:nvPr/>
        </p:nvPicPr>
        <p:blipFill>
          <a:blip r:embed="rId2">
            <a:extLst/>
          </a:blip>
          <a:stretch>
            <a:fillRect/>
          </a:stretch>
        </p:blipFill>
        <p:spPr>
          <a:xfrm>
            <a:off x="-578009" y="-31370"/>
            <a:ext cx="10590681" cy="1185858"/>
          </a:xfrm>
          <a:prstGeom prst="rect">
            <a:avLst/>
          </a:prstGeom>
          <a:ln w="12700">
            <a:miter lim="400000"/>
          </a:ln>
        </p:spPr>
      </p:pic>
      <p:pic>
        <p:nvPicPr>
          <p:cNvPr id="3" name="Picture 2" descr="Screen Shot 2015-06-11 at 3.53.43 PM.png"/>
          <p:cNvPicPr>
            <a:picLocks noChangeAspect="1"/>
          </p:cNvPicPr>
          <p:nvPr/>
        </p:nvPicPr>
        <p:blipFill rotWithShape="1">
          <a:blip r:embed="rId3">
            <a:extLst>
              <a:ext uri="{28A0092B-C50C-407E-A947-70E740481C1C}">
                <a14:useLocalDpi xmlns:a14="http://schemas.microsoft.com/office/drawing/2010/main" val="0"/>
              </a:ext>
            </a:extLst>
          </a:blip>
          <a:srcRect t="9474" b="-9474"/>
          <a:stretch/>
        </p:blipFill>
        <p:spPr>
          <a:xfrm>
            <a:off x="76200" y="4645152"/>
            <a:ext cx="8915400" cy="1939389"/>
          </a:xfrm>
          <a:prstGeom prst="rect">
            <a:avLst/>
          </a:prstGeom>
        </p:spPr>
      </p:pic>
      <p:pic>
        <p:nvPicPr>
          <p:cNvPr id="7" name="Picture 6"/>
          <p:cNvPicPr>
            <a:picLocks noChangeAspect="1"/>
          </p:cNvPicPr>
          <p:nvPr/>
        </p:nvPicPr>
        <p:blipFill>
          <a:blip r:embed="rId4"/>
          <a:stretch>
            <a:fillRect/>
          </a:stretch>
        </p:blipFill>
        <p:spPr>
          <a:xfrm>
            <a:off x="3860081" y="828730"/>
            <a:ext cx="1714500" cy="410255"/>
          </a:xfrm>
          <a:prstGeom prst="rect">
            <a:avLst/>
          </a:prstGeom>
        </p:spPr>
      </p:pic>
      <p:pic>
        <p:nvPicPr>
          <p:cNvPr id="8" name="Picture 7"/>
          <p:cNvPicPr>
            <a:picLocks noChangeAspect="1"/>
          </p:cNvPicPr>
          <p:nvPr/>
        </p:nvPicPr>
        <p:blipFill>
          <a:blip r:embed="rId5"/>
          <a:stretch>
            <a:fillRect/>
          </a:stretch>
        </p:blipFill>
        <p:spPr>
          <a:xfrm>
            <a:off x="4314825" y="1225081"/>
            <a:ext cx="514350" cy="263260"/>
          </a:xfrm>
          <a:prstGeom prst="rect">
            <a:avLst/>
          </a:prstGeom>
        </p:spPr>
      </p:pic>
    </p:spTree>
    <p:extLst>
      <p:ext uri="{BB962C8B-B14F-4D97-AF65-F5344CB8AC3E}">
        <p14:creationId xmlns:p14="http://schemas.microsoft.com/office/powerpoint/2010/main" val="201859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Shape 401"/>
          <p:cNvSpPr>
            <a:spLocks noGrp="1"/>
          </p:cNvSpPr>
          <p:nvPr>
            <p:ph type="title"/>
          </p:nvPr>
        </p:nvSpPr>
        <p:spPr>
          <a:xfrm>
            <a:off x="457200" y="1703267"/>
            <a:ext cx="8229601" cy="2030534"/>
          </a:xfrm>
          <a:prstGeom prst="rect">
            <a:avLst/>
          </a:prstGeom>
          <a:ln w="88900">
            <a:solidFill>
              <a:srgbClr val="4F8F00"/>
            </a:solidFill>
            <a:bevel/>
          </a:ln>
        </p:spPr>
        <p:txBody>
          <a:bodyPr lIns="0" tIns="0" rIns="0" bIns="0"/>
          <a:lstStyle/>
          <a:p>
            <a:pPr marL="182880" marR="308598" algn="l" defTabSz="438895">
              <a:lnSpc>
                <a:spcPct val="113000"/>
              </a:lnSpc>
              <a:spcBef>
                <a:spcPts val="844"/>
              </a:spcBef>
              <a:defRPr sz="1800">
                <a:effectLst/>
              </a:defRPr>
            </a:pPr>
            <a:r>
              <a:rPr sz="1700" i="1" dirty="0">
                <a:solidFill>
                  <a:srgbClr val="0B5D18"/>
                </a:solidFill>
                <a:latin typeface="Arial Bold"/>
                <a:ea typeface="Arial Bold"/>
                <a:cs typeface="Arial Bold"/>
                <a:sym typeface="Arial Bold"/>
              </a:rPr>
              <a:t>Recommended regimens for patients with acute HCV infection</a:t>
            </a:r>
            <a:endParaRPr sz="1700" i="1" dirty="0">
              <a:solidFill>
                <a:srgbClr val="4F81BD"/>
              </a:solidFill>
              <a:latin typeface="Arial Bold"/>
              <a:ea typeface="Arial Bold"/>
              <a:cs typeface="Arial Bold"/>
              <a:sym typeface="Arial Bold"/>
            </a:endParaRPr>
          </a:p>
          <a:p>
            <a:pPr marL="182880" marR="308598" algn="l" defTabSz="438895">
              <a:lnSpc>
                <a:spcPct val="113000"/>
              </a:lnSpc>
              <a:spcBef>
                <a:spcPts val="844"/>
              </a:spcBef>
              <a:defRPr sz="1800">
                <a:effectLst/>
              </a:defRPr>
            </a:pPr>
            <a:r>
              <a:rPr sz="1700" dirty="0">
                <a:solidFill>
                  <a:srgbClr val="4F81BD"/>
                </a:solidFill>
                <a:latin typeface="Arial Bold"/>
                <a:ea typeface="Arial Bold"/>
                <a:cs typeface="Arial Bold"/>
                <a:sym typeface="Arial Bold"/>
              </a:rPr>
              <a:t>Owing to high efficacy and safety, the same regimens recommended for chronic HCV infection (see Initial Treatment of HCV Infection and When and in Whom to Treat sections) are also recommended for acute infection.</a:t>
            </a:r>
          </a:p>
          <a:p>
            <a:pPr marL="182880" marR="308598" algn="l" defTabSz="438895">
              <a:lnSpc>
                <a:spcPct val="113000"/>
              </a:lnSpc>
              <a:spcBef>
                <a:spcPts val="844"/>
              </a:spcBef>
              <a:defRPr sz="1800">
                <a:effectLst/>
              </a:defRPr>
            </a:pPr>
            <a:endParaRPr sz="1700" dirty="0">
              <a:solidFill>
                <a:srgbClr val="4F81BD"/>
              </a:solidFill>
              <a:latin typeface="Arial Bold"/>
              <a:ea typeface="Arial Bold"/>
              <a:cs typeface="Arial Bold"/>
              <a:sym typeface="Arial Bold"/>
            </a:endParaRPr>
          </a:p>
        </p:txBody>
      </p:sp>
      <p:pic>
        <p:nvPicPr>
          <p:cNvPr id="402" name="image1.png"/>
          <p:cNvPicPr/>
          <p:nvPr/>
        </p:nvPicPr>
        <p:blipFill>
          <a:blip r:embed="rId2">
            <a:extLst/>
          </a:blip>
          <a:stretch>
            <a:fillRect/>
          </a:stretch>
        </p:blipFill>
        <p:spPr>
          <a:xfrm>
            <a:off x="-578009" y="-31370"/>
            <a:ext cx="10590681" cy="1185858"/>
          </a:xfrm>
          <a:prstGeom prst="rect">
            <a:avLst/>
          </a:prstGeom>
          <a:ln w="12700">
            <a:miter lim="400000"/>
          </a:ln>
        </p:spPr>
      </p:pic>
      <p:sp>
        <p:nvSpPr>
          <p:cNvPr id="404" name="Shape 404"/>
          <p:cNvSpPr>
            <a:spLocks noGrp="1"/>
          </p:cNvSpPr>
          <p:nvPr>
            <p:ph type="body" idx="1"/>
          </p:nvPr>
        </p:nvSpPr>
        <p:spPr>
          <a:xfrm>
            <a:off x="457200" y="4267200"/>
            <a:ext cx="8520263" cy="2808477"/>
          </a:xfrm>
          <a:prstGeom prst="rect">
            <a:avLst/>
          </a:prstGeom>
        </p:spPr>
        <p:txBody>
          <a:bodyPr lIns="64291" tIns="32146" rIns="64291" bIns="32146">
            <a:normAutofit/>
          </a:bodyPr>
          <a:lstStyle/>
          <a:p>
            <a:pPr marL="455398" indent="-455398">
              <a:defRPr sz="1800"/>
            </a:pPr>
            <a:r>
              <a:rPr sz="2000" dirty="0">
                <a:latin typeface="Helvetica"/>
                <a:ea typeface="Helvetica"/>
                <a:cs typeface="Helvetica"/>
                <a:sym typeface="Helvetica"/>
              </a:rPr>
              <a:t>High rates of cure for novel regimens for chronic HCV</a:t>
            </a:r>
          </a:p>
          <a:p>
            <a:pPr marL="455398" indent="-455398">
              <a:defRPr sz="1800"/>
            </a:pPr>
            <a:r>
              <a:rPr sz="2000" dirty="0">
                <a:latin typeface="Helvetica"/>
                <a:ea typeface="Helvetica"/>
                <a:cs typeface="Helvetica"/>
                <a:sym typeface="Helvetica"/>
              </a:rPr>
              <a:t>Vast majority of data is with PEG-IFN, less costly, but far more side </a:t>
            </a:r>
            <a:r>
              <a:rPr sz="2000" dirty="0" smtClean="0">
                <a:latin typeface="Helvetica"/>
                <a:ea typeface="Helvetica"/>
                <a:cs typeface="Helvetica"/>
                <a:sym typeface="Helvetica"/>
              </a:rPr>
              <a:t>effects</a:t>
            </a:r>
            <a:r>
              <a:rPr lang="en-US" sz="2000" dirty="0" smtClean="0">
                <a:latin typeface="Helvetica"/>
                <a:ea typeface="Helvetica"/>
                <a:cs typeface="Helvetica"/>
                <a:sym typeface="Helvetica"/>
              </a:rPr>
              <a:t>. Experts in U.S. generally would not recommend this option.</a:t>
            </a:r>
            <a:endParaRPr sz="2000" dirty="0">
              <a:latin typeface="Helvetica"/>
              <a:ea typeface="Helvetica"/>
              <a:cs typeface="Helvetica"/>
              <a:sym typeface="Helvetica"/>
            </a:endParaRPr>
          </a:p>
        </p:txBody>
      </p:sp>
      <p:pic>
        <p:nvPicPr>
          <p:cNvPr id="8" name="Picture 7"/>
          <p:cNvPicPr>
            <a:picLocks noChangeAspect="1"/>
          </p:cNvPicPr>
          <p:nvPr/>
        </p:nvPicPr>
        <p:blipFill>
          <a:blip r:embed="rId3"/>
          <a:stretch>
            <a:fillRect/>
          </a:stretch>
        </p:blipFill>
        <p:spPr>
          <a:xfrm>
            <a:off x="3860081" y="828730"/>
            <a:ext cx="1714500" cy="410255"/>
          </a:xfrm>
          <a:prstGeom prst="rect">
            <a:avLst/>
          </a:prstGeom>
        </p:spPr>
      </p:pic>
      <p:pic>
        <p:nvPicPr>
          <p:cNvPr id="9" name="Picture 8"/>
          <p:cNvPicPr>
            <a:picLocks noChangeAspect="1"/>
          </p:cNvPicPr>
          <p:nvPr/>
        </p:nvPicPr>
        <p:blipFill>
          <a:blip r:embed="rId4"/>
          <a:stretch>
            <a:fillRect/>
          </a:stretch>
        </p:blipFill>
        <p:spPr>
          <a:xfrm>
            <a:off x="4314825" y="1225081"/>
            <a:ext cx="514350" cy="263260"/>
          </a:xfrm>
          <a:prstGeom prst="rect">
            <a:avLst/>
          </a:prstGeom>
        </p:spPr>
      </p:pic>
    </p:spTree>
    <p:extLst>
      <p:ext uri="{BB962C8B-B14F-4D97-AF65-F5344CB8AC3E}">
        <p14:creationId xmlns:p14="http://schemas.microsoft.com/office/powerpoint/2010/main" val="435437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bg2"/>
          </a:solidFill>
        </p:spPr>
        <p:txBody>
          <a:bodyPr/>
          <a:lstStyle/>
          <a:p>
            <a:pPr algn="l"/>
            <a:r>
              <a:rPr lang="en-US" dirty="0" smtClean="0">
                <a:solidFill>
                  <a:schemeClr val="bg2">
                    <a:lumMod val="25000"/>
                  </a:schemeClr>
                </a:solidFill>
              </a:rPr>
              <a:t>Summary</a:t>
            </a:r>
            <a:endParaRPr lang="en-US" dirty="0">
              <a:solidFill>
                <a:schemeClr val="bg2">
                  <a:lumMod val="25000"/>
                </a:schemeClr>
              </a:solidFill>
            </a:endParaRPr>
          </a:p>
        </p:txBody>
      </p:sp>
      <p:sp>
        <p:nvSpPr>
          <p:cNvPr id="9" name="Content Placeholder 8"/>
          <p:cNvSpPr>
            <a:spLocks noGrp="1"/>
          </p:cNvSpPr>
          <p:nvPr>
            <p:ph sz="quarter" idx="1"/>
          </p:nvPr>
        </p:nvSpPr>
        <p:spPr>
          <a:xfrm>
            <a:off x="301752" y="1752600"/>
            <a:ext cx="8503920" cy="4346448"/>
          </a:xfrm>
        </p:spPr>
        <p:txBody>
          <a:bodyPr>
            <a:normAutofit lnSpcReduction="10000"/>
          </a:bodyPr>
          <a:lstStyle/>
          <a:p>
            <a:r>
              <a:rPr lang="en-US" sz="2400" dirty="0" smtClean="0"/>
              <a:t>Acute HCV incidence is rising in the United States</a:t>
            </a:r>
          </a:p>
          <a:p>
            <a:pPr lvl="1"/>
            <a:r>
              <a:rPr lang="en-US" sz="1900" dirty="0" smtClean="0"/>
              <a:t>Achievement of viral clearance will be important to prevent new cases</a:t>
            </a:r>
          </a:p>
          <a:p>
            <a:r>
              <a:rPr lang="en-US" sz="2400" dirty="0" smtClean="0"/>
              <a:t>Diagnosis requires a high clinical suspicion</a:t>
            </a:r>
          </a:p>
          <a:p>
            <a:pPr lvl="1"/>
            <a:r>
              <a:rPr lang="en-US" sz="1900" dirty="0" smtClean="0"/>
              <a:t>Yearly antibody recommended</a:t>
            </a:r>
          </a:p>
          <a:p>
            <a:pPr lvl="2"/>
            <a:r>
              <a:rPr lang="en-US" sz="1700" dirty="0" smtClean="0"/>
              <a:t>People who inject drugs</a:t>
            </a:r>
          </a:p>
          <a:p>
            <a:pPr lvl="2"/>
            <a:r>
              <a:rPr lang="en-US" sz="1700" dirty="0" smtClean="0"/>
              <a:t>HIV+MSM</a:t>
            </a:r>
          </a:p>
          <a:p>
            <a:r>
              <a:rPr lang="en-US" sz="2400" dirty="0" smtClean="0"/>
              <a:t>Acute HCV is a dynamic phase of infection</a:t>
            </a:r>
          </a:p>
          <a:p>
            <a:pPr lvl="1"/>
            <a:r>
              <a:rPr lang="en-US" sz="1900" dirty="0" smtClean="0"/>
              <a:t>Longitudinal values may show elevated ALT and fluctuating HCV RNA</a:t>
            </a:r>
          </a:p>
          <a:p>
            <a:pPr lvl="1"/>
            <a:r>
              <a:rPr lang="en-US" sz="1900" dirty="0" smtClean="0"/>
              <a:t>Spontaneous clearance</a:t>
            </a:r>
          </a:p>
          <a:p>
            <a:pPr lvl="1"/>
            <a:r>
              <a:rPr lang="en-US" sz="1900" dirty="0" smtClean="0"/>
              <a:t>Determining outcome informs the patient’s infectiousness to others</a:t>
            </a:r>
          </a:p>
          <a:p>
            <a:r>
              <a:rPr lang="en-US" sz="2400" dirty="0" smtClean="0"/>
              <a:t>IL28B genotyping available for prognosis, but currently less useful in clinical-decision making</a:t>
            </a:r>
          </a:p>
          <a:p>
            <a:endParaRPr lang="en-US" sz="2400" dirty="0"/>
          </a:p>
        </p:txBody>
      </p:sp>
      <p:pic>
        <p:nvPicPr>
          <p:cNvPr id="5" name="Picture 4" descr="NEW_IASUSAlogo-transparent-background.gif"/>
          <p:cNvPicPr>
            <a:picLocks noChangeAspect="1"/>
          </p:cNvPicPr>
          <p:nvPr/>
        </p:nvPicPr>
        <p:blipFill>
          <a:blip r:embed="rId2" cstate="print"/>
          <a:stretch>
            <a:fillRect/>
          </a:stretch>
        </p:blipFill>
        <p:spPr>
          <a:xfrm>
            <a:off x="7543800" y="5981700"/>
            <a:ext cx="1143000" cy="266699"/>
          </a:xfrm>
          <a:prstGeom prst="rect">
            <a:avLst/>
          </a:prstGeom>
        </p:spPr>
      </p:pic>
    </p:spTree>
    <p:extLst>
      <p:ext uri="{BB962C8B-B14F-4D97-AF65-F5344CB8AC3E}">
        <p14:creationId xmlns:p14="http://schemas.microsoft.com/office/powerpoint/2010/main" val="17620370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bg2"/>
          </a:solidFill>
        </p:spPr>
        <p:txBody>
          <a:bodyPr/>
          <a:lstStyle/>
          <a:p>
            <a:pPr algn="l"/>
            <a:r>
              <a:rPr lang="en-US" dirty="0" smtClean="0">
                <a:solidFill>
                  <a:schemeClr val="bg2">
                    <a:lumMod val="25000"/>
                  </a:schemeClr>
                </a:solidFill>
              </a:rPr>
              <a:t>Summary</a:t>
            </a:r>
            <a:endParaRPr lang="en-US" dirty="0">
              <a:solidFill>
                <a:schemeClr val="bg2">
                  <a:lumMod val="25000"/>
                </a:schemeClr>
              </a:solidFill>
            </a:endParaRPr>
          </a:p>
        </p:txBody>
      </p:sp>
      <p:sp>
        <p:nvSpPr>
          <p:cNvPr id="9" name="Content Placeholder 8"/>
          <p:cNvSpPr>
            <a:spLocks noGrp="1"/>
          </p:cNvSpPr>
          <p:nvPr>
            <p:ph sz="quarter" idx="1"/>
          </p:nvPr>
        </p:nvSpPr>
        <p:spPr>
          <a:xfrm>
            <a:off x="301752" y="1447800"/>
            <a:ext cx="8503920" cy="4876800"/>
          </a:xfrm>
        </p:spPr>
        <p:txBody>
          <a:bodyPr>
            <a:normAutofit/>
          </a:bodyPr>
          <a:lstStyle/>
          <a:p>
            <a:r>
              <a:rPr lang="en-US" sz="2400" dirty="0" smtClean="0"/>
              <a:t>Diagnosis of acute HCV requires a high clinical suspicion</a:t>
            </a:r>
          </a:p>
          <a:p>
            <a:pPr lvl="1"/>
            <a:r>
              <a:rPr lang="en-US" sz="1900" dirty="0" smtClean="0"/>
              <a:t>No single diagnostic test</a:t>
            </a:r>
          </a:p>
          <a:p>
            <a:r>
              <a:rPr lang="en-US" sz="2400" dirty="0" smtClean="0"/>
              <a:t>Counseling points for newly-identified acute HCV </a:t>
            </a:r>
          </a:p>
          <a:p>
            <a:pPr lvl="1"/>
            <a:r>
              <a:rPr lang="en-US" sz="1900" dirty="0" smtClean="0"/>
              <a:t>Not likely to have fulminant disease</a:t>
            </a:r>
          </a:p>
          <a:p>
            <a:pPr lvl="1"/>
            <a:r>
              <a:rPr lang="en-US" sz="1900" dirty="0" smtClean="0"/>
              <a:t>Possibility of spontaneous clearance</a:t>
            </a:r>
          </a:p>
          <a:p>
            <a:pPr lvl="1"/>
            <a:r>
              <a:rPr lang="en-US" sz="1900" dirty="0" smtClean="0"/>
              <a:t>Able to transmit to others</a:t>
            </a:r>
          </a:p>
          <a:p>
            <a:r>
              <a:rPr lang="en-US" sz="2400" dirty="0" smtClean="0"/>
              <a:t>Treatment decisions</a:t>
            </a:r>
          </a:p>
          <a:p>
            <a:pPr lvl="1"/>
            <a:r>
              <a:rPr lang="en-US" sz="1900" dirty="0" smtClean="0"/>
              <a:t>Most often we will be allowing for spontaneous clearance</a:t>
            </a:r>
          </a:p>
          <a:p>
            <a:pPr lvl="1"/>
            <a:r>
              <a:rPr lang="en-US" sz="1900" dirty="0" smtClean="0"/>
              <a:t>No reason to believe that SVRs will be lower for the same regimens used for chronic HCV</a:t>
            </a:r>
          </a:p>
          <a:p>
            <a:pPr lvl="1"/>
            <a:r>
              <a:rPr lang="en-US" sz="1900" dirty="0" smtClean="0"/>
              <a:t>Awaiting data of clinical trials of interferon-free regimens</a:t>
            </a:r>
          </a:p>
          <a:p>
            <a:pPr lvl="1"/>
            <a:endParaRPr lang="en-US" sz="1900" dirty="0"/>
          </a:p>
        </p:txBody>
      </p:sp>
      <p:pic>
        <p:nvPicPr>
          <p:cNvPr id="5" name="Picture 4" descr="NEW_IASUSAlogo-transparent-background.gif"/>
          <p:cNvPicPr>
            <a:picLocks noChangeAspect="1"/>
          </p:cNvPicPr>
          <p:nvPr/>
        </p:nvPicPr>
        <p:blipFill>
          <a:blip r:embed="rId2" cstate="print"/>
          <a:stretch>
            <a:fillRect/>
          </a:stretch>
        </p:blipFill>
        <p:spPr>
          <a:xfrm>
            <a:off x="7543800" y="5981700"/>
            <a:ext cx="1143000" cy="266699"/>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bg2"/>
          </a:solidFill>
        </p:spPr>
        <p:txBody>
          <a:bodyPr/>
          <a:lstStyle/>
          <a:p>
            <a:pPr algn="l"/>
            <a:r>
              <a:rPr lang="en-US" dirty="0" smtClean="0">
                <a:solidFill>
                  <a:schemeClr val="bg2">
                    <a:lumMod val="25000"/>
                  </a:schemeClr>
                </a:solidFill>
              </a:rPr>
              <a:t>Outline</a:t>
            </a:r>
            <a:endParaRPr lang="en-US" dirty="0">
              <a:solidFill>
                <a:schemeClr val="bg2">
                  <a:lumMod val="25000"/>
                </a:schemeClr>
              </a:solidFill>
            </a:endParaRPr>
          </a:p>
        </p:txBody>
      </p:sp>
      <p:sp>
        <p:nvSpPr>
          <p:cNvPr id="9" name="Content Placeholder 8"/>
          <p:cNvSpPr>
            <a:spLocks noGrp="1"/>
          </p:cNvSpPr>
          <p:nvPr>
            <p:ph sz="quarter" idx="1"/>
          </p:nvPr>
        </p:nvSpPr>
        <p:spPr>
          <a:xfrm>
            <a:off x="301752" y="1752600"/>
            <a:ext cx="8503920" cy="4346448"/>
          </a:xfrm>
        </p:spPr>
        <p:txBody>
          <a:bodyPr>
            <a:normAutofit/>
          </a:bodyPr>
          <a:lstStyle/>
          <a:p>
            <a:r>
              <a:rPr lang="en-US" sz="2400" dirty="0" smtClean="0"/>
              <a:t>Rationale to identify acute HCV</a:t>
            </a:r>
          </a:p>
          <a:p>
            <a:r>
              <a:rPr lang="en-US" sz="2400" dirty="0" smtClean="0"/>
              <a:t>Definition of acute HCV</a:t>
            </a:r>
          </a:p>
          <a:p>
            <a:r>
              <a:rPr lang="en-US" sz="2400" dirty="0" smtClean="0"/>
              <a:t>Diagnosis of acute HCV</a:t>
            </a:r>
          </a:p>
          <a:p>
            <a:r>
              <a:rPr lang="en-US" sz="2400" dirty="0" smtClean="0"/>
              <a:t>Treatment of acute HCV</a:t>
            </a:r>
            <a:endParaRPr lang="en-US" sz="2400" dirty="0"/>
          </a:p>
        </p:txBody>
      </p:sp>
      <p:pic>
        <p:nvPicPr>
          <p:cNvPr id="5" name="Picture 4" descr="NEW_IASUSAlogo-transparent-background.gif"/>
          <p:cNvPicPr>
            <a:picLocks noChangeAspect="1"/>
          </p:cNvPicPr>
          <p:nvPr/>
        </p:nvPicPr>
        <p:blipFill>
          <a:blip r:embed="rId2" cstate="print"/>
          <a:stretch>
            <a:fillRect/>
          </a:stretch>
        </p:blipFill>
        <p:spPr>
          <a:xfrm>
            <a:off x="7543800" y="5981700"/>
            <a:ext cx="1143000" cy="26669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txBox="1">
            <a:spLocks/>
          </p:cNvSpPr>
          <p:nvPr/>
        </p:nvSpPr>
        <p:spPr>
          <a:xfrm>
            <a:off x="304800" y="228600"/>
            <a:ext cx="8534400" cy="758952"/>
          </a:xfrm>
          <a:prstGeom prst="rect">
            <a:avLst/>
          </a:prstGeom>
          <a:no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dirty="0" smtClean="0">
                <a:ln>
                  <a:noFill/>
                </a:ln>
                <a:solidFill>
                  <a:schemeClr val="bg2">
                    <a:lumMod val="25000"/>
                  </a:schemeClr>
                </a:solidFill>
                <a:effectLst/>
                <a:uLnTx/>
                <a:uFillTx/>
                <a:latin typeface="Arial" pitchFamily="34" charset="0"/>
                <a:ea typeface="+mj-ea"/>
                <a:cs typeface="Arial" pitchFamily="34" charset="0"/>
              </a:rPr>
              <a:t>Case</a:t>
            </a:r>
            <a:endParaRPr kumimoji="0" lang="en-US" sz="3300" b="1" i="0" u="none" strike="noStrike" kern="1200" cap="none" spc="0" normalizeH="0" baseline="0" noProof="0" dirty="0">
              <a:ln>
                <a:noFill/>
              </a:ln>
              <a:solidFill>
                <a:schemeClr val="bg2">
                  <a:lumMod val="25000"/>
                </a:schemeClr>
              </a:solidFill>
              <a:effectLst/>
              <a:uLnTx/>
              <a:uFillTx/>
              <a:latin typeface="Arial" pitchFamily="34" charset="0"/>
              <a:ea typeface="+mj-ea"/>
              <a:cs typeface="Arial" pitchFamily="34" charset="0"/>
            </a:endParaRPr>
          </a:p>
        </p:txBody>
      </p:sp>
      <p:sp>
        <p:nvSpPr>
          <p:cNvPr id="12" name="TextBox 11"/>
          <p:cNvSpPr txBox="1"/>
          <p:nvPr/>
        </p:nvSpPr>
        <p:spPr>
          <a:xfrm>
            <a:off x="152400" y="1203960"/>
            <a:ext cx="8839200" cy="5786199"/>
          </a:xfrm>
          <a:prstGeom prst="rect">
            <a:avLst/>
          </a:prstGeom>
          <a:noFill/>
        </p:spPr>
        <p:txBody>
          <a:bodyPr wrap="square" rtlCol="0">
            <a:spAutoFit/>
          </a:bodyPr>
          <a:lstStyle/>
          <a:p>
            <a:pPr>
              <a:spcBef>
                <a:spcPts val="1200"/>
              </a:spcBef>
            </a:pPr>
            <a:r>
              <a:rPr lang="en-US" sz="2000" dirty="0">
                <a:latin typeface="Arial"/>
                <a:ea typeface="Verdana"/>
                <a:cs typeface="Arial"/>
              </a:rPr>
              <a:t>A </a:t>
            </a:r>
            <a:r>
              <a:rPr lang="en-US" sz="2000" dirty="0" smtClean="0">
                <a:latin typeface="Arial"/>
                <a:ea typeface="Verdana"/>
                <a:cs typeface="Arial"/>
              </a:rPr>
              <a:t>22-year-old </a:t>
            </a:r>
            <a:r>
              <a:rPr lang="en-US" sz="2000" dirty="0">
                <a:latin typeface="Arial"/>
                <a:ea typeface="Verdana"/>
                <a:cs typeface="Arial"/>
              </a:rPr>
              <a:t>white female is seen in your clinic with a complaint of a 2 cm abscess on the antecubital fossa of her left arm. 
On further questioning you learn she has a five-year history of injection drug use, but is adamant that she has never shared needles or syringes. She was tested for HCV approximately three years ago and was </a:t>
            </a:r>
            <a:r>
              <a:rPr lang="en-US" sz="2000" dirty="0" err="1">
                <a:latin typeface="Arial"/>
                <a:ea typeface="Verdana"/>
                <a:cs typeface="Arial"/>
              </a:rPr>
              <a:t>seronegative</a:t>
            </a:r>
            <a:r>
              <a:rPr lang="en-US" sz="2000" dirty="0">
                <a:latin typeface="Arial"/>
                <a:ea typeface="Verdana"/>
                <a:cs typeface="Arial"/>
              </a:rPr>
              <a:t>. 
Her only symptom is fatigue and mild discomfort at the site of the small abscess. The rest of her exam is normal</a:t>
            </a:r>
            <a:r>
              <a:rPr lang="en-US" sz="2000" dirty="0" smtClean="0">
                <a:latin typeface="Arial"/>
                <a:ea typeface="Verdana"/>
                <a:cs typeface="Arial"/>
              </a:rPr>
              <a:t>.</a:t>
            </a:r>
            <a:endParaRPr lang="en-US" sz="2000" dirty="0" smtClean="0">
              <a:latin typeface="Arial"/>
              <a:cs typeface="Arial"/>
            </a:endParaRPr>
          </a:p>
          <a:p>
            <a:pPr lvl="0">
              <a:spcBef>
                <a:spcPts val="1200"/>
              </a:spcBef>
              <a:buClr>
                <a:srgbClr val="000000"/>
              </a:buClr>
              <a:defRPr sz="1800">
                <a:uFillTx/>
              </a:defRPr>
            </a:pPr>
            <a:r>
              <a:rPr lang="en-US" sz="2000" dirty="0">
                <a:uFill>
                  <a:solidFill/>
                </a:uFill>
                <a:latin typeface="Arial"/>
                <a:cs typeface="Arial"/>
              </a:rPr>
              <a:t>The patient has recently shared cotton/cookers with her new boyfriend. </a:t>
            </a:r>
          </a:p>
          <a:p>
            <a:pPr lvl="0">
              <a:spcBef>
                <a:spcPts val="1200"/>
              </a:spcBef>
              <a:buClr>
                <a:srgbClr val="000000"/>
              </a:buClr>
              <a:defRPr sz="1800">
                <a:uFillTx/>
              </a:defRPr>
            </a:pPr>
            <a:r>
              <a:rPr lang="en-US" sz="2000" dirty="0" err="1">
                <a:uFill>
                  <a:solidFill/>
                </a:uFill>
                <a:latin typeface="Arial"/>
                <a:cs typeface="Arial"/>
              </a:rPr>
              <a:t>HBsAg</a:t>
            </a:r>
            <a:r>
              <a:rPr lang="en-US" sz="2000" dirty="0">
                <a:uFill>
                  <a:solidFill/>
                </a:uFill>
                <a:latin typeface="Arial"/>
                <a:cs typeface="Arial"/>
              </a:rPr>
              <a:t> is non-reactive and her anti-</a:t>
            </a:r>
            <a:r>
              <a:rPr lang="en-US" sz="2000" dirty="0" err="1">
                <a:uFill>
                  <a:solidFill/>
                </a:uFill>
                <a:latin typeface="Arial"/>
                <a:cs typeface="Arial"/>
              </a:rPr>
              <a:t>HBc</a:t>
            </a:r>
            <a:r>
              <a:rPr lang="en-US" sz="2000" dirty="0">
                <a:uFill>
                  <a:solidFill/>
                </a:uFill>
                <a:latin typeface="Arial"/>
                <a:cs typeface="Arial"/>
              </a:rPr>
              <a:t> is non-reactive while her anti-HBs is reactive (&gt;100 IU/mL); hepatitis A IgM and IgG is non-</a:t>
            </a:r>
            <a:r>
              <a:rPr lang="en-US" sz="2000" dirty="0" smtClean="0">
                <a:uFill>
                  <a:solidFill/>
                </a:uFill>
                <a:latin typeface="Arial"/>
                <a:cs typeface="Arial"/>
              </a:rPr>
              <a:t>reactive, HIV </a:t>
            </a:r>
            <a:r>
              <a:rPr lang="en-US" sz="2000" dirty="0" smtClean="0">
                <a:uFill>
                  <a:solidFill/>
                </a:uFill>
                <a:latin typeface="Arial"/>
                <a:cs typeface="Arial"/>
              </a:rPr>
              <a:t>nonreactive.</a:t>
            </a:r>
            <a:endParaRPr lang="en-US" sz="2000" dirty="0" smtClean="0">
              <a:uFill>
                <a:solidFill/>
              </a:uFill>
              <a:latin typeface="Arial"/>
              <a:cs typeface="Arial"/>
            </a:endParaRPr>
          </a:p>
          <a:p>
            <a:pPr lvl="0">
              <a:spcBef>
                <a:spcPts val="1200"/>
              </a:spcBef>
              <a:buClr>
                <a:srgbClr val="000000"/>
              </a:buClr>
              <a:defRPr sz="1800">
                <a:uFillTx/>
              </a:defRPr>
            </a:pPr>
            <a:r>
              <a:rPr lang="en-US" sz="2000" dirty="0" smtClean="0">
                <a:uFill>
                  <a:solidFill/>
                </a:uFill>
                <a:latin typeface="Arial"/>
                <a:cs typeface="Arial"/>
              </a:rPr>
              <a:t>Her </a:t>
            </a:r>
            <a:r>
              <a:rPr lang="en-US" sz="2000" dirty="0">
                <a:uFill>
                  <a:solidFill/>
                </a:uFill>
                <a:latin typeface="Arial"/>
                <a:cs typeface="Arial"/>
              </a:rPr>
              <a:t>HCV antibody is reactive; her HCV RNA is 3,300 IU/mL; genotype 1a, </a:t>
            </a:r>
            <a:r>
              <a:rPr lang="en-US" sz="2000" dirty="0" smtClean="0">
                <a:uFill>
                  <a:solidFill/>
                </a:uFill>
                <a:latin typeface="Arial"/>
                <a:cs typeface="Arial"/>
              </a:rPr>
              <a:t>ALT </a:t>
            </a:r>
            <a:r>
              <a:rPr lang="en-US" sz="2000" dirty="0">
                <a:uFill>
                  <a:solidFill/>
                </a:uFill>
                <a:latin typeface="Arial"/>
                <a:cs typeface="Arial"/>
              </a:rPr>
              <a:t>120; AST </a:t>
            </a:r>
            <a:r>
              <a:rPr lang="en-US" sz="2000" dirty="0" smtClean="0">
                <a:uFill>
                  <a:solidFill/>
                </a:uFill>
                <a:latin typeface="Arial"/>
                <a:cs typeface="Arial"/>
              </a:rPr>
              <a:t>90.</a:t>
            </a:r>
            <a:endParaRPr lang="en-US" sz="2000" dirty="0">
              <a:latin typeface="Arial"/>
              <a:cs typeface="Arial"/>
            </a:endParaRPr>
          </a:p>
          <a:p>
            <a:pPr>
              <a:spcBef>
                <a:spcPts val="1200"/>
              </a:spcBef>
            </a:pPr>
            <a:r>
              <a:rPr lang="en-US" sz="2000" dirty="0">
                <a:latin typeface="Arial"/>
                <a:cs typeface="Arial"/>
              </a:rPr>
              <a:t>
</a:t>
            </a:r>
          </a:p>
        </p:txBody>
      </p:sp>
    </p:spTree>
    <p:extLst>
      <p:ext uri="{BB962C8B-B14F-4D97-AF65-F5344CB8AC3E}">
        <p14:creationId xmlns:p14="http://schemas.microsoft.com/office/powerpoint/2010/main" val="12404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txBox="1">
            <a:spLocks/>
          </p:cNvSpPr>
          <p:nvPr/>
        </p:nvSpPr>
        <p:spPr>
          <a:xfrm>
            <a:off x="304800" y="228600"/>
            <a:ext cx="8534400" cy="758952"/>
          </a:xfrm>
          <a:prstGeom prst="rect">
            <a:avLst/>
          </a:prstGeom>
          <a:no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dirty="0" smtClean="0">
                <a:ln>
                  <a:noFill/>
                </a:ln>
                <a:solidFill>
                  <a:schemeClr val="bg2">
                    <a:lumMod val="25000"/>
                  </a:schemeClr>
                </a:solidFill>
                <a:effectLst/>
                <a:uLnTx/>
                <a:uFillTx/>
                <a:latin typeface="Arial" pitchFamily="34" charset="0"/>
                <a:ea typeface="+mj-ea"/>
                <a:cs typeface="Arial" pitchFamily="34" charset="0"/>
              </a:rPr>
              <a:t>Rationale to identify acute HCV</a:t>
            </a:r>
            <a:endParaRPr kumimoji="0" lang="en-US" sz="3300" b="1" i="0" u="none" strike="noStrike" kern="1200" cap="none" spc="0" normalizeH="0" baseline="0" noProof="0" dirty="0">
              <a:ln>
                <a:noFill/>
              </a:ln>
              <a:solidFill>
                <a:schemeClr val="bg2">
                  <a:lumMod val="25000"/>
                </a:schemeClr>
              </a:solidFill>
              <a:effectLst/>
              <a:uLnTx/>
              <a:uFillTx/>
              <a:latin typeface="Arial" pitchFamily="34" charset="0"/>
              <a:ea typeface="+mj-ea"/>
              <a:cs typeface="Arial" pitchFamily="34" charset="0"/>
            </a:endParaRPr>
          </a:p>
        </p:txBody>
      </p:sp>
      <p:sp>
        <p:nvSpPr>
          <p:cNvPr id="12" name="TextBox 11"/>
          <p:cNvSpPr txBox="1"/>
          <p:nvPr/>
        </p:nvSpPr>
        <p:spPr>
          <a:xfrm>
            <a:off x="152400" y="1203960"/>
            <a:ext cx="8839200" cy="4093428"/>
          </a:xfrm>
          <a:prstGeom prst="rect">
            <a:avLst/>
          </a:prstGeom>
          <a:noFill/>
        </p:spPr>
        <p:txBody>
          <a:bodyPr wrap="square" rtlCol="0">
            <a:spAutoFit/>
          </a:bodyPr>
          <a:lstStyle/>
          <a:p>
            <a:pPr marL="571500" indent="-571500">
              <a:spcBef>
                <a:spcPts val="3600"/>
              </a:spcBef>
              <a:buFont typeface="Arial"/>
              <a:buChar char="•"/>
            </a:pPr>
            <a:r>
              <a:rPr lang="en-US" sz="2800" dirty="0">
                <a:latin typeface="Arial" pitchFamily="34" charset="0"/>
                <a:cs typeface="Arial" pitchFamily="34" charset="0"/>
              </a:rPr>
              <a:t>For personal and public health benefit</a:t>
            </a:r>
          </a:p>
          <a:p>
            <a:pPr marL="1028700" lvl="1" indent="-571500">
              <a:spcBef>
                <a:spcPts val="3600"/>
              </a:spcBef>
              <a:buFont typeface="Arial"/>
              <a:buChar char="•"/>
            </a:pPr>
            <a:r>
              <a:rPr lang="en-US" sz="2800" dirty="0">
                <a:latin typeface="Arial" pitchFamily="34" charset="0"/>
                <a:cs typeface="Arial" pitchFamily="34" charset="0"/>
              </a:rPr>
              <a:t>Provision of education, HAV/HBV vaccines</a:t>
            </a:r>
          </a:p>
          <a:p>
            <a:pPr marL="1028700" lvl="1" indent="-571500">
              <a:spcBef>
                <a:spcPts val="3600"/>
              </a:spcBef>
              <a:buFont typeface="Arial"/>
              <a:buChar char="•"/>
            </a:pPr>
            <a:r>
              <a:rPr lang="en-US" sz="2800" dirty="0" smtClean="0">
                <a:latin typeface="Arial" pitchFamily="34" charset="0"/>
                <a:cs typeface="Arial" pitchFamily="34" charset="0"/>
              </a:rPr>
              <a:t>Harm reduction, including HIV prevention</a:t>
            </a:r>
          </a:p>
          <a:p>
            <a:pPr marL="1028700" lvl="1" indent="-571500">
              <a:spcBef>
                <a:spcPts val="3600"/>
              </a:spcBef>
              <a:buFont typeface="Arial"/>
              <a:buChar char="•"/>
            </a:pPr>
            <a:r>
              <a:rPr lang="en-US" sz="2800" dirty="0" smtClean="0">
                <a:latin typeface="Arial" pitchFamily="34" charset="0"/>
                <a:cs typeface="Arial" pitchFamily="34" charset="0"/>
              </a:rPr>
              <a:t>Knowledge </a:t>
            </a:r>
            <a:r>
              <a:rPr lang="en-US" sz="2800" dirty="0">
                <a:latin typeface="Arial" pitchFamily="34" charset="0"/>
                <a:cs typeface="Arial" pitchFamily="34" charset="0"/>
              </a:rPr>
              <a:t>of status critical </a:t>
            </a:r>
          </a:p>
          <a:p>
            <a:pPr marL="1028700" lvl="1" indent="-571500">
              <a:spcBef>
                <a:spcPts val="3600"/>
              </a:spcBef>
              <a:buFont typeface="Arial"/>
              <a:buChar char="•"/>
            </a:pPr>
            <a:r>
              <a:rPr lang="en-US" sz="2800" dirty="0">
                <a:latin typeface="Arial" pitchFamily="34" charset="0"/>
                <a:cs typeface="Arial" pitchFamily="34" charset="0"/>
              </a:rPr>
              <a:t>Interruption of transmission</a:t>
            </a:r>
          </a:p>
        </p:txBody>
      </p:sp>
    </p:spTree>
    <p:extLst>
      <p:ext uri="{BB962C8B-B14F-4D97-AF65-F5344CB8AC3E}">
        <p14:creationId xmlns:p14="http://schemas.microsoft.com/office/powerpoint/2010/main" val="5091098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txBox="1">
            <a:spLocks/>
          </p:cNvSpPr>
          <p:nvPr/>
        </p:nvSpPr>
        <p:spPr>
          <a:xfrm>
            <a:off x="304800" y="228600"/>
            <a:ext cx="8534400" cy="758952"/>
          </a:xfrm>
          <a:prstGeom prst="rect">
            <a:avLst/>
          </a:prstGeom>
          <a:no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300" b="1" dirty="0" smtClean="0">
                <a:solidFill>
                  <a:schemeClr val="bg2">
                    <a:lumMod val="25000"/>
                  </a:schemeClr>
                </a:solidFill>
                <a:latin typeface="Arial" pitchFamily="34" charset="0"/>
                <a:ea typeface="+mj-ea"/>
                <a:cs typeface="Arial" pitchFamily="34" charset="0"/>
              </a:rPr>
              <a:t>HCV incidence is likely rising</a:t>
            </a:r>
            <a:endParaRPr kumimoji="0" lang="en-US" sz="3300" b="1" i="0" u="none" strike="noStrike" kern="1200" cap="none" spc="0" normalizeH="0" baseline="0" noProof="0" dirty="0">
              <a:ln>
                <a:noFill/>
              </a:ln>
              <a:solidFill>
                <a:schemeClr val="bg2">
                  <a:lumMod val="25000"/>
                </a:schemeClr>
              </a:solidFill>
              <a:effectLst/>
              <a:uLnTx/>
              <a:uFillTx/>
              <a:latin typeface="Arial" pitchFamily="34" charset="0"/>
              <a:ea typeface="+mj-ea"/>
              <a:cs typeface="Arial" pitchFamily="34" charset="0"/>
            </a:endParaRPr>
          </a:p>
        </p:txBody>
      </p:sp>
      <p:sp>
        <p:nvSpPr>
          <p:cNvPr id="12" name="TextBox 11"/>
          <p:cNvSpPr txBox="1"/>
          <p:nvPr/>
        </p:nvSpPr>
        <p:spPr>
          <a:xfrm>
            <a:off x="152400" y="1203960"/>
            <a:ext cx="8839200" cy="523220"/>
          </a:xfrm>
          <a:prstGeom prst="rect">
            <a:avLst/>
          </a:prstGeom>
          <a:noFill/>
        </p:spPr>
        <p:txBody>
          <a:bodyPr wrap="square" rtlCol="0">
            <a:spAutoFit/>
          </a:bodyPr>
          <a:lstStyle/>
          <a:p>
            <a:pPr marL="571500" indent="-571500">
              <a:spcBef>
                <a:spcPts val="3600"/>
              </a:spcBef>
              <a:buFont typeface="Arial"/>
              <a:buChar char="•"/>
            </a:pPr>
            <a:r>
              <a:rPr lang="en-US" sz="2800" dirty="0" smtClean="0">
                <a:latin typeface="Arial" pitchFamily="34" charset="0"/>
                <a:cs typeface="Arial" pitchFamily="34" charset="0"/>
              </a:rPr>
              <a:t>Driven by opioid epidemic</a:t>
            </a:r>
            <a:endParaRPr lang="en-US" sz="2800" dirty="0">
              <a:latin typeface="Arial" pitchFamily="34" charset="0"/>
              <a:cs typeface="Arial" pitchFamily="34" charset="0"/>
            </a:endParaRPr>
          </a:p>
        </p:txBody>
      </p:sp>
      <p:sp>
        <p:nvSpPr>
          <p:cNvPr id="4" name="TextBox 3"/>
          <p:cNvSpPr txBox="1"/>
          <p:nvPr/>
        </p:nvSpPr>
        <p:spPr>
          <a:xfrm>
            <a:off x="228600" y="6324600"/>
            <a:ext cx="8686800" cy="338554"/>
          </a:xfrm>
          <a:prstGeom prst="rect">
            <a:avLst/>
          </a:prstGeom>
          <a:noFill/>
        </p:spPr>
        <p:txBody>
          <a:bodyPr wrap="square" rtlCol="0">
            <a:spAutoFit/>
          </a:bodyPr>
          <a:lstStyle/>
          <a:p>
            <a:r>
              <a:rPr lang="en-US" sz="1600" dirty="0">
                <a:solidFill>
                  <a:schemeClr val="bg1"/>
                </a:solidFill>
                <a:latin typeface="Arial" pitchFamily="34" charset="0"/>
                <a:cs typeface="Arial" pitchFamily="34" charset="0"/>
              </a:rPr>
              <a:t>Graphic from “Heroin’s Small-Town Toll, and a Mother’s Grief” New York Times, 2/10/2014</a:t>
            </a:r>
          </a:p>
        </p:txBody>
      </p:sp>
      <p:pic>
        <p:nvPicPr>
          <p:cNvPr id="5" name="pasted-image.png"/>
          <p:cNvPicPr/>
          <p:nvPr/>
        </p:nvPicPr>
        <p:blipFill>
          <a:blip r:embed="rId2">
            <a:extLst/>
          </a:blip>
          <a:stretch>
            <a:fillRect/>
          </a:stretch>
        </p:blipFill>
        <p:spPr>
          <a:xfrm>
            <a:off x="457200" y="1676400"/>
            <a:ext cx="7811517" cy="4419600"/>
          </a:xfrm>
          <a:prstGeom prst="rect">
            <a:avLst/>
          </a:prstGeom>
          <a:ln w="12700">
            <a:miter lim="400000"/>
          </a:ln>
        </p:spPr>
      </p:pic>
    </p:spTree>
    <p:extLst>
      <p:ext uri="{BB962C8B-B14F-4D97-AF65-F5344CB8AC3E}">
        <p14:creationId xmlns:p14="http://schemas.microsoft.com/office/powerpoint/2010/main" val="34623815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txBox="1">
            <a:spLocks/>
          </p:cNvSpPr>
          <p:nvPr/>
        </p:nvSpPr>
        <p:spPr>
          <a:xfrm>
            <a:off x="304800" y="228600"/>
            <a:ext cx="8534400" cy="758952"/>
          </a:xfrm>
          <a:prstGeom prst="rect">
            <a:avLst/>
          </a:prstGeom>
          <a:no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300" b="1" dirty="0" smtClean="0">
                <a:solidFill>
                  <a:schemeClr val="bg2">
                    <a:lumMod val="25000"/>
                  </a:schemeClr>
                </a:solidFill>
                <a:latin typeface="Arial" pitchFamily="34" charset="0"/>
                <a:ea typeface="+mj-ea"/>
                <a:cs typeface="Arial" pitchFamily="34" charset="0"/>
              </a:rPr>
              <a:t>What is acute HCV?</a:t>
            </a:r>
            <a:endParaRPr kumimoji="0" lang="en-US" sz="3300" b="1" i="0" u="none" strike="noStrike" kern="1200" cap="none" spc="0" normalizeH="0" baseline="0" noProof="0" dirty="0">
              <a:ln>
                <a:noFill/>
              </a:ln>
              <a:solidFill>
                <a:schemeClr val="bg2">
                  <a:lumMod val="25000"/>
                </a:schemeClr>
              </a:solidFill>
              <a:effectLst/>
              <a:uLnTx/>
              <a:uFillTx/>
              <a:latin typeface="Arial" pitchFamily="34" charset="0"/>
              <a:ea typeface="+mj-ea"/>
              <a:cs typeface="Arial" pitchFamily="34" charset="0"/>
            </a:endParaRPr>
          </a:p>
        </p:txBody>
      </p:sp>
      <p:sp>
        <p:nvSpPr>
          <p:cNvPr id="12" name="TextBox 11"/>
          <p:cNvSpPr txBox="1"/>
          <p:nvPr/>
        </p:nvSpPr>
        <p:spPr>
          <a:xfrm>
            <a:off x="152400" y="1203960"/>
            <a:ext cx="8839200" cy="1569660"/>
          </a:xfrm>
          <a:prstGeom prst="rect">
            <a:avLst/>
          </a:prstGeom>
          <a:noFill/>
        </p:spPr>
        <p:txBody>
          <a:bodyPr wrap="square" rtlCol="0">
            <a:spAutoFit/>
          </a:bodyPr>
          <a:lstStyle/>
          <a:p>
            <a:pPr marL="342900" indent="-342900">
              <a:buFont typeface="Arial"/>
              <a:buChar char="•"/>
            </a:pPr>
            <a:r>
              <a:rPr lang="en-US" sz="2400" dirty="0">
                <a:latin typeface="Arial" pitchFamily="34" charset="0"/>
                <a:cs typeface="Arial" pitchFamily="34" charset="0"/>
              </a:rPr>
              <a:t>Earliest phase of infection, defined as first 6 months</a:t>
            </a:r>
          </a:p>
          <a:p>
            <a:pPr marL="800100" lvl="1" indent="-342900">
              <a:buFont typeface="Arial"/>
              <a:buChar char="•"/>
            </a:pPr>
            <a:r>
              <a:rPr lang="en-US" sz="2400" dirty="0">
                <a:latin typeface="Arial" pitchFamily="34" charset="0"/>
                <a:cs typeface="Arial" pitchFamily="34" charset="0"/>
              </a:rPr>
              <a:t>Spontaneous clearance possible</a:t>
            </a:r>
          </a:p>
          <a:p>
            <a:pPr marL="800100" lvl="1" indent="-342900">
              <a:buFont typeface="Arial"/>
              <a:buChar char="•"/>
            </a:pPr>
            <a:r>
              <a:rPr lang="en-US" sz="2400" dirty="0">
                <a:latin typeface="Arial" pitchFamily="34" charset="0"/>
                <a:cs typeface="Arial" pitchFamily="34" charset="0"/>
              </a:rPr>
              <a:t>Responsiveness to exogenous IFN </a:t>
            </a:r>
            <a:r>
              <a:rPr lang="en-US" sz="2400" dirty="0" smtClean="0">
                <a:latin typeface="Arial" pitchFamily="34" charset="0"/>
                <a:cs typeface="Arial" pitchFamily="34" charset="0"/>
              </a:rPr>
              <a:t>highest</a:t>
            </a:r>
          </a:p>
          <a:p>
            <a:pPr marL="342900" indent="-342900">
              <a:buFont typeface="Arial"/>
              <a:buChar char="•"/>
            </a:pPr>
            <a:r>
              <a:rPr lang="en-US" sz="2400" dirty="0" smtClean="0">
                <a:latin typeface="Arial" pitchFamily="34" charset="0"/>
                <a:cs typeface="Arial" pitchFamily="34" charset="0"/>
              </a:rPr>
              <a:t>Often asymptomatic</a:t>
            </a:r>
            <a:endParaRPr lang="en-US" sz="2400" dirty="0">
              <a:latin typeface="Arial" pitchFamily="34" charset="0"/>
              <a:cs typeface="Arial" pitchFamily="34" charset="0"/>
            </a:endParaRPr>
          </a:p>
        </p:txBody>
      </p:sp>
      <p:sp>
        <p:nvSpPr>
          <p:cNvPr id="4" name="TextBox 3"/>
          <p:cNvSpPr txBox="1"/>
          <p:nvPr/>
        </p:nvSpPr>
        <p:spPr>
          <a:xfrm>
            <a:off x="152400" y="6341269"/>
            <a:ext cx="8763000" cy="347472"/>
          </a:xfrm>
          <a:prstGeom prst="rect">
            <a:avLst/>
          </a:prstGeom>
          <a:noFill/>
        </p:spPr>
        <p:txBody>
          <a:bodyPr wrap="square" rtlCol="0" anchor="ctr">
            <a:spAutoFit/>
          </a:bodyPr>
          <a:lstStyle/>
          <a:p>
            <a:r>
              <a:rPr lang="en-US" sz="1100" dirty="0" err="1">
                <a:solidFill>
                  <a:schemeClr val="bg1"/>
                </a:solidFill>
                <a:latin typeface="Arial" pitchFamily="34" charset="0"/>
                <a:cs typeface="Arial" pitchFamily="34" charset="0"/>
              </a:rPr>
              <a:t>Rehermann</a:t>
            </a:r>
            <a:r>
              <a:rPr lang="en-US" sz="1100" dirty="0">
                <a:solidFill>
                  <a:schemeClr val="bg1"/>
                </a:solidFill>
                <a:latin typeface="Arial" pitchFamily="34" charset="0"/>
                <a:cs typeface="Arial" pitchFamily="34" charset="0"/>
              </a:rPr>
              <a:t> and </a:t>
            </a:r>
            <a:r>
              <a:rPr lang="en-US" sz="1100" dirty="0" err="1">
                <a:solidFill>
                  <a:schemeClr val="bg1"/>
                </a:solidFill>
                <a:latin typeface="Arial" pitchFamily="34" charset="0"/>
                <a:cs typeface="Arial" pitchFamily="34" charset="0"/>
              </a:rPr>
              <a:t>Nascimbeni</a:t>
            </a:r>
            <a:r>
              <a:rPr lang="en-US" sz="1100" dirty="0">
                <a:solidFill>
                  <a:schemeClr val="bg1"/>
                </a:solidFill>
                <a:latin typeface="Arial" pitchFamily="34" charset="0"/>
                <a:cs typeface="Arial" pitchFamily="34" charset="0"/>
              </a:rPr>
              <a:t>. Nat Rev </a:t>
            </a:r>
            <a:r>
              <a:rPr lang="en-US" sz="1100" dirty="0" err="1">
                <a:solidFill>
                  <a:schemeClr val="bg1"/>
                </a:solidFill>
                <a:latin typeface="Arial" pitchFamily="34" charset="0"/>
                <a:cs typeface="Arial" pitchFamily="34" charset="0"/>
              </a:rPr>
              <a:t>Immunol</a:t>
            </a:r>
            <a:r>
              <a:rPr lang="en-US" sz="1100" dirty="0">
                <a:solidFill>
                  <a:schemeClr val="bg1"/>
                </a:solidFill>
                <a:latin typeface="Arial" pitchFamily="34" charset="0"/>
                <a:cs typeface="Arial" pitchFamily="34" charset="0"/>
              </a:rPr>
              <a:t> 2005 </a:t>
            </a:r>
            <a:r>
              <a:rPr lang="en-US" sz="1100" dirty="0" err="1" smtClean="0">
                <a:solidFill>
                  <a:schemeClr val="bg1"/>
                </a:solidFill>
                <a:latin typeface="Arial" pitchFamily="34" charset="0"/>
                <a:cs typeface="Arial" pitchFamily="34" charset="0"/>
              </a:rPr>
              <a:t>Grebely</a:t>
            </a:r>
            <a:r>
              <a:rPr lang="en-US" sz="1100" dirty="0" smtClean="0">
                <a:solidFill>
                  <a:schemeClr val="bg1"/>
                </a:solidFill>
                <a:latin typeface="Arial" pitchFamily="34" charset="0"/>
                <a:cs typeface="Arial" pitchFamily="34" charset="0"/>
              </a:rPr>
              <a:t> </a:t>
            </a:r>
            <a:r>
              <a:rPr lang="en-US" sz="1100" dirty="0">
                <a:solidFill>
                  <a:schemeClr val="bg1"/>
                </a:solidFill>
                <a:latin typeface="Arial" pitchFamily="34" charset="0"/>
                <a:cs typeface="Arial" pitchFamily="34" charset="0"/>
              </a:rPr>
              <a:t>et al. </a:t>
            </a:r>
            <a:r>
              <a:rPr lang="en-US" sz="1100" dirty="0" err="1">
                <a:solidFill>
                  <a:schemeClr val="bg1"/>
                </a:solidFill>
                <a:latin typeface="Arial" pitchFamily="34" charset="0"/>
                <a:cs typeface="Arial" pitchFamily="34" charset="0"/>
              </a:rPr>
              <a:t>Hepatology</a:t>
            </a:r>
            <a:r>
              <a:rPr lang="en-US" sz="1100" dirty="0">
                <a:solidFill>
                  <a:schemeClr val="bg1"/>
                </a:solidFill>
                <a:latin typeface="Arial" pitchFamily="34" charset="0"/>
                <a:cs typeface="Arial" pitchFamily="34" charset="0"/>
              </a:rPr>
              <a:t> 2010; </a:t>
            </a:r>
            <a:r>
              <a:rPr lang="en-US" sz="1100" dirty="0" err="1">
                <a:solidFill>
                  <a:schemeClr val="bg1"/>
                </a:solidFill>
                <a:latin typeface="Arial" pitchFamily="34" charset="0"/>
                <a:cs typeface="Arial" pitchFamily="34" charset="0"/>
              </a:rPr>
              <a:t>Detering</a:t>
            </a:r>
            <a:r>
              <a:rPr lang="en-US" sz="1100" dirty="0">
                <a:solidFill>
                  <a:schemeClr val="bg1"/>
                </a:solidFill>
                <a:latin typeface="Arial" pitchFamily="34" charset="0"/>
                <a:cs typeface="Arial" pitchFamily="34" charset="0"/>
              </a:rPr>
              <a:t> et al. Lancet Infect Dis 2013;Grebely et al. </a:t>
            </a:r>
            <a:r>
              <a:rPr lang="en-US" sz="1100" dirty="0" err="1">
                <a:solidFill>
                  <a:schemeClr val="bg1"/>
                </a:solidFill>
                <a:latin typeface="Arial" pitchFamily="34" charset="0"/>
                <a:cs typeface="Arial" pitchFamily="34" charset="0"/>
              </a:rPr>
              <a:t>Hepatology</a:t>
            </a:r>
            <a:r>
              <a:rPr lang="en-US" sz="1100" dirty="0">
                <a:solidFill>
                  <a:schemeClr val="bg1"/>
                </a:solidFill>
                <a:latin typeface="Arial" pitchFamily="34" charset="0"/>
                <a:cs typeface="Arial" pitchFamily="34" charset="0"/>
              </a:rPr>
              <a:t> 2014</a:t>
            </a:r>
          </a:p>
        </p:txBody>
      </p:sp>
      <p:pic>
        <p:nvPicPr>
          <p:cNvPr id="5" name="image.jpg"/>
          <p:cNvPicPr>
            <a:picLocks noChangeAspect="1"/>
          </p:cNvPicPr>
          <p:nvPr/>
        </p:nvPicPr>
        <p:blipFill>
          <a:blip r:embed="rId2">
            <a:extLst/>
          </a:blip>
          <a:srcRect b="4468"/>
          <a:stretch>
            <a:fillRect/>
          </a:stretch>
        </p:blipFill>
        <p:spPr>
          <a:xfrm>
            <a:off x="172498" y="2895600"/>
            <a:ext cx="4082665" cy="3145106"/>
          </a:xfrm>
          <a:prstGeom prst="rect">
            <a:avLst/>
          </a:prstGeom>
          <a:ln w="12700">
            <a:miter lim="400000"/>
          </a:ln>
        </p:spPr>
      </p:pic>
      <p:sp>
        <p:nvSpPr>
          <p:cNvPr id="6" name="Shape 101"/>
          <p:cNvSpPr>
            <a:spLocks noChangeAspect="1"/>
          </p:cNvSpPr>
          <p:nvPr/>
        </p:nvSpPr>
        <p:spPr>
          <a:xfrm>
            <a:off x="3962400" y="3886200"/>
            <a:ext cx="1311457" cy="738664"/>
          </a:xfrm>
          <a:prstGeom prst="rect">
            <a:avLst/>
          </a:prstGeom>
          <a:solidFill>
            <a:srgbClr val="FFFC41"/>
          </a:solidFill>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p>
            <a:pPr lvl="0" algn="ctr" defTabSz="1295400">
              <a:buClr>
                <a:srgbClr val="000000"/>
              </a:buClr>
              <a:defRPr sz="1800"/>
            </a:pPr>
            <a:r>
              <a:rPr sz="1600" dirty="0">
                <a:uFill>
                  <a:solidFill/>
                </a:uFill>
                <a:latin typeface="Arial"/>
                <a:ea typeface="+mj-ea"/>
                <a:cs typeface="Arial"/>
                <a:sym typeface="Verdana"/>
              </a:rPr>
              <a:t>ALT normal</a:t>
            </a:r>
          </a:p>
          <a:p>
            <a:pPr lvl="0" algn="ctr" defTabSz="1295400">
              <a:buClr>
                <a:srgbClr val="000000"/>
              </a:buClr>
              <a:defRPr sz="1800"/>
            </a:pPr>
            <a:r>
              <a:rPr sz="1600" dirty="0">
                <a:uFill>
                  <a:solidFill/>
                </a:uFill>
                <a:latin typeface="Arial"/>
                <a:ea typeface="+mj-ea"/>
                <a:cs typeface="Arial"/>
                <a:sym typeface="Verdana"/>
              </a:rPr>
              <a:t>HCV RNA neg</a:t>
            </a:r>
          </a:p>
          <a:p>
            <a:pPr lvl="0" algn="ctr" defTabSz="1295400">
              <a:buClr>
                <a:srgbClr val="000000"/>
              </a:buClr>
              <a:defRPr sz="1800"/>
            </a:pPr>
            <a:r>
              <a:rPr sz="1600" dirty="0">
                <a:uFill>
                  <a:solidFill/>
                </a:uFill>
                <a:latin typeface="Arial"/>
                <a:ea typeface="+mj-ea"/>
                <a:cs typeface="Arial"/>
                <a:sym typeface="Verdana"/>
              </a:rPr>
              <a:t>HCV Ab pos</a:t>
            </a:r>
          </a:p>
        </p:txBody>
      </p:sp>
      <p:sp>
        <p:nvSpPr>
          <p:cNvPr id="2" name="Rectangle 1"/>
          <p:cNvSpPr/>
          <p:nvPr/>
        </p:nvSpPr>
        <p:spPr>
          <a:xfrm>
            <a:off x="5410200" y="2667000"/>
            <a:ext cx="3581400" cy="3693319"/>
          </a:xfrm>
          <a:prstGeom prst="rect">
            <a:avLst/>
          </a:prstGeom>
        </p:spPr>
        <p:txBody>
          <a:bodyPr wrap="square">
            <a:spAutoFit/>
          </a:bodyPr>
          <a:lstStyle/>
          <a:p>
            <a:pPr algn="ctr"/>
            <a:r>
              <a:rPr lang="en-US" dirty="0">
                <a:latin typeface="Helvetica"/>
                <a:cs typeface="Helvetica"/>
              </a:rPr>
              <a:t>~66% of </a:t>
            </a:r>
            <a:r>
              <a:rPr lang="en-US" dirty="0" smtClean="0">
                <a:latin typeface="Helvetica"/>
                <a:cs typeface="Helvetica"/>
              </a:rPr>
              <a:t>spontaneous clearance </a:t>
            </a:r>
            <a:r>
              <a:rPr lang="en-US" dirty="0">
                <a:latin typeface="Helvetica"/>
                <a:cs typeface="Helvetica"/>
              </a:rPr>
              <a:t>occurs in first 6 months</a:t>
            </a:r>
          </a:p>
          <a:p>
            <a:pPr algn="ctr"/>
            <a:endParaRPr lang="en-US" dirty="0">
              <a:latin typeface="Helvetica"/>
              <a:cs typeface="Helvetica"/>
            </a:endParaRPr>
          </a:p>
          <a:p>
            <a:pPr algn="ctr"/>
            <a:r>
              <a:rPr lang="en-US" dirty="0" smtClean="0">
                <a:latin typeface="Helvetica"/>
                <a:cs typeface="Helvetica"/>
              </a:rPr>
              <a:t>SC associated with:</a:t>
            </a:r>
          </a:p>
          <a:p>
            <a:pPr algn="ctr"/>
            <a:r>
              <a:rPr lang="en-US" dirty="0" smtClean="0">
                <a:latin typeface="Helvetica"/>
                <a:cs typeface="Helvetica"/>
              </a:rPr>
              <a:t>female gender</a:t>
            </a:r>
            <a:endParaRPr lang="en-US" dirty="0">
              <a:latin typeface="Helvetica"/>
              <a:cs typeface="Helvetica"/>
            </a:endParaRPr>
          </a:p>
          <a:p>
            <a:pPr algn="ctr"/>
            <a:r>
              <a:rPr lang="en-US" dirty="0" smtClean="0">
                <a:latin typeface="Helvetica"/>
                <a:cs typeface="Helvetica"/>
              </a:rPr>
              <a:t>young age</a:t>
            </a:r>
            <a:endParaRPr lang="en-US" dirty="0">
              <a:latin typeface="Helvetica"/>
              <a:cs typeface="Helvetica"/>
            </a:endParaRPr>
          </a:p>
          <a:p>
            <a:pPr algn="ctr"/>
            <a:r>
              <a:rPr lang="en-US" dirty="0" err="1" smtClean="0">
                <a:latin typeface="Helvetica"/>
                <a:cs typeface="Helvetica"/>
              </a:rPr>
              <a:t>immunocompetence</a:t>
            </a:r>
            <a:endParaRPr lang="en-US" dirty="0" smtClean="0">
              <a:latin typeface="Helvetica"/>
              <a:cs typeface="Helvetica"/>
            </a:endParaRPr>
          </a:p>
          <a:p>
            <a:pPr algn="ctr"/>
            <a:r>
              <a:rPr lang="en-US" dirty="0" smtClean="0">
                <a:latin typeface="Helvetica"/>
                <a:cs typeface="Helvetica"/>
              </a:rPr>
              <a:t>non</a:t>
            </a:r>
            <a:r>
              <a:rPr lang="en-US" dirty="0">
                <a:latin typeface="Helvetica"/>
                <a:cs typeface="Helvetica"/>
              </a:rPr>
              <a:t>-African American </a:t>
            </a:r>
            <a:r>
              <a:rPr lang="en-US" dirty="0" smtClean="0">
                <a:latin typeface="Helvetica"/>
                <a:cs typeface="Helvetica"/>
              </a:rPr>
              <a:t>race</a:t>
            </a:r>
          </a:p>
          <a:p>
            <a:pPr algn="ctr"/>
            <a:r>
              <a:rPr lang="en-US" dirty="0" smtClean="0">
                <a:latin typeface="Helvetica"/>
                <a:cs typeface="Helvetica"/>
              </a:rPr>
              <a:t> </a:t>
            </a:r>
            <a:r>
              <a:rPr lang="en-US" dirty="0">
                <a:latin typeface="Helvetica"/>
                <a:cs typeface="Helvetica"/>
              </a:rPr>
              <a:t>IL28B CC and </a:t>
            </a:r>
            <a:r>
              <a:rPr lang="en-US" dirty="0" smtClean="0">
                <a:latin typeface="Helvetica"/>
                <a:cs typeface="Helvetica"/>
              </a:rPr>
              <a:t>HLA</a:t>
            </a:r>
            <a:r>
              <a:rPr lang="en-US" dirty="0">
                <a:latin typeface="Helvetica"/>
                <a:cs typeface="Helvetica"/>
              </a:rPr>
              <a:t> </a:t>
            </a:r>
            <a:r>
              <a:rPr lang="en-US" dirty="0" smtClean="0">
                <a:latin typeface="Helvetica"/>
                <a:cs typeface="Helvetica"/>
              </a:rPr>
              <a:t>genes symptoms</a:t>
            </a:r>
          </a:p>
          <a:p>
            <a:pPr algn="ctr"/>
            <a:endParaRPr lang="en-US" dirty="0">
              <a:latin typeface="Helvetica"/>
              <a:cs typeface="Helvetica"/>
            </a:endParaRPr>
          </a:p>
          <a:p>
            <a:pPr algn="ctr"/>
            <a:r>
              <a:rPr lang="en-US" dirty="0" smtClean="0">
                <a:latin typeface="Helvetica"/>
                <a:cs typeface="Helvetica"/>
              </a:rPr>
              <a:t>HCV RNA required to diagnosis reinfection</a:t>
            </a:r>
            <a:endParaRPr lang="en-US" dirty="0">
              <a:latin typeface="Helvetica"/>
              <a:cs typeface="Helvetica"/>
            </a:endParaRPr>
          </a:p>
        </p:txBody>
      </p:sp>
    </p:spTree>
    <p:extLst>
      <p:ext uri="{BB962C8B-B14F-4D97-AF65-F5344CB8AC3E}">
        <p14:creationId xmlns:p14="http://schemas.microsoft.com/office/powerpoint/2010/main" val="10352203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txBox="1">
            <a:spLocks/>
          </p:cNvSpPr>
          <p:nvPr/>
        </p:nvSpPr>
        <p:spPr>
          <a:xfrm>
            <a:off x="304800" y="228600"/>
            <a:ext cx="8534400" cy="758952"/>
          </a:xfrm>
          <a:prstGeom prst="rect">
            <a:avLst/>
          </a:prstGeom>
          <a:no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dirty="0" smtClean="0">
                <a:solidFill>
                  <a:schemeClr val="bg2">
                    <a:lumMod val="25000"/>
                  </a:schemeClr>
                </a:solidFill>
                <a:latin typeface="Arial" pitchFamily="34" charset="0"/>
                <a:ea typeface="+mj-ea"/>
                <a:cs typeface="Arial" pitchFamily="34" charset="0"/>
              </a:rPr>
              <a:t>Clearance is associated with protection from </a:t>
            </a:r>
            <a:r>
              <a:rPr lang="en-US" sz="2400" b="1" dirty="0" smtClean="0">
                <a:solidFill>
                  <a:schemeClr val="bg2">
                    <a:lumMod val="25000"/>
                  </a:schemeClr>
                </a:solidFill>
                <a:latin typeface="Arial" pitchFamily="34" charset="0"/>
                <a:ea typeface="+mj-ea"/>
                <a:cs typeface="Arial" pitchFamily="34" charset="0"/>
              </a:rPr>
              <a:t>reinfection</a:t>
            </a:r>
            <a:endParaRPr kumimoji="0" lang="en-US" sz="2400" b="1" i="0" u="none" strike="noStrike" kern="1200" cap="none" spc="0" normalizeH="0" baseline="0" noProof="0" dirty="0">
              <a:ln>
                <a:noFill/>
              </a:ln>
              <a:solidFill>
                <a:schemeClr val="bg2">
                  <a:lumMod val="25000"/>
                </a:schemeClr>
              </a:solidFill>
              <a:effectLst/>
              <a:uLnTx/>
              <a:uFillTx/>
              <a:latin typeface="Arial" pitchFamily="34" charset="0"/>
              <a:ea typeface="+mj-ea"/>
              <a:cs typeface="Arial" pitchFamily="34" charset="0"/>
            </a:endParaRPr>
          </a:p>
        </p:txBody>
      </p:sp>
      <p:sp>
        <p:nvSpPr>
          <p:cNvPr id="12" name="TextBox 11"/>
          <p:cNvSpPr txBox="1"/>
          <p:nvPr/>
        </p:nvSpPr>
        <p:spPr>
          <a:xfrm>
            <a:off x="152400" y="1203960"/>
            <a:ext cx="8839200" cy="1200329"/>
          </a:xfrm>
          <a:prstGeom prst="rect">
            <a:avLst/>
          </a:prstGeom>
          <a:noFill/>
        </p:spPr>
        <p:txBody>
          <a:bodyPr wrap="square" rtlCol="0">
            <a:spAutoFit/>
          </a:bodyPr>
          <a:lstStyle/>
          <a:p>
            <a:pPr marL="342900" indent="-342900">
              <a:buFont typeface="Arial"/>
              <a:buChar char="•"/>
            </a:pPr>
            <a:r>
              <a:rPr lang="en-US" sz="2400" dirty="0">
                <a:latin typeface="Arial" pitchFamily="34" charset="0"/>
                <a:cs typeface="Arial" pitchFamily="34" charset="0"/>
              </a:rPr>
              <a:t>HCV peak viral load (A) and duration of viremia (B) during </a:t>
            </a:r>
            <a:r>
              <a:rPr lang="en-US" sz="2400" dirty="0" smtClean="0">
                <a:latin typeface="Arial" pitchFamily="34" charset="0"/>
                <a:cs typeface="Arial" pitchFamily="34" charset="0"/>
              </a:rPr>
              <a:t>reinfection in injection drug users</a:t>
            </a:r>
            <a:endParaRPr lang="en-US" sz="2400" dirty="0">
              <a:latin typeface="Arial" pitchFamily="34" charset="0"/>
              <a:cs typeface="Arial" pitchFamily="34" charset="0"/>
            </a:endParaRPr>
          </a:p>
          <a:p>
            <a:endParaRPr lang="en-US" sz="2400" dirty="0">
              <a:latin typeface="Arial" pitchFamily="34" charset="0"/>
              <a:cs typeface="Arial" pitchFamily="34" charset="0"/>
            </a:endParaRPr>
          </a:p>
        </p:txBody>
      </p:sp>
      <p:sp>
        <p:nvSpPr>
          <p:cNvPr id="4" name="TextBox 3"/>
          <p:cNvSpPr txBox="1"/>
          <p:nvPr/>
        </p:nvSpPr>
        <p:spPr>
          <a:xfrm>
            <a:off x="228600" y="6324600"/>
            <a:ext cx="8686800" cy="261610"/>
          </a:xfrm>
          <a:prstGeom prst="rect">
            <a:avLst/>
          </a:prstGeom>
          <a:noFill/>
        </p:spPr>
        <p:txBody>
          <a:bodyPr wrap="square" rtlCol="0">
            <a:spAutoFit/>
          </a:bodyPr>
          <a:lstStyle/>
          <a:p>
            <a:r>
              <a:rPr lang="en-US" sz="1100" dirty="0" err="1">
                <a:solidFill>
                  <a:schemeClr val="bg1"/>
                </a:solidFill>
                <a:latin typeface="Arial" pitchFamily="34" charset="0"/>
                <a:cs typeface="Arial" pitchFamily="34" charset="0"/>
              </a:rPr>
              <a:t>Osburn</a:t>
            </a:r>
            <a:r>
              <a:rPr lang="en-US" sz="1100" dirty="0">
                <a:solidFill>
                  <a:schemeClr val="bg1"/>
                </a:solidFill>
                <a:latin typeface="Arial" pitchFamily="34" charset="0"/>
                <a:cs typeface="Arial" pitchFamily="34" charset="0"/>
              </a:rPr>
              <a:t> et al. Gastroenterology 2010</a:t>
            </a:r>
          </a:p>
        </p:txBody>
      </p:sp>
      <p:pic>
        <p:nvPicPr>
          <p:cNvPr id="9" name="Cox Reinfection.png"/>
          <p:cNvPicPr>
            <a:picLocks noChangeAspect="1"/>
          </p:cNvPicPr>
          <p:nvPr/>
        </p:nvPicPr>
        <p:blipFill>
          <a:blip r:embed="rId2">
            <a:extLst/>
          </a:blip>
          <a:stretch>
            <a:fillRect/>
          </a:stretch>
        </p:blipFill>
        <p:spPr>
          <a:xfrm>
            <a:off x="33215" y="2362200"/>
            <a:ext cx="8693649" cy="3081928"/>
          </a:xfrm>
          <a:prstGeom prst="rect">
            <a:avLst/>
          </a:prstGeom>
          <a:ln w="12700">
            <a:round/>
          </a:ln>
        </p:spPr>
      </p:pic>
    </p:spTree>
    <p:extLst>
      <p:ext uri="{BB962C8B-B14F-4D97-AF65-F5344CB8AC3E}">
        <p14:creationId xmlns:p14="http://schemas.microsoft.com/office/powerpoint/2010/main" val="31576464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71600"/>
            <a:ext cx="8403717" cy="47320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a:tailEnd/>
              </a14:hiddenLine>
            </a:ext>
          </a:extLst>
        </p:spPr>
      </p:pic>
      <p:sp>
        <p:nvSpPr>
          <p:cNvPr id="4" name="Title 3"/>
          <p:cNvSpPr txBox="1">
            <a:spLocks/>
          </p:cNvSpPr>
          <p:nvPr/>
        </p:nvSpPr>
        <p:spPr>
          <a:xfrm>
            <a:off x="304800" y="228600"/>
            <a:ext cx="8534400" cy="758952"/>
          </a:xfrm>
          <a:prstGeom prst="rect">
            <a:avLst/>
          </a:prstGeom>
          <a:no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dirty="0" smtClean="0">
                <a:solidFill>
                  <a:schemeClr val="bg2">
                    <a:lumMod val="25000"/>
                  </a:schemeClr>
                </a:solidFill>
                <a:latin typeface="Arial" pitchFamily="34" charset="0"/>
                <a:ea typeface="+mj-ea"/>
                <a:cs typeface="Arial" pitchFamily="34" charset="0"/>
              </a:rPr>
              <a:t>Acute HCV may exhibit a dynamic course</a:t>
            </a:r>
            <a:endParaRPr kumimoji="0" lang="en-US" sz="2400" b="1" i="0" u="none" strike="noStrike" kern="1200" cap="none" spc="0" normalizeH="0" baseline="0" noProof="0" dirty="0">
              <a:ln>
                <a:noFill/>
              </a:ln>
              <a:solidFill>
                <a:schemeClr val="bg2">
                  <a:lumMod val="25000"/>
                </a:schemeClr>
              </a:solidFill>
              <a:effectLst/>
              <a:uLnTx/>
              <a:uFillTx/>
              <a:latin typeface="Arial" pitchFamily="34" charset="0"/>
              <a:ea typeface="+mj-ea"/>
              <a:cs typeface="Arial" pitchFamily="34" charset="0"/>
            </a:endParaRPr>
          </a:p>
        </p:txBody>
      </p:sp>
      <p:sp>
        <p:nvSpPr>
          <p:cNvPr id="5" name="Rectangle 4"/>
          <p:cNvSpPr/>
          <p:nvPr/>
        </p:nvSpPr>
        <p:spPr>
          <a:xfrm>
            <a:off x="5181600" y="1981200"/>
            <a:ext cx="1143000" cy="2286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5200650" y="2819400"/>
            <a:ext cx="1257300" cy="2286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rot="5400000">
            <a:off x="7897683" y="3456117"/>
            <a:ext cx="1185565" cy="369332"/>
          </a:xfrm>
          <a:prstGeom prst="rect">
            <a:avLst/>
          </a:prstGeom>
          <a:solidFill>
            <a:schemeClr val="bg1"/>
          </a:solidFill>
        </p:spPr>
        <p:txBody>
          <a:bodyPr wrap="square" rtlCol="0">
            <a:spAutoFit/>
          </a:bodyPr>
          <a:lstStyle/>
          <a:p>
            <a:r>
              <a:rPr lang="en-US" dirty="0" smtClean="0">
                <a:latin typeface="Arial"/>
                <a:cs typeface="Arial"/>
              </a:rPr>
              <a:t>ALT</a:t>
            </a:r>
            <a:endParaRPr lang="en-US" dirty="0">
              <a:latin typeface="Arial"/>
              <a:cs typeface="Arial"/>
            </a:endParaRPr>
          </a:p>
        </p:txBody>
      </p:sp>
      <p:sp>
        <p:nvSpPr>
          <p:cNvPr id="10" name="TextBox 9"/>
          <p:cNvSpPr txBox="1"/>
          <p:nvPr/>
        </p:nvSpPr>
        <p:spPr>
          <a:xfrm rot="16200000">
            <a:off x="-386834" y="3282434"/>
            <a:ext cx="2057400" cy="369332"/>
          </a:xfrm>
          <a:prstGeom prst="rect">
            <a:avLst/>
          </a:prstGeom>
          <a:solidFill>
            <a:schemeClr val="bg1"/>
          </a:solidFill>
        </p:spPr>
        <p:txBody>
          <a:bodyPr wrap="square" rtlCol="0">
            <a:spAutoFit/>
          </a:bodyPr>
          <a:lstStyle/>
          <a:p>
            <a:pPr algn="ctr"/>
            <a:r>
              <a:rPr lang="en-US" dirty="0" smtClean="0">
                <a:latin typeface="Arial"/>
                <a:cs typeface="Arial"/>
              </a:rPr>
              <a:t>HCV RNA</a:t>
            </a:r>
            <a:endParaRPr lang="en-US" dirty="0">
              <a:latin typeface="Arial"/>
              <a:cs typeface="Arial"/>
            </a:endParaRPr>
          </a:p>
        </p:txBody>
      </p:sp>
      <p:sp>
        <p:nvSpPr>
          <p:cNvPr id="11" name="TextBox 10"/>
          <p:cNvSpPr txBox="1"/>
          <p:nvPr/>
        </p:nvSpPr>
        <p:spPr>
          <a:xfrm>
            <a:off x="4876800" y="1905000"/>
            <a:ext cx="2057400" cy="369332"/>
          </a:xfrm>
          <a:prstGeom prst="rect">
            <a:avLst/>
          </a:prstGeom>
          <a:solidFill>
            <a:schemeClr val="bg1"/>
          </a:solidFill>
        </p:spPr>
        <p:txBody>
          <a:bodyPr wrap="square" rtlCol="0">
            <a:spAutoFit/>
          </a:bodyPr>
          <a:lstStyle/>
          <a:p>
            <a:pPr algn="ctr"/>
            <a:endParaRPr lang="en-US" dirty="0">
              <a:latin typeface="Arial"/>
              <a:cs typeface="Arial"/>
            </a:endParaRPr>
          </a:p>
        </p:txBody>
      </p:sp>
      <p:sp>
        <p:nvSpPr>
          <p:cNvPr id="12" name="TextBox 11"/>
          <p:cNvSpPr txBox="1"/>
          <p:nvPr/>
        </p:nvSpPr>
        <p:spPr>
          <a:xfrm>
            <a:off x="5029200" y="2743200"/>
            <a:ext cx="2057400" cy="369332"/>
          </a:xfrm>
          <a:prstGeom prst="rect">
            <a:avLst/>
          </a:prstGeom>
          <a:solidFill>
            <a:schemeClr val="bg1"/>
          </a:solidFill>
        </p:spPr>
        <p:txBody>
          <a:bodyPr wrap="square" rtlCol="0">
            <a:spAutoFit/>
          </a:bodyPr>
          <a:lstStyle/>
          <a:p>
            <a:pPr algn="ctr"/>
            <a:endParaRPr lang="en-US" dirty="0">
              <a:latin typeface="Arial"/>
              <a:cs typeface="Arial"/>
            </a:endParaRPr>
          </a:p>
        </p:txBody>
      </p:sp>
      <p:sp>
        <p:nvSpPr>
          <p:cNvPr id="13" name="Rectangle 12"/>
          <p:cNvSpPr>
            <a:spLocks/>
          </p:cNvSpPr>
          <p:nvPr/>
        </p:nvSpPr>
        <p:spPr bwMode="auto">
          <a:xfrm>
            <a:off x="2590800" y="1219200"/>
            <a:ext cx="1425671" cy="246221"/>
          </a:xfrm>
          <a:prstGeom prst="rect">
            <a:avLst/>
          </a:prstGeom>
          <a:solidFill>
            <a:srgbClr val="FFFF33"/>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sz="1600" dirty="0" smtClean="0">
                <a:solidFill>
                  <a:srgbClr val="001445"/>
                </a:solidFill>
                <a:latin typeface="Arial"/>
                <a:ea typeface="ＭＳ Ｐゴシック" charset="0"/>
                <a:cs typeface="Arial"/>
              </a:rPr>
              <a:t>Seroconversion</a:t>
            </a:r>
            <a:endParaRPr lang="en-US" sz="1600" dirty="0">
              <a:solidFill>
                <a:srgbClr val="001445"/>
              </a:solidFill>
              <a:latin typeface="Arial"/>
              <a:ea typeface="ＭＳ Ｐゴシック" charset="0"/>
              <a:cs typeface="Arial"/>
            </a:endParaRPr>
          </a:p>
        </p:txBody>
      </p:sp>
      <p:sp>
        <p:nvSpPr>
          <p:cNvPr id="14" name="Rectangle 13"/>
          <p:cNvSpPr>
            <a:spLocks/>
          </p:cNvSpPr>
          <p:nvPr/>
        </p:nvSpPr>
        <p:spPr bwMode="auto">
          <a:xfrm>
            <a:off x="3352800" y="5715000"/>
            <a:ext cx="2590800" cy="492443"/>
          </a:xfrm>
          <a:prstGeom prst="rect">
            <a:avLst/>
          </a:prstGeom>
          <a:solidFill>
            <a:srgbClr val="FFFF33"/>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wrap="square" lIns="0" tIns="0" rIns="0" bIns="0" anchor="ctr">
            <a:spAutoFit/>
          </a:bodyPr>
          <a:lstStyle/>
          <a:p>
            <a:pPr algn="ctr"/>
            <a:r>
              <a:rPr lang="en-US" sz="1600" dirty="0" smtClean="0">
                <a:latin typeface="Arial"/>
                <a:ea typeface="ＭＳ Ｐゴシック" charset="0"/>
                <a:cs typeface="Arial"/>
              </a:rPr>
              <a:t>Dynamic changes </a:t>
            </a:r>
          </a:p>
          <a:p>
            <a:pPr algn="ctr"/>
            <a:r>
              <a:rPr lang="en-US" sz="1600" dirty="0" smtClean="0">
                <a:latin typeface="Arial"/>
                <a:ea typeface="ＭＳ Ｐゴシック" charset="0"/>
                <a:cs typeface="Arial"/>
              </a:rPr>
              <a:t>HCV RNA and ALT</a:t>
            </a:r>
            <a:endParaRPr lang="en-US" sz="1600" dirty="0">
              <a:latin typeface="Arial"/>
              <a:ea typeface="ＭＳ Ｐゴシック" charset="0"/>
              <a:cs typeface="Arial"/>
            </a:endParaRPr>
          </a:p>
        </p:txBody>
      </p:sp>
      <p:sp>
        <p:nvSpPr>
          <p:cNvPr id="16" name="TextBox 15"/>
          <p:cNvSpPr txBox="1"/>
          <p:nvPr/>
        </p:nvSpPr>
        <p:spPr>
          <a:xfrm>
            <a:off x="228600" y="6324600"/>
            <a:ext cx="8686800" cy="261610"/>
          </a:xfrm>
          <a:prstGeom prst="rect">
            <a:avLst/>
          </a:prstGeom>
          <a:noFill/>
        </p:spPr>
        <p:txBody>
          <a:bodyPr wrap="square" rtlCol="0">
            <a:spAutoFit/>
          </a:bodyPr>
          <a:lstStyle/>
          <a:p>
            <a:r>
              <a:rPr lang="en-US" sz="1100" dirty="0" smtClean="0">
                <a:solidFill>
                  <a:schemeClr val="bg1"/>
                </a:solidFill>
                <a:latin typeface="Arial" pitchFamily="34" charset="0"/>
                <a:cs typeface="Arial" pitchFamily="34" charset="0"/>
              </a:rPr>
              <a:t>McGovern et al. Clinical Infectious Disease 2009</a:t>
            </a:r>
            <a:endParaRPr lang="en-US" sz="11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9968572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Civic">
  <a:themeElements>
    <a:clrScheme name="Custom 3">
      <a:dk1>
        <a:sysClr val="windowText" lastClr="000000"/>
      </a:dk1>
      <a:lt1>
        <a:sysClr val="window" lastClr="FFFFFF"/>
      </a:lt1>
      <a:dk2>
        <a:srgbClr val="646B86"/>
      </a:dk2>
      <a:lt2>
        <a:srgbClr val="C5D1D7"/>
      </a:lt2>
      <a:accent1>
        <a:srgbClr val="C5D1D7"/>
      </a:accent1>
      <a:accent2>
        <a:srgbClr val="C5D1D7"/>
      </a:accent2>
      <a:accent3>
        <a:srgbClr val="A0BC9D"/>
      </a:accent3>
      <a:accent4>
        <a:srgbClr val="8FB08C"/>
      </a:accent4>
      <a:accent5>
        <a:srgbClr val="BFD2BD"/>
      </a:accent5>
      <a:accent6>
        <a:srgbClr val="FFFFFF"/>
      </a:accent6>
      <a:hlink>
        <a:srgbClr val="C5D1D7"/>
      </a:hlink>
      <a:folHlink>
        <a:srgbClr val="A0A5B8"/>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1739</TotalTime>
  <Words>1457</Words>
  <Application>Microsoft Office PowerPoint</Application>
  <PresentationFormat>On-screen Show (4:3)</PresentationFormat>
  <Paragraphs>189</Paragraphs>
  <Slides>29</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40" baseType="lpstr">
      <vt:lpstr>ＭＳ Ｐゴシック</vt:lpstr>
      <vt:lpstr>Arial</vt:lpstr>
      <vt:lpstr>Arial Bold</vt:lpstr>
      <vt:lpstr>Calibri</vt:lpstr>
      <vt:lpstr>Georgia</vt:lpstr>
      <vt:lpstr>Helvetica</vt:lpstr>
      <vt:lpstr>Verdana</vt:lpstr>
      <vt:lpstr>Wingdings</vt:lpstr>
      <vt:lpstr>Wingdings 2</vt:lpstr>
      <vt:lpstr>1_Civic</vt:lpstr>
      <vt:lpstr>Chart</vt:lpstr>
      <vt:lpstr>Acute HCV Infection </vt:lpstr>
      <vt:lpstr>Disclosure Information</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Recommendations for medical management and monitoring in acute HCV infection.  Regular laboratory monitoring is recommended in the setting of acute HCV infection until the alanine aminotransferase (ALT) level normalizes and HCV RNA becomes repeatedly undetectable, suggesting sponteneous resolution.  Monitoring HCV RNA (eg, every 4 weeks to 8 weeks) for 6 months to 12 months is recommended to determine spontaneous clearance of HCV infection versus persistence of infection.  Counseling is recommended for patients with acute HCV infection to avoid hepatotoxic insults, including hepatotoxic drugs (eg, acetaminophen) and alcohol consumption, and to reduce the risk of HCV transmission to others.  Referral to an addiction medicine specialist is recommended for patients with acute HCV infection related to injection drug use.  </vt:lpstr>
      <vt:lpstr>If the practitioner and patient have decided that a delay in treatment initiation is acceptable, monitoring for spontaneous clearance is recommended for a minimum of 6 months. When the decision is made to initiate treatment after 6 months, treating as described for chronic hepatitis C is recommended If a decision has been made to initiate treatment during the acute infection period, monitoring HCV RNA for at least 12-16 weeks is recommended to allow for spontaneous clearance before starting treatment.</vt:lpstr>
      <vt:lpstr>Recommended regimens for patients with acute HCV infection Owing to high efficacy and safety, the same regimens recommended for chronic HCV infection (see Initial Treatment of HCV Infection and When and in Whom to Treat sections) are also recommended for acute infection. </vt:lpstr>
      <vt:lpstr>Summary</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editorial2</dc:creator>
  <cp:lastModifiedBy>Daniel Garcia</cp:lastModifiedBy>
  <cp:revision>101</cp:revision>
  <cp:lastPrinted>2015-07-10T17:24:42Z</cp:lastPrinted>
  <dcterms:created xsi:type="dcterms:W3CDTF">2013-03-05T22:21:25Z</dcterms:created>
  <dcterms:modified xsi:type="dcterms:W3CDTF">2015-07-10T17:28:32Z</dcterms:modified>
</cp:coreProperties>
</file>