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35"/>
  </p:notesMasterIdLst>
  <p:handoutMasterIdLst>
    <p:handoutMasterId r:id="rId36"/>
  </p:handoutMasterIdLst>
  <p:sldIdLst>
    <p:sldId id="256" r:id="rId2"/>
    <p:sldId id="306" r:id="rId3"/>
    <p:sldId id="258" r:id="rId4"/>
    <p:sldId id="272" r:id="rId5"/>
    <p:sldId id="273" r:id="rId6"/>
    <p:sldId id="269" r:id="rId7"/>
    <p:sldId id="266" r:id="rId8"/>
    <p:sldId id="271" r:id="rId9"/>
    <p:sldId id="268" r:id="rId10"/>
    <p:sldId id="276" r:id="rId11"/>
    <p:sldId id="274" r:id="rId12"/>
    <p:sldId id="275" r:id="rId13"/>
    <p:sldId id="280" r:id="rId14"/>
    <p:sldId id="281" r:id="rId15"/>
    <p:sldId id="282" r:id="rId16"/>
    <p:sldId id="283" r:id="rId17"/>
    <p:sldId id="285" r:id="rId18"/>
    <p:sldId id="286" r:id="rId19"/>
    <p:sldId id="287" r:id="rId20"/>
    <p:sldId id="288" r:id="rId21"/>
    <p:sldId id="289" r:id="rId22"/>
    <p:sldId id="290" r:id="rId23"/>
    <p:sldId id="292" r:id="rId24"/>
    <p:sldId id="293" r:id="rId25"/>
    <p:sldId id="294" r:id="rId26"/>
    <p:sldId id="295" r:id="rId27"/>
    <p:sldId id="296" r:id="rId28"/>
    <p:sldId id="298" r:id="rId29"/>
    <p:sldId id="304" r:id="rId30"/>
    <p:sldId id="297" r:id="rId31"/>
    <p:sldId id="303" r:id="rId32"/>
    <p:sldId id="305" r:id="rId33"/>
    <p:sldId id="261" r:id="rId3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A58A"/>
    <a:srgbClr val="0033CC"/>
    <a:srgbClr val="CCE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5" autoAdjust="0"/>
    <p:restoredTop sz="99281" autoAdjust="0"/>
  </p:normalViewPr>
  <p:slideViewPr>
    <p:cSldViewPr>
      <p:cViewPr varScale="1">
        <p:scale>
          <a:sx n="144" d="100"/>
          <a:sy n="144" d="100"/>
        </p:scale>
        <p:origin x="678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276" y="-96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SOF/RBV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 cirrhosis</c:v>
                </c:pt>
                <c:pt idx="1">
                  <c:v>Cirrhosis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98</c:v>
                </c:pt>
                <c:pt idx="1">
                  <c:v>91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PEG/RBV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 cirrhosis</c:v>
                </c:pt>
                <c:pt idx="1">
                  <c:v>Cirrhosis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82</c:v>
                </c:pt>
                <c:pt idx="1">
                  <c:v>62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7539360"/>
        <c:axId val="67539920"/>
      </c:barChart>
      <c:catAx>
        <c:axId val="6753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67539920"/>
        <c:crosses val="autoZero"/>
        <c:auto val="1"/>
        <c:lblAlgn val="ctr"/>
        <c:lblOffset val="100"/>
        <c:noMultiLvlLbl val="0"/>
      </c:catAx>
      <c:valAx>
        <c:axId val="67539920"/>
        <c:scaling>
          <c:orientation val="minMax"/>
          <c:max val="1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SVR12 (%)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675393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SOF/LDV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7046208"/>
        <c:axId val="796508192"/>
      </c:barChart>
      <c:catAx>
        <c:axId val="527046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796508192"/>
        <c:crosses val="autoZero"/>
        <c:auto val="1"/>
        <c:lblAlgn val="ctr"/>
        <c:lblOffset val="100"/>
        <c:noMultiLvlLbl val="0"/>
      </c:catAx>
      <c:valAx>
        <c:axId val="796508192"/>
        <c:scaling>
          <c:orientation val="minMax"/>
          <c:max val="10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SVR12 (%)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27046208"/>
        <c:crosses val="autoZero"/>
        <c:crossBetween val="between"/>
        <c:majorUnit val="2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87192672344528"/>
          <c:y val="8.7355357754193771E-2"/>
          <c:w val="0.84231854946703089"/>
          <c:h val="0.61935923770398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12 weeks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 cirrhosis</c:v>
                </c:pt>
                <c:pt idx="1">
                  <c:v>Cirrhosis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96</c:v>
                </c:pt>
                <c:pt idx="1">
                  <c:v>60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16 weeks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 cirrhosis</c:v>
                </c:pt>
                <c:pt idx="1">
                  <c:v>Cirrhosis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100</c:v>
                </c:pt>
                <c:pt idx="1">
                  <c:v>78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56210864"/>
        <c:axId val="356211424"/>
      </c:barChart>
      <c:catAx>
        <c:axId val="356210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356211424"/>
        <c:crosses val="autoZero"/>
        <c:auto val="1"/>
        <c:lblAlgn val="ctr"/>
        <c:lblOffset val="100"/>
        <c:noMultiLvlLbl val="0"/>
      </c:catAx>
      <c:valAx>
        <c:axId val="356211424"/>
        <c:scaling>
          <c:orientation val="minMax"/>
          <c:max val="1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SVR12 (%)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356210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SOF/RBV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 cirrhosis</c:v>
                </c:pt>
                <c:pt idx="1">
                  <c:v>Cirrhosis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61</c:v>
                </c:pt>
                <c:pt idx="1">
                  <c:v>34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PEG/RBV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 cirrhosis</c:v>
                </c:pt>
                <c:pt idx="1">
                  <c:v>Cirrhosis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71</c:v>
                </c:pt>
                <c:pt idx="1">
                  <c:v>30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55561072"/>
        <c:axId val="355561632"/>
      </c:barChart>
      <c:catAx>
        <c:axId val="355561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355561632"/>
        <c:crosses val="autoZero"/>
        <c:auto val="1"/>
        <c:lblAlgn val="ctr"/>
        <c:lblOffset val="100"/>
        <c:noMultiLvlLbl val="0"/>
      </c:catAx>
      <c:valAx>
        <c:axId val="355561632"/>
        <c:scaling>
          <c:orientation val="minMax"/>
          <c:max val="1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SVR12 (%)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3555610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87192672344528"/>
          <c:y val="8.7355357754193771E-2"/>
          <c:w val="0.84231854946703089"/>
          <c:h val="0.61935923770398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12 weeks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 cirrhosis</c:v>
                </c:pt>
                <c:pt idx="1">
                  <c:v>Cirrhosis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</c:v>
                </c:pt>
                <c:pt idx="1">
                  <c:v>19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16 weeks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 cirrhosis</c:v>
                </c:pt>
                <c:pt idx="1">
                  <c:v>Cirrhosis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63</c:v>
                </c:pt>
                <c:pt idx="1">
                  <c:v>61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8747280"/>
        <c:axId val="68747840"/>
      </c:barChart>
      <c:catAx>
        <c:axId val="68747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68747840"/>
        <c:crosses val="autoZero"/>
        <c:auto val="1"/>
        <c:lblAlgn val="ctr"/>
        <c:lblOffset val="100"/>
        <c:noMultiLvlLbl val="0"/>
      </c:catAx>
      <c:valAx>
        <c:axId val="68747840"/>
        <c:scaling>
          <c:orientation val="minMax"/>
          <c:max val="1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SVR12 (%)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687472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SVR12 Genotype 3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Naïve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 cirrhosis </c:v>
                </c:pt>
                <c:pt idx="1">
                  <c:v>Cirrhosis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94</c:v>
                </c:pt>
                <c:pt idx="1">
                  <c:v>92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Experienced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No cirrhosis </c:v>
                </c:pt>
                <c:pt idx="1">
                  <c:v>Cirrhosis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87</c:v>
                </c:pt>
                <c:pt idx="1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750640"/>
        <c:axId val="526006880"/>
      </c:barChart>
      <c:catAx>
        <c:axId val="687506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26006880"/>
        <c:crosses val="autoZero"/>
        <c:auto val="1"/>
        <c:lblAlgn val="ctr"/>
        <c:lblOffset val="100"/>
        <c:noMultiLvlLbl val="0"/>
      </c:catAx>
      <c:valAx>
        <c:axId val="526006880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SVR12 (%)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68750640"/>
        <c:crosses val="autoZero"/>
        <c:crossBetween val="between"/>
        <c:majorUnit val="20"/>
        <c:minorUnit val="4"/>
      </c:valAx>
    </c:plotArea>
    <c:legend>
      <c:legendPos val="b"/>
      <c:overlay val="0"/>
      <c:txPr>
        <a:bodyPr/>
        <a:lstStyle/>
        <a:p>
          <a:pPr>
            <a:defRPr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100</c:v>
                </c:pt>
                <c:pt idx="1">
                  <c:v>100</c:v>
                </c:pt>
                <c:pt idx="2">
                  <c:v>99</c:v>
                </c:pt>
                <c:pt idx="3">
                  <c:v>94</c:v>
                </c:pt>
                <c:pt idx="4">
                  <c:v>88</c:v>
                </c:pt>
                <c:pt idx="5">
                  <c:v>68</c:v>
                </c:pt>
                <c:pt idx="6">
                  <c:v>57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26009120"/>
        <c:axId val="526009680"/>
      </c:barChart>
      <c:catAx>
        <c:axId val="5260091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Number of negative predictors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26009680"/>
        <c:crosses val="autoZero"/>
        <c:auto val="1"/>
        <c:lblAlgn val="ctr"/>
        <c:lblOffset val="100"/>
        <c:noMultiLvlLbl val="0"/>
      </c:catAx>
      <c:valAx>
        <c:axId val="526009680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SVR (%)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26009120"/>
        <c:crosses val="autoZero"/>
        <c:crossBetween val="between"/>
        <c:majorUnit val="2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Efficacy:</a:t>
            </a:r>
            <a:r>
              <a:rPr 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SVR (%)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12 weeks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Overall</c:v>
                </c:pt>
                <c:pt idx="1">
                  <c:v>1a</c:v>
                </c:pt>
                <c:pt idx="2">
                  <c:v>1b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91.8</c:v>
                </c:pt>
                <c:pt idx="1">
                  <c:v>88.6</c:v>
                </c:pt>
                <c:pt idx="2">
                  <c:v>98.5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24 weeks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Overall</c:v>
                </c:pt>
                <c:pt idx="1">
                  <c:v>1a</c:v>
                </c:pt>
                <c:pt idx="2">
                  <c:v>1b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95.9</c:v>
                </c:pt>
                <c:pt idx="1">
                  <c:v>94.2</c:v>
                </c:pt>
                <c:pt idx="2">
                  <c:v>100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03546400"/>
        <c:axId val="803546960"/>
      </c:barChart>
      <c:catAx>
        <c:axId val="8035464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803546960"/>
        <c:crosses val="autoZero"/>
        <c:auto val="1"/>
        <c:lblAlgn val="ctr"/>
        <c:lblOffset val="100"/>
        <c:noMultiLvlLbl val="0"/>
      </c:catAx>
      <c:valAx>
        <c:axId val="803546960"/>
        <c:scaling>
          <c:orientation val="minMax"/>
          <c:max val="10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803546400"/>
        <c:crosses val="autoZero"/>
        <c:crossBetween val="between"/>
        <c:majorUnit val="20"/>
      </c:valAx>
    </c:plotArea>
    <c:legend>
      <c:legendPos val="t"/>
      <c:overlay val="0"/>
      <c:txPr>
        <a:bodyPr/>
        <a:lstStyle/>
        <a:p>
          <a:pPr>
            <a:defRPr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Efficacy:</a:t>
            </a:r>
            <a:r>
              <a:rPr 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SVR (%)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12 weeks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No prior tx</c:v>
                </c:pt>
                <c:pt idx="1">
                  <c:v>Relapse</c:v>
                </c:pt>
                <c:pt idx="2">
                  <c:v>Partial response</c:v>
                </c:pt>
                <c:pt idx="3">
                  <c:v>Null response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94.2</c:v>
                </c:pt>
                <c:pt idx="1">
                  <c:v>96.6</c:v>
                </c:pt>
                <c:pt idx="2">
                  <c:v>94.4</c:v>
                </c:pt>
                <c:pt idx="3">
                  <c:v>86.7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24 weeks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No prior tx</c:v>
                </c:pt>
                <c:pt idx="1">
                  <c:v>Relapse</c:v>
                </c:pt>
                <c:pt idx="2">
                  <c:v>Partial response</c:v>
                </c:pt>
                <c:pt idx="3">
                  <c:v>Null response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94.6</c:v>
                </c:pt>
                <c:pt idx="1">
                  <c:v>100</c:v>
                </c:pt>
                <c:pt idx="2">
                  <c:v>100</c:v>
                </c:pt>
                <c:pt idx="3">
                  <c:v>95.2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47166320"/>
        <c:axId val="347166880"/>
      </c:barChart>
      <c:catAx>
        <c:axId val="347166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347166880"/>
        <c:crosses val="autoZero"/>
        <c:auto val="1"/>
        <c:lblAlgn val="ctr"/>
        <c:lblOffset val="100"/>
        <c:noMultiLvlLbl val="0"/>
      </c:catAx>
      <c:valAx>
        <c:axId val="347166880"/>
        <c:scaling>
          <c:orientation val="minMax"/>
          <c:max val="10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347166320"/>
        <c:crosses val="autoZero"/>
        <c:crossBetween val="between"/>
        <c:majorUnit val="20"/>
      </c:valAx>
    </c:plotArea>
    <c:legend>
      <c:legendPos val="t"/>
      <c:overlay val="0"/>
      <c:txPr>
        <a:bodyPr/>
        <a:lstStyle/>
        <a:p>
          <a:pPr>
            <a:defRPr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Week 24 response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</c:v>
                </c:pt>
                <c:pt idx="1">
                  <c:v>B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100</c:v>
                </c:pt>
                <c:pt idx="1">
                  <c:v>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7043408"/>
        <c:axId val="527043968"/>
      </c:barChart>
      <c:catAx>
        <c:axId val="5270434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>
                    <a:latin typeface="Arial" panose="020B0604020202020204" pitchFamily="34" charset="0"/>
                    <a:cs typeface="Arial" panose="020B0604020202020204" pitchFamily="34" charset="0"/>
                  </a:rPr>
                  <a:t>Child Pugh class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27043968"/>
        <c:crosses val="autoZero"/>
        <c:auto val="1"/>
        <c:lblAlgn val="ctr"/>
        <c:lblOffset val="100"/>
        <c:noMultiLvlLbl val="0"/>
      </c:catAx>
      <c:valAx>
        <c:axId val="527043968"/>
        <c:scaling>
          <c:orientation val="minMax"/>
          <c:max val="1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>
                    <a:latin typeface="Arial" panose="020B0604020202020204" pitchFamily="34" charset="0"/>
                    <a:cs typeface="Arial" panose="020B0604020202020204" pitchFamily="34" charset="0"/>
                  </a:rPr>
                  <a:t>HCV RNA &lt; LOD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27043408"/>
        <c:crosses val="autoZero"/>
        <c:crossBetween val="between"/>
        <c:majorUnit val="2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0.75472</cdr:x>
      <cdr:y>0.69362</cdr:y>
    </cdr:from>
    <cdr:to>
      <cdr:x>0.98114</cdr:x>
      <cdr:y>0.89566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48000" y="3139282"/>
          <a:ext cx="914420" cy="9144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050" dirty="0" smtClean="0"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en-US" sz="105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27/45</a:t>
          </a:r>
          <a:endParaRPr lang="en-US" sz="105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0.16981</cdr:x>
      <cdr:y>0.67345</cdr:y>
    </cdr:from>
    <cdr:to>
      <cdr:x>0.39623</cdr:x>
      <cdr:y>0.87548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5795" y="3048010"/>
          <a:ext cx="914419" cy="914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0.64078</cdr:x>
      <cdr:y>0.53291</cdr:y>
    </cdr:from>
    <cdr:to>
      <cdr:x>0.70874</cdr:x>
      <cdr:y>0.6721</cdr:y>
    </cdr:to>
    <cdr:sp macro="" textlink="">
      <cdr:nvSpPr>
        <cdr:cNvPr id="2" name="TextBox 9"/>
        <cdr:cNvSpPr txBox="1"/>
      </cdr:nvSpPr>
      <cdr:spPr>
        <a:xfrm xmlns:a="http://schemas.openxmlformats.org/drawingml/2006/main">
          <a:off x="5029200" y="2003322"/>
          <a:ext cx="533400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u="sng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211</a:t>
          </a:r>
        </a:p>
        <a:p xmlns:a="http://schemas.openxmlformats.org/drawingml/2006/main">
          <a:pPr algn="ctr"/>
          <a:r>
            <a:rPr lang="en-US" sz="1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239</a:t>
          </a:r>
          <a:endParaRPr lang="en-US" sz="14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8F4308A-6D86-4947-BE62-D7193937205F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4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AADFB62E-00A5-49F2-BA78-0500683EB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85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C265AEF-73C5-447D-82E2-2583027BE428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D4EE203A-86E1-4CED-B1C4-672C70871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73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gray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gray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gray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gray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gray">
          <a:xfrm>
            <a:off x="156937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 bwMode="gray">
          <a:xfrm>
            <a:off x="1371600" y="2819400"/>
            <a:ext cx="6400800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3000" b="1" cap="none" spc="0" baseline="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gray">
          <a:xfrm>
            <a:off x="234696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gray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 bwMode="gray"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 b="1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4417831" y="2209800"/>
            <a:ext cx="304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NEW_IASUSAlogo-transparent-background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543800" y="5981699"/>
            <a:ext cx="114300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6451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>
            <a:spLocks noChangeArrowheads="1"/>
          </p:cNvSpPr>
          <p:nvPr userDrawn="1"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932233"/>
            <a:ext cx="8833104" cy="1353767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1" name="Straight Connector 30"/>
          <p:cNvSpPr>
            <a:spLocks noChangeShapeType="1"/>
          </p:cNvSpPr>
          <p:nvPr userDrawn="1"/>
        </p:nvSpPr>
        <p:spPr bwMode="auto">
          <a:xfrm flipV="1">
            <a:off x="4563081" y="993649"/>
            <a:ext cx="8920" cy="5401560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2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828800"/>
            <a:ext cx="4038600" cy="4224528"/>
          </a:xfrm>
        </p:spPr>
        <p:txBody>
          <a:bodyPr/>
          <a:lstStyle>
            <a:lvl1pPr>
              <a:buClr>
                <a:schemeClr val="tx2"/>
              </a:buClr>
              <a:defRPr sz="2500"/>
            </a:lvl1pPr>
            <a:lvl2pPr>
              <a:buClr>
                <a:schemeClr val="accent1">
                  <a:lumMod val="75000"/>
                </a:schemeClr>
              </a:buClr>
              <a:defRPr>
                <a:solidFill>
                  <a:schemeClr val="tx2"/>
                </a:solidFill>
              </a:defRPr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33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828800"/>
            <a:ext cx="4038600" cy="4224528"/>
          </a:xfrm>
        </p:spPr>
        <p:txBody>
          <a:bodyPr/>
          <a:lstStyle>
            <a:lvl1pPr>
              <a:buClr>
                <a:schemeClr val="tx2"/>
              </a:buClr>
              <a:defRPr sz="2500"/>
            </a:lvl1pPr>
            <a:lvl2pPr>
              <a:buClr>
                <a:schemeClr val="accent1">
                  <a:lumMod val="75000"/>
                </a:schemeClr>
              </a:buClr>
              <a:defRPr>
                <a:solidFill>
                  <a:schemeClr val="tx2"/>
                </a:solidFill>
              </a:defRPr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34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" y="6389582"/>
            <a:ext cx="8839200" cy="294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Straight Connector 22"/>
          <p:cNvSpPr>
            <a:spLocks noChangeShapeType="1"/>
          </p:cNvSpPr>
          <p:nvPr userDrawn="1"/>
        </p:nvSpPr>
        <p:spPr bwMode="gray">
          <a:xfrm>
            <a:off x="152400" y="838200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4" name="Title Placeholder 21"/>
          <p:cNvSpPr>
            <a:spLocks noGrp="1"/>
          </p:cNvSpPr>
          <p:nvPr>
            <p:ph type="title"/>
          </p:nvPr>
        </p:nvSpPr>
        <p:spPr bwMode="gray">
          <a:xfrm>
            <a:off x="301752" y="210768"/>
            <a:ext cx="8534400" cy="5334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sz="300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2"/>
          </p:nvPr>
        </p:nvSpPr>
        <p:spPr>
          <a:xfrm>
            <a:off x="301752" y="990600"/>
            <a:ext cx="4040188" cy="732974"/>
          </a:xfrm>
          <a:noFill/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baseline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25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990600"/>
            <a:ext cx="4041775" cy="731520"/>
          </a:xfrm>
          <a:noFill/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27" name="TextBox 26"/>
          <p:cNvSpPr txBox="1"/>
          <p:nvPr userDrawn="1"/>
        </p:nvSpPr>
        <p:spPr>
          <a:xfrm>
            <a:off x="152400" y="609302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4325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802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0" y="6694967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gray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gray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156937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152400" y="147863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gray">
          <a:xfrm>
            <a:off x="4267200" y="6324600"/>
            <a:ext cx="609600" cy="44132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C83620-211C-40E7-A668-7CE799962B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52400" y="609302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037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w/ wide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ChangeArrowheads="1"/>
          </p:cNvSpPr>
          <p:nvPr userDrawn="1"/>
        </p:nvSpPr>
        <p:spPr bwMode="gray">
          <a:xfrm>
            <a:off x="156937" y="5975288"/>
            <a:ext cx="8833104" cy="72593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0" y="6694967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gray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gray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156937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152400" y="147863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gray">
          <a:xfrm>
            <a:off x="4267200" y="6324600"/>
            <a:ext cx="609600" cy="44132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C83620-211C-40E7-A668-7CE799962B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52400" y="5656218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68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/ wide footer and header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ChangeArrowheads="1"/>
          </p:cNvSpPr>
          <p:nvPr userDrawn="1"/>
        </p:nvSpPr>
        <p:spPr bwMode="gray">
          <a:xfrm>
            <a:off x="156937" y="6324600"/>
            <a:ext cx="8833104" cy="37662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0" y="6694967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gray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gray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156937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152400" y="147863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gray">
          <a:xfrm>
            <a:off x="4267200" y="6324600"/>
            <a:ext cx="609600" cy="44132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C83620-211C-40E7-A668-7CE799962B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 userDrawn="1"/>
        </p:nvSpPr>
        <p:spPr bwMode="gray">
          <a:xfrm>
            <a:off x="152400" y="990600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itle Placeholder 21"/>
          <p:cNvSpPr>
            <a:spLocks noGrp="1"/>
          </p:cNvSpPr>
          <p:nvPr>
            <p:ph type="title"/>
          </p:nvPr>
        </p:nvSpPr>
        <p:spPr bwMode="gray">
          <a:xfrm>
            <a:off x="301752" y="228600"/>
            <a:ext cx="8534400" cy="685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sz="320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152400" y="600456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949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4_Blank w/ header_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0" y="6694967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gray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gray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152400" y="147863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 userDrawn="1"/>
        </p:nvSpPr>
        <p:spPr bwMode="auto">
          <a:xfrm>
            <a:off x="152400" y="1066800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52400" y="6389114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912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0" y="6694967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gray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gray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152400" y="147863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52400" y="6389114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921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>
            <a:lvl2pPr>
              <a:defRPr>
                <a:solidFill>
                  <a:schemeClr val="tx2"/>
                </a:solidFill>
              </a:defRPr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8C83620-211C-40E7-A668-7CE799962B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ltGray">
          <a:xfrm>
            <a:off x="161109" y="6388385"/>
            <a:ext cx="8824395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/>
          <p:nvPr userDrawn="1"/>
        </p:nvSpPr>
        <p:spPr>
          <a:xfrm>
            <a:off x="152400" y="609302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3513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</p:spPr>
        <p:txBody>
          <a:bodyPr/>
          <a:lstStyle/>
          <a:p>
            <a:fld id="{18C83620-211C-40E7-A668-7CE799962B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ltGray">
          <a:xfrm>
            <a:off x="166770" y="6397094"/>
            <a:ext cx="881873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3" name="TextBox 22"/>
          <p:cNvSpPr txBox="1"/>
          <p:nvPr userDrawn="1"/>
        </p:nvSpPr>
        <p:spPr>
          <a:xfrm>
            <a:off x="152400" y="609302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040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685800"/>
          </a:xfrm>
          <a:solidFill>
            <a:schemeClr val="bg2"/>
          </a:solidFill>
        </p:spPr>
        <p:txBody>
          <a:bodyPr>
            <a:no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219200"/>
            <a:ext cx="8503920" cy="4879848"/>
          </a:xfrm>
        </p:spPr>
        <p:txBody>
          <a:bodyPr/>
          <a:lstStyle>
            <a:lvl2pPr>
              <a:defRPr>
                <a:solidFill>
                  <a:schemeClr val="tx2"/>
                </a:solidFill>
              </a:defRPr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41145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685800"/>
          </a:xfrm>
          <a:solidFill>
            <a:schemeClr val="bg2"/>
          </a:solidFill>
        </p:spPr>
        <p:txBody>
          <a:bodyPr>
            <a:no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3187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-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3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219200"/>
            <a:ext cx="8503920" cy="5164086"/>
          </a:xfrm>
        </p:spPr>
        <p:txBody>
          <a:bodyPr/>
          <a:lstStyle>
            <a:lvl2pPr>
              <a:defRPr>
                <a:solidFill>
                  <a:schemeClr val="tx2"/>
                </a:solidFill>
              </a:defRPr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25" name="Straight Connector 24"/>
          <p:cNvSpPr>
            <a:spLocks noChangeShapeType="1"/>
          </p:cNvSpPr>
          <p:nvPr userDrawn="1"/>
        </p:nvSpPr>
        <p:spPr bwMode="gray">
          <a:xfrm>
            <a:off x="152400" y="990600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6" name="Title Placeholder 21"/>
          <p:cNvSpPr>
            <a:spLocks noGrp="1"/>
          </p:cNvSpPr>
          <p:nvPr>
            <p:ph type="title"/>
          </p:nvPr>
        </p:nvSpPr>
        <p:spPr bwMode="gray">
          <a:xfrm>
            <a:off x="301752" y="225235"/>
            <a:ext cx="8534400" cy="68916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anchor="b">
            <a:no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2400" y="639782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4323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- Wide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0" y="6694967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gray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gray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156937" y="6123432"/>
            <a:ext cx="8833104" cy="577788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152400" y="147863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</p:spPr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" y="6389582"/>
            <a:ext cx="8839200" cy="294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2" name="Straight Connector 21"/>
          <p:cNvSpPr>
            <a:spLocks noChangeShapeType="1"/>
          </p:cNvSpPr>
          <p:nvPr userDrawn="1"/>
        </p:nvSpPr>
        <p:spPr bwMode="gray">
          <a:xfrm>
            <a:off x="152400" y="990600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3" name="Title Placeholder 21"/>
          <p:cNvSpPr>
            <a:spLocks noGrp="1"/>
          </p:cNvSpPr>
          <p:nvPr>
            <p:ph type="title"/>
          </p:nvPr>
        </p:nvSpPr>
        <p:spPr bwMode="gray">
          <a:xfrm>
            <a:off x="301752" y="228600"/>
            <a:ext cx="8534400" cy="685800"/>
          </a:xfrm>
          <a:prstGeom prst="rect">
            <a:avLst/>
          </a:prstGeom>
          <a:solidFill>
            <a:schemeClr val="bg2"/>
          </a:solidFill>
        </p:spPr>
        <p:txBody>
          <a:bodyPr vert="horz" anchor="b">
            <a:no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4" name="Text Placeholder 12"/>
          <p:cNvSpPr>
            <a:spLocks noGrp="1"/>
          </p:cNvSpPr>
          <p:nvPr>
            <p:ph idx="1"/>
          </p:nvPr>
        </p:nvSpPr>
        <p:spPr bwMode="gray">
          <a:xfrm>
            <a:off x="301752" y="1219200"/>
            <a:ext cx="8534400" cy="4904232"/>
          </a:xfrm>
          <a:prstGeom prst="rect">
            <a:avLst/>
          </a:prstGeom>
        </p:spPr>
        <p:txBody>
          <a:bodyPr vert="horz">
            <a:normAutofit/>
          </a:bodyPr>
          <a:lstStyle>
            <a:lvl2pPr>
              <a:defRPr>
                <a:solidFill>
                  <a:schemeClr val="tx2"/>
                </a:solidFill>
              </a:defRPr>
            </a:lvl2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152400" y="5808618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820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- Wid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402289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 userDrawn="1"/>
        </p:nvSpPr>
        <p:spPr bwMode="auto">
          <a:xfrm>
            <a:off x="152400" y="1371600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66800"/>
          </a:xfrm>
          <a:solidFill>
            <a:schemeClr val="bg2"/>
          </a:solidFill>
        </p:spPr>
        <p:txBody>
          <a:bodyPr anchor="ctr"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301752" y="1591959"/>
            <a:ext cx="8537448" cy="4504041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 marL="574675" indent="-23495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52400" y="609302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666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- Wide Header (No F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 userDrawn="1"/>
        </p:nvSpPr>
        <p:spPr bwMode="auto">
          <a:xfrm>
            <a:off x="152400" y="1371600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itle 12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66800"/>
          </a:xfrm>
          <a:solidFill>
            <a:schemeClr val="bg2"/>
          </a:solidFill>
        </p:spPr>
        <p:txBody>
          <a:bodyPr anchor="ctr"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301752" y="1603177"/>
            <a:ext cx="8537448" cy="4794646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 marL="574675" indent="-23495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52400" y="639782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740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gray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gray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gray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gray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gray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gray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gray">
          <a:xfrm>
            <a:off x="156937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gray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gray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4419600" y="2297294"/>
            <a:ext cx="304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513737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>
            <a:spLocks noChangeArrowheads="1"/>
          </p:cNvSpPr>
          <p:nvPr userDrawn="1"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084633"/>
            <a:ext cx="8833104" cy="1353767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6C9F-0C03-4D77-AD8F-A767FF5D7500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1" name="Straight Connector 30"/>
          <p:cNvSpPr>
            <a:spLocks noChangeShapeType="1"/>
          </p:cNvSpPr>
          <p:nvPr userDrawn="1"/>
        </p:nvSpPr>
        <p:spPr bwMode="auto">
          <a:xfrm flipV="1">
            <a:off x="4563081" y="1219200"/>
            <a:ext cx="8920" cy="5029200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2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219200"/>
            <a:ext cx="4038600" cy="4834128"/>
          </a:xfrm>
        </p:spPr>
        <p:txBody>
          <a:bodyPr/>
          <a:lstStyle>
            <a:lvl1pPr>
              <a:buClr>
                <a:schemeClr val="tx2"/>
              </a:buClr>
              <a:defRPr sz="2500"/>
            </a:lvl1pPr>
            <a:lvl2pPr>
              <a:buClr>
                <a:schemeClr val="accent1">
                  <a:lumMod val="75000"/>
                </a:schemeClr>
              </a:buClr>
              <a:defRPr>
                <a:solidFill>
                  <a:schemeClr val="tx2"/>
                </a:solidFill>
              </a:defRPr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33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219200"/>
            <a:ext cx="4038600" cy="4834128"/>
          </a:xfrm>
        </p:spPr>
        <p:txBody>
          <a:bodyPr/>
          <a:lstStyle>
            <a:lvl1pPr>
              <a:buClr>
                <a:schemeClr val="tx2"/>
              </a:buClr>
              <a:defRPr sz="2500"/>
            </a:lvl1pPr>
            <a:lvl2pPr>
              <a:buClr>
                <a:schemeClr val="accent1">
                  <a:lumMod val="75000"/>
                </a:schemeClr>
              </a:buClr>
              <a:defRPr>
                <a:solidFill>
                  <a:schemeClr val="tx2"/>
                </a:solidFill>
              </a:defRPr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34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" y="6389582"/>
            <a:ext cx="8839200" cy="294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Straight Connector 22"/>
          <p:cNvSpPr>
            <a:spLocks noChangeShapeType="1"/>
          </p:cNvSpPr>
          <p:nvPr userDrawn="1"/>
        </p:nvSpPr>
        <p:spPr bwMode="gray">
          <a:xfrm>
            <a:off x="152400" y="990600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4" name="Title Placeholder 21"/>
          <p:cNvSpPr>
            <a:spLocks noGrp="1"/>
          </p:cNvSpPr>
          <p:nvPr>
            <p:ph type="title"/>
          </p:nvPr>
        </p:nvSpPr>
        <p:spPr bwMode="gray">
          <a:xfrm>
            <a:off x="301752" y="210766"/>
            <a:ext cx="8534400" cy="685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>
              <a:defRPr sz="320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152400" y="609302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9115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gray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gray">
          <a:xfrm>
            <a:off x="0" y="1"/>
            <a:ext cx="9144000" cy="685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b="0" i="0" u="none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gray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gray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gray">
          <a:xfrm>
            <a:off x="159985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 bwMode="gray"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4986C9F-0C03-4D77-AD8F-A767FF5D7500}" type="datetimeFigureOut">
              <a:rPr lang="en-US" smtClean="0"/>
              <a:pPr/>
              <a:t>7/17/2015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 bwMode="gray">
          <a:xfrm>
            <a:off x="152400" y="6389582"/>
            <a:ext cx="8839200" cy="294752"/>
          </a:xfrm>
          <a:prstGeom prst="rect">
            <a:avLst/>
          </a:prstGeom>
        </p:spPr>
        <p:txBody>
          <a:bodyPr vert="horz" anchor="ctr"/>
          <a:lstStyle>
            <a:lvl1pPr algn="l" eaLnBrk="1" latinLnBrk="0" hangingPunct="1">
              <a:defRPr kumimoji="0" sz="16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152400" y="144815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gray">
          <a:xfrm>
            <a:off x="152400" y="990600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gray">
          <a:xfrm>
            <a:off x="301752" y="228600"/>
            <a:ext cx="8534400" cy="6858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gray">
          <a:xfrm>
            <a:off x="301752" y="1208143"/>
            <a:ext cx="8534400" cy="49152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152400" y="609302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Slide </a:t>
            </a:r>
            <a:fld id="{855F7D49-8920-4811-BC76-0E9BF1D8C467}" type="slidenum">
              <a:rPr lang="en-US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‹#›</a:t>
            </a:fld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33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525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21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  <p:sldLayoutId id="2147483720" r:id="rId18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b="1" i="0" u="none" kern="1200">
          <a:solidFill>
            <a:schemeClr val="accent3">
              <a:shade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tx2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74675" indent="-234950" algn="l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70000"/>
        <a:buFont typeface="Arial" panose="020B0604020202020204" pitchFamily="34" charset="0"/>
        <a:buChar char="–"/>
        <a:defRPr kumimoji="0"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cvguidelines.org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cvguidelines.org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hcvguideline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hcvguideline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286000"/>
          </a:xfrm>
        </p:spPr>
        <p:txBody>
          <a:bodyPr>
            <a:normAutofit/>
          </a:bodyPr>
          <a:lstStyle/>
          <a:p>
            <a:r>
              <a:rPr lang="en-US" sz="3200" cap="none" spc="0" dirty="0" smtClean="0">
                <a:solidFill>
                  <a:schemeClr val="bg2">
                    <a:lumMod val="25000"/>
                  </a:schemeClr>
                </a:solidFill>
              </a:rPr>
              <a:t>Andrew J. Muir, MD, MHS</a:t>
            </a:r>
            <a:r>
              <a:rPr lang="en-US" cap="none" spc="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en-US" cap="none" spc="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2800" dirty="0" smtClean="0"/>
              <a:t>Chief, Division of Gastroenterology</a:t>
            </a:r>
          </a:p>
          <a:p>
            <a:r>
              <a:rPr lang="en-US" sz="2800" cap="none" spc="0" dirty="0" smtClean="0">
                <a:solidFill>
                  <a:schemeClr val="bg2">
                    <a:lumMod val="25000"/>
                  </a:schemeClr>
                </a:solidFill>
              </a:rPr>
              <a:t>Duke University School of Medicine</a:t>
            </a:r>
          </a:p>
          <a:p>
            <a:r>
              <a:rPr lang="en-US" sz="2800" dirty="0" smtClean="0"/>
              <a:t>Durham, North Carolina</a:t>
            </a:r>
            <a:endParaRPr lang="en-US" sz="2800" cap="none" spc="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US" spc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524000"/>
          </a:xfrm>
        </p:spPr>
        <p:txBody>
          <a:bodyPr/>
          <a:lstStyle/>
          <a:p>
            <a:r>
              <a:rPr lang="en-US" b="1" dirty="0"/>
              <a:t>Treatment of Hepatitis C in Patients </a:t>
            </a:r>
            <a:r>
              <a:rPr lang="en-US" b="1" dirty="0" smtClean="0"/>
              <a:t>With </a:t>
            </a:r>
            <a:r>
              <a:rPr lang="en-US" b="1" dirty="0"/>
              <a:t>Cirrhosis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6050957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Recorded on 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10/24/14</a:t>
            </a:r>
            <a:endParaRPr lang="en-US" sz="16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www.hcvguidelines.org</a:t>
            </a:r>
          </a:p>
        </p:txBody>
      </p:sp>
      <p:pic>
        <p:nvPicPr>
          <p:cNvPr id="6" name="Picture 2" descr="http://www.hcvguidelines.org/sites/all/themes/aasld/images/AASLD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633" y="1151492"/>
            <a:ext cx="1143000" cy="83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www.hcvguidelines.org/sites/all/themes/aasld/images/IDSAlogospelledout_smal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126852"/>
            <a:ext cx="1676399" cy="463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95400"/>
            <a:ext cx="8503920" cy="4803648"/>
          </a:xfrm>
        </p:spPr>
        <p:txBody>
          <a:bodyPr/>
          <a:lstStyle/>
          <a:p>
            <a:r>
              <a:rPr lang="en-US" altLang="en-US" sz="3000" dirty="0" smtClean="0">
                <a:solidFill>
                  <a:prstClr val="black"/>
                </a:solidFill>
              </a:rPr>
              <a:t>AASLD/IDSA/IAS–USA Guidance</a:t>
            </a:r>
            <a:endParaRPr lang="en-US" altLang="en-US" sz="3000" dirty="0">
              <a:solidFill>
                <a:prstClr val="black"/>
              </a:solidFill>
            </a:endParaRPr>
          </a:p>
          <a:p>
            <a:pPr marL="800100" lvl="1" indent="-342900">
              <a:buClr>
                <a:schemeClr val="accent4"/>
              </a:buClr>
            </a:pPr>
            <a:r>
              <a:rPr lang="en-US" altLang="en-US" sz="2800" dirty="0">
                <a:solidFill>
                  <a:srgbClr val="C5D1D7"/>
                </a:solidFill>
                <a:hlinkClick r:id="rId4"/>
              </a:rPr>
              <a:t>www.hcvguidelines.org</a:t>
            </a:r>
            <a:endParaRPr lang="en-US" altLang="en-US" sz="2800" dirty="0">
              <a:solidFill>
                <a:srgbClr val="C5D1D7"/>
              </a:solidFill>
            </a:endParaRPr>
          </a:p>
          <a:p>
            <a:endParaRPr lang="en-US" dirty="0"/>
          </a:p>
          <a:p>
            <a:r>
              <a:rPr lang="en-US" sz="2400" dirty="0" smtClean="0"/>
              <a:t>An </a:t>
            </a:r>
            <a:r>
              <a:rPr lang="en-US" sz="2400" dirty="0"/>
              <a:t>assessment of the degree of hepatic fibrosis, using noninvasive testing or liver biopsy, is recommended.</a:t>
            </a:r>
          </a:p>
          <a:p>
            <a:r>
              <a:rPr lang="en-US" sz="2400" dirty="0" smtClean="0"/>
              <a:t>Ongoing </a:t>
            </a:r>
            <a:r>
              <a:rPr lang="en-US" sz="2400" dirty="0"/>
              <a:t>assessment of liver disease is recommended for persons in whom therapy is deferred.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200" dirty="0">
              <a:solidFill>
                <a:srgbClr val="C5D1D7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84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Treatment</a:t>
            </a:r>
            <a:endParaRPr lang="en-US" dirty="0"/>
          </a:p>
        </p:txBody>
      </p:sp>
      <p:pic>
        <p:nvPicPr>
          <p:cNvPr id="4" name="Picture 3" descr="NEW_IASUSAlogo-transparent-backgroun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gray">
          <a:xfrm>
            <a:off x="7543800" y="5981700"/>
            <a:ext cx="1143000" cy="266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29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6377352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www.hcvguidelines.org</a:t>
            </a:r>
          </a:p>
        </p:txBody>
      </p:sp>
      <p:pic>
        <p:nvPicPr>
          <p:cNvPr id="6" name="Picture 2" descr="http://www.hcvguidelines.org/sites/all/themes/aasld/images/AASLD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633" y="1151492"/>
            <a:ext cx="1143000" cy="83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www.hcvguidelines.org/sites/all/themes/aasld/images/IDSAlogospelledout_smal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126852"/>
            <a:ext cx="1676399" cy="463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dirty="0"/>
              <a:t>Who needs treatment</a:t>
            </a:r>
            <a:r>
              <a:rPr lang="en-US" sz="3200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1" y="1219200"/>
            <a:ext cx="8156449" cy="4879848"/>
          </a:xfrm>
        </p:spPr>
        <p:txBody>
          <a:bodyPr/>
          <a:lstStyle/>
          <a:p>
            <a:r>
              <a:rPr lang="en-US" altLang="en-US" sz="3000" dirty="0" smtClean="0">
                <a:solidFill>
                  <a:prstClr val="black"/>
                </a:solidFill>
              </a:rPr>
              <a:t>AASLD/IDSA/IAS–USA </a:t>
            </a:r>
            <a:r>
              <a:rPr lang="en-US" altLang="en-US" sz="3000" dirty="0">
                <a:solidFill>
                  <a:prstClr val="black"/>
                </a:solidFill>
              </a:rPr>
              <a:t>Guidance</a:t>
            </a:r>
          </a:p>
          <a:p>
            <a:pPr marL="800100" lvl="1" indent="-342900">
              <a:buClr>
                <a:schemeClr val="accent4"/>
              </a:buClr>
            </a:pPr>
            <a:r>
              <a:rPr lang="en-US" altLang="en-US" sz="2800" dirty="0">
                <a:solidFill>
                  <a:srgbClr val="C5D1D7"/>
                </a:solidFill>
                <a:hlinkClick r:id="rId4"/>
              </a:rPr>
              <a:t>www.hcvguidelines.org</a:t>
            </a:r>
            <a:endParaRPr lang="en-US" altLang="en-US" sz="2800" dirty="0">
              <a:solidFill>
                <a:srgbClr val="C5D1D7"/>
              </a:solidFill>
            </a:endParaRPr>
          </a:p>
          <a:p>
            <a:endParaRPr lang="en-US" dirty="0"/>
          </a:p>
          <a:p>
            <a:r>
              <a:rPr lang="en-US" sz="2400" dirty="0"/>
              <a:t>Treatment is recommended for patients with chronic HCV </a:t>
            </a:r>
            <a:r>
              <a:rPr lang="en-US" sz="2400" dirty="0" smtClean="0"/>
              <a:t>infection.</a:t>
            </a:r>
            <a:endParaRPr lang="en-US" sz="2400" dirty="0"/>
          </a:p>
          <a:p>
            <a:r>
              <a:rPr lang="en-US" sz="2400" dirty="0" smtClean="0"/>
              <a:t>Treatment </a:t>
            </a:r>
            <a:r>
              <a:rPr lang="en-US" sz="2400" dirty="0"/>
              <a:t>is assigned the highest priority for those patients with advanced fibrosis (</a:t>
            </a:r>
            <a:r>
              <a:rPr lang="en-US" sz="2400" dirty="0" err="1"/>
              <a:t>Metavir</a:t>
            </a:r>
            <a:r>
              <a:rPr lang="en-US" sz="2400" dirty="0"/>
              <a:t> F3), those with compensated cirrhosis (</a:t>
            </a:r>
            <a:r>
              <a:rPr lang="en-US" sz="2400" dirty="0" err="1"/>
              <a:t>Metavir</a:t>
            </a:r>
            <a:r>
              <a:rPr lang="en-US" sz="2400" dirty="0"/>
              <a:t> F4), liver transplant recipients, and patients with severe </a:t>
            </a:r>
            <a:r>
              <a:rPr lang="en-US" sz="2400" dirty="0" err="1"/>
              <a:t>extrahepatic</a:t>
            </a:r>
            <a:r>
              <a:rPr lang="en-US" sz="2400" dirty="0"/>
              <a:t> hepatitis C</a:t>
            </a:r>
            <a:r>
              <a:rPr lang="en-US" sz="2400" dirty="0" smtClean="0"/>
              <a:t>.</a:t>
            </a:r>
            <a:r>
              <a:rPr lang="en-US" sz="2400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200" dirty="0">
              <a:solidFill>
                <a:srgbClr val="C5D1D7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0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pPr eaLnBrk="1" hangingPunct="1"/>
            <a:r>
              <a:rPr lang="en-US" altLang="en-US" dirty="0" smtClean="0"/>
              <a:t>Genotype 2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500872" cy="4879848"/>
          </a:xfrm>
        </p:spPr>
        <p:txBody>
          <a:bodyPr/>
          <a:lstStyle/>
          <a:p>
            <a:r>
              <a:rPr lang="en-US" altLang="en-US" sz="3000" dirty="0" smtClean="0"/>
              <a:t>AASLD/IDSA/IAS–USA </a:t>
            </a:r>
            <a:r>
              <a:rPr lang="en-US" altLang="en-US" sz="3000" dirty="0">
                <a:solidFill>
                  <a:prstClr val="black"/>
                </a:solidFill>
              </a:rPr>
              <a:t>Guidance</a:t>
            </a:r>
            <a:endParaRPr lang="en-US" altLang="en-US" sz="3000" dirty="0" smtClean="0"/>
          </a:p>
          <a:p>
            <a:pPr lvl="1"/>
            <a:r>
              <a:rPr lang="en-US" altLang="en-US" sz="28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www.hcvguidelines.org</a:t>
            </a:r>
            <a:r>
              <a:rPr lang="en-US" altLang="en-US" sz="2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lvl="1"/>
            <a:endParaRPr lang="en-US" altLang="en-US" dirty="0" smtClean="0"/>
          </a:p>
        </p:txBody>
      </p:sp>
      <p:pic>
        <p:nvPicPr>
          <p:cNvPr id="1026" name="Picture 2" descr="http://www.hcvguidelines.org/sites/all/themes/aasld/images/AASLD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143000"/>
            <a:ext cx="1143000" cy="83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hcvguidelines.org/sites/all/themes/aasld/images/IDSAlogospelledout_smal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133600"/>
            <a:ext cx="1676399" cy="463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903648"/>
              </p:ext>
            </p:extLst>
          </p:nvPr>
        </p:nvGraphicFramePr>
        <p:xfrm>
          <a:off x="609600" y="3124200"/>
          <a:ext cx="7645398" cy="1381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19400"/>
                <a:gridCol w="2438400"/>
                <a:gridCol w="2387598"/>
              </a:tblGrid>
              <a:tr h="370840"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Sofosbuvir + ribavirin x 12 weeks</a:t>
                      </a:r>
                      <a:endParaRPr lang="en-US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Peginterferon-</a:t>
                      </a:r>
                      <a:r>
                        <a:rPr lang="el-GR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α</a:t>
                      </a:r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ribavirin + sofosbuvir</a:t>
                      </a:r>
                      <a:endParaRPr lang="en-US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0033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Treatment naive</a:t>
                      </a:r>
                      <a:endParaRPr lang="en-US" b="0" dirty="0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0513" indent="0" algn="l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0033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PEG/RBV nonresponders</a:t>
                      </a:r>
                      <a:endParaRPr lang="en-US" b="0" dirty="0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0513" indent="0" algn="l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Recommended*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601" y="4998001"/>
            <a:ext cx="816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Patients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with cirrhosis may benefit by extension of treatment to 16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weeks.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www.hcvguidelines.org</a:t>
            </a:r>
          </a:p>
        </p:txBody>
      </p:sp>
    </p:spTree>
    <p:extLst>
      <p:ext uri="{BB962C8B-B14F-4D97-AF65-F5344CB8AC3E}">
        <p14:creationId xmlns:p14="http://schemas.microsoft.com/office/powerpoint/2010/main" val="422747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dirty="0" smtClean="0"/>
              <a:t>Genotype 2 sofosbuvir + ribavirin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75231022"/>
              </p:ext>
            </p:extLst>
          </p:nvPr>
        </p:nvGraphicFramePr>
        <p:xfrm>
          <a:off x="152400" y="1855233"/>
          <a:ext cx="74676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839734"/>
              </p:ext>
            </p:extLst>
          </p:nvPr>
        </p:nvGraphicFramePr>
        <p:xfrm>
          <a:off x="202223" y="4209367"/>
          <a:ext cx="74676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 bwMode="auto">
          <a:xfrm>
            <a:off x="7593623" y="2364433"/>
            <a:ext cx="152400" cy="152400"/>
          </a:xfrm>
          <a:prstGeom prst="rect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98423" y="2302133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SOF/RBV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593623" y="2731533"/>
            <a:ext cx="152400" cy="1524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98423" y="2669233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PEG/RBV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517423" y="4590367"/>
            <a:ext cx="152400" cy="152400"/>
          </a:xfrm>
          <a:prstGeom prst="rect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22223" y="4435734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SOF/RBV x 12 weeks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517423" y="4957467"/>
            <a:ext cx="152400" cy="1524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22223" y="4895167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SOF/RBV x 16 weeks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 bwMode="white">
          <a:xfrm>
            <a:off x="2138097" y="2502612"/>
            <a:ext cx="427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22954" y="2477888"/>
            <a:ext cx="439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 bwMode="white">
          <a:xfrm>
            <a:off x="5219900" y="2484567"/>
            <a:ext cx="427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en-US" sz="1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32114" y="2516833"/>
            <a:ext cx="477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 bwMode="white">
          <a:xfrm>
            <a:off x="2082811" y="4726634"/>
            <a:ext cx="395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endParaRPr lang="en-US" sz="1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76702" y="4695140"/>
            <a:ext cx="395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 bwMode="white">
          <a:xfrm>
            <a:off x="5228268" y="4925973"/>
            <a:ext cx="499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  <a:p>
            <a:pPr algn="ctr"/>
            <a:r>
              <a:rPr lang="en-US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US" sz="1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72833" y="4802833"/>
            <a:ext cx="395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0823" y="1295400"/>
            <a:ext cx="4507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FISSION (treatment naive)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0823" y="3649535"/>
            <a:ext cx="4753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FUSION (treatment experienced)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Lawitz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E. </a:t>
            </a:r>
            <a:r>
              <a:rPr lang="en-US" sz="16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NEJM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2013; 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Jacobson 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IM. </a:t>
            </a:r>
            <a:r>
              <a:rPr lang="en-US" sz="16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NEJM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2013</a:t>
            </a:r>
          </a:p>
        </p:txBody>
      </p:sp>
    </p:spTree>
    <p:extLst>
      <p:ext uri="{BB962C8B-B14F-4D97-AF65-F5344CB8AC3E}">
        <p14:creationId xmlns:p14="http://schemas.microsoft.com/office/powerpoint/2010/main" val="183053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pPr eaLnBrk="1" hangingPunct="1"/>
            <a:r>
              <a:rPr lang="en-US" altLang="en-US" dirty="0" smtClean="0"/>
              <a:t>Genotype 3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 sz="3000" dirty="0" smtClean="0"/>
              <a:t>AASLD/IDSA/IAS–USA </a:t>
            </a:r>
            <a:r>
              <a:rPr lang="en-US" altLang="en-US" sz="3000" dirty="0">
                <a:solidFill>
                  <a:prstClr val="black"/>
                </a:solidFill>
              </a:rPr>
              <a:t>Guidance</a:t>
            </a:r>
            <a:endParaRPr lang="en-US" altLang="en-US" sz="3000" dirty="0" smtClean="0"/>
          </a:p>
          <a:p>
            <a:pPr lvl="1"/>
            <a:r>
              <a:rPr lang="en-US" altLang="en-US" sz="28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www.hcvguidelines.org</a:t>
            </a:r>
            <a:r>
              <a:rPr lang="en-US" altLang="en-US" sz="2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lvl="1"/>
            <a:endParaRPr lang="en-US" altLang="en-US" dirty="0" smtClean="0"/>
          </a:p>
        </p:txBody>
      </p:sp>
      <p:pic>
        <p:nvPicPr>
          <p:cNvPr id="1026" name="Picture 2" descr="http://www.hcvguidelines.org/sites/all/themes/aasld/images/AASLD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143000"/>
            <a:ext cx="1143000" cy="83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hcvguidelines.org/sites/all/themes/aasld/images/IDSAlogospelledout_smal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133600"/>
            <a:ext cx="1676399" cy="463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98563"/>
              </p:ext>
            </p:extLst>
          </p:nvPr>
        </p:nvGraphicFramePr>
        <p:xfrm>
          <a:off x="736602" y="3124200"/>
          <a:ext cx="7645398" cy="1381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19400"/>
                <a:gridCol w="2438400"/>
                <a:gridCol w="2387598"/>
              </a:tblGrid>
              <a:tr h="370840"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Sofosbuvir + ribavirin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 24 weeks</a:t>
                      </a:r>
                      <a:endParaRPr lang="en-US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Peginterferon-</a:t>
                      </a:r>
                      <a:r>
                        <a:rPr lang="el-GR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α</a:t>
                      </a:r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ribavirin + sofosbuvir</a:t>
                      </a:r>
                      <a:endParaRPr lang="en-US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0033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Treatment naive</a:t>
                      </a:r>
                      <a:endParaRPr lang="en-US" b="0" dirty="0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0033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PEG/RBV nonresponders</a:t>
                      </a:r>
                      <a:endParaRPr lang="en-US" b="0" dirty="0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2400" y="6367046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www.hcvguidelines.org</a:t>
            </a:r>
          </a:p>
        </p:txBody>
      </p:sp>
    </p:spTree>
    <p:extLst>
      <p:ext uri="{BB962C8B-B14F-4D97-AF65-F5344CB8AC3E}">
        <p14:creationId xmlns:p14="http://schemas.microsoft.com/office/powerpoint/2010/main" val="414988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dirty="0" smtClean="0"/>
              <a:t>Genotype 3 sofosbuvir + ribavirin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597619979"/>
              </p:ext>
            </p:extLst>
          </p:nvPr>
        </p:nvGraphicFramePr>
        <p:xfrm>
          <a:off x="155331" y="1839098"/>
          <a:ext cx="74676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2995079"/>
              </p:ext>
            </p:extLst>
          </p:nvPr>
        </p:nvGraphicFramePr>
        <p:xfrm>
          <a:off x="228600" y="4209367"/>
          <a:ext cx="74676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 bwMode="auto">
          <a:xfrm>
            <a:off x="7620000" y="2364433"/>
            <a:ext cx="152400" cy="152400"/>
          </a:xfrm>
          <a:prstGeom prst="rect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24800" y="2302133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SOF/RBV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620000" y="2731533"/>
            <a:ext cx="152400" cy="1524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24800" y="2669233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PEG/RBV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543800" y="4590367"/>
            <a:ext cx="152400" cy="152400"/>
          </a:xfrm>
          <a:prstGeom prst="rect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48600" y="4435734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SOF/RBV x 12 weeks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543800" y="4957467"/>
            <a:ext cx="152400" cy="1524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48600" y="4895167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SOF/RBV x 16 weeks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 bwMode="white">
          <a:xfrm>
            <a:off x="2057400" y="2555900"/>
            <a:ext cx="468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</a:t>
            </a:r>
          </a:p>
          <a:p>
            <a:pPr algn="ctr"/>
            <a:r>
              <a:rPr lang="en-US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</a:t>
            </a:r>
            <a:endParaRPr lang="en-US" sz="1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68722" y="2555901"/>
            <a:ext cx="441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139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 bwMode="white">
          <a:xfrm>
            <a:off x="5210256" y="2715398"/>
            <a:ext cx="603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58004" y="2731533"/>
            <a:ext cx="6084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 bwMode="white">
          <a:xfrm>
            <a:off x="1996357" y="4971347"/>
            <a:ext cx="590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  <a:p>
            <a:pPr algn="ctr"/>
            <a:r>
              <a:rPr lang="en-US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endParaRPr lang="en-US" sz="1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31094" y="4899529"/>
            <a:ext cx="395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 bwMode="white">
          <a:xfrm>
            <a:off x="5265771" y="5221057"/>
            <a:ext cx="4927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5/26</a:t>
            </a:r>
            <a:endParaRPr lang="en-US" sz="1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4425" y="4971347"/>
            <a:ext cx="395590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7200" y="1295400"/>
            <a:ext cx="4507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FISSION (treatment naive)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3649535"/>
            <a:ext cx="4753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FUSION (treatment experienced)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Lawitz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E. NEJM 2013; Jacobson IM. NEJM 2013</a:t>
            </a:r>
          </a:p>
        </p:txBody>
      </p:sp>
    </p:spTree>
    <p:extLst>
      <p:ext uri="{BB962C8B-B14F-4D97-AF65-F5344CB8AC3E}">
        <p14:creationId xmlns:p14="http://schemas.microsoft.com/office/powerpoint/2010/main" val="134746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04800" y="1600200"/>
            <a:ext cx="4267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VALENCE study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Amended to treat GT 3 for 24 weeks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Treatment naive and experienced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12 and 24 weeks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similar safety profile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6374424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Zeuzem S.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NEJM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2014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654690"/>
              </p:ext>
            </p:extLst>
          </p:nvPr>
        </p:nvGraphicFramePr>
        <p:xfrm>
          <a:off x="4648200" y="1356518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Genotype 3 sofosbuvir + </a:t>
            </a:r>
            <a:r>
              <a:rPr lang="en-US" dirty="0" smtClean="0"/>
              <a:t>ribavirin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14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2400" y="1203960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Afdhal N.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NEJM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2014; </a:t>
            </a:r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Poordad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NEJM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2014; Sulkowski M.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NEJM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2014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29609" y="4572000"/>
            <a:ext cx="8305800" cy="12573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/>
              </a:buClr>
            </a:pPr>
            <a:r>
              <a:rPr lang="en-US" dirty="0" smtClean="0"/>
              <a:t>SVR rates &gt; 90% in genotype 1</a:t>
            </a:r>
          </a:p>
          <a:p>
            <a:pPr marL="571500" lvl="1" indent="-22860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</a:pPr>
            <a:r>
              <a:rPr lang="en-US" dirty="0" smtClean="0"/>
              <a:t>Are outcomes lower in patients with cirrhosis?</a:t>
            </a:r>
          </a:p>
          <a:p>
            <a:pPr marL="0" indent="0">
              <a:buFont typeface="Wingdings 2"/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828800" y="1534886"/>
            <a:ext cx="2565991" cy="1143000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Sofosbuvir, ledipasvir +/- ribavirin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46171" y="2895600"/>
            <a:ext cx="2565991" cy="1143000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Sofosbuvir, daclatasvir +/- ribavirin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46171" y="1534886"/>
            <a:ext cx="2565991" cy="1143000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ABT450/ritonavir,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ombitasvir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dasabuvir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ribavirin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39686" y="2895600"/>
            <a:ext cx="2565991" cy="1143000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Simeprevir, sofosbuvir +/- ribavirin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Genotype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04800" y="1203960"/>
            <a:ext cx="86868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Sofosbuvir phase 3 studies</a:t>
            </a:r>
          </a:p>
          <a:p>
            <a:pPr marL="685800" lvl="1" indent="-228600">
              <a:buClr>
                <a:schemeClr val="accent1">
                  <a:lumMod val="75000"/>
                </a:schemeClr>
              </a:buClr>
              <a:buSzPct val="70000"/>
              <a:buFont typeface="Arial" panose="020B0604020202020204" pitchFamily="34" charset="0"/>
              <a:buChar char="–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Genotypes 1-3</a:t>
            </a:r>
          </a:p>
          <a:p>
            <a:pPr marL="685800" lvl="1" indent="-228600">
              <a:buClr>
                <a:schemeClr val="accent1">
                  <a:lumMod val="75000"/>
                </a:schemeClr>
              </a:buClr>
              <a:buSzPct val="70000"/>
              <a:buFont typeface="Arial" panose="020B0604020202020204" pitchFamily="34" charset="0"/>
              <a:buChar char="–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SOF/RBV and PEG/RBV/SOF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6384630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Foster G.  EASL 2014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449852"/>
              </p:ext>
            </p:extLst>
          </p:nvPr>
        </p:nvGraphicFramePr>
        <p:xfrm>
          <a:off x="1447800" y="2895600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16002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Factor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Odds ratio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P-value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Treatment experienced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 </a:t>
                      </a:r>
                      <a:r>
                        <a:rPr lang="en-US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</a:t>
                      </a: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75 kg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IL28B non-CC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0.001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Cirrhosis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0.001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HCV RNA &gt; 800,000 IU/mL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0.001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Predictors of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relapse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56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Disclosure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Dr</a:t>
            </a:r>
            <a:r>
              <a:rPr lang="en-US" sz="2400" dirty="0"/>
              <a:t> Muir has received grants and research support from </a:t>
            </a:r>
            <a:r>
              <a:rPr lang="en-US" sz="2400" dirty="0" err="1"/>
              <a:t>AbbVie</a:t>
            </a:r>
            <a:r>
              <a:rPr lang="en-US" sz="2400" dirty="0"/>
              <a:t>, </a:t>
            </a:r>
            <a:r>
              <a:rPr lang="en-US" sz="2400" dirty="0" err="1"/>
              <a:t>Achillion</a:t>
            </a:r>
            <a:r>
              <a:rPr lang="en-US" sz="2400" dirty="0"/>
              <a:t> Pharmaceuticals, </a:t>
            </a:r>
            <a:r>
              <a:rPr lang="en-US" sz="2400" dirty="0" err="1"/>
              <a:t>Inc</a:t>
            </a:r>
            <a:r>
              <a:rPr lang="en-US" sz="2400" dirty="0"/>
              <a:t>, Bristol-Myers Squibb, Gilead Sciences, </a:t>
            </a:r>
            <a:r>
              <a:rPr lang="en-US" sz="2400" dirty="0" err="1"/>
              <a:t>Inc</a:t>
            </a:r>
            <a:r>
              <a:rPr lang="en-US" sz="2400" dirty="0"/>
              <a:t>, GlaxoSmithKline, Merck &amp; Co, </a:t>
            </a:r>
            <a:r>
              <a:rPr lang="en-US" sz="2400" dirty="0" err="1"/>
              <a:t>Inc</a:t>
            </a:r>
            <a:r>
              <a:rPr lang="en-US" sz="2400" dirty="0"/>
              <a:t>, Roche, and Vertex Pharmaceuticals, Inc. He has served as a consultant to </a:t>
            </a:r>
            <a:r>
              <a:rPr lang="en-US" sz="2400" dirty="0" err="1"/>
              <a:t>AbbVie</a:t>
            </a:r>
            <a:r>
              <a:rPr lang="en-US" sz="2400" dirty="0"/>
              <a:t>, </a:t>
            </a:r>
            <a:r>
              <a:rPr lang="en-US" sz="2400" dirty="0" err="1"/>
              <a:t>Achillion</a:t>
            </a:r>
            <a:r>
              <a:rPr lang="en-US" sz="2400" dirty="0"/>
              <a:t> Pharmaceuticals, </a:t>
            </a:r>
            <a:r>
              <a:rPr lang="en-US" sz="2400" dirty="0" err="1"/>
              <a:t>Inc</a:t>
            </a:r>
            <a:r>
              <a:rPr lang="en-US" sz="2400" dirty="0"/>
              <a:t>, Bristol-Myers Squibb, Gilead Sciences, </a:t>
            </a:r>
            <a:r>
              <a:rPr lang="en-US" sz="2400" dirty="0" err="1"/>
              <a:t>Inc</a:t>
            </a:r>
            <a:r>
              <a:rPr lang="en-US" sz="2400" dirty="0"/>
              <a:t>, GlaxoSmithKline, Merck &amp; Co, </a:t>
            </a:r>
            <a:r>
              <a:rPr lang="en-US" sz="2400" dirty="0" err="1"/>
              <a:t>Inc</a:t>
            </a:r>
            <a:r>
              <a:rPr lang="en-US" sz="2400" dirty="0"/>
              <a:t>, Salix Pharmaceuticals, and Vertex Pharmaceuticals, Inc.  (Updated </a:t>
            </a:r>
            <a:r>
              <a:rPr lang="en-US" sz="2400" dirty="0" smtClean="0"/>
              <a:t>9/3/14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3218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04800" y="120396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Sofosbuvir phase 3 studies</a:t>
            </a:r>
          </a:p>
          <a:p>
            <a:pPr marL="685800" lvl="1" indent="-228600">
              <a:buClr>
                <a:schemeClr val="accent1">
                  <a:lumMod val="75000"/>
                </a:schemeClr>
              </a:buClr>
              <a:buSzPct val="70000"/>
              <a:buFont typeface="Arial" panose="020B0604020202020204" pitchFamily="34" charset="0"/>
              <a:buChar char="–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Genotypes 1-3</a:t>
            </a:r>
          </a:p>
          <a:p>
            <a:pPr marL="685800" lvl="1" indent="-228600">
              <a:buClr>
                <a:schemeClr val="accent1">
                  <a:lumMod val="75000"/>
                </a:schemeClr>
              </a:buClr>
              <a:buSzPct val="70000"/>
              <a:buFont typeface="Arial" panose="020B0604020202020204" pitchFamily="34" charset="0"/>
              <a:buChar char="–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SOF/RBV and PEG/RBV/SOF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Foster G.  EASL 2014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993644037"/>
              </p:ext>
            </p:extLst>
          </p:nvPr>
        </p:nvGraphicFramePr>
        <p:xfrm>
          <a:off x="533400" y="2565400"/>
          <a:ext cx="7848600" cy="375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47384" y="4553634"/>
            <a:ext cx="362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32049" y="456872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70610" y="4584029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181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56563" y="4584907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247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262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53200" y="459933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67600" y="460021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Predictors of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SVR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61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Poordad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NEJM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2014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Treatment in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cirrhosis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19200"/>
            <a:ext cx="8503920" cy="5229790"/>
          </a:xfrm>
        </p:spPr>
        <p:txBody>
          <a:bodyPr/>
          <a:lstStyle/>
          <a:p>
            <a:r>
              <a:rPr lang="en-US" sz="2600" dirty="0"/>
              <a:t>Population</a:t>
            </a:r>
          </a:p>
          <a:p>
            <a:pPr lvl="1"/>
            <a:r>
              <a:rPr lang="en-US" dirty="0"/>
              <a:t>380 </a:t>
            </a:r>
            <a:r>
              <a:rPr lang="en-US" dirty="0" smtClean="0"/>
              <a:t>Child Pugh </a:t>
            </a:r>
            <a:r>
              <a:rPr lang="en-US" dirty="0"/>
              <a:t>Class A cirrhosis (compensated)</a:t>
            </a:r>
          </a:p>
          <a:p>
            <a:pPr lvl="1"/>
            <a:r>
              <a:rPr lang="en-US" dirty="0"/>
              <a:t>Treatment </a:t>
            </a:r>
            <a:r>
              <a:rPr lang="en-US" dirty="0" smtClean="0"/>
              <a:t>naive </a:t>
            </a:r>
            <a:r>
              <a:rPr lang="en-US" dirty="0"/>
              <a:t>and previously treated</a:t>
            </a:r>
          </a:p>
          <a:p>
            <a:pPr>
              <a:spcBef>
                <a:spcPts val="1200"/>
              </a:spcBef>
            </a:pPr>
            <a:r>
              <a:rPr lang="en-US" sz="2600" dirty="0"/>
              <a:t>Interferon-free combination</a:t>
            </a:r>
          </a:p>
          <a:p>
            <a:pPr lvl="1"/>
            <a:r>
              <a:rPr lang="en-US" dirty="0"/>
              <a:t>Protease inhibitor ABT-450 with ritonavir (ABT-450/r) </a:t>
            </a:r>
          </a:p>
          <a:p>
            <a:pPr lvl="1"/>
            <a:r>
              <a:rPr lang="en-US" dirty="0"/>
              <a:t>NS5A inhibitor </a:t>
            </a:r>
            <a:r>
              <a:rPr lang="en-US" dirty="0" err="1"/>
              <a:t>ombitasvir</a:t>
            </a:r>
            <a:r>
              <a:rPr lang="en-US" dirty="0"/>
              <a:t> (ABT-267)</a:t>
            </a:r>
          </a:p>
          <a:p>
            <a:pPr lvl="1"/>
            <a:r>
              <a:rPr lang="en-US" dirty="0"/>
              <a:t>Nonnucleoside polymerase inhibitor </a:t>
            </a:r>
            <a:r>
              <a:rPr lang="en-US" dirty="0" err="1"/>
              <a:t>dasabuvir</a:t>
            </a:r>
            <a:r>
              <a:rPr lang="en-US" dirty="0"/>
              <a:t> (ABT-333)</a:t>
            </a:r>
          </a:p>
          <a:p>
            <a:pPr lvl="1"/>
            <a:r>
              <a:rPr lang="en-US" dirty="0"/>
              <a:t>Ribavirin</a:t>
            </a:r>
          </a:p>
          <a:p>
            <a:pPr>
              <a:spcBef>
                <a:spcPts val="1200"/>
              </a:spcBef>
            </a:pPr>
            <a:r>
              <a:rPr lang="en-US" sz="2600" dirty="0"/>
              <a:t>Design</a:t>
            </a:r>
          </a:p>
          <a:p>
            <a:pPr lvl="1"/>
            <a:r>
              <a:rPr lang="en-US" dirty="0"/>
              <a:t>Phase 3, randomized, </a:t>
            </a:r>
            <a:r>
              <a:rPr lang="en-US" dirty="0" smtClean="0"/>
              <a:t>open label</a:t>
            </a:r>
            <a:endParaRPr lang="en-US" dirty="0"/>
          </a:p>
          <a:p>
            <a:pPr lvl="1"/>
            <a:r>
              <a:rPr lang="en-US" dirty="0"/>
              <a:t>Duration 12 versus 24 weeks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07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Poordad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NEJM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2014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824358742"/>
              </p:ext>
            </p:extLst>
          </p:nvPr>
        </p:nvGraphicFramePr>
        <p:xfrm>
          <a:off x="1524000" y="14478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Treatment in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cirrhosis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93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Poordad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NEJM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2014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761200612"/>
              </p:ext>
            </p:extLst>
          </p:nvPr>
        </p:nvGraphicFramePr>
        <p:xfrm>
          <a:off x="1524000" y="14478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Treatment in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cirrhosis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24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Poordad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NEJM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2014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088558"/>
              </p:ext>
            </p:extLst>
          </p:nvPr>
        </p:nvGraphicFramePr>
        <p:xfrm>
          <a:off x="685800" y="1981200"/>
          <a:ext cx="77724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2286000"/>
                <a:gridCol w="220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Variable</a:t>
                      </a:r>
                      <a:endParaRPr lang="en-US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12-week group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= 208)</a:t>
                      </a:r>
                      <a:endParaRPr lang="en-US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24-week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group</a:t>
                      </a:r>
                    </a:p>
                    <a:p>
                      <a:pPr algn="ctr"/>
                      <a:r>
                        <a:rPr lang="en-US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172)</a:t>
                      </a:r>
                      <a:endParaRPr lang="en-US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adverse event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191 (91.8%)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156 (90.7%)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 leading to discontinuation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(1.9%)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(2.3%)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Serious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adverse events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(6.2%)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(4.7%)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Deaths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(0.5%)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Treatment in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cirrhosis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21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Poordad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NEJM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2014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856313"/>
              </p:ext>
            </p:extLst>
          </p:nvPr>
        </p:nvGraphicFramePr>
        <p:xfrm>
          <a:off x="685800" y="1600200"/>
          <a:ext cx="77724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2286000"/>
                <a:gridCol w="220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Common adverse events</a:t>
                      </a:r>
                      <a:endParaRPr lang="en-US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12-week group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= 208)</a:t>
                      </a:r>
                      <a:endParaRPr lang="en-US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24-week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group</a:t>
                      </a:r>
                    </a:p>
                    <a:p>
                      <a:pPr algn="ctr"/>
                      <a:r>
                        <a:rPr lang="en-US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172)</a:t>
                      </a:r>
                      <a:endParaRPr lang="en-US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Fatigue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(32.7%)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(46.5%)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Headache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 (27.9%)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 (30.8%)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Nausea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 (17.8%)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(20.3%)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Pruritus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 (18.3%)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(19.2%)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Diarrhea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(14.4%)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(16.9%)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Asthenia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(13.9%)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(12.8%)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Rash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(11.1%)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(14.5%)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Irritability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(7.2%)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(12.2%)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Treatment in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cirrhosis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05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Poordad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NEJM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2014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600664"/>
              </p:ext>
            </p:extLst>
          </p:nvPr>
        </p:nvGraphicFramePr>
        <p:xfrm>
          <a:off x="685800" y="1600200"/>
          <a:ext cx="77724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2286000"/>
                <a:gridCol w="220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Laboratory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results</a:t>
                      </a:r>
                      <a:endParaRPr lang="en-US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12-week group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= 208)</a:t>
                      </a:r>
                      <a:endParaRPr lang="en-US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24-week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group</a:t>
                      </a:r>
                    </a:p>
                    <a:p>
                      <a:pPr algn="ctr"/>
                      <a:r>
                        <a:rPr lang="en-US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172)</a:t>
                      </a:r>
                      <a:endParaRPr lang="en-US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ALT, grade 3 or 4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(2.9%)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AST, grade 3 or 4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(0.5%)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bilirubin,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grade 3 or 4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(13.5%)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(5.2%)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Anemia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Hemoglobin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&lt; 10 gm/</a:t>
                      </a:r>
                      <a:r>
                        <a:rPr lang="en-US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 (49.5%)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 (56.4%)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Hemoglobin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8-10 gm/</a:t>
                      </a:r>
                      <a:r>
                        <a:rPr lang="en-US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(5.8%)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(10.5%)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Hemoglobin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6.5-8 gm/</a:t>
                      </a:r>
                      <a:r>
                        <a:rPr lang="en-US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(1.0%)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(0.6%)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Hemoglobin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&lt; 6.5 gm/</a:t>
                      </a:r>
                      <a:r>
                        <a:rPr lang="en-US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(0.5%)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Treatment in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cirrhosis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1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Decompensated Cirrhosis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80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Decompensated cirrhosis</a:t>
            </a:r>
            <a:endParaRPr lang="en-US" dirty="0"/>
          </a:p>
        </p:txBody>
      </p:sp>
      <p:pic>
        <p:nvPicPr>
          <p:cNvPr id="6146" name="Picture 2" descr="http://images.bwbx.io/cms/2012-08-31/0831_fiscalcliff_630x4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33" r="12898"/>
          <a:stretch/>
        </p:blipFill>
        <p:spPr bwMode="auto">
          <a:xfrm>
            <a:off x="3429000" y="1993900"/>
            <a:ext cx="2390020" cy="21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Callout 3"/>
          <p:cNvSpPr/>
          <p:nvPr/>
        </p:nvSpPr>
        <p:spPr bwMode="auto">
          <a:xfrm>
            <a:off x="381000" y="2027767"/>
            <a:ext cx="2819400" cy="1752599"/>
          </a:xfrm>
          <a:prstGeom prst="wedgeEllipseCallout">
            <a:avLst/>
          </a:prstGeom>
          <a:solidFill>
            <a:srgbClr val="FFCC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600" dirty="0">
                <a:latin typeface="Arial" pitchFamily="34" charset="0"/>
              </a:rPr>
              <a:t>With </a:t>
            </a:r>
            <a:r>
              <a:rPr lang="en-US" sz="1600" dirty="0" smtClean="0">
                <a:latin typeface="Arial" pitchFamily="34" charset="0"/>
              </a:rPr>
              <a:t>decompensated </a:t>
            </a:r>
          </a:p>
          <a:p>
            <a:r>
              <a:rPr lang="en-US" sz="1600" dirty="0" smtClean="0">
                <a:latin typeface="Arial" pitchFamily="34" charset="0"/>
              </a:rPr>
              <a:t>cirrhosis, how </a:t>
            </a:r>
            <a:r>
              <a:rPr lang="en-US" sz="1600" dirty="0">
                <a:latin typeface="Arial" pitchFamily="34" charset="0"/>
              </a:rPr>
              <a:t>much </a:t>
            </a:r>
            <a:endParaRPr lang="en-US" sz="1600" dirty="0" smtClean="0">
              <a:latin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</a:rPr>
              <a:t>better can the </a:t>
            </a:r>
            <a:r>
              <a:rPr lang="en-US" sz="1600" dirty="0">
                <a:latin typeface="Arial" pitchFamily="34" charset="0"/>
              </a:rPr>
              <a:t>liver get?</a:t>
            </a:r>
          </a:p>
        </p:txBody>
      </p:sp>
      <p:sp>
        <p:nvSpPr>
          <p:cNvPr id="8" name="Oval Callout 7"/>
          <p:cNvSpPr/>
          <p:nvPr/>
        </p:nvSpPr>
        <p:spPr bwMode="auto">
          <a:xfrm>
            <a:off x="6172200" y="2027767"/>
            <a:ext cx="2590800" cy="1752599"/>
          </a:xfrm>
          <a:prstGeom prst="wedgeEllipseCallou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600" dirty="0" smtClean="0">
                <a:latin typeface="Arial" pitchFamily="34" charset="0"/>
              </a:rPr>
              <a:t>Will this be like HBV?</a:t>
            </a:r>
            <a:endParaRPr lang="en-US" sz="1600" dirty="0"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4876800"/>
            <a:ext cx="8305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Disclaimer for new agents</a:t>
            </a:r>
          </a:p>
          <a:p>
            <a:pPr algn="l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Have they been studied in decompensated cirrhosis?</a:t>
            </a:r>
          </a:p>
          <a:p>
            <a:pPr algn="l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Simeprevir – increased exposure with Child Pugh class B so use with caution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69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 txBox="1">
            <a:spLocks/>
          </p:cNvSpPr>
          <p:nvPr/>
        </p:nvSpPr>
        <p:spPr>
          <a:xfrm>
            <a:off x="304800" y="228599"/>
            <a:ext cx="8534400" cy="1066801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/>
          <a:p>
            <a:pPr lvl="0" algn="ctr">
              <a:spcBef>
                <a:spcPct val="0"/>
              </a:spcBef>
              <a:defRPr/>
            </a:pPr>
            <a:r>
              <a:rPr lang="en-US" sz="3300" b="1" dirty="0">
                <a:solidFill>
                  <a:srgbClr val="C5D1D7">
                    <a:lumMod val="25000"/>
                  </a:srgbClr>
                </a:solidFill>
                <a:latin typeface="Arial" pitchFamily="34" charset="0"/>
                <a:cs typeface="Arial" pitchFamily="34" charset="0"/>
              </a:rPr>
              <a:t>Decompensated cirrhosis</a:t>
            </a:r>
            <a:r>
              <a:rPr lang="en-US" sz="33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US" sz="33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Sofosbuvir + ribavirin,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interim results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6383216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Afdhal N. EASL 2014.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381000" y="1600200"/>
            <a:ext cx="4495800" cy="472440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/>
              </a:buClr>
            </a:pPr>
            <a:r>
              <a:rPr lang="en-US" sz="2400" dirty="0" smtClean="0"/>
              <a:t>Patients, N = 50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1800" dirty="0" smtClean="0"/>
              <a:t>HCV genotypes 1-4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1800" dirty="0" smtClean="0"/>
              <a:t>HVPG ≥ 6 mmHg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1800" dirty="0" smtClean="0"/>
              <a:t>Child Pugh A 40%, B 60%</a:t>
            </a:r>
          </a:p>
          <a:p>
            <a:pPr>
              <a:buClr>
                <a:schemeClr val="tx2"/>
              </a:buClr>
            </a:pPr>
            <a:r>
              <a:rPr lang="en-US" sz="2400" dirty="0" smtClean="0"/>
              <a:t>Treatment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1800" dirty="0" smtClean="0"/>
              <a:t>Arm 1: SOF/RBV x 48 weeks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1800" dirty="0" smtClean="0"/>
              <a:t>Arm 2: Observation x 24 weeks then SOF/RBV x 48 weeks</a:t>
            </a:r>
          </a:p>
          <a:p>
            <a:pPr>
              <a:buClr>
                <a:schemeClr val="tx2"/>
              </a:buClr>
            </a:pPr>
            <a:r>
              <a:rPr lang="en-US" sz="2400" dirty="0" smtClean="0"/>
              <a:t>Discontinuations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1800" dirty="0" smtClean="0"/>
              <a:t>Arm 1: 1 AE, 1 nonresponder, </a:t>
            </a:r>
            <a:br>
              <a:rPr lang="en-US" sz="1800" dirty="0" smtClean="0"/>
            </a:br>
            <a:r>
              <a:rPr lang="en-US" sz="1800" dirty="0" smtClean="0"/>
              <a:t>1 withdrew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1800" dirty="0" smtClean="0"/>
              <a:t>Arm 2:  2 disease progression, </a:t>
            </a:r>
            <a:br>
              <a:rPr lang="en-US" sz="1800" dirty="0" smtClean="0"/>
            </a:br>
            <a:r>
              <a:rPr lang="en-US" sz="1800" dirty="0" smtClean="0"/>
              <a:t>1 withdrew, 1 LTFU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 smtClean="0"/>
          </a:p>
        </p:txBody>
      </p:sp>
      <p:graphicFrame>
        <p:nvGraphicFramePr>
          <p:cNvPr id="6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9562445"/>
              </p:ext>
            </p:extLst>
          </p:nvPr>
        </p:nvGraphicFramePr>
        <p:xfrm>
          <a:off x="5029200" y="1524000"/>
          <a:ext cx="3733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671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pPr algn="l"/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Outline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/>
              <a:t>Definitions and diagnostic approach</a:t>
            </a:r>
            <a:endParaRPr lang="en-US" sz="2800" dirty="0"/>
          </a:p>
          <a:p>
            <a:pPr lvl="0"/>
            <a:r>
              <a:rPr lang="en-US" sz="2800" dirty="0" smtClean="0"/>
              <a:t>Treatment</a:t>
            </a:r>
          </a:p>
          <a:p>
            <a:pPr lvl="1"/>
            <a:r>
              <a:rPr lang="en-US" sz="2600" dirty="0" smtClean="0"/>
              <a:t>Candidacy</a:t>
            </a:r>
            <a:endParaRPr lang="en-US" sz="2600" dirty="0"/>
          </a:p>
          <a:p>
            <a:pPr lvl="1"/>
            <a:r>
              <a:rPr lang="en-US" sz="2600" dirty="0" smtClean="0"/>
              <a:t>Efficacy</a:t>
            </a:r>
          </a:p>
          <a:p>
            <a:pPr lvl="1"/>
            <a:r>
              <a:rPr lang="en-US" sz="2600" dirty="0" smtClean="0"/>
              <a:t>Adverse events</a:t>
            </a:r>
            <a:endParaRPr lang="en-US" sz="2600" dirty="0"/>
          </a:p>
          <a:p>
            <a:pPr lvl="0"/>
            <a:r>
              <a:rPr lang="en-US" sz="2800" dirty="0"/>
              <a:t>Decompensated cirrhosis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6384630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Afdhal N. EASL 2014.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400881"/>
              </p:ext>
            </p:extLst>
          </p:nvPr>
        </p:nvGraphicFramePr>
        <p:xfrm>
          <a:off x="762000" y="2209800"/>
          <a:ext cx="75438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327"/>
                <a:gridCol w="1517073"/>
                <a:gridCol w="1447800"/>
                <a:gridCol w="15240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Ascites</a:t>
                      </a:r>
                      <a:endParaRPr lang="en-US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Hepatic encephalopathy</a:t>
                      </a:r>
                      <a:endParaRPr lang="en-US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SOF/RBV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N=25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N=25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SOF/RBV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N=25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N=25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Baseline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12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 24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300" dirty="0">
                <a:solidFill>
                  <a:srgbClr val="C5D1D7">
                    <a:lumMod val="25000"/>
                  </a:srgbClr>
                </a:solidFill>
              </a:rPr>
              <a:t>Decompensated cirrhosis</a:t>
            </a:r>
            <a:r>
              <a:rPr lang="en-US" sz="4400" dirty="0">
                <a:solidFill>
                  <a:srgbClr val="C5D1D7">
                    <a:lumMod val="25000"/>
                  </a:srgbClr>
                </a:solidFill>
              </a:rPr>
              <a:t/>
            </a:r>
            <a:br>
              <a:rPr lang="en-US" sz="4400" dirty="0">
                <a:solidFill>
                  <a:srgbClr val="C5D1D7">
                    <a:lumMod val="25000"/>
                  </a:srgbClr>
                </a:solidFill>
              </a:rPr>
            </a:br>
            <a:r>
              <a:rPr lang="en-US" sz="2400" dirty="0">
                <a:solidFill>
                  <a:srgbClr val="C5D1D7">
                    <a:lumMod val="25000"/>
                  </a:srgbClr>
                </a:solidFill>
              </a:rPr>
              <a:t>Sofosbuvir + ribavirin, </a:t>
            </a:r>
            <a:r>
              <a:rPr lang="en-US" sz="2400" dirty="0">
                <a:solidFill>
                  <a:srgbClr val="FF0000"/>
                </a:solidFill>
              </a:rPr>
              <a:t>interim </a:t>
            </a:r>
            <a:r>
              <a:rPr lang="en-US" sz="2400" dirty="0" smtClean="0">
                <a:solidFill>
                  <a:srgbClr val="FF0000"/>
                </a:solidFill>
              </a:rPr>
              <a:t>results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262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639200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Gane EJ. EASL 2014.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01752" y="1600200"/>
            <a:ext cx="4038600" cy="25146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/>
              </a:buClr>
            </a:pPr>
            <a:r>
              <a:rPr lang="en-US" sz="2400" dirty="0" smtClean="0"/>
              <a:t>Patients, N = 20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000" dirty="0" smtClean="0"/>
              <a:t>Genotype 1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000" dirty="0" smtClean="0"/>
              <a:t>Child Pugh class B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000" dirty="0" smtClean="0"/>
              <a:t>Ascites 4 (20%)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–"/>
            </a:pPr>
            <a:r>
              <a:rPr lang="en-US" sz="2000" dirty="0" smtClean="0"/>
              <a:t>Encephalopathy 6 (30%)</a:t>
            </a:r>
          </a:p>
          <a:p>
            <a:pPr>
              <a:buClr>
                <a:schemeClr val="tx2"/>
              </a:buClr>
            </a:pPr>
            <a:r>
              <a:rPr lang="en-US" sz="2400" dirty="0" smtClean="0"/>
              <a:t>Duration: 12 weeks</a:t>
            </a:r>
            <a:endParaRPr lang="en-US" sz="2400" dirty="0"/>
          </a:p>
        </p:txBody>
      </p:sp>
      <p:graphicFrame>
        <p:nvGraphicFramePr>
          <p:cNvPr id="6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7038040"/>
              </p:ext>
            </p:extLst>
          </p:nvPr>
        </p:nvGraphicFramePr>
        <p:xfrm>
          <a:off x="5257800" y="1524000"/>
          <a:ext cx="3505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oup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789117"/>
              </p:ext>
            </p:extLst>
          </p:nvPr>
        </p:nvGraphicFramePr>
        <p:xfrm>
          <a:off x="530352" y="4267200"/>
          <a:ext cx="4038600" cy="1789851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514600"/>
                <a:gridCol w="1524000"/>
              </a:tblGrid>
              <a:tr h="5706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Baseline laboratory values</a:t>
                      </a:r>
                    </a:p>
                  </a:txBody>
                  <a:tcPr marL="73152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(range)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152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bilirubin, mg/dL 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 (0.7-3.7)</a:t>
                      </a:r>
                    </a:p>
                  </a:txBody>
                  <a:tcPr marL="73152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Serum albumin, g/dL 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 (2.3-3.8)</a:t>
                      </a:r>
                    </a:p>
                  </a:txBody>
                  <a:tcPr marL="73152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PT-INR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 (1.0-3.0)</a:t>
                      </a:r>
                    </a:p>
                  </a:txBody>
                  <a:tcPr marL="73152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Platelet count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(44-162)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152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Decompensated cirrhosis</a:t>
            </a:r>
            <a:br>
              <a:rPr lang="en-US" dirty="0"/>
            </a:br>
            <a:r>
              <a:rPr lang="en-US" sz="2400" dirty="0"/>
              <a:t>Sofosbuvir + </a:t>
            </a:r>
            <a:r>
              <a:rPr lang="en-US" sz="2400" dirty="0" err="1" smtClean="0"/>
              <a:t>ledipasvir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71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85799" y="3505200"/>
            <a:ext cx="784860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Early positive signs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More data needed in new regimens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Long-term outcomes important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Survival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Complications of portal hypertension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Callout 4"/>
          <p:cNvSpPr/>
          <p:nvPr/>
        </p:nvSpPr>
        <p:spPr bwMode="auto">
          <a:xfrm>
            <a:off x="3162300" y="1382486"/>
            <a:ext cx="2819400" cy="1752599"/>
          </a:xfrm>
          <a:prstGeom prst="wedgeEllipseCallout">
            <a:avLst/>
          </a:prstGeom>
          <a:solidFill>
            <a:srgbClr val="FFCC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600" dirty="0">
                <a:latin typeface="Arial" pitchFamily="34" charset="0"/>
              </a:rPr>
              <a:t>With </a:t>
            </a:r>
            <a:r>
              <a:rPr lang="en-US" sz="1600" dirty="0" smtClean="0">
                <a:latin typeface="Arial" pitchFamily="34" charset="0"/>
              </a:rPr>
              <a:t>decompensated </a:t>
            </a:r>
          </a:p>
          <a:p>
            <a:r>
              <a:rPr lang="en-US" sz="1600" dirty="0" smtClean="0">
                <a:latin typeface="Arial" pitchFamily="34" charset="0"/>
              </a:rPr>
              <a:t>cirrhosis, how </a:t>
            </a:r>
            <a:r>
              <a:rPr lang="en-US" sz="1600" dirty="0">
                <a:latin typeface="Arial" pitchFamily="34" charset="0"/>
              </a:rPr>
              <a:t>much </a:t>
            </a:r>
            <a:endParaRPr lang="en-US" sz="1600" dirty="0" smtClean="0">
              <a:latin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</a:rPr>
              <a:t>better can the </a:t>
            </a:r>
            <a:r>
              <a:rPr lang="en-US" sz="1600" dirty="0">
                <a:latin typeface="Arial" pitchFamily="34" charset="0"/>
              </a:rPr>
              <a:t>liver get?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Decompensated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cirrhosis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3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pPr algn="l"/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Summary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01752" y="1219200"/>
            <a:ext cx="8503920" cy="54102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All patients with HCV need an assessment of fibrosis</a:t>
            </a:r>
          </a:p>
          <a:p>
            <a:pPr lvl="1"/>
            <a:r>
              <a:rPr lang="en-US" sz="2100" dirty="0" smtClean="0"/>
              <a:t>Patients with advanced fibrosis or cirrhosis should be prioritized for treatment</a:t>
            </a:r>
          </a:p>
          <a:p>
            <a:r>
              <a:rPr lang="en-US" sz="2600" dirty="0"/>
              <a:t>HCV treatment is </a:t>
            </a:r>
            <a:r>
              <a:rPr lang="en-US" sz="2600" dirty="0" smtClean="0"/>
              <a:t>safe and effective </a:t>
            </a:r>
            <a:r>
              <a:rPr lang="en-US" sz="2600" dirty="0"/>
              <a:t>in patients with </a:t>
            </a:r>
            <a:r>
              <a:rPr lang="en-US" sz="2600" dirty="0" smtClean="0"/>
              <a:t>compensated cirrhosis</a:t>
            </a:r>
            <a:endParaRPr lang="en-US" sz="2600" dirty="0"/>
          </a:p>
          <a:p>
            <a:pPr lvl="1"/>
            <a:r>
              <a:rPr lang="en-US" sz="2100" dirty="0" smtClean="0"/>
              <a:t>Sofosbuvir and ribavirin are effective for genotype 2/3</a:t>
            </a:r>
          </a:p>
          <a:p>
            <a:pPr lvl="1"/>
            <a:r>
              <a:rPr lang="en-US" sz="2100" dirty="0" smtClean="0"/>
              <a:t>Multiple interferon-free regimens have been developed for genotype 1</a:t>
            </a:r>
          </a:p>
          <a:p>
            <a:pPr lvl="1"/>
            <a:r>
              <a:rPr lang="en-US" sz="2100" dirty="0" smtClean="0"/>
              <a:t>Adverse events are generally mild with interferon-free regimens</a:t>
            </a:r>
          </a:p>
          <a:p>
            <a:pPr lvl="1"/>
            <a:r>
              <a:rPr lang="en-US" sz="2100" dirty="0" smtClean="0"/>
              <a:t>Interferon-free regimens are well tolerated by patients with decompensated cirrhosis, and the long-term effectiveness is under investigation</a:t>
            </a:r>
            <a:endParaRPr lang="en-US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19200"/>
            <a:ext cx="8503920" cy="54864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54-year-old </a:t>
            </a:r>
            <a:r>
              <a:rPr lang="en-US" sz="2600" dirty="0"/>
              <a:t>man presents with new diagnosis</a:t>
            </a:r>
          </a:p>
          <a:p>
            <a:pPr marL="800100" lvl="1" indent="-342900">
              <a:spcBef>
                <a:spcPts val="300"/>
              </a:spcBef>
            </a:pPr>
            <a:r>
              <a:rPr lang="en-US" dirty="0"/>
              <a:t>History: no ascites, encephalopathy, GI bleeding</a:t>
            </a:r>
          </a:p>
          <a:p>
            <a:pPr marL="800100" lvl="1" indent="-342900">
              <a:spcBef>
                <a:spcPts val="300"/>
              </a:spcBef>
            </a:pPr>
            <a:r>
              <a:rPr lang="en-US" dirty="0"/>
              <a:t>Examination: mentally clear, no ascites or edema</a:t>
            </a:r>
          </a:p>
          <a:p>
            <a:pPr marL="800100" lvl="1" indent="-342900">
              <a:spcBef>
                <a:spcPts val="300"/>
              </a:spcBef>
            </a:pPr>
            <a:r>
              <a:rPr lang="en-US" dirty="0"/>
              <a:t>Laboratory </a:t>
            </a:r>
            <a:r>
              <a:rPr lang="en-US" dirty="0" smtClean="0"/>
              <a:t>data:</a:t>
            </a:r>
            <a:endParaRPr lang="en-US" dirty="0"/>
          </a:p>
          <a:p>
            <a:pPr marL="1257300" lvl="2" indent="-342900">
              <a:spcBef>
                <a:spcPts val="300"/>
              </a:spcBef>
            </a:pPr>
            <a:r>
              <a:rPr lang="en-US" dirty="0"/>
              <a:t>AST 60 U/L, ALT 75 U/L, t </a:t>
            </a:r>
            <a:r>
              <a:rPr lang="en-US" dirty="0" err="1"/>
              <a:t>bili</a:t>
            </a:r>
            <a:r>
              <a:rPr lang="en-US" dirty="0"/>
              <a:t> 1.2 </a:t>
            </a:r>
            <a:r>
              <a:rPr lang="en-US" dirty="0" smtClean="0"/>
              <a:t>mg/</a:t>
            </a:r>
            <a:r>
              <a:rPr lang="en-US" dirty="0" err="1" smtClean="0"/>
              <a:t>dL</a:t>
            </a:r>
            <a:endParaRPr lang="en-US" dirty="0"/>
          </a:p>
          <a:p>
            <a:pPr marL="1257300" lvl="2" indent="-342900">
              <a:spcBef>
                <a:spcPts val="300"/>
              </a:spcBef>
            </a:pPr>
            <a:r>
              <a:rPr lang="en-US" dirty="0"/>
              <a:t>Albumin 3.9 </a:t>
            </a:r>
            <a:r>
              <a:rPr lang="en-US" dirty="0" smtClean="0"/>
              <a:t>gm/</a:t>
            </a:r>
            <a:r>
              <a:rPr lang="en-US" dirty="0" err="1" smtClean="0"/>
              <a:t>dL</a:t>
            </a:r>
            <a:r>
              <a:rPr lang="en-US" dirty="0" smtClean="0"/>
              <a:t>, </a:t>
            </a:r>
            <a:r>
              <a:rPr lang="en-US" dirty="0"/>
              <a:t>creatinine 1.0 </a:t>
            </a:r>
            <a:r>
              <a:rPr lang="en-US" dirty="0" smtClean="0"/>
              <a:t>mg/</a:t>
            </a:r>
            <a:r>
              <a:rPr lang="en-US" dirty="0" err="1" smtClean="0"/>
              <a:t>dL</a:t>
            </a:r>
            <a:endParaRPr lang="en-US" dirty="0"/>
          </a:p>
          <a:p>
            <a:pPr marL="1257300" lvl="2" indent="-342900">
              <a:spcBef>
                <a:spcPts val="300"/>
              </a:spcBef>
            </a:pPr>
            <a:r>
              <a:rPr lang="en-US" dirty="0"/>
              <a:t>Platelet 110 x 10</a:t>
            </a:r>
            <a:r>
              <a:rPr lang="en-US" baseline="30000" dirty="0"/>
              <a:t>9</a:t>
            </a:r>
            <a:r>
              <a:rPr lang="en-US" dirty="0"/>
              <a:t>/L</a:t>
            </a:r>
          </a:p>
          <a:p>
            <a:pPr marL="1257300" lvl="2" indent="-342900">
              <a:spcBef>
                <a:spcPts val="300"/>
              </a:spcBef>
            </a:pPr>
            <a:r>
              <a:rPr lang="en-US" dirty="0"/>
              <a:t>PT-INR 1.1</a:t>
            </a:r>
          </a:p>
          <a:p>
            <a:pPr marL="1257300" lvl="2" indent="-342900">
              <a:spcBef>
                <a:spcPts val="300"/>
              </a:spcBef>
            </a:pPr>
            <a:r>
              <a:rPr lang="en-US" dirty="0"/>
              <a:t>HCV RNA 1,100,000 </a:t>
            </a:r>
            <a:r>
              <a:rPr lang="en-US" dirty="0" smtClean="0"/>
              <a:t>IU/mL</a:t>
            </a:r>
            <a:endParaRPr lang="en-US" dirty="0"/>
          </a:p>
          <a:p>
            <a:pPr marL="1257300" lvl="2" indent="-342900">
              <a:spcBef>
                <a:spcPts val="300"/>
              </a:spcBef>
            </a:pPr>
            <a:r>
              <a:rPr lang="en-US" dirty="0"/>
              <a:t>Genotype 1a</a:t>
            </a:r>
          </a:p>
          <a:p>
            <a:pPr>
              <a:spcBef>
                <a:spcPts val="1200"/>
              </a:spcBef>
            </a:pPr>
            <a:r>
              <a:rPr lang="en-US" sz="2600" dirty="0" smtClean="0"/>
              <a:t>Clinical </a:t>
            </a:r>
            <a:r>
              <a:rPr lang="en-US" sz="2600" dirty="0"/>
              <a:t>questions</a:t>
            </a:r>
          </a:p>
          <a:p>
            <a:pPr marL="800100" lvl="1" indent="-342900">
              <a:spcBef>
                <a:spcPts val="300"/>
              </a:spcBef>
            </a:pPr>
            <a:r>
              <a:rPr lang="en-US" dirty="0"/>
              <a:t>Does the patient need treatment?</a:t>
            </a:r>
          </a:p>
          <a:p>
            <a:pPr marL="800100" lvl="1" indent="-342900">
              <a:spcBef>
                <a:spcPts val="300"/>
              </a:spcBef>
            </a:pPr>
            <a:r>
              <a:rPr lang="en-US" dirty="0"/>
              <a:t>What is the stage of liver disease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41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 bwMode="gray"/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Definitions and </a:t>
            </a:r>
            <a:br>
              <a:rPr lang="en-US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Diagnostic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6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6377352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DiBisceglie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A. </a:t>
            </a:r>
            <a:r>
              <a:rPr lang="en-US" sz="16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Hepatology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2000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133600" y="4495800"/>
            <a:ext cx="3810000" cy="519113"/>
          </a:xfrm>
          <a:prstGeom prst="rect">
            <a:avLst/>
          </a:prstGeom>
          <a:solidFill>
            <a:srgbClr val="003698">
              <a:lumMod val="75000"/>
            </a:srgbClr>
          </a:solidFill>
          <a:ln w="9525">
            <a:solidFill>
              <a:srgbClr val="003698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</a:rPr>
              <a:t>Cirrhosis 20 %</a:t>
            </a:r>
          </a:p>
        </p:txBody>
      </p:sp>
      <p:cxnSp>
        <p:nvCxnSpPr>
          <p:cNvPr id="17" name="AutoShape 5"/>
          <p:cNvCxnSpPr>
            <a:cxnSpLocks noChangeShapeType="1"/>
            <a:endCxn id="16" idx="0"/>
          </p:cNvCxnSpPr>
          <p:nvPr/>
        </p:nvCxnSpPr>
        <p:spPr bwMode="auto">
          <a:xfrm>
            <a:off x="4038600" y="3986213"/>
            <a:ext cx="0" cy="509587"/>
          </a:xfrm>
          <a:prstGeom prst="straightConnector1">
            <a:avLst/>
          </a:prstGeom>
          <a:noFill/>
          <a:ln w="76200">
            <a:solidFill>
              <a:srgbClr val="003698"/>
            </a:solidFill>
            <a:round/>
            <a:headEnd/>
            <a:tailEnd type="triangle" w="med" len="med"/>
          </a:ln>
        </p:spPr>
      </p:cxn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019800" y="2209801"/>
            <a:ext cx="28956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1125"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dirty="0" smtClean="0">
                <a:solidFill>
                  <a:srgbClr val="000000"/>
                </a:solidFill>
                <a:latin typeface="Arial" charset="0"/>
              </a:rPr>
              <a:t>Faster progression with</a:t>
            </a:r>
            <a:endParaRPr kumimoji="1" lang="en-US" sz="2800" dirty="0">
              <a:solidFill>
                <a:srgbClr val="000000"/>
              </a:solidFill>
              <a:latin typeface="Arial" charset="0"/>
            </a:endParaRPr>
          </a:p>
          <a:p>
            <a:pPr marL="346075" lvl="2" indent="-2349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1" lang="en-US" sz="2800" dirty="0">
                <a:solidFill>
                  <a:srgbClr val="003698"/>
                </a:solidFill>
                <a:latin typeface="Arial" charset="0"/>
              </a:rPr>
              <a:t>older age at infection</a:t>
            </a:r>
          </a:p>
          <a:p>
            <a:pPr marL="346075" lvl="2" indent="-2349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1" lang="en-US" sz="2800" dirty="0">
                <a:solidFill>
                  <a:srgbClr val="003698"/>
                </a:solidFill>
                <a:latin typeface="Arial" charset="0"/>
              </a:rPr>
              <a:t>alcohol</a:t>
            </a:r>
          </a:p>
          <a:p>
            <a:pPr marL="346075" lvl="2" indent="-2349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1" lang="en-US" sz="2800" dirty="0">
                <a:solidFill>
                  <a:srgbClr val="003698"/>
                </a:solidFill>
                <a:latin typeface="Arial" charset="0"/>
              </a:rPr>
              <a:t>HIV infection</a:t>
            </a:r>
          </a:p>
          <a:p>
            <a:pPr marL="346075" lvl="2" indent="-2349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1" lang="en-US" sz="2800" dirty="0">
                <a:solidFill>
                  <a:srgbClr val="003698"/>
                </a:solidFill>
                <a:latin typeface="Arial" charset="0"/>
              </a:rPr>
              <a:t>post-transplant</a:t>
            </a: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2133600" y="2121521"/>
            <a:ext cx="3810000" cy="519113"/>
          </a:xfrm>
          <a:prstGeom prst="rect">
            <a:avLst/>
          </a:prstGeom>
          <a:solidFill>
            <a:srgbClr val="003698">
              <a:lumMod val="20000"/>
              <a:lumOff val="80000"/>
            </a:srgbClr>
          </a:solidFill>
          <a:ln w="9525">
            <a:solidFill>
              <a:srgbClr val="003698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Acute HCV</a:t>
            </a: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2133600" y="3188321"/>
            <a:ext cx="3810000" cy="862013"/>
          </a:xfrm>
          <a:prstGeom prst="rect">
            <a:avLst/>
          </a:prstGeom>
          <a:solidFill>
            <a:srgbClr val="003698">
              <a:lumMod val="40000"/>
              <a:lumOff val="60000"/>
            </a:srgbClr>
          </a:solidFill>
          <a:ln w="9525">
            <a:solidFill>
              <a:srgbClr val="003698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Chronic HCV </a:t>
            </a:r>
          </a:p>
          <a:p>
            <a:pPr marL="0" marR="0" lvl="0" indent="0" algn="ctr" defTabSz="914400" eaLnBrk="0" fontAlgn="base" latinLnBrk="0" hangingPunct="0">
              <a:lnSpc>
                <a:spcPct val="3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75-85 %</a:t>
            </a:r>
          </a:p>
        </p:txBody>
      </p:sp>
      <p:cxnSp>
        <p:nvCxnSpPr>
          <p:cNvPr id="22" name="AutoShape 6"/>
          <p:cNvCxnSpPr>
            <a:cxnSpLocks noChangeShapeType="1"/>
            <a:stCxn id="20" idx="2"/>
            <a:endCxn id="21" idx="0"/>
          </p:cNvCxnSpPr>
          <p:nvPr/>
        </p:nvCxnSpPr>
        <p:spPr bwMode="auto">
          <a:xfrm>
            <a:off x="4038600" y="2640634"/>
            <a:ext cx="0" cy="547687"/>
          </a:xfrm>
          <a:prstGeom prst="straightConnector1">
            <a:avLst/>
          </a:prstGeom>
          <a:noFill/>
          <a:ln w="76200">
            <a:solidFill>
              <a:srgbClr val="003698"/>
            </a:solidFill>
            <a:round/>
            <a:headEnd/>
            <a:tailEnd type="triangle" w="med" len="med"/>
          </a:ln>
        </p:spPr>
      </p:cxnSp>
      <p:sp>
        <p:nvSpPr>
          <p:cNvPr id="23" name="Text Box 11"/>
          <p:cNvSpPr txBox="1">
            <a:spLocks noChangeArrowheads="1"/>
          </p:cNvSpPr>
          <p:nvPr/>
        </p:nvSpPr>
        <p:spPr bwMode="auto">
          <a:xfrm rot="16200000">
            <a:off x="-616743" y="3345812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20-50 years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2640634"/>
            <a:ext cx="0" cy="2061229"/>
          </a:xfrm>
          <a:prstGeom prst="straightConnector1">
            <a:avLst/>
          </a:prstGeom>
          <a:noFill/>
          <a:ln w="76200" cap="flat" cmpd="sng" algn="ctr">
            <a:solidFill>
              <a:srgbClr val="000000"/>
            </a:solidFill>
            <a:prstDash val="soli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HCV natural 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</a:rPr>
              <a:t>history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11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dirty="0" smtClean="0"/>
              <a:t>Liver fibrosis staging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02" t="19017" r="51367" b="62595"/>
          <a:stretch/>
        </p:blipFill>
        <p:spPr>
          <a:xfrm>
            <a:off x="685800" y="1640320"/>
            <a:ext cx="952500" cy="695325"/>
          </a:xfrm>
          <a:prstGeom prst="ellipse">
            <a:avLst/>
          </a:prstGeom>
          <a:ln w="381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01" t="16752" r="2539" b="60327"/>
          <a:stretch/>
        </p:blipFill>
        <p:spPr>
          <a:xfrm>
            <a:off x="676274" y="2554718"/>
            <a:ext cx="923926" cy="716073"/>
          </a:xfrm>
          <a:prstGeom prst="ellipse">
            <a:avLst/>
          </a:prstGeom>
          <a:ln w="381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92" t="64736" r="52930" b="15365"/>
          <a:stretch/>
        </p:blipFill>
        <p:spPr>
          <a:xfrm>
            <a:off x="676274" y="3545320"/>
            <a:ext cx="1000125" cy="752475"/>
          </a:xfrm>
          <a:prstGeom prst="ellipse">
            <a:avLst/>
          </a:prstGeom>
          <a:ln w="381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2047874" y="1716520"/>
            <a:ext cx="64865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F1: portal fibrosis 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F2: portal fibrosis with few septa</a:t>
            </a:r>
          </a:p>
          <a:p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F3: septal fibrosis (bridging)</a:t>
            </a: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F4: cirrhosis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20" t="64640" r="2344" b="15461"/>
          <a:stretch/>
        </p:blipFill>
        <p:spPr>
          <a:xfrm>
            <a:off x="676274" y="4535920"/>
            <a:ext cx="1000125" cy="798080"/>
          </a:xfrm>
          <a:prstGeom prst="ellipse">
            <a:avLst/>
          </a:prstGeom>
          <a:ln w="381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152400" y="6375838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Bedossa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Hepatology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1996</a:t>
            </a:r>
          </a:p>
        </p:txBody>
      </p:sp>
    </p:spTree>
    <p:extLst>
      <p:ext uri="{BB962C8B-B14F-4D97-AF65-F5344CB8AC3E}">
        <p14:creationId xmlns:p14="http://schemas.microsoft.com/office/powerpoint/2010/main" val="123553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62000" y="1842570"/>
            <a:ext cx="8077200" cy="3136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A0BC9D"/>
              </a:buClr>
              <a:buSzPct val="85000"/>
              <a:buFont typeface="Wingdings 2"/>
              <a:buChar char=""/>
            </a:pPr>
            <a:r>
              <a:rPr lang="en-US" sz="25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Gold standard</a:t>
            </a:r>
          </a:p>
          <a:p>
            <a:pPr marL="274320" lvl="0" indent="-274320">
              <a:spcBef>
                <a:spcPct val="20000"/>
              </a:spcBef>
              <a:buClr>
                <a:srgbClr val="A0BC9D"/>
              </a:buClr>
              <a:buSzPct val="85000"/>
              <a:buFont typeface="Wingdings 2"/>
              <a:buChar char=""/>
            </a:pPr>
            <a:r>
              <a:rPr lang="en-US" sz="25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Invasive</a:t>
            </a:r>
          </a:p>
          <a:p>
            <a:pPr marL="548640" lvl="1" indent="-274320">
              <a:spcBef>
                <a:spcPct val="20000"/>
              </a:spcBef>
              <a:buClr>
                <a:srgbClr val="A0BC9D"/>
              </a:buClr>
              <a:buSzPct val="70000"/>
              <a:buFont typeface="Wingdings"/>
              <a:buChar char=""/>
            </a:pPr>
            <a:r>
              <a:rPr lang="en-US" sz="2200" dirty="0">
                <a:solidFill>
                  <a:srgbClr val="646B86"/>
                </a:solidFill>
                <a:latin typeface="Arial" pitchFamily="34" charset="0"/>
                <a:cs typeface="Arial" pitchFamily="34" charset="0"/>
              </a:rPr>
              <a:t>Morbidity (3/1,000)</a:t>
            </a:r>
          </a:p>
          <a:p>
            <a:pPr marL="548640" lvl="1" indent="-274320">
              <a:spcBef>
                <a:spcPct val="20000"/>
              </a:spcBef>
              <a:buClr>
                <a:srgbClr val="A0BC9D"/>
              </a:buClr>
              <a:buSzPct val="70000"/>
              <a:buFont typeface="Wingdings"/>
              <a:buChar char=""/>
            </a:pPr>
            <a:r>
              <a:rPr lang="en-US" sz="2200" dirty="0">
                <a:solidFill>
                  <a:srgbClr val="646B86"/>
                </a:solidFill>
                <a:latin typeface="Arial" pitchFamily="34" charset="0"/>
                <a:cs typeface="Arial" pitchFamily="34" charset="0"/>
              </a:rPr>
              <a:t>Mortality (1/10,000)</a:t>
            </a:r>
          </a:p>
          <a:p>
            <a:pPr marL="274320" lvl="0" indent="-274320">
              <a:spcBef>
                <a:spcPct val="20000"/>
              </a:spcBef>
              <a:buClr>
                <a:srgbClr val="A0BC9D"/>
              </a:buClr>
              <a:buSzPct val="85000"/>
              <a:buFont typeface="Wingdings 2"/>
              <a:buChar char=""/>
            </a:pPr>
            <a:r>
              <a:rPr lang="en-US" sz="25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Observer variability </a:t>
            </a:r>
          </a:p>
          <a:p>
            <a:pPr marL="274320" lvl="0" indent="-274320">
              <a:spcBef>
                <a:spcPct val="20000"/>
              </a:spcBef>
              <a:buClr>
                <a:srgbClr val="A0BC9D"/>
              </a:buClr>
              <a:buSzPct val="85000"/>
              <a:buFont typeface="Wingdings 2"/>
              <a:buChar char=""/>
            </a:pPr>
            <a:r>
              <a:rPr lang="en-US" sz="25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Sampling error</a:t>
            </a:r>
          </a:p>
          <a:p>
            <a:pPr marL="274320" lvl="0" indent="-274320">
              <a:spcBef>
                <a:spcPct val="20000"/>
              </a:spcBef>
              <a:buClr>
                <a:srgbClr val="A0BC9D"/>
              </a:buClr>
              <a:buSzPct val="85000"/>
              <a:buFont typeface="Wingdings 2"/>
              <a:buChar char=""/>
            </a:pPr>
            <a:r>
              <a:rPr lang="en-US" sz="25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Costly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6374424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Rockey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DC.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Hepatology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2009; </a:t>
            </a:r>
            <a:r>
              <a:rPr lang="en-US" sz="16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Regev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Am </a:t>
            </a:r>
            <a:r>
              <a:rPr lang="en-US" sz="16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 </a:t>
            </a:r>
            <a:r>
              <a:rPr lang="en-US" sz="1600" i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Gastroenterol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2002</a:t>
            </a:r>
          </a:p>
        </p:txBody>
      </p:sp>
      <p:pic>
        <p:nvPicPr>
          <p:cNvPr id="5" name="Picture 4" descr="968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85"/>
          <a:stretch>
            <a:fillRect/>
          </a:stretch>
        </p:blipFill>
        <p:spPr bwMode="auto">
          <a:xfrm>
            <a:off x="4940300" y="2557463"/>
            <a:ext cx="3749675" cy="2408237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Liver biopsy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48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dirty="0"/>
              <a:t>Alternatives to liver biopsy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Alternative approaches</a:t>
            </a:r>
          </a:p>
          <a:p>
            <a:pPr lvl="1"/>
            <a:r>
              <a:rPr lang="en-US" dirty="0" smtClean="0"/>
              <a:t>Serum markers</a:t>
            </a:r>
          </a:p>
          <a:p>
            <a:pPr lvl="2"/>
            <a:r>
              <a:rPr lang="en-US" dirty="0" smtClean="0"/>
              <a:t>Standard laboratory tests: APRI, FIB-4</a:t>
            </a:r>
          </a:p>
          <a:p>
            <a:pPr lvl="2"/>
            <a:r>
              <a:rPr lang="en-US" dirty="0" smtClean="0"/>
              <a:t>Commercial assays</a:t>
            </a:r>
          </a:p>
          <a:p>
            <a:pPr lvl="1"/>
            <a:r>
              <a:rPr lang="en-US" dirty="0" smtClean="0"/>
              <a:t>Radiographic tests</a:t>
            </a:r>
          </a:p>
          <a:p>
            <a:pPr lvl="2"/>
            <a:r>
              <a:rPr lang="en-US" dirty="0" smtClean="0"/>
              <a:t>Elastography</a:t>
            </a:r>
          </a:p>
          <a:p>
            <a:r>
              <a:rPr lang="en-US" dirty="0" smtClean="0"/>
              <a:t>Limitations</a:t>
            </a:r>
          </a:p>
          <a:p>
            <a:pPr lvl="1"/>
            <a:r>
              <a:rPr lang="en-US" dirty="0" smtClean="0"/>
              <a:t>Ability to distinguish F1 versus F2, etc</a:t>
            </a:r>
          </a:p>
          <a:p>
            <a:pPr lvl="2"/>
            <a:r>
              <a:rPr lang="en-US" dirty="0" smtClean="0"/>
              <a:t>Better to differentiate advanced versus early</a:t>
            </a:r>
          </a:p>
          <a:p>
            <a:pPr lvl="1"/>
            <a:r>
              <a:rPr lang="en-US" dirty="0" err="1" smtClean="0"/>
              <a:t>Serologies</a:t>
            </a:r>
            <a:r>
              <a:rPr lang="en-US" dirty="0" smtClean="0"/>
              <a:t> impacted by inflammation</a:t>
            </a:r>
          </a:p>
          <a:p>
            <a:pPr lvl="1"/>
            <a:r>
              <a:rPr lang="en-US" dirty="0" smtClean="0"/>
              <a:t>Indeterminate outcomes common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6113584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 ZH.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Hepatology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2011; </a:t>
            </a:r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Vallet-Pichard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Hepatology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2007; Myers RP.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Dig Dis </a:t>
            </a:r>
            <a:r>
              <a:rPr lang="en-US" sz="16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Sci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2003; </a:t>
            </a:r>
          </a:p>
          <a:p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Friedrich-Rust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Gastroenterology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2006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2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Civic">
  <a:themeElements>
    <a:clrScheme name="Custom 18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C5D1D7"/>
      </a:accent1>
      <a:accent2>
        <a:srgbClr val="C5D1D7"/>
      </a:accent2>
      <a:accent3>
        <a:srgbClr val="A0BC9D"/>
      </a:accent3>
      <a:accent4>
        <a:srgbClr val="8FB08C"/>
      </a:accent4>
      <a:accent5>
        <a:srgbClr val="BFD2BD"/>
      </a:accent5>
      <a:accent6>
        <a:srgbClr val="FFFFFF"/>
      </a:accent6>
      <a:hlink>
        <a:srgbClr val="646B86"/>
      </a:hlink>
      <a:folHlink>
        <a:srgbClr val="646B86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1157</TotalTime>
  <Words>1476</Words>
  <Application>Microsoft Office PowerPoint</Application>
  <PresentationFormat>On-screen Show (4:3)</PresentationFormat>
  <Paragraphs>408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Calibri</vt:lpstr>
      <vt:lpstr>Georgia</vt:lpstr>
      <vt:lpstr>Symbol</vt:lpstr>
      <vt:lpstr>Wingdings</vt:lpstr>
      <vt:lpstr>Wingdings 2</vt:lpstr>
      <vt:lpstr>ヒラギノ角ゴ Pro W3</vt:lpstr>
      <vt:lpstr>2_Civic</vt:lpstr>
      <vt:lpstr>Treatment of Hepatitis C in Patients With Cirrhosis</vt:lpstr>
      <vt:lpstr>Disclosure</vt:lpstr>
      <vt:lpstr>Outline</vt:lpstr>
      <vt:lpstr>Case</vt:lpstr>
      <vt:lpstr>Definitions and  Diagnostic Approach</vt:lpstr>
      <vt:lpstr>HCV natural history</vt:lpstr>
      <vt:lpstr>Liver fibrosis staging</vt:lpstr>
      <vt:lpstr>Liver biopsy</vt:lpstr>
      <vt:lpstr>Alternatives to liver biopsy</vt:lpstr>
      <vt:lpstr>Recommendations</vt:lpstr>
      <vt:lpstr>Treatment</vt:lpstr>
      <vt:lpstr>Who needs treatment?</vt:lpstr>
      <vt:lpstr>Genotype 2</vt:lpstr>
      <vt:lpstr>Genotype 2 sofosbuvir + ribavirin</vt:lpstr>
      <vt:lpstr>Genotype 3</vt:lpstr>
      <vt:lpstr>Genotype 3 sofosbuvir + ribavirin</vt:lpstr>
      <vt:lpstr>Genotype 3 sofosbuvir + ribavirin</vt:lpstr>
      <vt:lpstr>Genotype 1</vt:lpstr>
      <vt:lpstr>Predictors of relapse</vt:lpstr>
      <vt:lpstr>Predictors of SVR</vt:lpstr>
      <vt:lpstr>Treatment in cirrhosis</vt:lpstr>
      <vt:lpstr>Treatment in cirrhosis</vt:lpstr>
      <vt:lpstr>Treatment in cirrhosis</vt:lpstr>
      <vt:lpstr>Treatment in cirrhosis</vt:lpstr>
      <vt:lpstr>Treatment in cirrhosis</vt:lpstr>
      <vt:lpstr>Treatment in cirrhosis</vt:lpstr>
      <vt:lpstr>Decompensated Cirrhosis</vt:lpstr>
      <vt:lpstr>Decompensated cirrhosis</vt:lpstr>
      <vt:lpstr>PowerPoint Presentation</vt:lpstr>
      <vt:lpstr>Decompensated cirrhosis Sofosbuvir + ribavirin, interim results</vt:lpstr>
      <vt:lpstr>Decompensated cirrhosis Sofosbuvir + ledipasvir</vt:lpstr>
      <vt:lpstr>Decompensated cirrhosis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$$$Presentation Title$$$</dc:title>
  <dc:creator>editorial2</dc:creator>
  <cp:lastModifiedBy>Kent Unruh</cp:lastModifiedBy>
  <cp:revision>131</cp:revision>
  <cp:lastPrinted>2015-07-17T18:28:04Z</cp:lastPrinted>
  <dcterms:created xsi:type="dcterms:W3CDTF">2013-03-05T22:21:25Z</dcterms:created>
  <dcterms:modified xsi:type="dcterms:W3CDTF">2015-07-17T18:30:00Z</dcterms:modified>
</cp:coreProperties>
</file>