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theme/themeOverride12.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76"/>
  </p:notesMasterIdLst>
  <p:handoutMasterIdLst>
    <p:handoutMasterId r:id="rId77"/>
  </p:handoutMasterIdLst>
  <p:sldIdLst>
    <p:sldId id="536" r:id="rId2"/>
    <p:sldId id="640" r:id="rId3"/>
    <p:sldId id="641" r:id="rId4"/>
    <p:sldId id="644" r:id="rId5"/>
    <p:sldId id="643" r:id="rId6"/>
    <p:sldId id="642" r:id="rId7"/>
    <p:sldId id="496" r:id="rId8"/>
    <p:sldId id="604" r:id="rId9"/>
    <p:sldId id="636" r:id="rId10"/>
    <p:sldId id="575" r:id="rId11"/>
    <p:sldId id="576" r:id="rId12"/>
    <p:sldId id="456" r:id="rId13"/>
    <p:sldId id="579" r:id="rId14"/>
    <p:sldId id="580" r:id="rId15"/>
    <p:sldId id="637" r:id="rId16"/>
    <p:sldId id="581" r:id="rId17"/>
    <p:sldId id="612" r:id="rId18"/>
    <p:sldId id="568" r:id="rId19"/>
    <p:sldId id="578" r:id="rId20"/>
    <p:sldId id="540" r:id="rId21"/>
    <p:sldId id="548" r:id="rId22"/>
    <p:sldId id="549" r:id="rId23"/>
    <p:sldId id="559" r:id="rId24"/>
    <p:sldId id="550" r:id="rId25"/>
    <p:sldId id="560" r:id="rId26"/>
    <p:sldId id="545" r:id="rId27"/>
    <p:sldId id="585" r:id="rId28"/>
    <p:sldId id="614" r:id="rId29"/>
    <p:sldId id="615" r:id="rId30"/>
    <p:sldId id="619" r:id="rId31"/>
    <p:sldId id="616" r:id="rId32"/>
    <p:sldId id="620" r:id="rId33"/>
    <p:sldId id="618" r:id="rId34"/>
    <p:sldId id="621" r:id="rId35"/>
    <p:sldId id="613" r:id="rId36"/>
    <p:sldId id="586" r:id="rId37"/>
    <p:sldId id="584" r:id="rId38"/>
    <p:sldId id="623" r:id="rId39"/>
    <p:sldId id="624" r:id="rId40"/>
    <p:sldId id="587" r:id="rId41"/>
    <p:sldId id="603" r:id="rId42"/>
    <p:sldId id="589" r:id="rId43"/>
    <p:sldId id="622" r:id="rId44"/>
    <p:sldId id="605" r:id="rId45"/>
    <p:sldId id="606" r:id="rId46"/>
    <p:sldId id="607" r:id="rId47"/>
    <p:sldId id="608" r:id="rId48"/>
    <p:sldId id="609" r:id="rId49"/>
    <p:sldId id="626" r:id="rId50"/>
    <p:sldId id="610" r:id="rId51"/>
    <p:sldId id="611" r:id="rId52"/>
    <p:sldId id="590" r:id="rId53"/>
    <p:sldId id="591" r:id="rId54"/>
    <p:sldId id="592" r:id="rId55"/>
    <p:sldId id="597" r:id="rId56"/>
    <p:sldId id="593" r:id="rId57"/>
    <p:sldId id="627" r:id="rId58"/>
    <p:sldId id="595" r:id="rId59"/>
    <p:sldId id="625" r:id="rId60"/>
    <p:sldId id="596" r:id="rId61"/>
    <p:sldId id="599" r:id="rId62"/>
    <p:sldId id="598" r:id="rId63"/>
    <p:sldId id="600" r:id="rId64"/>
    <p:sldId id="601" r:id="rId65"/>
    <p:sldId id="602" r:id="rId66"/>
    <p:sldId id="635" r:id="rId67"/>
    <p:sldId id="628" r:id="rId68"/>
    <p:sldId id="629" r:id="rId69"/>
    <p:sldId id="630" r:id="rId70"/>
    <p:sldId id="638" r:id="rId71"/>
    <p:sldId id="639" r:id="rId72"/>
    <p:sldId id="632" r:id="rId73"/>
    <p:sldId id="634" r:id="rId74"/>
    <p:sldId id="546" r:id="rId75"/>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na Ki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3"/>
    <a:srgbClr val="737373"/>
    <a:srgbClr val="29537F"/>
    <a:srgbClr val="4D4D4D"/>
    <a:srgbClr val="647F20"/>
    <a:srgbClr val="7F6739"/>
    <a:srgbClr val="59706D"/>
    <a:srgbClr val="74928D"/>
    <a:srgbClr val="937844"/>
    <a:srgbClr val="3B8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6539" autoAdjust="0"/>
    <p:restoredTop sz="94636" autoAdjust="0"/>
  </p:normalViewPr>
  <p:slideViewPr>
    <p:cSldViewPr showGuides="1">
      <p:cViewPr>
        <p:scale>
          <a:sx n="156" d="100"/>
          <a:sy n="156" d="100"/>
        </p:scale>
        <p:origin x="-872" y="720"/>
      </p:cViewPr>
      <p:guideLst>
        <p:guide orient="horz" pos="4319"/>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notesViewPr>
    <p:cSldViewPr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commentAuthors" Target="commentAuthor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package" Target="../embeddings/Microsoft_Excel_Sheet14.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 Id="rId3"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367895490336435"/>
          <c:w val="0.876364829396325"/>
          <c:h val="0.72691791935099"/>
        </c:manualLayout>
      </c:layout>
      <c:barChart>
        <c:barDir val="col"/>
        <c:grouping val="clustered"/>
        <c:varyColors val="0"/>
        <c:ser>
          <c:idx val="0"/>
          <c:order val="0"/>
          <c:tx>
            <c:strRef>
              <c:f>Sheet1!$B$1</c:f>
              <c:strCache>
                <c:ptCount val="1"/>
              </c:strCache>
            </c:strRef>
          </c:tx>
          <c:spPr>
            <a:solidFill>
              <a:srgbClr val="737373"/>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Gender</c:v>
                </c:pt>
                <c:pt idx="1">
                  <c:v>Age (Years)</c:v>
                </c:pt>
                <c:pt idx="2">
                  <c:v>HCV RNA</c:v>
                </c:pt>
                <c:pt idx="3">
                  <c:v>IL28B Genotype</c:v>
                </c:pt>
              </c:strCache>
            </c:strRef>
          </c:cat>
          <c:val>
            <c:numRef>
              <c:f>Sheet1!$B$2:$B$5</c:f>
              <c:numCache>
                <c:formatCode>0</c:formatCode>
                <c:ptCount val="4"/>
                <c:pt idx="0">
                  <c:v>86.0</c:v>
                </c:pt>
                <c:pt idx="1">
                  <c:v>90.0</c:v>
                </c:pt>
                <c:pt idx="2">
                  <c:v>91.0</c:v>
                </c:pt>
                <c:pt idx="3">
                  <c:v>92.0</c:v>
                </c:pt>
              </c:numCache>
            </c:numRef>
          </c:val>
        </c:ser>
        <c:ser>
          <c:idx val="1"/>
          <c:order val="1"/>
          <c:tx>
            <c:v>blank</c:v>
          </c:tx>
          <c:spPr>
            <a:solidFill>
              <a:srgbClr val="434343"/>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Gender</c:v>
                </c:pt>
                <c:pt idx="1">
                  <c:v>Age (Years)</c:v>
                </c:pt>
                <c:pt idx="2">
                  <c:v>HCV RNA</c:v>
                </c:pt>
                <c:pt idx="3">
                  <c:v>IL28B Genotype</c:v>
                </c:pt>
              </c:strCache>
            </c:strRef>
          </c:cat>
          <c:val>
            <c:numRef>
              <c:f>Sheet1!$C$2:$C$5</c:f>
              <c:numCache>
                <c:formatCode>0</c:formatCode>
                <c:ptCount val="4"/>
                <c:pt idx="0">
                  <c:v>94.0</c:v>
                </c:pt>
                <c:pt idx="1">
                  <c:v>70.0</c:v>
                </c:pt>
                <c:pt idx="2">
                  <c:v>88.0</c:v>
                </c:pt>
                <c:pt idx="3">
                  <c:v>87.0</c:v>
                </c:pt>
              </c:numCache>
            </c:numRef>
          </c:val>
        </c:ser>
        <c:dLbls>
          <c:showLegendKey val="0"/>
          <c:showVal val="1"/>
          <c:showCatName val="0"/>
          <c:showSerName val="0"/>
          <c:showPercent val="0"/>
          <c:showBubbleSize val="0"/>
        </c:dLbls>
        <c:gapWidth val="85"/>
        <c:axId val="1818293928"/>
        <c:axId val="1819215176"/>
      </c:barChart>
      <c:catAx>
        <c:axId val="181829392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1819215176"/>
        <c:crosses val="autoZero"/>
        <c:auto val="1"/>
        <c:lblAlgn val="ctr"/>
        <c:lblOffset val="600"/>
        <c:tickLblSkip val="1"/>
        <c:tickMarkSkip val="1"/>
        <c:noMultiLvlLbl val="0"/>
      </c:catAx>
      <c:valAx>
        <c:axId val="1819215176"/>
        <c:scaling>
          <c:orientation val="minMax"/>
          <c:max val="100.0"/>
          <c:min val="0.0"/>
        </c:scaling>
        <c:delete val="0"/>
        <c:axPos val="l"/>
        <c:title>
          <c:tx>
            <c:rich>
              <a:bodyPr/>
              <a:lstStyle/>
              <a:p>
                <a:pPr>
                  <a:defRPr sz="1600">
                    <a:latin typeface="Arial"/>
                    <a:cs typeface="Arial"/>
                  </a:defRPr>
                </a:pPr>
                <a:r>
                  <a:rPr lang="en-US" sz="1600" dirty="0" smtClean="0">
                    <a:latin typeface="Arial"/>
                    <a:cs typeface="Arial"/>
                  </a:rPr>
                  <a:t>SVR12, %</a:t>
                </a:r>
                <a:endParaRPr lang="en-US" sz="1600" dirty="0">
                  <a:latin typeface="Arial"/>
                  <a:cs typeface="Arial"/>
                </a:endParaRPr>
              </a:p>
            </c:rich>
          </c:tx>
          <c:layout>
            <c:manualLayout>
              <c:xMode val="edge"/>
              <c:yMode val="edge"/>
              <c:x val="0.0129449838187702"/>
              <c:y val="0.29090909090909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1829392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4952701224847"/>
          <c:y val="0.0277778663809897"/>
          <c:w val="0.876364829396325"/>
          <c:h val="0.772253164995332"/>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1"/>
            <c:invertIfNegative val="0"/>
            <c:bubble3D val="0"/>
            <c:spPr>
              <a:solidFill>
                <a:schemeClr val="accent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chemeClr val="accent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chemeClr val="accent4"/>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chemeClr val="accent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Sheet1!$A$2:$A$5</c:f>
              <c:strCache>
                <c:ptCount val="4"/>
                <c:pt idx="0">
                  <c:v>GT 1_x000d_(all subtypes)</c:v>
                </c:pt>
                <c:pt idx="1">
                  <c:v>GT 1a </c:v>
                </c:pt>
                <c:pt idx="2">
                  <c:v>GT 1b </c:v>
                </c:pt>
                <c:pt idx="3">
                  <c:v>GT 4</c:v>
                </c:pt>
              </c:strCache>
            </c:strRef>
          </c:cat>
          <c:val>
            <c:numRef>
              <c:f>Sheet1!$B$2:$B$5</c:f>
              <c:numCache>
                <c:formatCode>0</c:formatCode>
                <c:ptCount val="4"/>
                <c:pt idx="0">
                  <c:v>93.0</c:v>
                </c:pt>
                <c:pt idx="1">
                  <c:v>87.0</c:v>
                </c:pt>
                <c:pt idx="2">
                  <c:v>99.0</c:v>
                </c:pt>
                <c:pt idx="3">
                  <c:v>98.0</c:v>
                </c:pt>
              </c:numCache>
            </c:numRef>
          </c:val>
        </c:ser>
        <c:dLbls>
          <c:showLegendKey val="0"/>
          <c:showVal val="1"/>
          <c:showCatName val="0"/>
          <c:showSerName val="0"/>
          <c:showPercent val="0"/>
          <c:showBubbleSize val="0"/>
        </c:dLbls>
        <c:gapWidth val="85"/>
        <c:axId val="1791819768"/>
        <c:axId val="1791424584"/>
      </c:barChart>
      <c:catAx>
        <c:axId val="1791819768"/>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1" i="0">
                <a:latin typeface="Arial"/>
                <a:cs typeface="Arial"/>
              </a:defRPr>
            </a:pPr>
            <a:endParaRPr lang="en-US"/>
          </a:p>
        </c:txPr>
        <c:crossAx val="1791424584"/>
        <c:crosses val="autoZero"/>
        <c:auto val="1"/>
        <c:lblAlgn val="ctr"/>
        <c:lblOffset val="1"/>
        <c:tickLblSkip val="1"/>
        <c:tickMarkSkip val="1"/>
        <c:noMultiLvlLbl val="0"/>
      </c:catAx>
      <c:valAx>
        <c:axId val="1791424584"/>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 12 </a:t>
                </a:r>
                <a:r>
                  <a:rPr lang="en-US" sz="1800" dirty="0">
                    <a:latin typeface="Arial"/>
                    <a:cs typeface="Arial"/>
                  </a:rPr>
                  <a:t>(%)</a:t>
                </a:r>
              </a:p>
            </c:rich>
          </c:tx>
          <c:layout>
            <c:manualLayout>
              <c:xMode val="edge"/>
              <c:yMode val="edge"/>
              <c:x val="0.00831000291630213"/>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791819768"/>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03009587829503"/>
          <c:w val="0.857846310877807"/>
          <c:h val="0.809869025719588"/>
        </c:manualLayout>
      </c:layout>
      <c:barChart>
        <c:barDir val="col"/>
        <c:grouping val="clustered"/>
        <c:varyColors val="0"/>
        <c:ser>
          <c:idx val="0"/>
          <c:order val="0"/>
          <c:tx>
            <c:v>Cirrhosis</c:v>
          </c:tx>
          <c:spPr>
            <a:solidFill>
              <a:srgbClr val="5C3927"/>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dLbl>
              <c:idx val="0"/>
              <c:layout>
                <c:manualLayout>
                  <c:x val="0.00154320987654324"/>
                  <c:y val="0.11284758217277"/>
                </c:manualLayout>
              </c:layout>
              <c:dLblPos val="outEnd"/>
              <c:showLegendKey val="0"/>
              <c:showVal val="1"/>
              <c:showCatName val="0"/>
              <c:showSerName val="0"/>
              <c:showPercent val="0"/>
              <c:showBubbleSize val="0"/>
            </c:dLbl>
            <c:dLbl>
              <c:idx val="1"/>
              <c:layout>
                <c:manualLayout>
                  <c:x val="-1.13167416960178E-16"/>
                  <c:y val="0.0868058324405927"/>
                </c:manualLayout>
              </c:layout>
              <c:dLblPos val="outEnd"/>
              <c:showLegendKey val="0"/>
              <c:showVal val="1"/>
              <c:showCatName val="0"/>
              <c:showSerName val="0"/>
              <c:showPercent val="0"/>
              <c:showBubbleSize val="0"/>
            </c:dLbl>
            <c:spPr>
              <a:solidFill>
                <a:sysClr val="window" lastClr="FFFFFF">
                  <a:alpha val="50000"/>
                </a:sysClr>
              </a:solidFill>
              <a:ln w="9525" cap="flat" cmpd="sng" algn="ctr">
                <a:noFill/>
                <a:prstDash val="solid"/>
              </a:ln>
              <a:effectLst>
                <a:outerShdw blurRad="40000" dist="20000" dir="5400000" rotWithShape="0">
                  <a:srgbClr val="000000">
                    <a:alpha val="38000"/>
                  </a:srgbClr>
                </a:outerShdw>
              </a:effectLst>
            </c:spPr>
            <c:txPr>
              <a:bodyPr/>
              <a:lstStyle/>
              <a:p>
                <a:pPr>
                  <a:defRPr>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dLbls>
          <c:cat>
            <c:strRef>
              <c:f>Sheet1!$A$2:$A$3</c:f>
              <c:strCache>
                <c:ptCount val="2"/>
                <c:pt idx="0">
                  <c:v>GT 1</c:v>
                </c:pt>
                <c:pt idx="1">
                  <c:v>GT4</c:v>
                </c:pt>
              </c:strCache>
            </c:strRef>
          </c:cat>
          <c:val>
            <c:numRef>
              <c:f>Sheet1!$B$2:$B$3</c:f>
              <c:numCache>
                <c:formatCode>0</c:formatCode>
                <c:ptCount val="2"/>
                <c:pt idx="0">
                  <c:v>90.0</c:v>
                </c:pt>
                <c:pt idx="1">
                  <c:v>95.0</c:v>
                </c:pt>
              </c:numCache>
            </c:numRef>
          </c:val>
        </c:ser>
        <c:ser>
          <c:idx val="1"/>
          <c:order val="1"/>
          <c:tx>
            <c:v>No cirrhosis</c:v>
          </c:tx>
          <c:spPr>
            <a:solidFill>
              <a:srgbClr val="A18448"/>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dLbl>
              <c:idx val="0"/>
              <c:layout>
                <c:manualLayout>
                  <c:x val="-0.00462962962962963"/>
                  <c:y val="0.104166998928711"/>
                </c:manualLayout>
              </c:layout>
              <c:dLblPos val="outEnd"/>
              <c:showLegendKey val="0"/>
              <c:showVal val="1"/>
              <c:showCatName val="0"/>
              <c:showSerName val="0"/>
              <c:showPercent val="0"/>
              <c:showBubbleSize val="0"/>
            </c:dLbl>
            <c:dLbl>
              <c:idx val="1"/>
              <c:layout>
                <c:manualLayout>
                  <c:x val="0.00154320987654321"/>
                  <c:y val="0.104166998928711"/>
                </c:manualLayout>
              </c:layout>
              <c:dLblPos val="outEnd"/>
              <c:showLegendKey val="0"/>
              <c:showVal val="1"/>
              <c:showCatName val="0"/>
              <c:showSerName val="0"/>
              <c:showPercent val="0"/>
              <c:showBubbleSize val="0"/>
            </c:dLbl>
            <c:spPr>
              <a:solidFill>
                <a:sysClr val="window" lastClr="FFFFFF">
                  <a:alpha val="50000"/>
                </a:sysClr>
              </a:solidFill>
              <a:ln w="9525" cap="flat" cmpd="sng" algn="ctr">
                <a:noFill/>
                <a:prstDash val="solid"/>
              </a:ln>
              <a:effectLst>
                <a:outerShdw blurRad="40000" dist="20000" dir="5400000" rotWithShape="0">
                  <a:srgbClr val="000000">
                    <a:alpha val="38000"/>
                  </a:srgbClr>
                </a:outerShdw>
              </a:effectLst>
            </c:spPr>
            <c:txPr>
              <a:bodyPr/>
              <a:lstStyle/>
              <a:p>
                <a:pPr>
                  <a:defRPr>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dLbls>
          <c:cat>
            <c:strRef>
              <c:f>Sheet1!$A$2:$A$3</c:f>
              <c:strCache>
                <c:ptCount val="2"/>
                <c:pt idx="0">
                  <c:v>GT 1</c:v>
                </c:pt>
                <c:pt idx="1">
                  <c:v>GT4</c:v>
                </c:pt>
              </c:strCache>
            </c:strRef>
          </c:cat>
          <c:val>
            <c:numRef>
              <c:f>Sheet1!$C$2:$C$3</c:f>
              <c:numCache>
                <c:formatCode>0</c:formatCode>
                <c:ptCount val="2"/>
                <c:pt idx="0">
                  <c:v>94.0</c:v>
                </c:pt>
                <c:pt idx="1">
                  <c:v>100.0</c:v>
                </c:pt>
              </c:numCache>
            </c:numRef>
          </c:val>
        </c:ser>
        <c:dLbls>
          <c:showLegendKey val="0"/>
          <c:showVal val="1"/>
          <c:showCatName val="0"/>
          <c:showSerName val="0"/>
          <c:showPercent val="0"/>
          <c:showBubbleSize val="0"/>
        </c:dLbls>
        <c:gapWidth val="150"/>
        <c:axId val="1804920536"/>
        <c:axId val="1804821784"/>
      </c:barChart>
      <c:catAx>
        <c:axId val="1804920536"/>
        <c:scaling>
          <c:orientation val="minMax"/>
        </c:scaling>
        <c:delete val="0"/>
        <c:axPos val="b"/>
        <c:numFmt formatCode="0%" sourceLinked="1"/>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1804821784"/>
        <c:crosses val="autoZero"/>
        <c:auto val="1"/>
        <c:lblAlgn val="ctr"/>
        <c:lblOffset val="10"/>
        <c:tickLblSkip val="1"/>
        <c:tickMarkSkip val="1"/>
        <c:noMultiLvlLbl val="0"/>
      </c:catAx>
      <c:valAx>
        <c:axId val="1804821784"/>
        <c:scaling>
          <c:orientation val="minMax"/>
          <c:max val="100.0"/>
          <c:min val="0.0"/>
        </c:scaling>
        <c:delete val="0"/>
        <c:axPos val="l"/>
        <c:title>
          <c:tx>
            <c:rich>
              <a:bodyPr/>
              <a:lstStyle/>
              <a:p>
                <a:pPr>
                  <a:defRPr sz="1800">
                    <a:latin typeface="Arial"/>
                    <a:cs typeface="Arial"/>
                  </a:defRPr>
                </a:pPr>
                <a:r>
                  <a:rPr lang="en-US" sz="1800" b="1" i="0" baseline="0" dirty="0" smtClean="0">
                    <a:effectLst/>
                  </a:rPr>
                  <a:t>Patients (%) with SVR 12</a:t>
                </a:r>
                <a:endParaRPr lang="en-US" sz="1800" dirty="0">
                  <a:effectLst/>
                </a:endParaRPr>
              </a:p>
            </c:rich>
          </c:tx>
          <c:layout>
            <c:manualLayout>
              <c:xMode val="edge"/>
              <c:yMode val="edge"/>
              <c:x val="0.00831000291630213"/>
              <c:y val="0.164988268681595"/>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04920536"/>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505839530475357"/>
          <c:y val="0.0144676387400988"/>
          <c:w val="0.481814790512297"/>
          <c:h val="0.080726462290954"/>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03009587829503"/>
          <c:w val="0.876364829396325"/>
          <c:h val="0.697021443546818"/>
        </c:manualLayout>
      </c:layout>
      <c:barChart>
        <c:barDir val="col"/>
        <c:grouping val="clustered"/>
        <c:varyColors val="0"/>
        <c:ser>
          <c:idx val="0"/>
          <c:order val="0"/>
          <c:tx>
            <c:strRef>
              <c:f>Sheet1!$B$1</c:f>
              <c:strCache>
                <c:ptCount val="1"/>
                <c:pt idx="0">
                  <c:v>Daclatasvir + PR</c:v>
                </c:pt>
              </c:strCache>
            </c:strRef>
          </c:tx>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dLbl>
              <c:idx val="0"/>
              <c:layout>
                <c:manualLayout>
                  <c:x val="0.00154320987654324"/>
                  <c:y val="-0.0173611664881185"/>
                </c:manualLayout>
              </c:layout>
              <c:dLblPos val="outEnd"/>
              <c:showLegendKey val="0"/>
              <c:showVal val="1"/>
              <c:showCatName val="0"/>
              <c:showSerName val="0"/>
              <c:showPercent val="0"/>
              <c:showBubbleSize val="0"/>
            </c:dLbl>
            <c:spPr>
              <a:no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Modified ITT</c:v>
                </c:pt>
                <c:pt idx="1">
                  <c:v>SVR at week 12 or later</c:v>
                </c:pt>
              </c:strCache>
            </c:strRef>
          </c:cat>
          <c:val>
            <c:numRef>
              <c:f>Sheet1!$B$2:$B$3</c:f>
              <c:numCache>
                <c:formatCode>0</c:formatCode>
                <c:ptCount val="2"/>
                <c:pt idx="0">
                  <c:v>73.2</c:v>
                </c:pt>
                <c:pt idx="1">
                  <c:v>82.0</c:v>
                </c:pt>
              </c:numCache>
            </c:numRef>
          </c:val>
        </c:ser>
        <c:ser>
          <c:idx val="1"/>
          <c:order val="1"/>
          <c:tx>
            <c:v>Placebo + PR</c:v>
          </c:tx>
          <c:spPr>
            <a:solidFill>
              <a:srgbClr val="326496"/>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dLbl>
              <c:idx val="0"/>
              <c:layout>
                <c:manualLayout>
                  <c:x val="-0.00308641975308642"/>
                  <c:y val="-0.023148221984158"/>
                </c:manualLayout>
              </c:layout>
              <c:dLblPos val="outEnd"/>
              <c:showLegendKey val="0"/>
              <c:showVal val="1"/>
              <c:showCatName val="0"/>
              <c:showSerName val="0"/>
              <c:showPercent val="0"/>
              <c:showBubbleSize val="0"/>
            </c:dLbl>
            <c:spPr>
              <a:no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Modified ITT</c:v>
                </c:pt>
                <c:pt idx="1">
                  <c:v>SVR at week 12 or later</c:v>
                </c:pt>
              </c:strCache>
            </c:strRef>
          </c:cat>
          <c:val>
            <c:numRef>
              <c:f>Sheet1!$C$2:$C$3</c:f>
              <c:numCache>
                <c:formatCode>0</c:formatCode>
                <c:ptCount val="2"/>
                <c:pt idx="0">
                  <c:v>38.0</c:v>
                </c:pt>
                <c:pt idx="1">
                  <c:v>43.0</c:v>
                </c:pt>
              </c:numCache>
            </c:numRef>
          </c:val>
        </c:ser>
        <c:dLbls>
          <c:showLegendKey val="0"/>
          <c:showVal val="1"/>
          <c:showCatName val="0"/>
          <c:showSerName val="0"/>
          <c:showPercent val="0"/>
          <c:showBubbleSize val="0"/>
        </c:dLbls>
        <c:gapWidth val="125"/>
        <c:axId val="1791715032"/>
        <c:axId val="1791840120"/>
      </c:barChart>
      <c:catAx>
        <c:axId val="179171503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1791840120"/>
        <c:crosses val="autoZero"/>
        <c:auto val="1"/>
        <c:lblAlgn val="ctr"/>
        <c:lblOffset val="10"/>
        <c:tickLblSkip val="1"/>
        <c:tickMarkSkip val="1"/>
        <c:noMultiLvlLbl val="0"/>
      </c:catAx>
      <c:valAx>
        <c:axId val="1791840120"/>
        <c:scaling>
          <c:orientation val="minMax"/>
          <c:max val="100.0"/>
          <c:min val="0.0"/>
        </c:scaling>
        <c:delete val="0"/>
        <c:axPos val="l"/>
        <c:title>
          <c:tx>
            <c:rich>
              <a:bodyPr/>
              <a:lstStyle/>
              <a:p>
                <a:pPr>
                  <a:defRPr sz="1800">
                    <a:latin typeface="Arial"/>
                    <a:cs typeface="Arial"/>
                  </a:defRPr>
                </a:pPr>
                <a:r>
                  <a:rPr lang="en-US" sz="1800" b="1" i="0" baseline="0" dirty="0" smtClean="0">
                    <a:effectLst/>
                  </a:rPr>
                  <a:t>Patients (%) with SVR 12</a:t>
                </a:r>
                <a:endParaRPr lang="en-US" sz="1800" dirty="0">
                  <a:effectLst/>
                </a:endParaRPr>
              </a:p>
            </c:rich>
          </c:tx>
          <c:layout>
            <c:manualLayout>
              <c:xMode val="edge"/>
              <c:yMode val="edge"/>
              <c:x val="0.000593953533586079"/>
              <c:y val="0.1042241859731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791715032"/>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396271629240789"/>
          <c:y val="0.0144676387400988"/>
          <c:w val="0.591382691746865"/>
          <c:h val="0.080726462290954"/>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6"/>
          <c:y val="0.0541445513755225"/>
          <c:w val="0.842659516698344"/>
          <c:h val="0.816071011956839"/>
        </c:manualLayout>
      </c:layout>
      <c:barChart>
        <c:barDir val="col"/>
        <c:grouping val="clustered"/>
        <c:varyColors val="0"/>
        <c:ser>
          <c:idx val="0"/>
          <c:order val="0"/>
          <c:tx>
            <c:v>Sofosbuvir + Ribavirin (12 wks)</c:v>
          </c:tx>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spPr>
              <a:solidFill>
                <a:srgbClr val="404D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Sheet1!$A$2:$A$3</c:f>
              <c:strCache>
                <c:ptCount val="2"/>
                <c:pt idx="0">
                  <c:v>With eRVR</c:v>
                </c:pt>
                <c:pt idx="1">
                  <c:v>Without eRVR</c:v>
                </c:pt>
              </c:strCache>
            </c:strRef>
          </c:cat>
          <c:val>
            <c:numRef>
              <c:f>Sheet1!$B$2:$B$3</c:f>
              <c:numCache>
                <c:formatCode>0.0</c:formatCode>
                <c:ptCount val="2"/>
                <c:pt idx="0">
                  <c:v>86.0</c:v>
                </c:pt>
                <c:pt idx="1">
                  <c:v>24.0</c:v>
                </c:pt>
              </c:numCache>
            </c:numRef>
          </c:val>
        </c:ser>
        <c:dLbls>
          <c:showLegendKey val="0"/>
          <c:showVal val="1"/>
          <c:showCatName val="0"/>
          <c:showSerName val="0"/>
          <c:showPercent val="0"/>
          <c:showBubbleSize val="0"/>
        </c:dLbls>
        <c:gapWidth val="150"/>
        <c:axId val="1878238632"/>
        <c:axId val="1878196984"/>
      </c:barChart>
      <c:catAx>
        <c:axId val="187823863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1" i="0">
                <a:latin typeface="Arial"/>
                <a:cs typeface="Arial"/>
              </a:defRPr>
            </a:pPr>
            <a:endParaRPr lang="en-US"/>
          </a:p>
        </c:txPr>
        <c:crossAx val="1878196984"/>
        <c:crosses val="autoZero"/>
        <c:auto val="1"/>
        <c:lblAlgn val="ctr"/>
        <c:lblOffset val="1"/>
        <c:tickLblSkip val="1"/>
        <c:tickMarkSkip val="1"/>
        <c:noMultiLvlLbl val="0"/>
      </c:catAx>
      <c:valAx>
        <c:axId val="1878196984"/>
        <c:scaling>
          <c:orientation val="minMax"/>
          <c:max val="100.0"/>
          <c:min val="0.0"/>
        </c:scaling>
        <c:delete val="0"/>
        <c:axPos val="l"/>
        <c:title>
          <c:tx>
            <c:rich>
              <a:bodyPr rot="-5400000" vert="horz"/>
              <a:lstStyle/>
              <a:p>
                <a:pPr>
                  <a:defRPr sz="1800"/>
                </a:pPr>
                <a:r>
                  <a:rPr lang="en-US" sz="1800" b="1" i="0" baseline="0" dirty="0" smtClean="0">
                    <a:effectLst/>
                  </a:rPr>
                  <a:t>Patients (%) SVR12</a:t>
                </a:r>
                <a:endParaRPr lang="en-US" sz="1800" dirty="0">
                  <a:effectLst/>
                </a:endParaRPr>
              </a:p>
            </c:rich>
          </c:tx>
          <c:layout>
            <c:manualLayout>
              <c:xMode val="edge"/>
              <c:yMode val="edge"/>
              <c:x val="0.00396544657097707"/>
              <c:y val="0.196971420239137"/>
            </c:manualLayout>
          </c:layout>
          <c:overlay val="0"/>
        </c:title>
        <c:numFmt formatCode="0" sourceLinked="0"/>
        <c:majorTickMark val="out"/>
        <c:minorTickMark val="none"/>
        <c:tickLblPos val="nextTo"/>
        <c:spPr>
          <a:ln w="19050">
            <a:solidFill>
              <a:schemeClr val="tx1"/>
            </a:solidFill>
          </a:ln>
        </c:spPr>
        <c:txPr>
          <a:bodyPr/>
          <a:lstStyle/>
          <a:p>
            <a:pPr>
              <a:defRPr sz="1400"/>
            </a:pPr>
            <a:endParaRPr lang="en-US"/>
          </a:p>
        </c:txPr>
        <c:crossAx val="1878238632"/>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21637930994787"/>
          <c:w val="0.876364829396325"/>
          <c:h val="0.748130143745128"/>
        </c:manualLayout>
      </c:layout>
      <c:barChart>
        <c:barDir val="col"/>
        <c:grouping val="clustered"/>
        <c:varyColors val="0"/>
        <c:ser>
          <c:idx val="0"/>
          <c:order val="0"/>
          <c:tx>
            <c:strRef>
              <c:f>Sheet1!$B$1</c:f>
              <c:strCache>
                <c:ptCount val="1"/>
                <c:pt idx="0">
                  <c:v>Naïve: 12 weeks</c:v>
                </c:pt>
              </c:strCache>
            </c:strRef>
          </c:tx>
          <c:spPr>
            <a:solidFill>
              <a:srgbClr val="668121"/>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Sheet1!$A$2:$A$3</c:f>
              <c:strCache>
                <c:ptCount val="2"/>
                <c:pt idx="0">
                  <c:v>Genotype 1</c:v>
                </c:pt>
                <c:pt idx="1">
                  <c:v>Genotype 1-4</c:v>
                </c:pt>
              </c:strCache>
            </c:strRef>
          </c:cat>
          <c:val>
            <c:numRef>
              <c:f>Sheet1!$B$2:$B$3</c:f>
              <c:numCache>
                <c:formatCode>0.0</c:formatCode>
                <c:ptCount val="2"/>
                <c:pt idx="0">
                  <c:v>96.4</c:v>
                </c:pt>
                <c:pt idx="1">
                  <c:v>97.0</c:v>
                </c:pt>
              </c:numCache>
            </c:numRef>
          </c:val>
        </c:ser>
        <c:ser>
          <c:idx val="1"/>
          <c:order val="1"/>
          <c:tx>
            <c:v>Naive: 8 weeks</c:v>
          </c:tx>
          <c:spPr>
            <a:solidFill>
              <a:srgbClr val="3B8096"/>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Sheet1!$A$2:$A$3</c:f>
              <c:strCache>
                <c:ptCount val="2"/>
                <c:pt idx="0">
                  <c:v>Genotype 1</c:v>
                </c:pt>
                <c:pt idx="1">
                  <c:v>Genotype 1-4</c:v>
                </c:pt>
              </c:strCache>
            </c:strRef>
          </c:cat>
          <c:val>
            <c:numRef>
              <c:f>Sheet1!$C$2:$C$3</c:f>
              <c:numCache>
                <c:formatCode>0.0</c:formatCode>
                <c:ptCount val="2"/>
                <c:pt idx="0">
                  <c:v>75.6</c:v>
                </c:pt>
                <c:pt idx="1">
                  <c:v>76.0</c:v>
                </c:pt>
              </c:numCache>
            </c:numRef>
          </c:val>
        </c:ser>
        <c:ser>
          <c:idx val="2"/>
          <c:order val="2"/>
          <c:tx>
            <c:v>Experienced: 12 weeks</c:v>
          </c:tx>
          <c:spPr>
            <a:solidFill>
              <a:srgbClr val="937844"/>
            </a:solidFill>
            <a:ln>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dLbl>
              <c:idx val="0"/>
              <c:layout/>
              <c:numFmt formatCode="0" sourceLinked="0"/>
              <c:spPr>
                <a:solidFill>
                  <a:sysClr val="window" lastClr="FFFFFF">
                    <a:alpha val="50000"/>
                  </a:sysClr>
                </a:solidFill>
              </c:spPr>
              <c:txPr>
                <a:bodyPr/>
                <a:lstStyle/>
                <a:p>
                  <a:pPr>
                    <a:defRPr/>
                  </a:pPr>
                  <a:endParaRPr lang="en-US"/>
                </a:p>
              </c:txPr>
              <c:dLblPos val="inEnd"/>
              <c:showLegendKey val="0"/>
              <c:showVal val="1"/>
              <c:showCatName val="0"/>
              <c:showSerName val="0"/>
              <c:showPercent val="0"/>
              <c:showBubbleSize val="0"/>
            </c:dLbl>
            <c:dLbl>
              <c:idx val="1"/>
              <c:layout/>
              <c:numFmt formatCode="0" sourceLinked="0"/>
              <c:spPr>
                <a:solidFill>
                  <a:sysClr val="window" lastClr="FFFFFF">
                    <a:alpha val="50000"/>
                  </a:sysClr>
                </a:solidFill>
              </c:spPr>
              <c:txPr>
                <a:bodyPr/>
                <a:lstStyle/>
                <a:p>
                  <a:pPr>
                    <a:defRPr/>
                  </a:pPr>
                  <a:endParaRPr lang="en-US"/>
                </a:p>
              </c:txPr>
              <c:dLblPos val="inEnd"/>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Sheet1!$A$2:$A$3</c:f>
              <c:strCache>
                <c:ptCount val="2"/>
                <c:pt idx="0">
                  <c:v>Genotype 1</c:v>
                </c:pt>
                <c:pt idx="1">
                  <c:v>Genotype 1-4</c:v>
                </c:pt>
              </c:strCache>
            </c:strRef>
          </c:cat>
          <c:val>
            <c:numRef>
              <c:f>Sheet1!$D$2:$D$3</c:f>
              <c:numCache>
                <c:formatCode>0.0</c:formatCode>
                <c:ptCount val="2"/>
                <c:pt idx="0">
                  <c:v>97.7</c:v>
                </c:pt>
                <c:pt idx="1">
                  <c:v>98.1</c:v>
                </c:pt>
              </c:numCache>
            </c:numRef>
          </c:val>
        </c:ser>
        <c:dLbls>
          <c:showLegendKey val="0"/>
          <c:showVal val="1"/>
          <c:showCatName val="0"/>
          <c:showSerName val="0"/>
          <c:showPercent val="0"/>
          <c:showBubbleSize val="0"/>
        </c:dLbls>
        <c:gapWidth val="85"/>
        <c:axId val="1883617112"/>
        <c:axId val="1883620360"/>
      </c:barChart>
      <c:catAx>
        <c:axId val="188361711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1883620360"/>
        <c:crosses val="autoZero"/>
        <c:auto val="1"/>
        <c:lblAlgn val="ctr"/>
        <c:lblOffset val="10"/>
        <c:tickLblSkip val="1"/>
        <c:tickMarkSkip val="1"/>
        <c:noMultiLvlLbl val="0"/>
      </c:catAx>
      <c:valAx>
        <c:axId val="1883620360"/>
        <c:scaling>
          <c:orientation val="minMax"/>
          <c:max val="100.0"/>
          <c:min val="0.0"/>
        </c:scaling>
        <c:delete val="0"/>
        <c:axPos val="l"/>
        <c:title>
          <c:tx>
            <c:rich>
              <a:bodyPr/>
              <a:lstStyle/>
              <a:p>
                <a:pPr>
                  <a:defRPr sz="1600">
                    <a:latin typeface="Arial"/>
                    <a:cs typeface="Arial"/>
                  </a:defRPr>
                </a:pPr>
                <a:r>
                  <a:rPr lang="en-US" sz="1600" dirty="0" smtClean="0">
                    <a:latin typeface="Arial"/>
                    <a:cs typeface="Arial"/>
                  </a:rPr>
                  <a:t>Patients with SVR12 (%)</a:t>
                </a:r>
                <a:endParaRPr lang="en-US" sz="1600" dirty="0">
                  <a:latin typeface="Arial"/>
                  <a:cs typeface="Arial"/>
                </a:endParaRPr>
              </a:p>
            </c:rich>
          </c:tx>
          <c:layout>
            <c:manualLayout>
              <c:xMode val="edge"/>
              <c:yMode val="edge"/>
              <c:x val="0.00161812297734628"/>
              <c:y val="0.3"/>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83617112"/>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118210891114339"/>
          <c:y val="0.0151515151515151"/>
          <c:w val="0.87369849399893"/>
          <c:h val="0.0906029587210689"/>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121637930994787"/>
          <c:w val="0.876364829396325"/>
          <c:h val="0.748130143745128"/>
        </c:manualLayout>
      </c:layout>
      <c:barChart>
        <c:barDir val="col"/>
        <c:grouping val="clustered"/>
        <c:varyColors val="0"/>
        <c:ser>
          <c:idx val="0"/>
          <c:order val="0"/>
          <c:tx>
            <c:strRef>
              <c:f>Sheet1!$B$1</c:f>
              <c:strCache>
                <c:ptCount val="1"/>
                <c:pt idx="0">
                  <c:v>No cirrhosis</c:v>
                </c:pt>
              </c:strCache>
            </c:strRef>
          </c:tx>
          <c:spPr>
            <a:solidFill>
              <a:srgbClr val="59706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All Patients</c:v>
                </c:pt>
                <c:pt idx="1">
                  <c:v>Treatment-naïve</c:v>
                </c:pt>
                <c:pt idx="2">
                  <c:v>Treatment-experienced</c:v>
                </c:pt>
              </c:strCache>
            </c:strRef>
          </c:cat>
          <c:val>
            <c:numRef>
              <c:f>Sheet1!$B$2:$B$4</c:f>
              <c:numCache>
                <c:formatCode>0</c:formatCode>
                <c:ptCount val="3"/>
                <c:pt idx="0">
                  <c:v>96.0</c:v>
                </c:pt>
                <c:pt idx="1">
                  <c:v>97.0</c:v>
                </c:pt>
                <c:pt idx="2">
                  <c:v>94.0</c:v>
                </c:pt>
              </c:numCache>
            </c:numRef>
          </c:val>
        </c:ser>
        <c:ser>
          <c:idx val="1"/>
          <c:order val="1"/>
          <c:tx>
            <c:v>Cirrhosis</c:v>
          </c:tx>
          <c:spPr>
            <a:solidFill>
              <a:srgbClr val="B59452">
                <a:lumMod val="50000"/>
              </a:srgbClr>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Sheet1!$A$2:$A$4</c:f>
              <c:strCache>
                <c:ptCount val="3"/>
                <c:pt idx="0">
                  <c:v>All Patients</c:v>
                </c:pt>
                <c:pt idx="1">
                  <c:v>Treatment-naïve</c:v>
                </c:pt>
                <c:pt idx="2">
                  <c:v>Treatment-experienced</c:v>
                </c:pt>
              </c:strCache>
            </c:strRef>
          </c:cat>
          <c:val>
            <c:numRef>
              <c:f>Sheet1!$C$2:$C$4</c:f>
              <c:numCache>
                <c:formatCode>0</c:formatCode>
                <c:ptCount val="3"/>
                <c:pt idx="0">
                  <c:v>63.0</c:v>
                </c:pt>
                <c:pt idx="1">
                  <c:v>58.0</c:v>
                </c:pt>
                <c:pt idx="2">
                  <c:v>69.0</c:v>
                </c:pt>
              </c:numCache>
            </c:numRef>
          </c:val>
        </c:ser>
        <c:dLbls>
          <c:showLegendKey val="0"/>
          <c:showVal val="1"/>
          <c:showCatName val="0"/>
          <c:showSerName val="0"/>
          <c:showPercent val="0"/>
          <c:showBubbleSize val="0"/>
        </c:dLbls>
        <c:gapWidth val="85"/>
        <c:axId val="1819027384"/>
        <c:axId val="1819024776"/>
      </c:barChart>
      <c:catAx>
        <c:axId val="1819027384"/>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1819024776"/>
        <c:crosses val="autoZero"/>
        <c:auto val="1"/>
        <c:lblAlgn val="ctr"/>
        <c:lblOffset val="10"/>
        <c:tickLblSkip val="1"/>
        <c:tickMarkSkip val="1"/>
        <c:noMultiLvlLbl val="0"/>
      </c:catAx>
      <c:valAx>
        <c:axId val="1819024776"/>
        <c:scaling>
          <c:orientation val="minMax"/>
          <c:max val="100.0"/>
          <c:min val="0.0"/>
        </c:scaling>
        <c:delete val="0"/>
        <c:axPos val="l"/>
        <c:title>
          <c:tx>
            <c:rich>
              <a:bodyPr/>
              <a:lstStyle/>
              <a:p>
                <a:pPr>
                  <a:defRPr sz="1600">
                    <a:latin typeface="Arial"/>
                    <a:cs typeface="Arial"/>
                  </a:defRPr>
                </a:pPr>
                <a:r>
                  <a:rPr lang="en-US" sz="1600" dirty="0" smtClean="0">
                    <a:latin typeface="Arial"/>
                    <a:cs typeface="Arial"/>
                  </a:rPr>
                  <a:t>(</a:t>
                </a:r>
                <a:r>
                  <a:rPr lang="en-US" sz="1600" dirty="0">
                    <a:latin typeface="Arial"/>
                    <a:cs typeface="Arial"/>
                  </a:rPr>
                  <a:t>%</a:t>
                </a:r>
                <a:r>
                  <a:rPr lang="en-US" sz="1600" dirty="0" smtClean="0">
                    <a:latin typeface="Arial"/>
                    <a:cs typeface="Arial"/>
                  </a:rPr>
                  <a:t>) with SVR12</a:t>
                </a:r>
                <a:endParaRPr lang="en-US" sz="1600" dirty="0">
                  <a:latin typeface="Arial"/>
                  <a:cs typeface="Arial"/>
                </a:endParaRPr>
              </a:p>
            </c:rich>
          </c:tx>
          <c:layout>
            <c:manualLayout>
              <c:xMode val="edge"/>
              <c:yMode val="edge"/>
              <c:x val="0.00161812297734628"/>
              <c:y val="0.3"/>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19027384"/>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585848431567413"/>
          <c:y val="0.0272727272727273"/>
          <c:w val="0.399455571694315"/>
          <c:h val="0.081576292391505"/>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685447332554739"/>
        </c:manualLayout>
      </c:layout>
      <c:barChart>
        <c:barDir val="col"/>
        <c:grouping val="clustered"/>
        <c:varyColors val="0"/>
        <c:ser>
          <c:idx val="0"/>
          <c:order val="0"/>
          <c:tx>
            <c:strRef>
              <c:f>Sheet1!$B$1</c:f>
              <c:strCache>
                <c:ptCount val="1"/>
              </c:strCache>
            </c:strRef>
          </c:tx>
          <c:spPr>
            <a:solidFill>
              <a:schemeClr val="accent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74928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rgbClr val="74928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5"/>
            <c:invertIfNegative val="0"/>
            <c:bubble3D val="0"/>
            <c:spPr>
              <a:solidFill>
                <a:srgbClr val="74928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6"/>
            <c:invertIfNegative val="0"/>
            <c:bubble3D val="0"/>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Sheet1!$A$2:$A$7</c:f>
              <c:strCache>
                <c:ptCount val="6"/>
                <c:pt idx="0">
                  <c:v>SOF x 7d _x000d_DCV + SOF</c:v>
                </c:pt>
                <c:pt idx="1">
                  <c:v>DCV + SOF</c:v>
                </c:pt>
                <c:pt idx="2">
                  <c:v>DCV + SOF _x000d_+ RBV</c:v>
                </c:pt>
                <c:pt idx="3">
                  <c:v>SOF x 7d _x000d_DCV + SOF</c:v>
                </c:pt>
                <c:pt idx="4">
                  <c:v>DCV + SOF</c:v>
                </c:pt>
                <c:pt idx="5">
                  <c:v>DCV + SOF _x000d_+ RBV</c:v>
                </c:pt>
              </c:strCache>
            </c:strRef>
          </c:cat>
          <c:val>
            <c:numRef>
              <c:f>Sheet1!$B$2:$B$7</c:f>
              <c:numCache>
                <c:formatCode>0</c:formatCode>
                <c:ptCount val="6"/>
                <c:pt idx="0">
                  <c:v>88.0</c:v>
                </c:pt>
                <c:pt idx="1">
                  <c:v>93.0</c:v>
                </c:pt>
                <c:pt idx="2">
                  <c:v>86.0</c:v>
                </c:pt>
                <c:pt idx="3">
                  <c:v>100.0</c:v>
                </c:pt>
                <c:pt idx="4">
                  <c:v>100.0</c:v>
                </c:pt>
                <c:pt idx="5">
                  <c:v>100.0</c:v>
                </c:pt>
              </c:numCache>
            </c:numRef>
          </c:val>
        </c:ser>
        <c:dLbls>
          <c:showLegendKey val="0"/>
          <c:showVal val="1"/>
          <c:showCatName val="0"/>
          <c:showSerName val="0"/>
          <c:showPercent val="0"/>
          <c:showBubbleSize val="0"/>
        </c:dLbls>
        <c:gapWidth val="50"/>
        <c:axId val="1791210120"/>
        <c:axId val="1791587208"/>
      </c:barChart>
      <c:catAx>
        <c:axId val="1791210120"/>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1791587208"/>
        <c:crosses val="autoZero"/>
        <c:auto val="1"/>
        <c:lblAlgn val="ctr"/>
        <c:lblOffset val="1"/>
        <c:tickLblSkip val="1"/>
        <c:tickMarkSkip val="1"/>
        <c:noMultiLvlLbl val="0"/>
      </c:catAx>
      <c:valAx>
        <c:axId val="1791587208"/>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0.00679479837747554"/>
              <c:y val="0.078182436241002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791210120"/>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685447332554739"/>
        </c:manualLayout>
      </c:layout>
      <c:barChart>
        <c:barDir val="col"/>
        <c:grouping val="clustered"/>
        <c:varyColors val="0"/>
        <c:ser>
          <c:idx val="0"/>
          <c:order val="0"/>
          <c:tx>
            <c:strRef>
              <c:f>Sheet1!$B$1</c:f>
              <c:strCache>
                <c:ptCount val="1"/>
              </c:strCache>
            </c:strRef>
          </c:tx>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spPr>
              <a:solidFill>
                <a:srgbClr val="9C804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9C804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dPt>
          <c:dPt>
            <c:idx val="5"/>
            <c:invertIfNegative val="0"/>
            <c:bubble3D val="0"/>
          </c:dPt>
          <c:dPt>
            <c:idx val="6"/>
            <c:invertIfNegative val="0"/>
            <c:bubble3D val="0"/>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Sheet1!$A$2:$A$5</c:f>
              <c:strCache>
                <c:ptCount val="4"/>
                <c:pt idx="0">
                  <c:v>DCV + SOF</c:v>
                </c:pt>
                <c:pt idx="1">
                  <c:v>DCV + SOF + RBV</c:v>
                </c:pt>
                <c:pt idx="2">
                  <c:v>DCV + SOF</c:v>
                </c:pt>
                <c:pt idx="3">
                  <c:v>DCV + SOF + RBV</c:v>
                </c:pt>
              </c:strCache>
            </c:strRef>
          </c:cat>
          <c:val>
            <c:numRef>
              <c:f>Sheet1!$B$2:$B$5</c:f>
              <c:numCache>
                <c:formatCode>0</c:formatCode>
                <c:ptCount val="4"/>
                <c:pt idx="0">
                  <c:v>100.0</c:v>
                </c:pt>
                <c:pt idx="1">
                  <c:v>100.0</c:v>
                </c:pt>
                <c:pt idx="2">
                  <c:v>90.0</c:v>
                </c:pt>
                <c:pt idx="3">
                  <c:v>95.0</c:v>
                </c:pt>
              </c:numCache>
            </c:numRef>
          </c:val>
        </c:ser>
        <c:dLbls>
          <c:showLegendKey val="0"/>
          <c:showVal val="1"/>
          <c:showCatName val="0"/>
          <c:showSerName val="0"/>
          <c:showPercent val="0"/>
          <c:showBubbleSize val="0"/>
        </c:dLbls>
        <c:gapWidth val="103"/>
        <c:axId val="1872624824"/>
        <c:axId val="1872635656"/>
      </c:barChart>
      <c:catAx>
        <c:axId val="1872624824"/>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1872635656"/>
        <c:crosses val="autoZero"/>
        <c:auto val="1"/>
        <c:lblAlgn val="ctr"/>
        <c:lblOffset val="1"/>
        <c:tickLblSkip val="1"/>
        <c:tickMarkSkip val="1"/>
        <c:noMultiLvlLbl val="0"/>
      </c:catAx>
      <c:valAx>
        <c:axId val="1872635656"/>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0.00679479837747554"/>
              <c:y val="0.078182436241002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72624824"/>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081315770108"/>
          <c:y val="0.145539012168933"/>
          <c:w val="0.843438933451076"/>
          <c:h val="0.744704843712718"/>
        </c:manualLayout>
      </c:layout>
      <c:barChart>
        <c:barDir val="col"/>
        <c:grouping val="clustered"/>
        <c:varyColors val="0"/>
        <c:ser>
          <c:idx val="0"/>
          <c:order val="0"/>
          <c:tx>
            <c:strRef>
              <c:f>Sheet1!$B$1</c:f>
              <c:strCache>
                <c:ptCount val="1"/>
                <c:pt idx="0">
                  <c:v>Treatment-Naïve </c:v>
                </c:pt>
              </c:strCache>
            </c:strRef>
          </c:tx>
          <c:spPr>
            <a:solidFill>
              <a:srgbClr val="718E25"/>
            </a:solidFill>
            <a:ln>
              <a:solidFill>
                <a:srgbClr val="000000"/>
              </a:solidFill>
            </a:ln>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All</c:v>
                </c:pt>
                <c:pt idx="1">
                  <c:v>Genotype 1a</c:v>
                </c:pt>
                <c:pt idx="2">
                  <c:v>Genotype 1b</c:v>
                </c:pt>
              </c:strCache>
            </c:strRef>
          </c:cat>
          <c:val>
            <c:numRef>
              <c:f>Sheet1!$B$2:$B$4</c:f>
              <c:numCache>
                <c:formatCode>General</c:formatCode>
                <c:ptCount val="3"/>
                <c:pt idx="0">
                  <c:v>92.0</c:v>
                </c:pt>
                <c:pt idx="1">
                  <c:v>90.0</c:v>
                </c:pt>
                <c:pt idx="2">
                  <c:v>98.0</c:v>
                </c:pt>
              </c:numCache>
            </c:numRef>
          </c:val>
        </c:ser>
        <c:ser>
          <c:idx val="1"/>
          <c:order val="1"/>
          <c:tx>
            <c:strRef>
              <c:f>Sheet1!$C$1</c:f>
              <c:strCache>
                <c:ptCount val="1"/>
                <c:pt idx="0">
                  <c:v>Treatment-Experienced</c:v>
                </c:pt>
              </c:strCache>
            </c:strRef>
          </c:tx>
          <c:spPr>
            <a:solidFill>
              <a:srgbClr val="826939"/>
            </a:solidFill>
            <a:ln>
              <a:solidFill>
                <a:srgbClr val="000000"/>
              </a:solidFill>
            </a:ln>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All</c:v>
                </c:pt>
                <c:pt idx="1">
                  <c:v>Genotype 1a</c:v>
                </c:pt>
                <c:pt idx="2">
                  <c:v>Genotype 1b</c:v>
                </c:pt>
              </c:strCache>
            </c:strRef>
          </c:cat>
          <c:val>
            <c:numRef>
              <c:f>Sheet1!$C$2:$C$4</c:f>
              <c:numCache>
                <c:formatCode>General</c:formatCode>
                <c:ptCount val="3"/>
                <c:pt idx="0">
                  <c:v>89.0</c:v>
                </c:pt>
                <c:pt idx="1">
                  <c:v>85.0</c:v>
                </c:pt>
                <c:pt idx="2">
                  <c:v>100.0</c:v>
                </c:pt>
              </c:numCache>
            </c:numRef>
          </c:val>
        </c:ser>
        <c:dLbls>
          <c:showLegendKey val="0"/>
          <c:showVal val="0"/>
          <c:showCatName val="0"/>
          <c:showSerName val="0"/>
          <c:showPercent val="0"/>
          <c:showBubbleSize val="0"/>
        </c:dLbls>
        <c:gapWidth val="100"/>
        <c:axId val="1871868024"/>
        <c:axId val="1871739288"/>
      </c:barChart>
      <c:catAx>
        <c:axId val="1871868024"/>
        <c:scaling>
          <c:orientation val="minMax"/>
        </c:scaling>
        <c:delete val="0"/>
        <c:axPos val="b"/>
        <c:numFmt formatCode="General" sourceLinked="0"/>
        <c:majorTickMark val="out"/>
        <c:minorTickMark val="none"/>
        <c:tickLblPos val="nextTo"/>
        <c:spPr>
          <a:ln>
            <a:solidFill>
              <a:srgbClr val="000000"/>
            </a:solidFill>
          </a:ln>
        </c:spPr>
        <c:crossAx val="1871739288"/>
        <c:crosses val="autoZero"/>
        <c:auto val="1"/>
        <c:lblAlgn val="ctr"/>
        <c:lblOffset val="10"/>
        <c:noMultiLvlLbl val="0"/>
      </c:catAx>
      <c:valAx>
        <c:axId val="1871739288"/>
        <c:scaling>
          <c:orientation val="minMax"/>
          <c:max val="100.0"/>
          <c:min val="0.0"/>
        </c:scaling>
        <c:delete val="0"/>
        <c:axPos val="l"/>
        <c:majorGridlines>
          <c:spPr>
            <a:ln>
              <a:noFill/>
            </a:ln>
          </c:spPr>
        </c:majorGridlines>
        <c:title>
          <c:tx>
            <c:rich>
              <a:bodyPr rot="-5400000" vert="horz"/>
              <a:lstStyle/>
              <a:p>
                <a:pPr>
                  <a:defRPr/>
                </a:pPr>
                <a:r>
                  <a:rPr lang="en-US" dirty="0" smtClean="0"/>
                  <a:t>Patients (%) with SVR12</a:t>
                </a:r>
                <a:endParaRPr lang="en-US" dirty="0"/>
              </a:p>
            </c:rich>
          </c:tx>
          <c:layout>
            <c:manualLayout>
              <c:xMode val="edge"/>
              <c:yMode val="edge"/>
              <c:x val="0.00755238536359426"/>
              <c:y val="0.190554998806967"/>
            </c:manualLayout>
          </c:layout>
          <c:overlay val="0"/>
        </c:title>
        <c:numFmt formatCode="General" sourceLinked="1"/>
        <c:majorTickMark val="out"/>
        <c:minorTickMark val="none"/>
        <c:tickLblPos val="nextTo"/>
        <c:spPr>
          <a:ln>
            <a:solidFill>
              <a:srgbClr val="000000"/>
            </a:solidFill>
          </a:ln>
        </c:spPr>
        <c:crossAx val="1871868024"/>
        <c:crosses val="autoZero"/>
        <c:crossBetween val="between"/>
        <c:majorUnit val="20.0"/>
      </c:valAx>
      <c:spPr>
        <a:solidFill>
          <a:srgbClr val="E6EBF2"/>
        </a:solidFill>
        <a:ln w="19050" cmpd="sng">
          <a:solidFill>
            <a:srgbClr val="000000"/>
          </a:solidFill>
        </a:ln>
      </c:spPr>
    </c:plotArea>
    <c:legend>
      <c:legendPos val="t"/>
      <c:layout>
        <c:manualLayout>
          <c:xMode val="edge"/>
          <c:yMode val="edge"/>
          <c:x val="0.366905666203489"/>
          <c:y val="0.0260606060606061"/>
          <c:w val="0.602140126601822"/>
          <c:h val="0.0929965879265092"/>
        </c:manualLayout>
      </c:layout>
      <c:overlay val="0"/>
      <c:spPr>
        <a:noFill/>
        <a:ln>
          <a:noFill/>
        </a:ln>
      </c:sp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277778663809897"/>
          <c:w val="0.867273920305416"/>
          <c:h val="0.685447332554739"/>
        </c:manualLayout>
      </c:layout>
      <c:barChart>
        <c:barDir val="col"/>
        <c:grouping val="clustered"/>
        <c:varyColors val="0"/>
        <c:ser>
          <c:idx val="0"/>
          <c:order val="0"/>
          <c:tx>
            <c:strRef>
              <c:f>Sheet1!$B$1</c:f>
              <c:strCache>
                <c:ptCount val="1"/>
              </c:strCache>
            </c:strRef>
          </c:tx>
          <c:spPr>
            <a:solidFill>
              <a:srgbClr val="B5945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2"/>
            <c:invertIfNegative val="0"/>
            <c:bubble3D val="0"/>
            <c:spPr>
              <a:solidFill>
                <a:srgbClr val="B59452">
                  <a:lumMod val="75000"/>
                </a:srgbClr>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8A703B"/>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5"/>
            <c:invertIfNegative val="0"/>
            <c:bubble3D val="0"/>
          </c:dPt>
          <c:dPt>
            <c:idx val="6"/>
            <c:invertIfNegative val="0"/>
            <c:bubble3D val="0"/>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dLbls>
          <c:cat>
            <c:strRef>
              <c:f>Sheet1!$A$2:$A$5</c:f>
              <c:strCache>
                <c:ptCount val="4"/>
                <c:pt idx="0">
                  <c:v>DCV/ASV/BCV</c:v>
                </c:pt>
                <c:pt idx="1">
                  <c:v>DCV/ASV/BCV + RBV</c:v>
                </c:pt>
                <c:pt idx="2">
                  <c:v>DCV/ASV/BCV</c:v>
                </c:pt>
                <c:pt idx="3">
                  <c:v>DCV/ASV/BCV + RBV</c:v>
                </c:pt>
              </c:strCache>
            </c:strRef>
          </c:cat>
          <c:val>
            <c:numRef>
              <c:f>Sheet1!$B$2:$B$5</c:f>
              <c:numCache>
                <c:formatCode>0</c:formatCode>
                <c:ptCount val="4"/>
                <c:pt idx="0">
                  <c:v>93.0</c:v>
                </c:pt>
                <c:pt idx="1">
                  <c:v>98.0</c:v>
                </c:pt>
                <c:pt idx="2">
                  <c:v>87.0</c:v>
                </c:pt>
                <c:pt idx="3">
                  <c:v>93.0</c:v>
                </c:pt>
              </c:numCache>
            </c:numRef>
          </c:val>
        </c:ser>
        <c:dLbls>
          <c:showLegendKey val="0"/>
          <c:showVal val="1"/>
          <c:showCatName val="0"/>
          <c:showSerName val="0"/>
          <c:showPercent val="0"/>
          <c:showBubbleSize val="0"/>
        </c:dLbls>
        <c:gapWidth val="103"/>
        <c:axId val="1791971032"/>
        <c:axId val="1791669256"/>
      </c:barChart>
      <c:catAx>
        <c:axId val="1791971032"/>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1791669256"/>
        <c:crosses val="autoZero"/>
        <c:auto val="1"/>
        <c:lblAlgn val="ctr"/>
        <c:lblOffset val="1"/>
        <c:tickLblSkip val="1"/>
        <c:tickMarkSkip val="1"/>
        <c:noMultiLvlLbl val="0"/>
      </c:catAx>
      <c:valAx>
        <c:axId val="1791669256"/>
        <c:scaling>
          <c:orientation val="minMax"/>
          <c:max val="100.0"/>
          <c:min val="0.0"/>
        </c:scaling>
        <c:delete val="0"/>
        <c:axPos val="l"/>
        <c:title>
          <c:tx>
            <c:rich>
              <a:bodyPr/>
              <a:lstStyle/>
              <a:p>
                <a:pPr>
                  <a:defRPr sz="1800">
                    <a:latin typeface="Arial"/>
                    <a:cs typeface="Arial"/>
                  </a:defRPr>
                </a:pPr>
                <a:r>
                  <a:rPr lang="en-US" sz="1800" dirty="0">
                    <a:latin typeface="Arial"/>
                    <a:cs typeface="Arial"/>
                  </a:rPr>
                  <a:t>Patients with </a:t>
                </a:r>
                <a:r>
                  <a:rPr lang="en-US" sz="1800" dirty="0" smtClean="0">
                    <a:latin typeface="Arial"/>
                    <a:cs typeface="Arial"/>
                  </a:rPr>
                  <a:t>SVR12 </a:t>
                </a:r>
                <a:r>
                  <a:rPr lang="en-US" sz="1800" dirty="0">
                    <a:latin typeface="Arial"/>
                    <a:cs typeface="Arial"/>
                  </a:rPr>
                  <a:t>(%)</a:t>
                </a:r>
              </a:p>
            </c:rich>
          </c:tx>
          <c:layout>
            <c:manualLayout>
              <c:xMode val="edge"/>
              <c:yMode val="edge"/>
              <c:x val="0.00679479837747554"/>
              <c:y val="0.0781824362410021"/>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791971032"/>
        <c:crosses val="autoZero"/>
        <c:crossBetween val="between"/>
        <c:majorUnit val="20.0"/>
        <c:minorUnit val="20.0"/>
      </c:valAx>
      <c:spPr>
        <a:solidFill>
          <a:srgbClr val="E6EBF2"/>
        </a:solidFill>
        <a:ln w="19050" cap="flat" cmpd="sng" algn="ctr">
          <a:solidFill>
            <a:schemeClr val="tx1"/>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6"/>
          <c:y val="0.0880952380952381"/>
          <c:w val="0.842659516698344"/>
          <c:h val="0.712729424446944"/>
        </c:manualLayout>
      </c:layout>
      <c:barChart>
        <c:barDir val="col"/>
        <c:grouping val="clustered"/>
        <c:varyColors val="0"/>
        <c:ser>
          <c:idx val="0"/>
          <c:order val="0"/>
          <c:tx>
            <c:v>DCV/ASV/BCV</c:v>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dLbl>
              <c:idx val="0"/>
              <c:layout>
                <c:manualLayout>
                  <c:x val="-0.00326797385620915"/>
                  <c:y val="0.10632183908046"/>
                </c:manualLayout>
              </c:layout>
              <c:dLblPos val="outEnd"/>
              <c:showLegendKey val="0"/>
              <c:showVal val="1"/>
              <c:showCatName val="0"/>
              <c:showSerName val="0"/>
              <c:showPercent val="0"/>
              <c:showBubbleSize val="0"/>
            </c:dLbl>
            <c:dLbl>
              <c:idx val="1"/>
              <c:layout>
                <c:manualLayout>
                  <c:x val="-0.00490196078431372"/>
                  <c:y val="0.10632183908046"/>
                </c:manualLayout>
              </c:layout>
              <c:dLblPos val="outEnd"/>
              <c:showLegendKey val="0"/>
              <c:showVal val="1"/>
              <c:showCatName val="0"/>
              <c:showSerName val="0"/>
              <c:showPercent val="0"/>
              <c:showBubbleSize val="0"/>
            </c:dLbl>
            <c:numFmt formatCode="0" sourceLinked="0"/>
            <c:spPr>
              <a:solidFill>
                <a:sysClr val="window" lastClr="FFFFFF">
                  <a:alpha val="50000"/>
                </a:sysClr>
              </a:solid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Platelets ≥100,000 cells/μl_x000d_(n=149)</c:v>
                </c:pt>
                <c:pt idx="1">
                  <c:v>Platelets &lt;100,000 cells/μl_x000d_(n=53)</c:v>
                </c:pt>
              </c:strCache>
            </c:strRef>
          </c:cat>
          <c:val>
            <c:numRef>
              <c:f>Sheet1!$B$2:$B$3</c:f>
              <c:numCache>
                <c:formatCode>0.0</c:formatCode>
                <c:ptCount val="2"/>
                <c:pt idx="0">
                  <c:v>91.0</c:v>
                </c:pt>
                <c:pt idx="1">
                  <c:v>88.0</c:v>
                </c:pt>
              </c:numCache>
            </c:numRef>
          </c:val>
        </c:ser>
        <c:ser>
          <c:idx val="1"/>
          <c:order val="1"/>
          <c:tx>
            <c:v>DCV/ASV/BCV +RBV</c:v>
          </c:tx>
          <c:spPr>
            <a:solidFill>
              <a:srgbClr val="6E4B7D"/>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dLbl>
              <c:idx val="0"/>
              <c:layout>
                <c:manualLayout>
                  <c:x val="-0.00326797385620915"/>
                  <c:y val="0.0948275862068965"/>
                </c:manualLayout>
              </c:layout>
              <c:dLblPos val="outEnd"/>
              <c:showLegendKey val="0"/>
              <c:showVal val="1"/>
              <c:showCatName val="0"/>
              <c:showSerName val="0"/>
              <c:showPercent val="0"/>
              <c:showBubbleSize val="0"/>
            </c:dLbl>
            <c:dLbl>
              <c:idx val="1"/>
              <c:layout>
                <c:manualLayout>
                  <c:x val="0.00490196078431372"/>
                  <c:y val="0.10632183908046"/>
                </c:manualLayout>
              </c:layout>
              <c:dLblPos val="outEnd"/>
              <c:showLegendKey val="0"/>
              <c:showVal val="1"/>
              <c:showCatName val="0"/>
              <c:showSerName val="0"/>
              <c:showPercent val="0"/>
              <c:showBubbleSize val="0"/>
            </c:dLbl>
            <c:numFmt formatCode="0" sourceLinked="0"/>
            <c:spPr>
              <a:solidFill>
                <a:sysClr val="window" lastClr="FFFFFF">
                  <a:alpha val="50000"/>
                </a:sysClr>
              </a:solidFill>
              <a:ln>
                <a:noFill/>
              </a:ln>
            </c:spPr>
            <c:txPr>
              <a:bodyPr/>
              <a:lstStyle/>
              <a:p>
                <a:pPr>
                  <a:defRPr sz="1600"/>
                </a:pPr>
                <a:endParaRPr lang="en-US"/>
              </a:p>
            </c:txPr>
            <c:dLblPos val="outEnd"/>
            <c:showLegendKey val="0"/>
            <c:showVal val="1"/>
            <c:showCatName val="0"/>
            <c:showSerName val="0"/>
            <c:showPercent val="0"/>
            <c:showBubbleSize val="0"/>
            <c:showLeaderLines val="0"/>
          </c:dLbls>
          <c:cat>
            <c:strRef>
              <c:f>Sheet1!$A$2:$A$3</c:f>
              <c:strCache>
                <c:ptCount val="2"/>
                <c:pt idx="0">
                  <c:v>Platelets ≥100,000 cells/μl_x000d_(n=149)</c:v>
                </c:pt>
                <c:pt idx="1">
                  <c:v>Platelets &lt;100,000 cells/μl_x000d_(n=53)</c:v>
                </c:pt>
              </c:strCache>
            </c:strRef>
          </c:cat>
          <c:val>
            <c:numRef>
              <c:f>Sheet1!$C$2:$C$3</c:f>
              <c:numCache>
                <c:formatCode>0.0</c:formatCode>
                <c:ptCount val="2"/>
                <c:pt idx="0">
                  <c:v>95.0</c:v>
                </c:pt>
                <c:pt idx="1">
                  <c:v>100.0</c:v>
                </c:pt>
              </c:numCache>
            </c:numRef>
          </c:val>
        </c:ser>
        <c:dLbls>
          <c:showLegendKey val="0"/>
          <c:showVal val="1"/>
          <c:showCatName val="0"/>
          <c:showSerName val="0"/>
          <c:showPercent val="0"/>
          <c:showBubbleSize val="0"/>
        </c:dLbls>
        <c:gapWidth val="125"/>
        <c:axId val="2056240456"/>
        <c:axId val="2055865672"/>
      </c:barChart>
      <c:catAx>
        <c:axId val="2056240456"/>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055865672"/>
        <c:crosses val="autoZero"/>
        <c:auto val="1"/>
        <c:lblAlgn val="ctr"/>
        <c:lblOffset val="10"/>
        <c:tickLblSkip val="1"/>
        <c:tickMarkSkip val="1"/>
        <c:noMultiLvlLbl val="0"/>
      </c:catAx>
      <c:valAx>
        <c:axId val="2055865672"/>
        <c:scaling>
          <c:orientation val="minMax"/>
          <c:max val="100.0"/>
          <c:min val="0.0"/>
        </c:scaling>
        <c:delete val="0"/>
        <c:axPos val="l"/>
        <c:title>
          <c:tx>
            <c:rich>
              <a:bodyPr rot="-5400000" vert="horz"/>
              <a:lstStyle/>
              <a:p>
                <a:pPr>
                  <a:defRPr sz="1400"/>
                </a:pPr>
                <a:r>
                  <a:rPr lang="en-US" sz="1800" b="1" i="0" baseline="0" dirty="0" smtClean="0">
                    <a:effectLst/>
                  </a:rPr>
                  <a:t>Patients (%) with SVR12</a:t>
                </a:r>
                <a:endParaRPr lang="en-US" sz="1400" dirty="0">
                  <a:effectLst/>
                </a:endParaRPr>
              </a:p>
            </c:rich>
          </c:tx>
          <c:layout>
            <c:manualLayout>
              <c:xMode val="edge"/>
              <c:yMode val="edge"/>
              <c:x val="0.0154680664916885"/>
              <c:y val="0.12545162458141"/>
            </c:manualLayout>
          </c:layout>
          <c:overlay val="0"/>
        </c:title>
        <c:numFmt formatCode="0" sourceLinked="0"/>
        <c:majorTickMark val="out"/>
        <c:minorTickMark val="none"/>
        <c:tickLblPos val="nextTo"/>
        <c:spPr>
          <a:ln w="19050">
            <a:solidFill>
              <a:schemeClr val="tx1"/>
            </a:solidFill>
          </a:ln>
        </c:spPr>
        <c:txPr>
          <a:bodyPr/>
          <a:lstStyle/>
          <a:p>
            <a:pPr>
              <a:defRPr sz="1400"/>
            </a:pPr>
            <a:endParaRPr lang="en-US"/>
          </a:p>
        </c:txPr>
        <c:crossAx val="2056240456"/>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291293294220575"/>
          <c:y val="0.0"/>
          <c:w val="0.672315372343163"/>
          <c:h val="0.0801694723504389"/>
        </c:manualLayout>
      </c:layout>
      <c:overlay val="0"/>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684069313122738"/>
          <c:w val="0.876364829396325"/>
          <c:h val="0.801068694966689"/>
        </c:manualLayout>
      </c:layout>
      <c:barChart>
        <c:barDir val="col"/>
        <c:grouping val="clustered"/>
        <c:varyColors val="0"/>
        <c:ser>
          <c:idx val="0"/>
          <c:order val="0"/>
          <c:tx>
            <c:strRef>
              <c:f>Sheet1!$B$1</c:f>
              <c:strCache>
                <c:ptCount val="1"/>
              </c:strCache>
            </c:strRef>
          </c:tx>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000000">
                  <a:lumMod val="65000"/>
                  <a:lumOff val="35000"/>
                </a:srgbClr>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dPt>
          <c:dPt>
            <c:idx val="2"/>
            <c:invertIfNegative val="0"/>
            <c:bubble3D val="0"/>
            <c:spPr>
              <a:solidFill>
                <a:srgbClr val="8F7540"/>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Overall</c:v>
                </c:pt>
                <c:pt idx="1">
                  <c:v>Treatment-naïve</c:v>
                </c:pt>
                <c:pt idx="2">
                  <c:v>Non-responder</c:v>
                </c:pt>
                <c:pt idx="3">
                  <c:v>Ineligible/Intolerant_x000d_(to Peginterferon)</c:v>
                </c:pt>
              </c:strCache>
            </c:strRef>
          </c:cat>
          <c:val>
            <c:numRef>
              <c:f>Sheet1!$B$2:$B$5</c:f>
              <c:numCache>
                <c:formatCode>0</c:formatCode>
                <c:ptCount val="4"/>
                <c:pt idx="0">
                  <c:v>85.0</c:v>
                </c:pt>
                <c:pt idx="1">
                  <c:v>91.0</c:v>
                </c:pt>
                <c:pt idx="2">
                  <c:v>82.0</c:v>
                </c:pt>
                <c:pt idx="3">
                  <c:v>83.0</c:v>
                </c:pt>
              </c:numCache>
            </c:numRef>
          </c:val>
        </c:ser>
        <c:dLbls>
          <c:showLegendKey val="0"/>
          <c:showVal val="1"/>
          <c:showCatName val="0"/>
          <c:showSerName val="0"/>
          <c:showPercent val="0"/>
          <c:showBubbleSize val="0"/>
        </c:dLbls>
        <c:gapWidth val="100"/>
        <c:axId val="1883575784"/>
        <c:axId val="1883429544"/>
      </c:barChart>
      <c:catAx>
        <c:axId val="1883575784"/>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1883429544"/>
        <c:crosses val="autoZero"/>
        <c:auto val="1"/>
        <c:lblAlgn val="ctr"/>
        <c:lblOffset val="1"/>
        <c:tickLblSkip val="1"/>
        <c:tickMarkSkip val="1"/>
        <c:noMultiLvlLbl val="0"/>
      </c:catAx>
      <c:valAx>
        <c:axId val="1883429544"/>
        <c:scaling>
          <c:orientation val="minMax"/>
          <c:max val="100.0"/>
          <c:min val="0.0"/>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Arial"/>
                    <a:ea typeface="+mn-ea"/>
                    <a:cs typeface="Arial"/>
                  </a:defRPr>
                </a:pPr>
                <a:r>
                  <a:rPr lang="en-US" sz="1800" b="1" i="0" baseline="0" dirty="0" smtClean="0">
                    <a:effectLst/>
                  </a:rPr>
                  <a:t>Patients (%) with SVR 12</a:t>
                </a:r>
                <a:endParaRPr lang="en-US" sz="1800" dirty="0">
                  <a:effectLst/>
                </a:endParaRPr>
              </a:p>
            </c:rich>
          </c:tx>
          <c:layout>
            <c:manualLayout>
              <c:xMode val="edge"/>
              <c:yMode val="edge"/>
              <c:x val="0.000593953533586079"/>
              <c:y val="0.12131718851173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1883575784"/>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
          <c:y val="0.0856484213413848"/>
          <c:w val="0.876364829396325"/>
          <c:h val="0.757965207679616"/>
        </c:manualLayout>
      </c:layout>
      <c:barChart>
        <c:barDir val="col"/>
        <c:grouping val="clustered"/>
        <c:varyColors val="0"/>
        <c:ser>
          <c:idx val="0"/>
          <c:order val="0"/>
          <c:tx>
            <c:strRef>
              <c:f>Sheet1!$B$1</c:f>
              <c:strCache>
                <c:ptCount val="1"/>
                <c:pt idx="0">
                  <c:v>Cirrhotic</c:v>
                </c:pt>
              </c:strCache>
            </c:strRef>
          </c:tx>
          <c:spPr>
            <a:solidFill>
              <a:srgbClr val="5C3927"/>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Overall</c:v>
                </c:pt>
                <c:pt idx="1">
                  <c:v>Treatment-naïve</c:v>
                </c:pt>
                <c:pt idx="2">
                  <c:v>Non-responder</c:v>
                </c:pt>
                <c:pt idx="3">
                  <c:v>Ineligible/Intolerant_x000d_(to Peginterferon)</c:v>
                </c:pt>
              </c:strCache>
            </c:strRef>
          </c:cat>
          <c:val>
            <c:numRef>
              <c:f>Sheet1!$B$2:$B$5</c:f>
              <c:numCache>
                <c:formatCode>0</c:formatCode>
                <c:ptCount val="4"/>
                <c:pt idx="0">
                  <c:v>83.0</c:v>
                </c:pt>
                <c:pt idx="1">
                  <c:v>91.0</c:v>
                </c:pt>
                <c:pt idx="2">
                  <c:v>87.0</c:v>
                </c:pt>
                <c:pt idx="3">
                  <c:v>79.0</c:v>
                </c:pt>
              </c:numCache>
            </c:numRef>
          </c:val>
        </c:ser>
        <c:ser>
          <c:idx val="1"/>
          <c:order val="1"/>
          <c:tx>
            <c:v>Non-cirrhotic</c:v>
          </c:tx>
          <c:spPr>
            <a:solidFill>
              <a:srgbClr val="A18448"/>
            </a:solidFill>
            <a:ln w="12700">
              <a:solidFill>
                <a:srgbClr val="000000"/>
              </a:solidFill>
            </a:ln>
            <a:effectLst>
              <a:outerShdw blurRad="38100" dist="38100" dir="5400000" rotWithShape="0">
                <a:srgbClr val="000000">
                  <a:alpha val="70000"/>
                </a:srgbClr>
              </a:outerShdw>
            </a:effectLst>
            <a:scene3d>
              <a:camera prst="orthographicFront"/>
              <a:lightRig rig="threePt" dir="t"/>
            </a:scene3d>
            <a:sp3d>
              <a:bevelT/>
            </a:sp3d>
          </c:spPr>
          <c:invertIfNegative val="0"/>
          <c:dLbls>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dLbls>
          <c:cat>
            <c:strRef>
              <c:f>Sheet1!$A$2:$A$5</c:f>
              <c:strCache>
                <c:ptCount val="4"/>
                <c:pt idx="0">
                  <c:v>Overall</c:v>
                </c:pt>
                <c:pt idx="1">
                  <c:v>Treatment-naïve</c:v>
                </c:pt>
                <c:pt idx="2">
                  <c:v>Non-responder</c:v>
                </c:pt>
                <c:pt idx="3">
                  <c:v>Ineligible/Intolerant_x000d_(to Peginterferon)</c:v>
                </c:pt>
              </c:strCache>
            </c:strRef>
          </c:cat>
          <c:val>
            <c:numRef>
              <c:f>Sheet1!$C$2:$C$5</c:f>
              <c:numCache>
                <c:formatCode>0</c:formatCode>
                <c:ptCount val="4"/>
                <c:pt idx="0">
                  <c:v>85.0</c:v>
                </c:pt>
                <c:pt idx="1">
                  <c:v>89.0</c:v>
                </c:pt>
                <c:pt idx="2">
                  <c:v>80.0</c:v>
                </c:pt>
                <c:pt idx="3">
                  <c:v>84.0</c:v>
                </c:pt>
              </c:numCache>
            </c:numRef>
          </c:val>
        </c:ser>
        <c:dLbls>
          <c:showLegendKey val="0"/>
          <c:showVal val="1"/>
          <c:showCatName val="0"/>
          <c:showSerName val="0"/>
          <c:showPercent val="0"/>
          <c:showBubbleSize val="0"/>
        </c:dLbls>
        <c:gapWidth val="60"/>
        <c:axId val="-2102821144"/>
        <c:axId val="1792570808"/>
      </c:barChart>
      <c:catAx>
        <c:axId val="-2102821144"/>
        <c:scaling>
          <c:orientation val="minMax"/>
        </c:scaling>
        <c:delete val="0"/>
        <c:axPos val="b"/>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1792570808"/>
        <c:crosses val="autoZero"/>
        <c:auto val="1"/>
        <c:lblAlgn val="ctr"/>
        <c:lblOffset val="1"/>
        <c:tickLblSkip val="1"/>
        <c:tickMarkSkip val="1"/>
        <c:noMultiLvlLbl val="0"/>
      </c:catAx>
      <c:valAx>
        <c:axId val="1792570808"/>
        <c:scaling>
          <c:orientation val="minMax"/>
          <c:max val="100.0"/>
          <c:min val="0.0"/>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Arial"/>
                    <a:ea typeface="+mn-ea"/>
                    <a:cs typeface="Arial"/>
                  </a:defRPr>
                </a:pPr>
                <a:r>
                  <a:rPr lang="en-US" sz="1800" b="1" i="0" baseline="0" dirty="0" smtClean="0">
                    <a:effectLst/>
                  </a:rPr>
                  <a:t>Patients (%) with SVR 12</a:t>
                </a:r>
                <a:endParaRPr lang="en-US" sz="1800" dirty="0">
                  <a:effectLst/>
                </a:endParaRPr>
              </a:p>
            </c:rich>
          </c:tx>
          <c:layout>
            <c:manualLayout>
              <c:xMode val="edge"/>
              <c:yMode val="edge"/>
              <c:x val="0.000593953533586079"/>
              <c:y val="0.121317188511738"/>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2102821144"/>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legend>
      <c:legendPos val="t"/>
      <c:layout>
        <c:manualLayout>
          <c:xMode val="edge"/>
          <c:yMode val="edge"/>
          <c:x val="0.588457653730784"/>
          <c:y val="0.0"/>
          <c:w val="0.402449732845894"/>
          <c:h val="0.080726462290954"/>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0.17273</cdr:x>
      <cdr:y>0.60764</cdr:y>
    </cdr:from>
    <cdr:to>
      <cdr:x>0.27195</cdr:x>
      <cdr:y>0.69445</cdr:y>
    </cdr:to>
    <cdr:sp macro="" textlink="">
      <cdr:nvSpPr>
        <cdr:cNvPr id="4" name="Rectangle 3"/>
        <cdr:cNvSpPr/>
      </cdr:nvSpPr>
      <cdr:spPr>
        <a:xfrm xmlns:a="http://schemas.openxmlformats.org/drawingml/2006/main">
          <a:off x="1447800" y="2667000"/>
          <a:ext cx="831667" cy="3810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xmlns:a="http://schemas.openxmlformats.org/drawingml/2006/main">
          <a:pPr algn="ctr"/>
          <a:r>
            <a:rPr lang="en-US" sz="1400" dirty="0" smtClean="0">
              <a:solidFill>
                <a:schemeClr val="bg1"/>
              </a:solidFill>
            </a:rPr>
            <a:t>53/57</a:t>
          </a:r>
          <a:endParaRPr lang="en-US" sz="1400" dirty="0">
            <a:solidFill>
              <a:schemeClr val="bg1"/>
            </a:solidFill>
          </a:endParaRPr>
        </a:p>
      </cdr:txBody>
    </cdr:sp>
  </cdr:relSizeAnchor>
  <cdr:relSizeAnchor xmlns:cdr="http://schemas.openxmlformats.org/drawingml/2006/chartDrawing">
    <cdr:from>
      <cdr:x>0.39091</cdr:x>
      <cdr:y>0.60764</cdr:y>
    </cdr:from>
    <cdr:to>
      <cdr:x>0.49013</cdr:x>
      <cdr:y>0.69445</cdr:y>
    </cdr:to>
    <cdr:sp macro="" textlink="">
      <cdr:nvSpPr>
        <cdr:cNvPr id="5" name="Rectangle 4"/>
        <cdr:cNvSpPr/>
      </cdr:nvSpPr>
      <cdr:spPr>
        <a:xfrm xmlns:a="http://schemas.openxmlformats.org/drawingml/2006/main">
          <a:off x="3276600" y="2667000"/>
          <a:ext cx="831667" cy="3810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xmlns:a="http://schemas.openxmlformats.org/drawingml/2006/main">
          <a:pPr algn="ctr"/>
          <a:r>
            <a:rPr lang="en-US" sz="1400" dirty="0" smtClean="0">
              <a:solidFill>
                <a:schemeClr val="bg1"/>
              </a:solidFill>
            </a:rPr>
            <a:t>54/55</a:t>
          </a:r>
          <a:endParaRPr lang="en-US" sz="1400" dirty="0">
            <a:solidFill>
              <a:schemeClr val="bg1"/>
            </a:solidFill>
          </a:endParaRPr>
        </a:p>
      </cdr:txBody>
    </cdr:sp>
  </cdr:relSizeAnchor>
  <cdr:relSizeAnchor xmlns:cdr="http://schemas.openxmlformats.org/drawingml/2006/chartDrawing">
    <cdr:from>
      <cdr:x>0.60909</cdr:x>
      <cdr:y>0.60764</cdr:y>
    </cdr:from>
    <cdr:to>
      <cdr:x>0.70831</cdr:x>
      <cdr:y>0.69445</cdr:y>
    </cdr:to>
    <cdr:sp macro="" textlink="">
      <cdr:nvSpPr>
        <cdr:cNvPr id="6" name="Rectangle 5"/>
        <cdr:cNvSpPr/>
      </cdr:nvSpPr>
      <cdr:spPr>
        <a:xfrm xmlns:a="http://schemas.openxmlformats.org/drawingml/2006/main">
          <a:off x="5105400" y="2667000"/>
          <a:ext cx="831667" cy="3810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a:solidFill>
                <a:schemeClr val="bg1"/>
              </a:solidFill>
            </a:rPr>
            <a:t>39/45</a:t>
          </a:r>
        </a:p>
      </cdr:txBody>
    </cdr:sp>
  </cdr:relSizeAnchor>
  <cdr:relSizeAnchor xmlns:cdr="http://schemas.openxmlformats.org/drawingml/2006/chartDrawing">
    <cdr:from>
      <cdr:x>0.82727</cdr:x>
      <cdr:y>0.60764</cdr:y>
    </cdr:from>
    <cdr:to>
      <cdr:x>0.92649</cdr:x>
      <cdr:y>0.69445</cdr:y>
    </cdr:to>
    <cdr:sp macro="" textlink="">
      <cdr:nvSpPr>
        <cdr:cNvPr id="7" name="Rectangle 6"/>
        <cdr:cNvSpPr/>
      </cdr:nvSpPr>
      <cdr:spPr>
        <a:xfrm xmlns:a="http://schemas.openxmlformats.org/drawingml/2006/main">
          <a:off x="6934200" y="2667000"/>
          <a:ext cx="831667" cy="3810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a:solidFill>
                <a:schemeClr val="bg1"/>
              </a:solidFill>
            </a:rPr>
            <a:t>42/45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1922499"/>
            <a:ext cx="9157371" cy="3895344"/>
          </a:xfrm>
          <a:prstGeom prst="rect">
            <a:avLst/>
          </a:prstGeom>
        </p:spPr>
      </p:pic>
      <p:sp>
        <p:nvSpPr>
          <p:cNvPr id="16" name="Rectangle 15"/>
          <p:cNvSpPr/>
          <p:nvPr userDrawn="1"/>
        </p:nvSpPr>
        <p:spPr>
          <a:xfrm>
            <a:off x="479299" y="2057400"/>
            <a:ext cx="4092701" cy="369332"/>
          </a:xfrm>
          <a:prstGeom prst="rect">
            <a:avLst/>
          </a:prstGeom>
        </p:spPr>
        <p:txBody>
          <a:bodyPr wrap="square">
            <a:spAutoFit/>
          </a:bodyPr>
          <a:lstStyle/>
          <a:p>
            <a:pPr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Web</a:t>
            </a:r>
            <a:r>
              <a:rPr lang="en-US" sz="1800" cap="small" baseline="0"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 Study</a:t>
            </a:r>
            <a:endPar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endParaRPr>
          </a:p>
        </p:txBody>
      </p:sp>
      <p:grpSp>
        <p:nvGrpSpPr>
          <p:cNvPr id="21" name="Group 20"/>
          <p:cNvGrpSpPr>
            <a:grpSpLocks noChangeAspect="1"/>
          </p:cNvGrpSpPr>
          <p:nvPr userDrawn="1"/>
        </p:nvGrpSpPr>
        <p:grpSpPr>
          <a:xfrm>
            <a:off x="2597460" y="457201"/>
            <a:ext cx="910232" cy="908413"/>
            <a:chOff x="1573527" y="457200"/>
            <a:chExt cx="1093473" cy="1091294"/>
          </a:xfrm>
          <a:solidFill>
            <a:srgbClr val="C0504D"/>
          </a:solidFill>
        </p:grpSpPr>
        <p:sp>
          <p:nvSpPr>
            <p:cNvPr id="22" name="Dodecagon 2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 name="Group 65"/>
          <p:cNvGrpSpPr>
            <a:grpSpLocks noChangeAspect="1"/>
          </p:cNvGrpSpPr>
          <p:nvPr userDrawn="1"/>
        </p:nvGrpSpPr>
        <p:grpSpPr>
          <a:xfrm>
            <a:off x="5645460" y="457201"/>
            <a:ext cx="910232" cy="908413"/>
            <a:chOff x="4011927" y="457200"/>
            <a:chExt cx="1093473" cy="1091294"/>
          </a:xfrm>
          <a:solidFill>
            <a:srgbClr val="B36C34"/>
          </a:solidFill>
        </p:grpSpPr>
        <p:sp>
          <p:nvSpPr>
            <p:cNvPr id="67" name="Dodecagon 66"/>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Dodecagon 67"/>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odecagon 68"/>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decagon 69"/>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Dodecagon 70"/>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decagon 71"/>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decagon 72"/>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decagon 73"/>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Dodecagon 74"/>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odecagon 75"/>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decagon 76"/>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decagon 77"/>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Dodecagon 78"/>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Dodecagon 79"/>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Dodecagon 80"/>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Dodecagon 81"/>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Dodecagon 82"/>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Dodecagon 83"/>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1" name="Group 110"/>
          <p:cNvGrpSpPr>
            <a:grpSpLocks noChangeAspect="1"/>
          </p:cNvGrpSpPr>
          <p:nvPr userDrawn="1"/>
        </p:nvGrpSpPr>
        <p:grpSpPr>
          <a:xfrm>
            <a:off x="7169460" y="457201"/>
            <a:ext cx="910232" cy="908413"/>
            <a:chOff x="4011927" y="457200"/>
            <a:chExt cx="1093473" cy="1091294"/>
          </a:xfrm>
          <a:solidFill>
            <a:schemeClr val="accent4">
              <a:lumMod val="75000"/>
            </a:schemeClr>
          </a:solidFill>
        </p:grpSpPr>
        <p:sp>
          <p:nvSpPr>
            <p:cNvPr id="112" name="Dodecagon 111"/>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Dodecagon 112"/>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Dodecagon 113"/>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Dodecagon 114"/>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Dodecagon 115"/>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Dodecagon 116"/>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Dodecagon 117"/>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Dodecagon 118"/>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Dodecagon 119"/>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Dodecagon 120"/>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Dodecagon 121"/>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Dodecagon 122"/>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Dodecagon 123"/>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Dodecagon 124"/>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Dodecagon 125"/>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Dodecagon 126"/>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Dodecagon 127"/>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Dodecagon 128"/>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6" name="Group 155"/>
          <p:cNvGrpSpPr>
            <a:grpSpLocks noChangeAspect="1"/>
          </p:cNvGrpSpPr>
          <p:nvPr userDrawn="1"/>
        </p:nvGrpSpPr>
        <p:grpSpPr>
          <a:xfrm>
            <a:off x="1073460" y="457201"/>
            <a:ext cx="910232" cy="908413"/>
            <a:chOff x="1573527" y="457200"/>
            <a:chExt cx="1093473" cy="1091294"/>
          </a:xfrm>
          <a:solidFill>
            <a:schemeClr val="tx2"/>
          </a:solidFill>
        </p:grpSpPr>
        <p:sp>
          <p:nvSpPr>
            <p:cNvPr id="157" name="Dodecagon 156"/>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Dodecagon 157"/>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Dodecagon 158"/>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Dodecagon 159"/>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Dodecagon 160"/>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Dodecagon 161"/>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Dodecagon 162"/>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Dodecagon 163"/>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Dodecagon 164"/>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Dodecagon 165"/>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Dodecagon 166"/>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Dodecagon 167"/>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Dodecagon 168"/>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Dodecagon 169"/>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Dodecagon 170"/>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Dodecagon 171"/>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Dodecagon 172"/>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Dodecagon 173"/>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1" name="Group 200"/>
          <p:cNvGrpSpPr>
            <a:grpSpLocks noChangeAspect="1"/>
          </p:cNvGrpSpPr>
          <p:nvPr userDrawn="1"/>
        </p:nvGrpSpPr>
        <p:grpSpPr>
          <a:xfrm>
            <a:off x="4121460" y="457201"/>
            <a:ext cx="910232" cy="908413"/>
            <a:chOff x="1573527" y="457200"/>
            <a:chExt cx="1093473" cy="1091294"/>
          </a:xfrm>
          <a:solidFill>
            <a:srgbClr val="687E3C"/>
          </a:solidFill>
        </p:grpSpPr>
        <p:sp>
          <p:nvSpPr>
            <p:cNvPr id="202" name="Dodecagon 20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Dodecagon 20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Dodecagon 20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Dodecagon 20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Dodecagon 20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Dodecagon 20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Dodecagon 20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Dodecagon 20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Dodecagon 20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Dodecagon 21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Dodecagon 21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Dodecagon 21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Dodecagon 21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Dodecagon 21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Dodecagon 21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Dodecagon 21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Dodecagon 21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Dodecagon 21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6" name="Title 1"/>
          <p:cNvSpPr>
            <a:spLocks noGrp="1"/>
          </p:cNvSpPr>
          <p:nvPr>
            <p:ph type="ctrTitle" hasCustomPrompt="1"/>
          </p:nvPr>
        </p:nvSpPr>
        <p:spPr>
          <a:xfrm>
            <a:off x="431652" y="3318780"/>
            <a:ext cx="8314182" cy="1131570"/>
          </a:xfrm>
          <a:prstGeom prst="rect">
            <a:avLst/>
          </a:prstGeom>
        </p:spPr>
        <p:txBody>
          <a:bodyPr anchor="ctr" anchorCtr="0">
            <a:normAutofit/>
          </a:bodyPr>
          <a:lstStyle>
            <a:lvl1pPr algn="l">
              <a:defRPr sz="3600">
                <a:solidFill>
                  <a:schemeClr val="bg1"/>
                </a:solidFill>
              </a:defRPr>
            </a:lvl1pPr>
          </a:lstStyle>
          <a:p>
            <a:r>
              <a:rPr lang="en-US" dirty="0" smtClean="0"/>
              <a:t>Add title</a:t>
            </a:r>
            <a:endParaRPr lang="en-US" dirty="0"/>
          </a:p>
        </p:txBody>
      </p:sp>
      <p:sp>
        <p:nvSpPr>
          <p:cNvPr id="247" name="Text Placeholder 18"/>
          <p:cNvSpPr>
            <a:spLocks noGrp="1"/>
          </p:cNvSpPr>
          <p:nvPr>
            <p:ph type="body" sz="quarter" idx="10" hasCustomPrompt="1"/>
          </p:nvPr>
        </p:nvSpPr>
        <p:spPr>
          <a:xfrm>
            <a:off x="430890" y="5162255"/>
            <a:ext cx="8314944" cy="545592"/>
          </a:xfrm>
          <a:prstGeom prst="rect">
            <a:avLst/>
          </a:prstGeom>
        </p:spPr>
        <p:txBody>
          <a:bodyPr vert="horz" anchor="ctr"/>
          <a:lstStyle>
            <a:lvl1pPr marL="0" indent="0">
              <a:spcBef>
                <a:spcPts val="0"/>
              </a:spcBef>
              <a:buNone/>
              <a:defRPr sz="1400" baseline="0">
                <a:solidFill>
                  <a:schemeClr val="accent5">
                    <a:lumMod val="20000"/>
                    <a:lumOff val="80000"/>
                  </a:schemeClr>
                </a:solidFill>
                <a:latin typeface="Arial"/>
              </a:defRPr>
            </a:lvl1pPr>
          </a:lstStyle>
          <a:p>
            <a:pPr lvl="0"/>
            <a:r>
              <a:rPr lang="en-US" dirty="0" smtClean="0"/>
              <a:t>Add Presenter Information</a:t>
            </a:r>
          </a:p>
        </p:txBody>
      </p:sp>
      <p:grpSp>
        <p:nvGrpSpPr>
          <p:cNvPr id="248" name="Group 247"/>
          <p:cNvGrpSpPr>
            <a:grpSpLocks noChangeAspect="1"/>
          </p:cNvGrpSpPr>
          <p:nvPr userDrawn="1"/>
        </p:nvGrpSpPr>
        <p:grpSpPr>
          <a:xfrm>
            <a:off x="2861580" y="2150932"/>
            <a:ext cx="223524" cy="223072"/>
            <a:chOff x="1573527" y="457200"/>
            <a:chExt cx="1093473" cy="1091294"/>
          </a:xfrm>
          <a:solidFill>
            <a:srgbClr val="FFFFFF"/>
          </a:solidFill>
        </p:grpSpPr>
        <p:sp>
          <p:nvSpPr>
            <p:cNvPr id="249" name="Dodecagon 248"/>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Dodecagon 249"/>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Dodecagon 250"/>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Dodecagon 251"/>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Dodecagon 252"/>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Dodecagon 253"/>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Dodecagon 254"/>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Dodecagon 255"/>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Dodecagon 256"/>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Dodecagon 257"/>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Dodecagon 258"/>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Dodecagon 259"/>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Dodecagon 260"/>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Dodecagon 261"/>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Dodecagon 262"/>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Dodecagon 263"/>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Dodecagon 264"/>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Dodecagon 265"/>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3" name="Rectangle 292"/>
          <p:cNvSpPr/>
          <p:nvPr userDrawn="1"/>
        </p:nvSpPr>
        <p:spPr>
          <a:xfrm>
            <a:off x="3123619" y="2057400"/>
            <a:ext cx="4092701" cy="369332"/>
          </a:xfrm>
          <a:prstGeom prst="rect">
            <a:avLst/>
          </a:prstGeom>
        </p:spPr>
        <p:txBody>
          <a:bodyPr wrap="square">
            <a:spAutoFit/>
          </a:bodyPr>
          <a:lstStyle/>
          <a:p>
            <a:pPr algn="l"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C Online</a:t>
            </a:r>
          </a:p>
        </p:txBody>
      </p:sp>
    </p:spTree>
    <p:extLst>
      <p:ext uri="{BB962C8B-B14F-4D97-AF65-F5344CB8AC3E}">
        <p14:creationId xmlns:p14="http://schemas.microsoft.com/office/powerpoint/2010/main" val="4250899186"/>
      </p:ext>
    </p:extLst>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6"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 Slide: click to add title</a:t>
            </a:r>
            <a:endParaRPr lang="en-US" dirty="0"/>
          </a:p>
        </p:txBody>
      </p:sp>
      <p:sp>
        <p:nvSpPr>
          <p:cNvPr id="8" name="Rectangle 3"/>
          <p:cNvSpPr>
            <a:spLocks noChangeArrowheads="1"/>
          </p:cNvSpPr>
          <p:nvPr/>
        </p:nvSpPr>
        <p:spPr bwMode="invGray">
          <a:xfrm>
            <a:off x="-5588" y="1386845"/>
            <a:ext cx="9162288" cy="365755"/>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457200">
              <a:lnSpc>
                <a:spcPct val="85000"/>
              </a:lnSpc>
            </a:pP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9" name="Text Placeholder 2"/>
          <p:cNvSpPr>
            <a:spLocks noGrp="1"/>
          </p:cNvSpPr>
          <p:nvPr>
            <p:ph type="body" idx="10" hasCustomPrompt="1"/>
          </p:nvPr>
        </p:nvSpPr>
        <p:spPr>
          <a:xfrm>
            <a:off x="0" y="1386843"/>
            <a:ext cx="9144000" cy="359663"/>
          </a:xfrm>
          <a:prstGeom prst="rect">
            <a:avLst/>
          </a:prstGeom>
        </p:spPr>
        <p:txBody>
          <a:bodyPr anchor="b">
            <a:noAutofit/>
          </a:bodyPr>
          <a:lstStyle>
            <a:lvl1pPr marL="0" indent="0" algn="ctr">
              <a:buNone/>
              <a:defRPr sz="20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3"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2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10"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600" baseline="0">
                <a:solidFill>
                  <a:schemeClr val="bg1"/>
                </a:solidFill>
              </a:defRPr>
            </a:lvl1pPr>
          </a:lstStyle>
          <a:p>
            <a:r>
              <a:rPr lang="en-US" dirty="0" smtClean="0"/>
              <a:t>Data/Image slide two line title: click to add title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654219"/>
      </p:ext>
    </p:extLst>
  </p:cSld>
  <p:clrMapOvr>
    <a:masterClrMapping/>
  </p:clrMapOvr>
  <p:transition xmlns:p14="http://schemas.microsoft.com/office/powerpoint/2010/mai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sp>
        <p:nvSpPr>
          <p:cNvPr id="18" name="Rectangle 17"/>
          <p:cNvSpPr/>
          <p:nvPr userDrawn="1"/>
        </p:nvSpPr>
        <p:spPr>
          <a:xfrm>
            <a:off x="0" y="1295401"/>
            <a:ext cx="9162288" cy="5590031"/>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2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4" name="Title 1"/>
          <p:cNvSpPr>
            <a:spLocks noGrp="1"/>
          </p:cNvSpPr>
          <p:nvPr>
            <p:ph type="title"/>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Click to edit Master title style</a:t>
            </a:r>
            <a:endParaRPr lang="en-US" dirty="0"/>
          </a:p>
        </p:txBody>
      </p:sp>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602427498"/>
      </p:ext>
    </p:extLst>
  </p:cSld>
  <p:clrMapOvr>
    <a:masterClrMapping/>
  </p:clrMapOvr>
  <p:transition xmlns:p14="http://schemas.microsoft.com/office/powerpoint/2010/mai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917713818"/>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A">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2" name="Title 1"/>
          <p:cNvSpPr>
            <a:spLocks noGrp="1"/>
          </p:cNvSpPr>
          <p:nvPr>
            <p:ph type="title" hasCustomPrompt="1"/>
          </p:nvPr>
        </p:nvSpPr>
        <p:spPr>
          <a:xfrm>
            <a:off x="533401" y="3276600"/>
            <a:ext cx="8077200" cy="1238250"/>
          </a:xfrm>
          <a:prstGeom prst="rect">
            <a:avLst/>
          </a:prstGeom>
        </p:spPr>
        <p:txBody>
          <a:bodyPr tIns="0" anchor="t">
            <a:normAutofit/>
          </a:bodyPr>
          <a:lstStyle>
            <a:lvl1pPr algn="ctr">
              <a:defRPr sz="3200" b="0" cap="none">
                <a:solidFill>
                  <a:srgbClr val="003A78"/>
                </a:solidFill>
              </a:defRPr>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533401" y="2476500"/>
            <a:ext cx="8077200" cy="790576"/>
          </a:xfrm>
          <a:prstGeom prst="rect">
            <a:avLst/>
          </a:prstGeom>
        </p:spPr>
        <p:txBody>
          <a:bodyPr bIns="0" anchor="b"/>
          <a:lstStyle>
            <a:lvl1pPr marL="0" indent="0" algn="ctr">
              <a:buNone/>
              <a:defRPr sz="20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HEADER TEXT</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13" name="Straight Connector 1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grpSp>
        <p:nvGrpSpPr>
          <p:cNvPr id="4" name="Group 3"/>
          <p:cNvGrpSpPr/>
          <p:nvPr userDrawn="1"/>
        </p:nvGrpSpPr>
        <p:grpSpPr>
          <a:xfrm>
            <a:off x="7740233" y="6336972"/>
            <a:ext cx="1399539" cy="494594"/>
            <a:chOff x="7740233" y="6336972"/>
            <a:chExt cx="1399539" cy="494594"/>
          </a:xfrm>
        </p:grpSpPr>
        <p:sp>
          <p:nvSpPr>
            <p:cNvPr id="11" name="Rectangle 10"/>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8" name="Rectangle 17"/>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9" name="Group 18"/>
            <p:cNvGrpSpPr/>
            <p:nvPr/>
          </p:nvGrpSpPr>
          <p:grpSpPr>
            <a:xfrm>
              <a:off x="7740233" y="6413546"/>
              <a:ext cx="354457" cy="350649"/>
              <a:chOff x="7752933" y="6426246"/>
              <a:chExt cx="354457" cy="350649"/>
            </a:xfrm>
          </p:grpSpPr>
          <p:sp>
            <p:nvSpPr>
              <p:cNvPr id="20" name="Dodecagon 19"/>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00325"/>
            <a:ext cx="3657600" cy="685800"/>
          </a:xfrm>
          <a:prstGeom prst="rect">
            <a:avLst/>
          </a:prstGeom>
        </p:spPr>
        <p:txBody>
          <a:bodyPr tIns="0" anchor="t">
            <a:normAutofit/>
          </a:bodyPr>
          <a:lstStyle>
            <a:lvl1pPr algn="l">
              <a:defRPr sz="3200" b="0" cap="none">
                <a:solidFill>
                  <a:srgbClr val="003A78"/>
                </a:solidFill>
              </a:defRPr>
            </a:lvl1pPr>
          </a:lstStyle>
          <a:p>
            <a:r>
              <a:rPr lang="en-US" dirty="0" smtClean="0"/>
              <a:t>Title</a:t>
            </a:r>
            <a:endParaRPr lang="en-US" dirty="0"/>
          </a:p>
        </p:txBody>
      </p:sp>
      <p:sp>
        <p:nvSpPr>
          <p:cNvPr id="3" name="Text Placeholder 2"/>
          <p:cNvSpPr>
            <a:spLocks noGrp="1"/>
          </p:cNvSpPr>
          <p:nvPr>
            <p:ph type="body" idx="1" hasCustomPrompt="1"/>
          </p:nvPr>
        </p:nvSpPr>
        <p:spPr>
          <a:xfrm>
            <a:off x="533400" y="2028825"/>
            <a:ext cx="3657600" cy="533400"/>
          </a:xfrm>
          <a:prstGeom prst="rect">
            <a:avLst/>
          </a:prstGeom>
        </p:spPr>
        <p:txBody>
          <a:bodyPr bIns="0" anchor="b"/>
          <a:lstStyle>
            <a:lvl1pPr marL="0" indent="0" algn="l">
              <a:buNone/>
              <a:defRPr sz="24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subtitle</a:t>
            </a:r>
          </a:p>
        </p:txBody>
      </p:sp>
      <p:sp>
        <p:nvSpPr>
          <p:cNvPr id="14" name="Rectangle 13"/>
          <p:cNvSpPr/>
          <p:nvPr/>
        </p:nvSpPr>
        <p:spPr>
          <a:xfrm>
            <a:off x="9525" y="3429002"/>
            <a:ext cx="4572001" cy="1612899"/>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88933" y="1828800"/>
            <a:ext cx="4572001" cy="1581150"/>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6"/>
          <p:cNvSpPr>
            <a:spLocks noGrp="1"/>
          </p:cNvSpPr>
          <p:nvPr>
            <p:ph sz="quarter" idx="10" hasCustomPrompt="1"/>
          </p:nvPr>
        </p:nvSpPr>
        <p:spPr>
          <a:xfrm>
            <a:off x="4876800" y="3581400"/>
            <a:ext cx="3962400" cy="1219200"/>
          </a:xfrm>
          <a:prstGeom prst="rect">
            <a:avLst/>
          </a:prstGeom>
        </p:spPr>
        <p:txBody>
          <a:bodyPr/>
          <a:lstStyle>
            <a:lvl1pPr marL="228600" indent="-228600">
              <a:defRPr sz="2000">
                <a:solidFill>
                  <a:srgbClr val="003A78"/>
                </a:solidFill>
              </a:defRPr>
            </a:lvl1pPr>
          </a:lstStyle>
          <a:p>
            <a:pPr lvl="0"/>
            <a:r>
              <a:rPr lang="en-US" dirty="0" smtClean="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1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cxnSp>
        <p:nvCxnSpPr>
          <p:cNvPr id="21" name="Straight Connector 20"/>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23" name="Straight Connector 2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7740233" y="6336972"/>
            <a:ext cx="1399539" cy="494594"/>
            <a:chOff x="7740233" y="6336972"/>
            <a:chExt cx="1399539" cy="494594"/>
          </a:xfrm>
        </p:grpSpPr>
        <p:sp>
          <p:nvSpPr>
            <p:cNvPr id="16" name="Rectangle 15"/>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24" name="Rectangle 23"/>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25" name="Group 24"/>
            <p:cNvGrpSpPr/>
            <p:nvPr/>
          </p:nvGrpSpPr>
          <p:grpSpPr>
            <a:xfrm>
              <a:off x="7740233" y="6413546"/>
              <a:ext cx="354457" cy="350649"/>
              <a:chOff x="7752933" y="6426246"/>
              <a:chExt cx="354457" cy="350649"/>
            </a:xfrm>
          </p:grpSpPr>
          <p:sp>
            <p:nvSpPr>
              <p:cNvPr id="26" name="Dodecagon 25"/>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decagon 39"/>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Dodecagon 40"/>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Dodecagon 41"/>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Dodecagon 42"/>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C">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2794000"/>
            <a:ext cx="9143999" cy="1295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806700"/>
            <a:ext cx="8686800" cy="1274826"/>
          </a:xfrm>
          <a:prstGeom prst="rect">
            <a:avLst/>
          </a:prstGeom>
        </p:spPr>
        <p:txBody>
          <a:bodyPr tIns="0" anchor="ctr">
            <a:normAutofit/>
          </a:bodyPr>
          <a:lstStyle>
            <a:lvl1pPr algn="ctr">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4487319"/>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457706"/>
          </a:xfrm>
          <a:prstGeom prst="rect">
            <a:avLst/>
          </a:prstGeom>
        </p:spPr>
        <p:txBody>
          <a:bodyPr tIns="0" anchor="ctr">
            <a:normAutofit/>
          </a:bodyPr>
          <a:lstStyle>
            <a:lvl1pPr algn="ctr">
              <a:lnSpc>
                <a:spcPts val="3600"/>
              </a:lnSpc>
              <a:spcBef>
                <a:spcPts val="800"/>
              </a:spcBef>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5" name="Title 1"/>
          <p:cNvSpPr txBox="1">
            <a:spLocks/>
          </p:cNvSpPr>
          <p:nvPr userDrawn="1"/>
        </p:nvSpPr>
        <p:spPr>
          <a:xfrm>
            <a:off x="228600" y="-4763"/>
            <a:ext cx="8610600" cy="309563"/>
          </a:xfrm>
          <a:prstGeom prst="rect">
            <a:avLst/>
          </a:prstGeom>
        </p:spPr>
        <p:txBody>
          <a:bodyPr tIns="0" anchor="ctr">
            <a:noAutofit/>
          </a:bodyPr>
          <a:lstStyle>
            <a:lvl1pPr algn="ctr" defTabSz="914400" rtl="0" eaLnBrk="1" latinLnBrk="0" hangingPunct="1">
              <a:spcBef>
                <a:spcPct val="0"/>
              </a:spcBef>
              <a:buNone/>
              <a:defRPr sz="3200" b="0" kern="1200" cap="none">
                <a:solidFill>
                  <a:schemeClr val="tx2"/>
                </a:solidFill>
                <a:latin typeface="+mj-lt"/>
                <a:ea typeface="+mj-ea"/>
                <a:cs typeface="+mj-cs"/>
              </a:defRPr>
            </a:lvl1pPr>
          </a:lstStyle>
          <a:p>
            <a:pPr algn="l"/>
            <a:endParaRPr lang="en-US" sz="1600" dirty="0">
              <a:solidFill>
                <a:srgbClr val="D3E5FF"/>
              </a:solidFill>
            </a:endParaRPr>
          </a:p>
        </p:txBody>
      </p:sp>
      <p:sp>
        <p:nvSpPr>
          <p:cNvPr id="66"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444224999"/>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640586"/>
          </a:xfrm>
          <a:prstGeom prst="rect">
            <a:avLst/>
          </a:prstGeom>
        </p:spPr>
        <p:txBody>
          <a:bodyPr tIns="0" anchor="ctr">
            <a:normAutofit/>
          </a:bodyPr>
          <a:lstStyle>
            <a:lvl1pPr algn="ctr">
              <a:lnSpc>
                <a:spcPts val="2800"/>
              </a:lnSpc>
              <a:spcBef>
                <a:spcPts val="1800"/>
              </a:spcBef>
              <a:defRPr sz="3200" b="0" cap="none">
                <a:solidFill>
                  <a:schemeClr val="tx2"/>
                </a:solidFill>
              </a:defRPr>
            </a:lvl1pPr>
          </a:lstStyle>
          <a:p>
            <a:r>
              <a:rPr lang="en-US" dirty="0" smtClean="0"/>
              <a:t>Two-Line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1"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4"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179923076"/>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Slide: click to add title</a:t>
            </a:r>
            <a:endParaRPr lang="en-US" dirty="0"/>
          </a:p>
        </p:txBody>
      </p:sp>
      <p:sp>
        <p:nvSpPr>
          <p:cNvPr id="4" name="Content Placeholder 3"/>
          <p:cNvSpPr>
            <a:spLocks noGrp="1"/>
          </p:cNvSpPr>
          <p:nvPr>
            <p:ph sz="half" idx="2" hasCustomPrompt="1"/>
          </p:nvPr>
        </p:nvSpPr>
        <p:spPr>
          <a:xfrm>
            <a:off x="323850" y="1587500"/>
            <a:ext cx="85153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and Data/Image Slide: click to add title</a:t>
            </a:r>
            <a:endParaRPr lang="en-US" dirty="0"/>
          </a:p>
        </p:txBody>
      </p:sp>
      <p:sp>
        <p:nvSpPr>
          <p:cNvPr id="4" name="Content Placeholder 3"/>
          <p:cNvSpPr>
            <a:spLocks noGrp="1"/>
          </p:cNvSpPr>
          <p:nvPr>
            <p:ph sz="half" idx="2" hasCustomPrompt="1"/>
          </p:nvPr>
        </p:nvSpPr>
        <p:spPr>
          <a:xfrm>
            <a:off x="323850" y="1587500"/>
            <a:ext cx="40957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260036"/>
      </p:ext>
    </p:extLst>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7740233" y="6336972"/>
            <a:ext cx="1399539" cy="494594"/>
            <a:chOff x="7752933" y="6349672"/>
            <a:chExt cx="1399539" cy="494594"/>
          </a:xfrm>
        </p:grpSpPr>
        <p:sp>
          <p:nvSpPr>
            <p:cNvPr id="5" name="Rectangle 4"/>
            <p:cNvSpPr/>
            <p:nvPr/>
          </p:nvSpPr>
          <p:spPr>
            <a:xfrm>
              <a:off x="8006814" y="63496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1B2328"/>
                  </a:solidFill>
                  <a:latin typeface="Myriad Pro"/>
                  <a:cs typeface="Myriad Pro"/>
                </a:rPr>
                <a:t>Hepatitis</a:t>
              </a:r>
              <a:endParaRPr lang="en-US" sz="1800" dirty="0">
                <a:solidFill>
                  <a:srgbClr val="1B2328"/>
                </a:solidFill>
                <a:latin typeface="Myriad Pro"/>
                <a:cs typeface="Myriad Pro"/>
              </a:endParaRPr>
            </a:p>
          </p:txBody>
        </p:sp>
        <p:sp>
          <p:nvSpPr>
            <p:cNvPr id="6" name="Rectangle 5"/>
            <p:cNvSpPr/>
            <p:nvPr/>
          </p:nvSpPr>
          <p:spPr>
            <a:xfrm>
              <a:off x="8115309" y="65394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E3729"/>
                  </a:solidFill>
                  <a:latin typeface="Myriad Pro"/>
                  <a:cs typeface="Myriad Pro"/>
                </a:rPr>
                <a:t>web study</a:t>
              </a:r>
              <a:endParaRPr lang="en-US" sz="1300" dirty="0">
                <a:solidFill>
                  <a:srgbClr val="CE3729"/>
                </a:solidFill>
                <a:latin typeface="Myriad Pro"/>
                <a:cs typeface="Myriad Pro"/>
              </a:endParaRPr>
            </a:p>
          </p:txBody>
        </p:sp>
        <p:grpSp>
          <p:nvGrpSpPr>
            <p:cNvPr id="7" name="Group 6"/>
            <p:cNvGrpSpPr/>
            <p:nvPr/>
          </p:nvGrpSpPr>
          <p:grpSpPr>
            <a:xfrm>
              <a:off x="7752933" y="6426246"/>
              <a:ext cx="354457" cy="350649"/>
              <a:chOff x="7752933" y="6426246"/>
              <a:chExt cx="354457" cy="350649"/>
            </a:xfrm>
          </p:grpSpPr>
          <p:sp>
            <p:nvSpPr>
              <p:cNvPr id="8" name="Dodecagon 7"/>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decagon 8"/>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decagon 9"/>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decagon 10"/>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decagon 11"/>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decagon 12"/>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 bg1="lt1" tx1="dk1" bg2="lt2" tx2="dk2" accent1="accent1" accent2="accent2" accent3="accent3" accent4="accent4" accent5="accent5" accent6="accent6" hlink="hlink" folHlink="folHlink"/>
  <p:sldLayoutIdLst>
    <p:sldLayoutId id="2147483697" r:id="rId1"/>
    <p:sldLayoutId id="2147483663" r:id="rId2"/>
    <p:sldLayoutId id="2147483664" r:id="rId3"/>
    <p:sldLayoutId id="2147483686" r:id="rId4"/>
    <p:sldLayoutId id="2147483691" r:id="rId5"/>
    <p:sldLayoutId id="2147483695" r:id="rId6"/>
    <p:sldLayoutId id="2147483665" r:id="rId7"/>
    <p:sldLayoutId id="2147483689" r:id="rId8"/>
    <p:sldLayoutId id="2147483666" r:id="rId9"/>
    <p:sldLayoutId id="2147483668" r:id="rId10"/>
    <p:sldLayoutId id="2147483688" r:id="rId11"/>
    <p:sldLayoutId id="2147483687" r:id="rId12"/>
    <p:sldLayoutId id="2147483690" r:id="rId13"/>
  </p:sldLayoutIdLst>
  <p:transition xmlns:p14="http://schemas.microsoft.com/office/powerpoint/2010/mai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chart" Target="../charts/char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chart" Target="../charts/char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chart" Target="../charts/char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chart" Target="../charts/char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chart" Target="../charts/char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chart" Target="../charts/char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chart" Target="../charts/char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chart" Target="../charts/char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hepatitisc.uw.edu" TargetMode="External"/><Relationship Id="rId3" Type="http://schemas.openxmlformats.org/officeDocument/2006/relationships/hyperlink" Target="http://depts.washington.edu/hepstud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err="1" smtClean="0"/>
              <a:t>Daclatasvir</a:t>
            </a:r>
            <a:r>
              <a:rPr lang="en-US" dirty="0" smtClean="0"/>
              <a:t> (</a:t>
            </a:r>
            <a:r>
              <a:rPr lang="en-US" i="1" dirty="0" err="1" smtClean="0"/>
              <a:t>Daklinza</a:t>
            </a:r>
            <a:r>
              <a:rPr lang="en-US" dirty="0" smtClean="0"/>
              <a:t>)</a:t>
            </a:r>
            <a:endParaRPr lang="en-US" dirty="0"/>
          </a:p>
        </p:txBody>
      </p:sp>
      <p:sp>
        <p:nvSpPr>
          <p:cNvPr id="3" name="Text Placeholder 2"/>
          <p:cNvSpPr>
            <a:spLocks noGrp="1"/>
          </p:cNvSpPr>
          <p:nvPr>
            <p:ph type="body" sz="quarter" idx="10"/>
          </p:nvPr>
        </p:nvSpPr>
        <p:spPr/>
        <p:txBody>
          <a:bodyPr/>
          <a:lstStyle/>
          <a:p>
            <a:r>
              <a:rPr lang="en-US" dirty="0"/>
              <a:t>Prepared by: </a:t>
            </a:r>
            <a:r>
              <a:rPr lang="en-US" dirty="0" smtClean="0"/>
              <a:t>H. Nina Kim, MD MSc and David </a:t>
            </a:r>
            <a:r>
              <a:rPr lang="en-US" dirty="0" err="1" smtClean="0"/>
              <a:t>Spach</a:t>
            </a:r>
            <a:r>
              <a:rPr lang="en-US" dirty="0" smtClean="0"/>
              <a:t>, MD</a:t>
            </a:r>
          </a:p>
          <a:p>
            <a:r>
              <a:rPr lang="en-US" dirty="0" smtClean="0">
                <a:cs typeface="Arial"/>
              </a:rPr>
              <a:t>Last </a:t>
            </a:r>
            <a:r>
              <a:rPr lang="en-US" dirty="0">
                <a:cs typeface="Arial"/>
              </a:rPr>
              <a:t>Updated: </a:t>
            </a:r>
            <a:r>
              <a:rPr lang="en-US" dirty="0" smtClean="0">
                <a:cs typeface="Arial"/>
              </a:rPr>
              <a:t>July </a:t>
            </a:r>
            <a:r>
              <a:rPr lang="en-US" dirty="0" smtClean="0">
                <a:cs typeface="Arial"/>
              </a:rPr>
              <a:t>27, </a:t>
            </a:r>
            <a:r>
              <a:rPr lang="en-US" dirty="0" smtClean="0">
                <a:cs typeface="Arial"/>
              </a:rPr>
              <a:t>2015</a:t>
            </a:r>
            <a:endParaRPr lang="en-US" dirty="0"/>
          </a:p>
        </p:txBody>
      </p:sp>
    </p:spTree>
    <p:extLst>
      <p:ext uri="{BB962C8B-B14F-4D97-AF65-F5344CB8AC3E}">
        <p14:creationId xmlns:p14="http://schemas.microsoft.com/office/powerpoint/2010/main" val="1289210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err="1"/>
              <a:t>Daclatasvir</a:t>
            </a:r>
            <a:r>
              <a:rPr lang="en-US" sz="2400" dirty="0"/>
              <a:t> </a:t>
            </a:r>
            <a:r>
              <a:rPr lang="en-US" sz="2400" dirty="0" smtClean="0"/>
              <a:t>+ </a:t>
            </a:r>
            <a:r>
              <a:rPr lang="en-US" sz="2400" dirty="0" err="1" smtClean="0"/>
              <a:t>Sofosbuvir</a:t>
            </a:r>
            <a:r>
              <a:rPr lang="en-US" sz="2400" dirty="0" smtClean="0"/>
              <a:t> in Genotype </a:t>
            </a:r>
            <a:r>
              <a:rPr lang="en-US" sz="2400" dirty="0"/>
              <a:t>3</a:t>
            </a:r>
            <a:br>
              <a:rPr lang="en-US" sz="2400" dirty="0"/>
            </a:br>
            <a:r>
              <a:rPr lang="en-US" dirty="0" smtClean="0"/>
              <a:t>ALLY-3 Study</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r>
              <a:rPr lang="en-US" b="1" dirty="0" smtClean="0">
                <a:solidFill>
                  <a:schemeClr val="accent5">
                    <a:lumMod val="20000"/>
                    <a:lumOff val="80000"/>
                  </a:schemeClr>
                </a:solidFill>
              </a:rPr>
              <a:t>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a:t>
            </a:r>
            <a:r>
              <a:rPr lang="en-US" sz="1400" dirty="0" smtClean="0">
                <a:solidFill>
                  <a:schemeClr val="bg1"/>
                </a:solidFill>
                <a:latin typeface="Arial"/>
                <a:cs typeface="Arial"/>
              </a:rPr>
              <a:t>Naïve </a:t>
            </a:r>
            <a:r>
              <a:rPr lang="en-US" sz="1400" dirty="0">
                <a:solidFill>
                  <a:schemeClr val="bg1"/>
                </a:solidFill>
                <a:latin typeface="Arial"/>
                <a:cs typeface="Arial"/>
              </a:rPr>
              <a:t>and </a:t>
            </a:r>
            <a:r>
              <a:rPr lang="en-US" sz="1400" dirty="0" smtClean="0">
                <a:solidFill>
                  <a:schemeClr val="bg1"/>
                </a:solidFill>
                <a:latin typeface="Arial"/>
                <a:cs typeface="Arial"/>
              </a:rPr>
              <a:t>Treatment-Experienced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a:cs typeface="Arial"/>
              </a:rPr>
              <a:t>Nelson DR, </a:t>
            </a:r>
            <a:r>
              <a:rPr lang="en-US" sz="1400" dirty="0">
                <a:latin typeface="Arial"/>
                <a:cs typeface="Arial"/>
              </a:rPr>
              <a:t>et al</a:t>
            </a:r>
            <a:r>
              <a:rPr lang="en-US" sz="1400" dirty="0" smtClean="0">
                <a:latin typeface="Arial"/>
                <a:cs typeface="Arial"/>
              </a:rPr>
              <a:t>. </a:t>
            </a:r>
            <a:r>
              <a:rPr lang="en-US" sz="1400" dirty="0" err="1" smtClean="0">
                <a:latin typeface="Arial"/>
                <a:cs typeface="Arial"/>
              </a:rPr>
              <a:t>Hepatology</a:t>
            </a:r>
            <a:r>
              <a:rPr lang="en-US" sz="1400" dirty="0" smtClean="0">
                <a:latin typeface="Arial"/>
                <a:cs typeface="Arial"/>
              </a:rPr>
              <a:t> 2015;61:1127-35.</a:t>
            </a:r>
            <a:endParaRPr lang="en-US" sz="1400" dirty="0">
              <a:latin typeface="Arial"/>
              <a:cs typeface="Arial"/>
            </a:endParaRPr>
          </a:p>
        </p:txBody>
      </p:sp>
    </p:spTree>
    <p:extLst>
      <p:ext uri="{BB962C8B-B14F-4D97-AF65-F5344CB8AC3E}">
        <p14:creationId xmlns:p14="http://schemas.microsoft.com/office/powerpoint/2010/main" val="314870524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smtClean="0"/>
              <a:t>Nelson DR, et al. </a:t>
            </a:r>
            <a:r>
              <a:rPr lang="en-US" dirty="0" err="1" smtClean="0"/>
              <a:t>Hepatology</a:t>
            </a:r>
            <a:r>
              <a:rPr lang="en-US" dirty="0"/>
              <a:t> </a:t>
            </a:r>
            <a:r>
              <a:rPr lang="en-US" dirty="0" smtClean="0"/>
              <a:t>2015;61:1127-35.</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rPr>
              <a:t>Daclatasvir</a:t>
            </a:r>
            <a:r>
              <a:rPr lang="en-US" sz="2400" dirty="0" smtClean="0">
                <a:solidFill>
                  <a:schemeClr val="accent5">
                    <a:lumMod val="20000"/>
                    <a:lumOff val="80000"/>
                  </a:schemeClr>
                </a:solidFill>
              </a:rPr>
              <a:t> + </a:t>
            </a:r>
            <a:r>
              <a:rPr lang="en-US" sz="2400" dirty="0" err="1">
                <a:solidFill>
                  <a:schemeClr val="accent5">
                    <a:lumMod val="20000"/>
                    <a:lumOff val="80000"/>
                  </a:schemeClr>
                </a:solidFill>
              </a:rPr>
              <a:t>Sofosbuvir</a:t>
            </a:r>
            <a:r>
              <a:rPr lang="en-US" sz="2400" dirty="0">
                <a:solidFill>
                  <a:schemeClr val="accent5">
                    <a:lumMod val="20000"/>
                    <a:lumOff val="80000"/>
                  </a:schemeClr>
                </a:solidFill>
              </a:rPr>
              <a:t> </a:t>
            </a:r>
            <a:r>
              <a:rPr lang="en-US" sz="2400" dirty="0" smtClean="0">
                <a:solidFill>
                  <a:schemeClr val="accent5">
                    <a:lumMod val="20000"/>
                    <a:lumOff val="80000"/>
                  </a:schemeClr>
                </a:solidFill>
              </a:rPr>
              <a:t>for 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3</a:t>
            </a:r>
            <a:r>
              <a:rPr lang="en-US" sz="2400" dirty="0"/>
              <a:t/>
            </a:r>
            <a:br>
              <a:rPr lang="en-US" sz="2400" dirty="0"/>
            </a:br>
            <a:r>
              <a:rPr lang="en-US" sz="2400" dirty="0" smtClean="0"/>
              <a:t>ALLY-3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527862027"/>
              </p:ext>
            </p:extLst>
          </p:nvPr>
        </p:nvGraphicFramePr>
        <p:xfrm>
          <a:off x="361950" y="1415236"/>
          <a:ext cx="8420100" cy="4904697"/>
        </p:xfrm>
        <a:graphic>
          <a:graphicData uri="http://schemas.openxmlformats.org/drawingml/2006/table">
            <a:tbl>
              <a:tblPr>
                <a:effectLst>
                  <a:outerShdw blurRad="38100" dist="38100" dir="2700000">
                    <a:srgbClr val="000000">
                      <a:alpha val="50000"/>
                    </a:srgbClr>
                  </a:outerShdw>
                </a:effectLst>
              </a:tblPr>
              <a:tblGrid>
                <a:gridCol w="8420100"/>
              </a:tblGrid>
              <a:tr h="397787">
                <a:tc>
                  <a:txBody>
                    <a:bodyPr/>
                    <a:lstStyle/>
                    <a:p>
                      <a:pPr marL="0" marR="0" lvl="0" indent="0" algn="l" defTabSz="457200" rtl="0" eaLnBrk="0" fontAlgn="base" latinLnBrk="0" hangingPunct="0">
                        <a:lnSpc>
                          <a:spcPts val="2300"/>
                        </a:lnSpc>
                        <a:spcBef>
                          <a:spcPts val="1200"/>
                        </a:spcBef>
                        <a:spcAft>
                          <a:spcPct val="0"/>
                        </a:spcAft>
                        <a:buClr>
                          <a:srgbClr val="7592A4"/>
                        </a:buClr>
                        <a:buSzPct val="80000"/>
                        <a:buFontTx/>
                        <a:buNone/>
                        <a:tabLst/>
                      </a:pPr>
                      <a:r>
                        <a:rPr kumimoji="0" lang="en-US" sz="1800" b="1" i="0" u="none" strike="noStrike" cap="none" normalizeH="0" baseline="0" dirty="0" err="1" smtClean="0">
                          <a:ln>
                            <a:noFill/>
                          </a:ln>
                          <a:solidFill>
                            <a:srgbClr val="FFFFFF"/>
                          </a:solidFill>
                          <a:effectLst/>
                          <a:latin typeface="Arial"/>
                          <a:ea typeface="ＭＳ Ｐゴシック" pitchFamily="-108" charset="-128"/>
                          <a:cs typeface="Arial"/>
                        </a:rPr>
                        <a:t>Daclatasvir</a:t>
                      </a: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 + Sofosbuvir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479013">
                <a:tc>
                  <a:txBody>
                    <a:bodyPr/>
                    <a:lstStyle/>
                    <a:p>
                      <a:pPr marL="192024" marR="0" lvl="0" indent="-192024" algn="l" defTabSz="457200" rtl="0" eaLnBrk="1" fontAlgn="base" latinLnBrk="0" hangingPunct="1">
                        <a:lnSpc>
                          <a:spcPts val="2300"/>
                        </a:lnSpc>
                        <a:spcBef>
                          <a:spcPts val="12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Phase 3 open-label two-cohort study of </a:t>
                      </a:r>
                      <a:r>
                        <a:rPr lang="en-US" sz="1800" baseline="0" dirty="0" err="1" smtClean="0">
                          <a:solidFill>
                            <a:srgbClr val="000000"/>
                          </a:solidFill>
                          <a:latin typeface="Arial" pitchFamily="22" charset="0"/>
                          <a:cs typeface="+mn-cs"/>
                        </a:rPr>
                        <a:t>daclatasvir</a:t>
                      </a:r>
                      <a:r>
                        <a:rPr lang="en-US" sz="1800" baseline="0" dirty="0" smtClean="0">
                          <a:solidFill>
                            <a:srgbClr val="000000"/>
                          </a:solidFill>
                          <a:latin typeface="Arial" pitchFamily="22" charset="0"/>
                          <a:cs typeface="+mn-cs"/>
                        </a:rPr>
                        <a:t> (DCV) plus </a:t>
                      </a:r>
                      <a:r>
                        <a:rPr lang="en-US" sz="1800" baseline="0" dirty="0" err="1" smtClean="0">
                          <a:solidFill>
                            <a:srgbClr val="000000"/>
                          </a:solidFill>
                          <a:latin typeface="Arial" pitchFamily="22" charset="0"/>
                          <a:cs typeface="+mn-cs"/>
                        </a:rPr>
                        <a:t>sofosbuvir</a:t>
                      </a:r>
                      <a:r>
                        <a:rPr lang="en-US" sz="1800" baseline="0" dirty="0" smtClean="0">
                          <a:solidFill>
                            <a:srgbClr val="000000"/>
                          </a:solidFill>
                          <a:latin typeface="Arial" pitchFamily="22" charset="0"/>
                          <a:cs typeface="+mn-cs"/>
                        </a:rPr>
                        <a:t> (SOF) in treatment-</a:t>
                      </a:r>
                      <a:r>
                        <a:rPr lang="en-US" sz="1800" baseline="0" dirty="0" smtClean="0">
                          <a:solidFill>
                            <a:srgbClr val="000000"/>
                          </a:solidFill>
                          <a:latin typeface="Arial" pitchFamily="22" charset="0"/>
                        </a:rPr>
                        <a:t>naïve or experienced, chronic HCV GT 3</a:t>
                      </a:r>
                    </a:p>
                    <a:p>
                      <a:pPr marL="192024" marR="0" lvl="0" indent="-192024" algn="l" defTabSz="457200" rtl="0" eaLnBrk="1" fontAlgn="base" latinLnBrk="0" hangingPunct="1">
                        <a:lnSpc>
                          <a:spcPts val="23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Multiple centers in the United States</a:t>
                      </a:r>
                    </a:p>
                    <a:p>
                      <a:pPr marL="192024" marR="0" lvl="0" indent="-192024" algn="l" defTabSz="457200" rtl="0" eaLnBrk="1" fontAlgn="base" latinLnBrk="0" hangingPunct="1">
                        <a:lnSpc>
                          <a:spcPts val="23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3</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 or treatment-experienced (prior NS5A experience excluded)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≥10,000 IU/ml</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Compensated cirrhosis allowed (METAVIR F4 on biopsy,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t>
                      </a:r>
                      <a:r>
                        <a:rPr lang="en-US" sz="1800" baseline="0" dirty="0" err="1" smtClean="0">
                          <a:solidFill>
                            <a:srgbClr val="000000"/>
                          </a:solidFill>
                          <a:latin typeface="Arial" pitchFamily="22" charset="0"/>
                        </a:rPr>
                        <a:t>FibroScan</a:t>
                      </a:r>
                      <a:r>
                        <a:rPr lang="en-US" sz="1800" baseline="0" dirty="0" smtClean="0">
                          <a:solidFill>
                            <a:srgbClr val="000000"/>
                          </a:solidFill>
                          <a:latin typeface="Arial" pitchFamily="22" charset="0"/>
                        </a:rPr>
                        <a:t> &gt;14.6 </a:t>
                      </a:r>
                      <a:r>
                        <a:rPr lang="en-US" sz="1800" baseline="0" dirty="0" err="1" smtClean="0">
                          <a:solidFill>
                            <a:srgbClr val="000000"/>
                          </a:solidFill>
                          <a:latin typeface="Arial" pitchFamily="22" charset="0"/>
                        </a:rPr>
                        <a:t>kPa</a:t>
                      </a:r>
                      <a:r>
                        <a:rPr lang="en-US" sz="1800" baseline="0" dirty="0" smtClean="0">
                          <a:solidFill>
                            <a:srgbClr val="000000"/>
                          </a:solidFill>
                          <a:latin typeface="Arial" pitchFamily="22" charset="0"/>
                        </a:rPr>
                        <a:t> or </a:t>
                      </a:r>
                      <a:r>
                        <a:rPr lang="en-US" sz="1800" baseline="0" dirty="0" err="1" smtClean="0">
                          <a:solidFill>
                            <a:srgbClr val="000000"/>
                          </a:solidFill>
                          <a:latin typeface="Arial" pitchFamily="22" charset="0"/>
                        </a:rPr>
                        <a:t>FibroTest</a:t>
                      </a:r>
                      <a:r>
                        <a:rPr lang="en-US" sz="1800" baseline="0" dirty="0" smtClean="0">
                          <a:solidFill>
                            <a:srgbClr val="000000"/>
                          </a:solidFill>
                          <a:latin typeface="Arial" pitchFamily="22" charset="0"/>
                        </a:rPr>
                        <a:t>/</a:t>
                      </a:r>
                      <a:r>
                        <a:rPr lang="en-US" sz="1800" baseline="0" dirty="0" err="1" smtClean="0">
                          <a:solidFill>
                            <a:srgbClr val="000000"/>
                          </a:solidFill>
                          <a:latin typeface="Arial" pitchFamily="22" charset="0"/>
                        </a:rPr>
                        <a:t>FibroSure</a:t>
                      </a:r>
                      <a:r>
                        <a:rPr lang="en-US" sz="1800" baseline="0" dirty="0" smtClean="0">
                          <a:solidFill>
                            <a:srgbClr val="000000"/>
                          </a:solidFill>
                          <a:latin typeface="Arial" pitchFamily="22" charset="0"/>
                        </a:rPr>
                        <a:t> score ≥0.75 with APRI &gt;2)</a:t>
                      </a:r>
                    </a:p>
                    <a:p>
                      <a:pPr marL="192024" marR="0" lvl="0" indent="-192024" algn="l" defTabSz="457200" rtl="0" eaLnBrk="1" fontAlgn="base" latinLnBrk="0" hangingPunct="1">
                        <a:lnSpc>
                          <a:spcPts val="23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Groups</a:t>
                      </a:r>
                      <a:br>
                        <a:rPr lang="en-US" sz="1800" b="1" baseline="0" dirty="0" smtClean="0">
                          <a:solidFill>
                            <a:srgbClr val="000000"/>
                          </a:solidFill>
                          <a:latin typeface="Arial" pitchFamily="22" charset="0"/>
                        </a:rPr>
                      </a:br>
                      <a:r>
                        <a:rPr lang="en-US" sz="1800" baseline="0" dirty="0" smtClean="0">
                          <a:solidFill>
                            <a:schemeClr val="tx1"/>
                          </a:solidFill>
                          <a:latin typeface="Arial" pitchFamily="22" charset="0"/>
                        </a:rPr>
                        <a:t>- N = 101 treatment-naïve GT3 patients received DCV + SOF x 12 weeks</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chemeClr val="tx1"/>
                          </a:solidFill>
                          <a:latin typeface="Arial" pitchFamily="22" charset="0"/>
                        </a:rPr>
                        <a:t>- N = 51 treatment-experienced GT3: DCV + SOF x 12 weeks</a:t>
                      </a:r>
                    </a:p>
                    <a:p>
                      <a:pPr marL="192024" marR="0" lvl="0" indent="-192024" algn="l" defTabSz="457200" rtl="0" eaLnBrk="1" fontAlgn="base" latinLnBrk="0" hangingPunct="1">
                        <a:lnSpc>
                          <a:spcPts val="2300"/>
                        </a:lnSpc>
                        <a:spcBef>
                          <a:spcPts val="12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185023570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5380587" y="3909716"/>
            <a:ext cx="298094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380587" y="2743200"/>
            <a:ext cx="298094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Nelson DR, et al. </a:t>
            </a:r>
            <a:r>
              <a:rPr lang="en-US" dirty="0" err="1"/>
              <a:t>Hepatology</a:t>
            </a:r>
            <a:r>
              <a:rPr lang="en-US" dirty="0"/>
              <a:t> 2015;61:1127-35</a:t>
            </a:r>
            <a:r>
              <a:rPr lang="en-US" dirty="0" smtClean="0"/>
              <a:t>.</a:t>
            </a:r>
            <a:endParaRPr lang="en-US" dirty="0">
              <a:latin typeface="Arial" pitchFamily="22" charset="0"/>
            </a:endParaRPr>
          </a:p>
        </p:txBody>
      </p:sp>
      <p:sp>
        <p:nvSpPr>
          <p:cNvPr id="27" name="Rectangle 26"/>
          <p:cNvSpPr/>
          <p:nvPr/>
        </p:nvSpPr>
        <p:spPr>
          <a:xfrm>
            <a:off x="76200" y="3505200"/>
            <a:ext cx="2189988" cy="8381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Treatment-Experienced</a:t>
            </a:r>
          </a:p>
          <a:p>
            <a:pPr algn="ctr"/>
            <a:r>
              <a:rPr lang="en-US" sz="1400" dirty="0" smtClean="0">
                <a:solidFill>
                  <a:srgbClr val="000000"/>
                </a:solidFill>
              </a:rPr>
              <a:t>N = 51</a:t>
            </a:r>
            <a:endParaRPr lang="en-US" sz="1400" dirty="0">
              <a:solidFill>
                <a:srgbClr val="000000"/>
              </a:solidFill>
            </a:endParaRPr>
          </a:p>
        </p:txBody>
      </p:sp>
      <p:sp>
        <p:nvSpPr>
          <p:cNvPr id="29" name="Rectangle 28"/>
          <p:cNvSpPr/>
          <p:nvPr/>
        </p:nvSpPr>
        <p:spPr>
          <a:xfrm>
            <a:off x="76200" y="2342561"/>
            <a:ext cx="2188464" cy="9340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Treatment-Naïve</a:t>
            </a:r>
          </a:p>
          <a:p>
            <a:pPr algn="ctr"/>
            <a:r>
              <a:rPr lang="en-US" sz="1400" dirty="0" smtClean="0">
                <a:solidFill>
                  <a:srgbClr val="000000"/>
                </a:solidFill>
              </a:rPr>
              <a:t>N = 101</a:t>
            </a:r>
            <a:endParaRPr lang="en-US" sz="1400" dirty="0">
              <a:solidFill>
                <a:srgbClr val="000000"/>
              </a:solidFill>
            </a:endParaRPr>
          </a:p>
        </p:txBody>
      </p:sp>
      <p:sp>
        <p:nvSpPr>
          <p:cNvPr id="40" name="Rectangle 39"/>
          <p:cNvSpPr/>
          <p:nvPr/>
        </p:nvSpPr>
        <p:spPr>
          <a:xfrm>
            <a:off x="7952512" y="2528320"/>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42" name="Rectangle 41"/>
          <p:cNvSpPr/>
          <p:nvPr/>
        </p:nvSpPr>
        <p:spPr>
          <a:xfrm>
            <a:off x="7980772" y="3684020"/>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smtClean="0">
                <a:solidFill>
                  <a:schemeClr val="accent5">
                    <a:lumMod val="20000"/>
                    <a:lumOff val="80000"/>
                  </a:schemeClr>
                </a:solidFill>
              </a:rPr>
              <a:t>Daclatasvir</a:t>
            </a:r>
            <a:r>
              <a:rPr lang="en-US" sz="2400" dirty="0" smtClean="0">
                <a:solidFill>
                  <a:schemeClr val="accent5">
                    <a:lumMod val="20000"/>
                    <a:lumOff val="80000"/>
                  </a:schemeClr>
                </a:solidFill>
              </a:rPr>
              <a:t> + </a:t>
            </a:r>
            <a:r>
              <a:rPr lang="en-US" sz="2400" dirty="0" err="1" smtClean="0">
                <a:solidFill>
                  <a:schemeClr val="accent5">
                    <a:lumMod val="20000"/>
                    <a:lumOff val="80000"/>
                  </a:schemeClr>
                </a:solidFill>
              </a:rPr>
              <a:t>Sofosbuvir</a:t>
            </a:r>
            <a:r>
              <a:rPr lang="en-US" sz="2400" dirty="0" smtClean="0">
                <a:solidFill>
                  <a:schemeClr val="accent5">
                    <a:lumMod val="20000"/>
                    <a:lumOff val="80000"/>
                  </a:schemeClr>
                </a:solidFill>
              </a:rPr>
              <a:t> for HCV GT </a:t>
            </a:r>
            <a:r>
              <a:rPr lang="en-US" sz="2400" dirty="0">
                <a:solidFill>
                  <a:schemeClr val="accent5">
                    <a:lumMod val="20000"/>
                    <a:lumOff val="80000"/>
                  </a:schemeClr>
                </a:solidFill>
              </a:rPr>
              <a:t>3</a:t>
            </a:r>
            <a:br>
              <a:rPr lang="en-US" sz="2400" dirty="0">
                <a:solidFill>
                  <a:schemeClr val="accent5">
                    <a:lumMod val="20000"/>
                    <a:lumOff val="80000"/>
                  </a:schemeClr>
                </a:solidFill>
              </a:rPr>
            </a:br>
            <a:r>
              <a:rPr lang="en-US" sz="2400" dirty="0" smtClean="0"/>
              <a:t>ALLY-3 Trial: Design</a:t>
            </a:r>
            <a:endParaRPr lang="en-US" sz="2400" dirty="0"/>
          </a:p>
        </p:txBody>
      </p:sp>
      <p:sp>
        <p:nvSpPr>
          <p:cNvPr id="30" name="Rectangle 3"/>
          <p:cNvSpPr>
            <a:spLocks noChangeArrowheads="1"/>
          </p:cNvSpPr>
          <p:nvPr/>
        </p:nvSpPr>
        <p:spPr bwMode="auto">
          <a:xfrm>
            <a:off x="2392883" y="3525072"/>
            <a:ext cx="2974645" cy="769557"/>
          </a:xfrm>
          <a:prstGeom prst="rect">
            <a:avLst/>
          </a:prstGeom>
          <a:solidFill>
            <a:schemeClr val="accent5">
              <a:lumMod val="40000"/>
              <a:lumOff val="60000"/>
            </a:schemeClr>
          </a:solidFill>
          <a:ln w="19050" cmpd="sng">
            <a:solidFill>
              <a:schemeClr val="tx1"/>
            </a:solidFill>
            <a:miter lim="800000"/>
            <a:headEnd/>
            <a:tailEnd/>
          </a:ln>
          <a:effectLst/>
          <a:extLst/>
        </p:spPr>
        <p:txBody>
          <a:bodyPr wrap="square" anchor="ctr"/>
          <a:lstStyle/>
          <a:p>
            <a:pPr algn="ctr">
              <a:lnSpc>
                <a:spcPct val="100000"/>
              </a:lnSpc>
              <a:spcBef>
                <a:spcPct val="0"/>
              </a:spcBef>
              <a:spcAft>
                <a:spcPct val="0"/>
              </a:spcAft>
              <a:buFont typeface="Arial" charset="0"/>
              <a:buNone/>
            </a:pPr>
            <a:r>
              <a:rPr lang="en-US" sz="1800" b="1" dirty="0" err="1" smtClean="0">
                <a:solidFill>
                  <a:srgbClr val="000000"/>
                </a:solidFill>
                <a:latin typeface="Arial"/>
                <a:cs typeface="Arial"/>
              </a:rPr>
              <a:t>Daclatasvir</a:t>
            </a:r>
            <a:r>
              <a:rPr lang="en-US" sz="1800" b="1" dirty="0" smtClean="0">
                <a:solidFill>
                  <a:srgbClr val="000000"/>
                </a:solidFill>
                <a:latin typeface="Arial"/>
                <a:cs typeface="Arial"/>
              </a:rPr>
              <a:t> + Sofosbuvir</a:t>
            </a:r>
            <a:endParaRPr lang="en-US" sz="1600" dirty="0">
              <a:solidFill>
                <a:srgbClr val="000000"/>
              </a:solidFill>
              <a:latin typeface="Arial"/>
              <a:cs typeface="Arial"/>
            </a:endParaRPr>
          </a:p>
        </p:txBody>
      </p:sp>
      <p:sp>
        <p:nvSpPr>
          <p:cNvPr id="59" name="Rectangle 5"/>
          <p:cNvSpPr>
            <a:spLocks noChangeArrowheads="1"/>
          </p:cNvSpPr>
          <p:nvPr/>
        </p:nvSpPr>
        <p:spPr bwMode="auto">
          <a:xfrm>
            <a:off x="2392884" y="2334623"/>
            <a:ext cx="2980436" cy="769049"/>
          </a:xfrm>
          <a:prstGeom prst="rect">
            <a:avLst/>
          </a:prstGeom>
          <a:solidFill>
            <a:schemeClr val="accent2">
              <a:lumMod val="40000"/>
              <a:lumOff val="60000"/>
            </a:schemeClr>
          </a:solidFill>
          <a:ln w="19050" cmpd="sng">
            <a:solidFill>
              <a:srgbClr val="000000"/>
            </a:solidFill>
            <a:miter lim="800000"/>
            <a:headEnd/>
            <a:tailEnd/>
          </a:ln>
          <a:effectLst/>
          <a:extLst/>
        </p:spPr>
        <p:txBody>
          <a:bodyPr wrap="square" anchor="ctr"/>
          <a:lstStyle/>
          <a:p>
            <a:pPr algn="ctr"/>
            <a:r>
              <a:rPr lang="en-US" sz="1800" b="1" dirty="0" err="1" smtClean="0">
                <a:solidFill>
                  <a:srgbClr val="000000"/>
                </a:solidFill>
                <a:latin typeface="Arial"/>
                <a:cs typeface="Arial"/>
              </a:rPr>
              <a:t>Daclatasvir</a:t>
            </a:r>
            <a:r>
              <a:rPr lang="en-US" sz="1800" b="1" dirty="0" smtClean="0">
                <a:solidFill>
                  <a:srgbClr val="000000"/>
                </a:solidFill>
                <a:latin typeface="Arial"/>
                <a:cs typeface="Arial"/>
              </a:rPr>
              <a:t> + Sofosbuvir</a:t>
            </a:r>
            <a:endParaRPr lang="en-US" sz="1600" dirty="0" smtClean="0">
              <a:solidFill>
                <a:srgbClr val="000000"/>
              </a:solidFill>
              <a:latin typeface="Arial"/>
              <a:cs typeface="Arial"/>
            </a:endParaRPr>
          </a:p>
        </p:txBody>
      </p:sp>
      <p:sp>
        <p:nvSpPr>
          <p:cNvPr id="19" name="Rectangle 25"/>
          <p:cNvSpPr>
            <a:spLocks noChangeArrowheads="1"/>
          </p:cNvSpPr>
          <p:nvPr/>
        </p:nvSpPr>
        <p:spPr bwMode="auto">
          <a:xfrm>
            <a:off x="-12330" y="5029200"/>
            <a:ext cx="9180577" cy="914393"/>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60 mg once daily</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Sofosbuvir: </a:t>
            </a:r>
            <a:r>
              <a:rPr lang="en-US" sz="1400" dirty="0" smtClean="0">
                <a:solidFill>
                  <a:srgbClr val="000000"/>
                </a:solidFill>
                <a:latin typeface="Arial" pitchFamily="22" charset="0"/>
              </a:rPr>
              <a:t>400 mg </a:t>
            </a:r>
            <a:r>
              <a:rPr lang="en-US" sz="1400" dirty="0">
                <a:solidFill>
                  <a:srgbClr val="000000"/>
                </a:solidFill>
                <a:latin typeface="Arial" pitchFamily="22" charset="0"/>
              </a:rPr>
              <a:t>once </a:t>
            </a:r>
            <a:r>
              <a:rPr lang="en-US" sz="1400" dirty="0" smtClean="0">
                <a:solidFill>
                  <a:srgbClr val="000000"/>
                </a:solidFill>
                <a:latin typeface="Arial" pitchFamily="22" charset="0"/>
              </a:rPr>
              <a:t>daily</a:t>
            </a:r>
            <a:endParaRPr lang="en-US" sz="1400" dirty="0">
              <a:solidFill>
                <a:srgbClr val="000000"/>
              </a:solidFill>
              <a:latin typeface="Arial" pitchFamily="22" charset="0"/>
            </a:endParaRPr>
          </a:p>
        </p:txBody>
      </p:sp>
      <p:grpSp>
        <p:nvGrpSpPr>
          <p:cNvPr id="2" name="Group 1"/>
          <p:cNvGrpSpPr/>
          <p:nvPr/>
        </p:nvGrpSpPr>
        <p:grpSpPr>
          <a:xfrm>
            <a:off x="-6113" y="1362488"/>
            <a:ext cx="9162291" cy="515104"/>
            <a:chOff x="-6113" y="1362488"/>
            <a:chExt cx="9162291" cy="515104"/>
          </a:xfrm>
        </p:grpSpPr>
        <p:sp>
          <p:nvSpPr>
            <p:cNvPr id="22" name="Rectangle 21"/>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3" name="Rectangle 22"/>
            <p:cNvSpPr/>
            <p:nvPr/>
          </p:nvSpPr>
          <p:spPr>
            <a:xfrm>
              <a:off x="83820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26" name="Rectangle 25"/>
            <p:cNvSpPr/>
            <p:nvPr/>
          </p:nvSpPr>
          <p:spPr>
            <a:xfrm>
              <a:off x="2113619"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28" name="Rectangle 27"/>
            <p:cNvSpPr/>
            <p:nvPr/>
          </p:nvSpPr>
          <p:spPr>
            <a:xfrm>
              <a:off x="808288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34" name="Straight Connector 33"/>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384880"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35567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062973"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1" name="Straight Connector 40"/>
            <p:cNvCxnSpPr/>
            <p:nvPr/>
          </p:nvCxnSpPr>
          <p:spPr>
            <a:xfrm flipV="1">
              <a:off x="5344995"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08997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Nelson DR, et al. </a:t>
            </a:r>
            <a:r>
              <a:rPr lang="en-US" dirty="0" err="1"/>
              <a:t>Hepatology</a:t>
            </a:r>
            <a:r>
              <a:rPr lang="en-US" dirty="0"/>
              <a:t> 2015;61:1127-35</a:t>
            </a:r>
            <a:r>
              <a:rPr lang="en-US" dirty="0" smtClean="0"/>
              <a:t>.</a:t>
            </a:r>
            <a:endParaRPr lang="en-US" dirty="0">
              <a:latin typeface="Arial" pitchFamily="22" charset="0"/>
            </a:endParaRPr>
          </a:p>
        </p:txBody>
      </p:sp>
      <p:sp>
        <p:nvSpPr>
          <p:cNvPr id="2" name="Title 1"/>
          <p:cNvSpPr>
            <a:spLocks noGrp="1"/>
          </p:cNvSpPr>
          <p:nvPr>
            <p:ph type="title"/>
          </p:nvPr>
        </p:nvSpPr>
        <p:spPr/>
        <p:txBody>
          <a:bodyPr>
            <a:no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Sofosbuvir</a:t>
            </a:r>
            <a:r>
              <a:rPr lang="en-US" sz="2400" dirty="0">
                <a:solidFill>
                  <a:schemeClr val="accent5">
                    <a:lumMod val="20000"/>
                    <a:lumOff val="80000"/>
                  </a:schemeClr>
                </a:solidFill>
              </a:rPr>
              <a:t> for HCV GT 3</a:t>
            </a:r>
            <a:br>
              <a:rPr lang="en-US" sz="2400" dirty="0">
                <a:solidFill>
                  <a:schemeClr val="accent5">
                    <a:lumMod val="20000"/>
                    <a:lumOff val="80000"/>
                  </a:schemeClr>
                </a:solidFill>
              </a:rPr>
            </a:br>
            <a:r>
              <a:rPr lang="en-US" sz="2400" dirty="0"/>
              <a:t>ALLY-3 Trial: </a:t>
            </a:r>
            <a:r>
              <a:rPr lang="en-US" sz="2400" dirty="0" smtClean="0"/>
              <a:t>Patient Characteristics</a:t>
            </a:r>
            <a:endParaRPr lang="en-US" sz="2400" dirty="0"/>
          </a:p>
        </p:txBody>
      </p:sp>
      <p:sp>
        <p:nvSpPr>
          <p:cNvPr id="4" name="TextBox 3"/>
          <p:cNvSpPr txBox="1"/>
          <p:nvPr/>
        </p:nvSpPr>
        <p:spPr>
          <a:xfrm>
            <a:off x="381000" y="6135380"/>
            <a:ext cx="7696200" cy="307777"/>
          </a:xfrm>
          <a:prstGeom prst="rect">
            <a:avLst/>
          </a:prstGeom>
          <a:noFill/>
        </p:spPr>
        <p:txBody>
          <a:bodyPr wrap="square" rtlCol="0">
            <a:spAutoFit/>
          </a:bodyPr>
          <a:lstStyle/>
          <a:p>
            <a:r>
              <a:rPr lang="en-US" sz="1400" baseline="30000" dirty="0" smtClean="0">
                <a:latin typeface="Arial"/>
                <a:cs typeface="Arial"/>
              </a:rPr>
              <a:t>a </a:t>
            </a:r>
            <a:r>
              <a:rPr lang="en-US" sz="1400" dirty="0" smtClean="0">
                <a:latin typeface="Arial"/>
                <a:cs typeface="Arial"/>
              </a:rPr>
              <a:t>Intolerant of therapy (n=6), </a:t>
            </a:r>
            <a:r>
              <a:rPr lang="en-US" sz="1400" dirty="0" err="1" smtClean="0">
                <a:latin typeface="Arial"/>
                <a:cs typeface="Arial"/>
              </a:rPr>
              <a:t>virologic</a:t>
            </a:r>
            <a:r>
              <a:rPr lang="en-US" sz="1400" dirty="0" smtClean="0">
                <a:latin typeface="Arial"/>
                <a:cs typeface="Arial"/>
              </a:rPr>
              <a:t> breakthrough (n=2), HCV never undetectable on </a:t>
            </a:r>
            <a:r>
              <a:rPr lang="en-US" sz="1400" dirty="0" err="1" smtClean="0">
                <a:latin typeface="Arial"/>
                <a:cs typeface="Arial"/>
              </a:rPr>
              <a:t>tx</a:t>
            </a:r>
            <a:r>
              <a:rPr lang="en-US" sz="1400" dirty="0" smtClean="0">
                <a:latin typeface="Arial"/>
                <a:cs typeface="Arial"/>
              </a:rPr>
              <a:t> (n=2)</a:t>
            </a:r>
            <a:endParaRPr lang="en-US" sz="1400" dirty="0">
              <a:latin typeface="Arial"/>
              <a:cs typeface="Arial"/>
            </a:endParaRPr>
          </a:p>
        </p:txBody>
      </p:sp>
      <p:graphicFrame>
        <p:nvGraphicFramePr>
          <p:cNvPr id="8" name="Content Placeholder 6"/>
          <p:cNvGraphicFramePr>
            <a:graphicFrameLocks/>
          </p:cNvGraphicFramePr>
          <p:nvPr>
            <p:extLst>
              <p:ext uri="{D42A27DB-BD31-4B8C-83A1-F6EECF244321}">
                <p14:modId xmlns:p14="http://schemas.microsoft.com/office/powerpoint/2010/main" val="422628948"/>
              </p:ext>
            </p:extLst>
          </p:nvPr>
        </p:nvGraphicFramePr>
        <p:xfrm>
          <a:off x="457199" y="1350200"/>
          <a:ext cx="8229601" cy="4797577"/>
        </p:xfrm>
        <a:graphic>
          <a:graphicData uri="http://schemas.openxmlformats.org/drawingml/2006/table">
            <a:tbl>
              <a:tblPr firstRow="1" bandRow="1">
                <a:tableStyleId>{5C22544A-7EE6-4342-B048-85BDC9FD1C3A}</a:tableStyleId>
              </a:tblPr>
              <a:tblGrid>
                <a:gridCol w="2641941"/>
                <a:gridCol w="2793830"/>
                <a:gridCol w="2793830"/>
              </a:tblGrid>
              <a:tr h="576097">
                <a:tc>
                  <a:txBody>
                    <a:bodyPr/>
                    <a:lstStyle/>
                    <a:p>
                      <a:r>
                        <a:rPr lang="en-US" sz="1500" dirty="0" smtClean="0"/>
                        <a:t>Characteristic</a:t>
                      </a:r>
                      <a:endParaRPr lang="en-US" sz="1500" dirty="0"/>
                    </a:p>
                  </a:txBody>
                  <a:tcPr>
                    <a:solidFill>
                      <a:srgbClr val="404040"/>
                    </a:solidFill>
                  </a:tcPr>
                </a:tc>
                <a:tc>
                  <a:txBody>
                    <a:bodyPr/>
                    <a:lstStyle/>
                    <a:p>
                      <a:pPr algn="ctr"/>
                      <a:r>
                        <a:rPr lang="en-US" sz="1500" dirty="0" smtClean="0"/>
                        <a:t>Treatment</a:t>
                      </a:r>
                      <a:r>
                        <a:rPr lang="en-US" sz="1500" baseline="0" dirty="0" smtClean="0"/>
                        <a:t>-Naïve</a:t>
                      </a:r>
                    </a:p>
                    <a:p>
                      <a:pPr algn="ctr"/>
                      <a:r>
                        <a:rPr lang="en-US" sz="1500" b="0" dirty="0" smtClean="0"/>
                        <a:t>(n=101)</a:t>
                      </a:r>
                      <a:endParaRPr lang="en-US" sz="1500" dirty="0"/>
                    </a:p>
                  </a:txBody>
                  <a:tcPr>
                    <a:solidFill>
                      <a:srgbClr val="647F20"/>
                    </a:solidFill>
                  </a:tcPr>
                </a:tc>
                <a:tc>
                  <a:txBody>
                    <a:bodyPr/>
                    <a:lstStyle/>
                    <a:p>
                      <a:pPr algn="ctr"/>
                      <a:r>
                        <a:rPr lang="en-US" sz="1500" dirty="0" smtClean="0"/>
                        <a:t>Treatment-Experienced</a:t>
                      </a:r>
                      <a:endParaRPr lang="en-US" sz="1500" baseline="0" dirty="0" smtClean="0"/>
                    </a:p>
                    <a:p>
                      <a:pPr algn="ctr"/>
                      <a:r>
                        <a:rPr lang="en-US" sz="1500" b="0" dirty="0" smtClean="0"/>
                        <a:t>(n=51)</a:t>
                      </a:r>
                      <a:endParaRPr lang="en-US" sz="1500" dirty="0"/>
                    </a:p>
                  </a:txBody>
                  <a:tcPr>
                    <a:solidFill>
                      <a:srgbClr val="7F6739"/>
                    </a:solidFill>
                  </a:tcPr>
                </a:tc>
              </a:tr>
              <a:tr h="381933">
                <a:tc>
                  <a:txBody>
                    <a:bodyPr/>
                    <a:lstStyle/>
                    <a:p>
                      <a:r>
                        <a:rPr lang="en-US" sz="1500" dirty="0" smtClean="0"/>
                        <a:t>Male</a:t>
                      </a:r>
                      <a:endParaRPr lang="en-US" sz="1500" dirty="0"/>
                    </a:p>
                  </a:txBody>
                  <a:tcPr anchor="ctr"/>
                </a:tc>
                <a:tc>
                  <a:txBody>
                    <a:bodyPr/>
                    <a:lstStyle/>
                    <a:p>
                      <a:pPr algn="ctr">
                        <a:lnSpc>
                          <a:spcPts val="2400"/>
                        </a:lnSpc>
                      </a:pPr>
                      <a:r>
                        <a:rPr lang="en-US" sz="1500" dirty="0" smtClean="0"/>
                        <a:t>58 (57%)</a:t>
                      </a:r>
                      <a:endParaRPr lang="en-US" sz="1500" dirty="0"/>
                    </a:p>
                  </a:txBody>
                  <a:tcPr anchor="ctr"/>
                </a:tc>
                <a:tc>
                  <a:txBody>
                    <a:bodyPr/>
                    <a:lstStyle/>
                    <a:p>
                      <a:pPr algn="ctr">
                        <a:lnSpc>
                          <a:spcPts val="2400"/>
                        </a:lnSpc>
                      </a:pPr>
                      <a:r>
                        <a:rPr lang="en-US" sz="1500" dirty="0" smtClean="0"/>
                        <a:t>32 (63%)</a:t>
                      </a:r>
                      <a:endParaRPr lang="en-US" sz="1500" dirty="0"/>
                    </a:p>
                  </a:txBody>
                  <a:tcPr anchor="ctr"/>
                </a:tc>
              </a:tr>
              <a:tr h="381933">
                <a:tc>
                  <a:txBody>
                    <a:bodyPr/>
                    <a:lstStyle/>
                    <a:p>
                      <a:r>
                        <a:rPr lang="en-US" sz="1500" dirty="0" smtClean="0"/>
                        <a:t>Median age, years (range)</a:t>
                      </a:r>
                      <a:endParaRPr lang="en-US" sz="1500" dirty="0"/>
                    </a:p>
                  </a:txBody>
                  <a:tcPr anchor="ctr"/>
                </a:tc>
                <a:tc>
                  <a:txBody>
                    <a:bodyPr/>
                    <a:lstStyle/>
                    <a:p>
                      <a:pPr algn="ctr">
                        <a:lnSpc>
                          <a:spcPts val="2400"/>
                        </a:lnSpc>
                      </a:pPr>
                      <a:r>
                        <a:rPr lang="en-US" sz="1500" dirty="0" smtClean="0"/>
                        <a:t>53 (24-67)</a:t>
                      </a:r>
                      <a:endParaRPr lang="en-US" sz="1500" dirty="0"/>
                    </a:p>
                  </a:txBody>
                  <a:tcPr anchor="ctr"/>
                </a:tc>
                <a:tc>
                  <a:txBody>
                    <a:bodyPr/>
                    <a:lstStyle/>
                    <a:p>
                      <a:pPr algn="ctr">
                        <a:lnSpc>
                          <a:spcPts val="2400"/>
                        </a:lnSpc>
                      </a:pPr>
                      <a:r>
                        <a:rPr lang="en-US" sz="1500" dirty="0" smtClean="0"/>
                        <a:t>58 (40-73)</a:t>
                      </a:r>
                      <a:endParaRPr lang="en-US" sz="1500" dirty="0"/>
                    </a:p>
                  </a:txBody>
                  <a:tcPr anchor="ctr"/>
                </a:tc>
              </a:tr>
              <a:tr h="969522">
                <a:tc>
                  <a:txBody>
                    <a:bodyPr/>
                    <a:lstStyle/>
                    <a:p>
                      <a:r>
                        <a:rPr lang="en-US" sz="1500" dirty="0" smtClean="0"/>
                        <a:t>Race</a:t>
                      </a:r>
                    </a:p>
                    <a:p>
                      <a:pPr marL="228600" indent="0"/>
                      <a:r>
                        <a:rPr lang="en-US" sz="1500" dirty="0" smtClean="0"/>
                        <a:t>White</a:t>
                      </a:r>
                    </a:p>
                    <a:p>
                      <a:pPr marL="228600" indent="0"/>
                      <a:r>
                        <a:rPr lang="en-US" sz="1500" dirty="0" smtClean="0"/>
                        <a:t>Black</a:t>
                      </a:r>
                    </a:p>
                    <a:p>
                      <a:pPr marL="228600" indent="0"/>
                      <a:r>
                        <a:rPr lang="en-US" sz="1500" dirty="0" smtClean="0"/>
                        <a:t>Asian</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92 (91%)</a:t>
                      </a:r>
                    </a:p>
                    <a:p>
                      <a:pPr algn="ctr">
                        <a:lnSpc>
                          <a:spcPct val="100000"/>
                        </a:lnSpc>
                      </a:pPr>
                      <a:r>
                        <a:rPr lang="en-US" sz="1500" dirty="0" smtClean="0"/>
                        <a:t>4 (4%)</a:t>
                      </a:r>
                    </a:p>
                    <a:p>
                      <a:pPr algn="ctr">
                        <a:lnSpc>
                          <a:spcPct val="100000"/>
                        </a:lnSpc>
                      </a:pPr>
                      <a:r>
                        <a:rPr lang="en-US" sz="1500" dirty="0" smtClean="0"/>
                        <a:t>5 (5%)</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45 (88%)</a:t>
                      </a:r>
                    </a:p>
                    <a:p>
                      <a:pPr algn="ctr">
                        <a:lnSpc>
                          <a:spcPct val="100000"/>
                        </a:lnSpc>
                      </a:pPr>
                      <a:r>
                        <a:rPr lang="en-US" sz="1500" dirty="0" smtClean="0"/>
                        <a:t>2 (4%)</a:t>
                      </a:r>
                    </a:p>
                    <a:p>
                      <a:pPr algn="ctr">
                        <a:lnSpc>
                          <a:spcPct val="100000"/>
                        </a:lnSpc>
                      </a:pPr>
                      <a:r>
                        <a:rPr lang="en-US" sz="1500" dirty="0" smtClean="0"/>
                        <a:t>2 (4%)</a:t>
                      </a:r>
                      <a:endParaRPr lang="en-US" sz="1500" dirty="0"/>
                    </a:p>
                  </a:txBody>
                  <a:tcPr anchor="ctr"/>
                </a:tc>
              </a:tr>
              <a:tr h="381933">
                <a:tc>
                  <a:txBody>
                    <a:bodyPr/>
                    <a:lstStyle/>
                    <a:p>
                      <a:r>
                        <a:rPr lang="en-US" sz="1500" dirty="0" smtClean="0"/>
                        <a:t>HCV RNA ≥800,000</a:t>
                      </a:r>
                      <a:r>
                        <a:rPr lang="en-US" sz="1500" baseline="0" dirty="0" smtClean="0"/>
                        <a:t> IU/ml</a:t>
                      </a:r>
                      <a:endParaRPr lang="en-US" sz="1500" dirty="0"/>
                    </a:p>
                  </a:txBody>
                  <a:tcPr anchor="ctr"/>
                </a:tc>
                <a:tc>
                  <a:txBody>
                    <a:bodyPr/>
                    <a:lstStyle/>
                    <a:p>
                      <a:pPr algn="ctr">
                        <a:lnSpc>
                          <a:spcPts val="2400"/>
                        </a:lnSpc>
                      </a:pPr>
                      <a:r>
                        <a:rPr lang="en-US" sz="1500" dirty="0" smtClean="0"/>
                        <a:t>70 (69%)</a:t>
                      </a:r>
                      <a:endParaRPr lang="en-US" sz="1500" dirty="0"/>
                    </a:p>
                  </a:txBody>
                  <a:tcPr anchor="ctr"/>
                </a:tc>
                <a:tc>
                  <a:txBody>
                    <a:bodyPr/>
                    <a:lstStyle/>
                    <a:p>
                      <a:pPr algn="ctr">
                        <a:lnSpc>
                          <a:spcPts val="2400"/>
                        </a:lnSpc>
                      </a:pPr>
                      <a:r>
                        <a:rPr lang="en-US" sz="1500" dirty="0" smtClean="0"/>
                        <a:t>38 (75%)</a:t>
                      </a:r>
                      <a:endParaRPr lang="en-US" sz="1500" dirty="0"/>
                    </a:p>
                  </a:txBody>
                  <a:tcPr anchor="ctr"/>
                </a:tc>
              </a:tr>
              <a:tr h="381933">
                <a:tc>
                  <a:txBody>
                    <a:bodyPr/>
                    <a:lstStyle/>
                    <a:p>
                      <a:r>
                        <a:rPr lang="en-US" sz="1500" dirty="0" smtClean="0"/>
                        <a:t>Cirrhosis</a:t>
                      </a:r>
                      <a:endParaRPr lang="en-US" sz="1500" dirty="0"/>
                    </a:p>
                  </a:txBody>
                  <a:tcPr anchor="ctr"/>
                </a:tc>
                <a:tc>
                  <a:txBody>
                    <a:bodyPr/>
                    <a:lstStyle/>
                    <a:p>
                      <a:pPr marL="0" indent="0" algn="ctr">
                        <a:lnSpc>
                          <a:spcPts val="2400"/>
                        </a:lnSpc>
                      </a:pPr>
                      <a:r>
                        <a:rPr lang="en-US" sz="1500" dirty="0" smtClean="0"/>
                        <a:t>19 (19%)</a:t>
                      </a:r>
                      <a:endParaRPr lang="en-US" sz="1500" dirty="0"/>
                    </a:p>
                  </a:txBody>
                  <a:tcPr anchor="ctr"/>
                </a:tc>
                <a:tc>
                  <a:txBody>
                    <a:bodyPr/>
                    <a:lstStyle/>
                    <a:p>
                      <a:pPr algn="ctr">
                        <a:lnSpc>
                          <a:spcPts val="2400"/>
                        </a:lnSpc>
                      </a:pPr>
                      <a:r>
                        <a:rPr lang="en-US" sz="1500" dirty="0" smtClean="0"/>
                        <a:t>13 (25%)</a:t>
                      </a:r>
                      <a:endParaRPr lang="en-US" sz="1500" dirty="0"/>
                    </a:p>
                  </a:txBody>
                  <a:tcPr anchor="ctr"/>
                </a:tc>
              </a:tr>
              <a:tr h="381933">
                <a:tc>
                  <a:txBody>
                    <a:bodyPr/>
                    <a:lstStyle/>
                    <a:p>
                      <a:r>
                        <a:rPr lang="en-US" sz="1500" i="1" dirty="0" smtClean="0"/>
                        <a:t>IL28B</a:t>
                      </a:r>
                      <a:r>
                        <a:rPr lang="en-US" sz="1500" i="0" baseline="0" dirty="0" smtClean="0"/>
                        <a:t> non-CC genotype</a:t>
                      </a:r>
                      <a:endParaRPr lang="en-US" sz="1500" i="1" dirty="0"/>
                    </a:p>
                  </a:txBody>
                  <a:tcPr anchor="ctr"/>
                </a:tc>
                <a:tc>
                  <a:txBody>
                    <a:bodyPr/>
                    <a:lstStyle/>
                    <a:p>
                      <a:pPr marL="0" indent="0" algn="ctr">
                        <a:lnSpc>
                          <a:spcPts val="2400"/>
                        </a:lnSpc>
                      </a:pPr>
                      <a:r>
                        <a:rPr lang="en-US" sz="1500" dirty="0" smtClean="0"/>
                        <a:t>61 (60%)</a:t>
                      </a:r>
                      <a:endParaRPr lang="en-US" sz="1500" dirty="0"/>
                    </a:p>
                  </a:txBody>
                  <a:tcPr anchor="ctr"/>
                </a:tc>
                <a:tc>
                  <a:txBody>
                    <a:bodyPr/>
                    <a:lstStyle/>
                    <a:p>
                      <a:pPr algn="ctr">
                        <a:lnSpc>
                          <a:spcPts val="2400"/>
                        </a:lnSpc>
                      </a:pPr>
                      <a:r>
                        <a:rPr lang="en-US" sz="1500" dirty="0" smtClean="0"/>
                        <a:t>31 (61%)</a:t>
                      </a:r>
                      <a:endParaRPr lang="en-US" sz="1500" dirty="0"/>
                    </a:p>
                  </a:txBody>
                  <a:tcPr anchor="ctr"/>
                </a:tc>
              </a:tr>
              <a:tr h="1189868">
                <a:tc>
                  <a:txBody>
                    <a:bodyPr/>
                    <a:lstStyle/>
                    <a:p>
                      <a:r>
                        <a:rPr lang="en-US" sz="1500" dirty="0" smtClean="0"/>
                        <a:t>Prior treatment failure</a:t>
                      </a:r>
                    </a:p>
                    <a:p>
                      <a:pPr marL="228600" indent="0"/>
                      <a:r>
                        <a:rPr lang="en-US" sz="1500" dirty="0" smtClean="0"/>
                        <a:t>Relapse</a:t>
                      </a:r>
                    </a:p>
                    <a:p>
                      <a:pPr marL="228600" indent="0"/>
                      <a:r>
                        <a:rPr lang="en-US" sz="1500" dirty="0" smtClean="0"/>
                        <a:t>Partial</a:t>
                      </a:r>
                      <a:r>
                        <a:rPr lang="en-US" sz="1500" baseline="0" dirty="0" smtClean="0"/>
                        <a:t> response</a:t>
                      </a:r>
                    </a:p>
                    <a:p>
                      <a:pPr marL="228600" indent="0"/>
                      <a:r>
                        <a:rPr lang="en-US" sz="1500" baseline="0" dirty="0" smtClean="0"/>
                        <a:t>Null response</a:t>
                      </a:r>
                    </a:p>
                    <a:p>
                      <a:pPr marL="228600" indent="0"/>
                      <a:r>
                        <a:rPr lang="en-US" sz="1500" baseline="0" dirty="0" err="1" smtClean="0"/>
                        <a:t>Other</a:t>
                      </a:r>
                      <a:r>
                        <a:rPr lang="en-US" sz="1500" baseline="30000" dirty="0" err="1" smtClean="0"/>
                        <a:t>a</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N/A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N/A</a:t>
                      </a:r>
                    </a:p>
                  </a:txBody>
                  <a:tcPr anchor="ctr"/>
                </a:tc>
                <a:tc>
                  <a:txBody>
                    <a:bodyPr/>
                    <a:lstStyle/>
                    <a:p>
                      <a:pPr algn="ctr">
                        <a:lnSpc>
                          <a:spcPct val="100000"/>
                        </a:lnSpc>
                      </a:pPr>
                      <a:endParaRPr lang="en-US" sz="1500" dirty="0" smtClean="0"/>
                    </a:p>
                    <a:p>
                      <a:pPr algn="ctr">
                        <a:lnSpc>
                          <a:spcPct val="100000"/>
                        </a:lnSpc>
                      </a:pPr>
                      <a:r>
                        <a:rPr lang="en-US" sz="1500" dirty="0" smtClean="0"/>
                        <a:t>31 (61%)</a:t>
                      </a:r>
                    </a:p>
                    <a:p>
                      <a:pPr algn="ctr">
                        <a:lnSpc>
                          <a:spcPct val="100000"/>
                        </a:lnSpc>
                      </a:pPr>
                      <a:r>
                        <a:rPr lang="en-US" sz="1500" dirty="0" smtClean="0"/>
                        <a:t>2</a:t>
                      </a:r>
                      <a:r>
                        <a:rPr lang="en-US" sz="1500" baseline="0" dirty="0" smtClean="0"/>
                        <a:t> (4%)</a:t>
                      </a:r>
                    </a:p>
                    <a:p>
                      <a:pPr algn="ctr">
                        <a:lnSpc>
                          <a:spcPct val="100000"/>
                        </a:lnSpc>
                      </a:pPr>
                      <a:r>
                        <a:rPr lang="en-US" sz="1500" baseline="0" dirty="0" smtClean="0"/>
                        <a:t>7 (14%)</a:t>
                      </a:r>
                    </a:p>
                    <a:p>
                      <a:pPr algn="ctr">
                        <a:lnSpc>
                          <a:spcPct val="100000"/>
                        </a:lnSpc>
                      </a:pPr>
                      <a:r>
                        <a:rPr lang="en-US" sz="1500" baseline="0" dirty="0" smtClean="0"/>
                        <a:t>11 (22%)</a:t>
                      </a:r>
                      <a:endParaRPr lang="en-US" sz="1500" dirty="0" smtClean="0"/>
                    </a:p>
                  </a:txBody>
                  <a:tcPr anchor="ctr"/>
                </a:tc>
              </a:tr>
            </a:tbl>
          </a:graphicData>
        </a:graphic>
      </p:graphicFrame>
    </p:spTree>
    <p:extLst>
      <p:ext uri="{BB962C8B-B14F-4D97-AF65-F5344CB8AC3E}">
        <p14:creationId xmlns:p14="http://schemas.microsoft.com/office/powerpoint/2010/main" val="16448550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Sofosbuvir</a:t>
            </a:r>
            <a:r>
              <a:rPr lang="en-US" sz="2400" dirty="0">
                <a:solidFill>
                  <a:schemeClr val="accent5">
                    <a:lumMod val="20000"/>
                    <a:lumOff val="80000"/>
                  </a:schemeClr>
                </a:solidFill>
              </a:rPr>
              <a:t> for HCV GT 3</a:t>
            </a:r>
            <a:br>
              <a:rPr lang="en-US" sz="2400" dirty="0">
                <a:solidFill>
                  <a:schemeClr val="accent5">
                    <a:lumMod val="20000"/>
                    <a:lumOff val="80000"/>
                  </a:schemeClr>
                </a:solidFill>
              </a:rPr>
            </a:br>
            <a:r>
              <a:rPr lang="en-US" sz="2400" dirty="0"/>
              <a:t>ALLY-3 Trial: Results</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ALLY-3: SVR12, by Baseline Characteristics Status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Nelson DR, et al. </a:t>
            </a:r>
            <a:r>
              <a:rPr lang="en-US" dirty="0" err="1"/>
              <a:t>Hepatology</a:t>
            </a:r>
            <a:r>
              <a:rPr lang="en-US" dirty="0"/>
              <a:t> 2015;61:1127-35</a:t>
            </a:r>
            <a:r>
              <a:rPr lang="en-US" dirty="0" smtClean="0"/>
              <a:t>.</a:t>
            </a:r>
            <a:endParaRPr lang="en-US" dirty="0">
              <a:latin typeface="Arial" pitchFamily="22" charset="0"/>
            </a:endParaRPr>
          </a:p>
        </p:txBody>
      </p:sp>
      <p:sp>
        <p:nvSpPr>
          <p:cNvPr id="14" name="Rectangle 25"/>
          <p:cNvSpPr>
            <a:spLocks noChangeArrowheads="1"/>
          </p:cNvSpPr>
          <p:nvPr/>
        </p:nvSpPr>
        <p:spPr bwMode="auto">
          <a:xfrm>
            <a:off x="-5104" y="6016869"/>
            <a:ext cx="9162288" cy="320037"/>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Note:  SVR 12 based on HCV RNA less than lower limit of quantitation (25 IU/mL), detectable or undetectable</a:t>
            </a:r>
            <a:endParaRPr lang="en-US" sz="1200" dirty="0">
              <a:latin typeface="Arial"/>
              <a:cs typeface="Arial"/>
            </a:endParaRPr>
          </a:p>
        </p:txBody>
      </p:sp>
      <p:graphicFrame>
        <p:nvGraphicFramePr>
          <p:cNvPr id="15" name="Chart 14"/>
          <p:cNvGraphicFramePr>
            <a:graphicFrameLocks/>
          </p:cNvGraphicFramePr>
          <p:nvPr>
            <p:extLst>
              <p:ext uri="{D42A27DB-BD31-4B8C-83A1-F6EECF244321}">
                <p14:modId xmlns:p14="http://schemas.microsoft.com/office/powerpoint/2010/main" val="1089266111"/>
              </p:ext>
            </p:extLst>
          </p:nvPr>
        </p:nvGraphicFramePr>
        <p:xfrm>
          <a:off x="646113" y="1828800"/>
          <a:ext cx="7848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1713378" y="4694804"/>
            <a:ext cx="7767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77/90</a:t>
            </a:r>
            <a:endParaRPr lang="en-US" sz="1200" dirty="0">
              <a:solidFill>
                <a:schemeClr val="bg1"/>
              </a:solidFill>
            </a:endParaRPr>
          </a:p>
        </p:txBody>
      </p:sp>
      <p:sp>
        <p:nvSpPr>
          <p:cNvPr id="17" name="Rectangle 16"/>
          <p:cNvSpPr/>
          <p:nvPr/>
        </p:nvSpPr>
        <p:spPr>
          <a:xfrm>
            <a:off x="2342314" y="4682352"/>
            <a:ext cx="7767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58/62</a:t>
            </a:r>
            <a:endParaRPr lang="en-US" sz="1200" dirty="0">
              <a:solidFill>
                <a:schemeClr val="bg1"/>
              </a:solidFill>
            </a:endParaRPr>
          </a:p>
        </p:txBody>
      </p:sp>
      <p:sp>
        <p:nvSpPr>
          <p:cNvPr id="18" name="Rectangle 17"/>
          <p:cNvSpPr/>
          <p:nvPr/>
        </p:nvSpPr>
        <p:spPr>
          <a:xfrm>
            <a:off x="3428998" y="4682352"/>
            <a:ext cx="7767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128/142</a:t>
            </a:r>
            <a:endParaRPr lang="en-US" sz="1200" dirty="0">
              <a:solidFill>
                <a:schemeClr val="bg1"/>
              </a:solidFill>
            </a:endParaRPr>
          </a:p>
        </p:txBody>
      </p:sp>
      <p:sp>
        <p:nvSpPr>
          <p:cNvPr id="19" name="Rectangle 18"/>
          <p:cNvSpPr/>
          <p:nvPr/>
        </p:nvSpPr>
        <p:spPr>
          <a:xfrm>
            <a:off x="4048062" y="4682352"/>
            <a:ext cx="7767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7/10</a:t>
            </a:r>
            <a:endParaRPr lang="en-US" sz="1200" dirty="0">
              <a:solidFill>
                <a:schemeClr val="bg1"/>
              </a:solidFill>
            </a:endParaRPr>
          </a:p>
        </p:txBody>
      </p:sp>
      <p:sp>
        <p:nvSpPr>
          <p:cNvPr id="20" name="Rectangle 19"/>
          <p:cNvSpPr/>
          <p:nvPr/>
        </p:nvSpPr>
        <p:spPr>
          <a:xfrm>
            <a:off x="5162385" y="4682352"/>
            <a:ext cx="7767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40/44</a:t>
            </a:r>
            <a:endParaRPr lang="en-US" sz="1200" dirty="0">
              <a:solidFill>
                <a:schemeClr val="bg1"/>
              </a:solidFill>
            </a:endParaRPr>
          </a:p>
        </p:txBody>
      </p:sp>
      <p:sp>
        <p:nvSpPr>
          <p:cNvPr id="21" name="Rectangle 20"/>
          <p:cNvSpPr/>
          <p:nvPr/>
        </p:nvSpPr>
        <p:spPr>
          <a:xfrm>
            <a:off x="5763844" y="4682352"/>
            <a:ext cx="7767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95/108</a:t>
            </a:r>
            <a:endParaRPr lang="en-US" sz="1200" dirty="0">
              <a:solidFill>
                <a:schemeClr val="bg1"/>
              </a:solidFill>
            </a:endParaRPr>
          </a:p>
        </p:txBody>
      </p:sp>
      <p:sp>
        <p:nvSpPr>
          <p:cNvPr id="22" name="Rectangle 21"/>
          <p:cNvSpPr/>
          <p:nvPr/>
        </p:nvSpPr>
        <p:spPr>
          <a:xfrm>
            <a:off x="6883906" y="4682352"/>
            <a:ext cx="7767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55/60</a:t>
            </a:r>
            <a:endParaRPr lang="en-US" sz="1200" dirty="0">
              <a:solidFill>
                <a:schemeClr val="bg1"/>
              </a:solidFill>
            </a:endParaRPr>
          </a:p>
        </p:txBody>
      </p:sp>
      <p:sp>
        <p:nvSpPr>
          <p:cNvPr id="23" name="Rectangle 22"/>
          <p:cNvSpPr/>
          <p:nvPr/>
        </p:nvSpPr>
        <p:spPr>
          <a:xfrm>
            <a:off x="7478670" y="4682352"/>
            <a:ext cx="7767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80/92</a:t>
            </a:r>
            <a:endParaRPr lang="en-US" sz="1200" dirty="0">
              <a:solidFill>
                <a:schemeClr val="bg1"/>
              </a:solidFill>
            </a:endParaRPr>
          </a:p>
        </p:txBody>
      </p:sp>
      <p:sp>
        <p:nvSpPr>
          <p:cNvPr id="24" name="Rectangle 23"/>
          <p:cNvSpPr/>
          <p:nvPr/>
        </p:nvSpPr>
        <p:spPr>
          <a:xfrm>
            <a:off x="1713378" y="5029200"/>
            <a:ext cx="776799" cy="35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000000"/>
                </a:solidFill>
              </a:rPr>
              <a:t>Male</a:t>
            </a:r>
            <a:endParaRPr lang="en-US" sz="1400" dirty="0">
              <a:solidFill>
                <a:srgbClr val="000000"/>
              </a:solidFill>
            </a:endParaRPr>
          </a:p>
        </p:txBody>
      </p:sp>
      <p:sp>
        <p:nvSpPr>
          <p:cNvPr id="25" name="Rectangle 24"/>
          <p:cNvSpPr/>
          <p:nvPr/>
        </p:nvSpPr>
        <p:spPr>
          <a:xfrm>
            <a:off x="2337777" y="5029200"/>
            <a:ext cx="776799" cy="35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000000"/>
                </a:solidFill>
              </a:rPr>
              <a:t>Female</a:t>
            </a:r>
            <a:endParaRPr lang="en-US" sz="1400" dirty="0">
              <a:solidFill>
                <a:srgbClr val="000000"/>
              </a:solidFill>
            </a:endParaRPr>
          </a:p>
        </p:txBody>
      </p:sp>
      <p:sp>
        <p:nvSpPr>
          <p:cNvPr id="26" name="Rectangle 25"/>
          <p:cNvSpPr/>
          <p:nvPr/>
        </p:nvSpPr>
        <p:spPr>
          <a:xfrm>
            <a:off x="3446765" y="5029200"/>
            <a:ext cx="776799" cy="35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000000"/>
                </a:solidFill>
              </a:rPr>
              <a:t>&lt;65</a:t>
            </a:r>
            <a:endParaRPr lang="en-US" sz="1400" dirty="0">
              <a:solidFill>
                <a:srgbClr val="000000"/>
              </a:solidFill>
            </a:endParaRPr>
          </a:p>
        </p:txBody>
      </p:sp>
      <p:sp>
        <p:nvSpPr>
          <p:cNvPr id="27" name="Rectangle 26"/>
          <p:cNvSpPr/>
          <p:nvPr/>
        </p:nvSpPr>
        <p:spPr>
          <a:xfrm>
            <a:off x="4046741" y="5029200"/>
            <a:ext cx="776799" cy="35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000000"/>
                </a:solidFill>
              </a:rPr>
              <a:t>≥65</a:t>
            </a:r>
            <a:endParaRPr lang="en-US" sz="1400" dirty="0">
              <a:solidFill>
                <a:srgbClr val="000000"/>
              </a:solidFill>
            </a:endParaRPr>
          </a:p>
        </p:txBody>
      </p:sp>
      <p:sp>
        <p:nvSpPr>
          <p:cNvPr id="28" name="Rectangle 27"/>
          <p:cNvSpPr/>
          <p:nvPr/>
        </p:nvSpPr>
        <p:spPr>
          <a:xfrm>
            <a:off x="5157177" y="5029200"/>
            <a:ext cx="776799" cy="35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000000"/>
                </a:solidFill>
              </a:rPr>
              <a:t>&lt;800K</a:t>
            </a:r>
            <a:endParaRPr lang="en-US" sz="1400" dirty="0">
              <a:solidFill>
                <a:srgbClr val="000000"/>
              </a:solidFill>
            </a:endParaRPr>
          </a:p>
        </p:txBody>
      </p:sp>
      <p:sp>
        <p:nvSpPr>
          <p:cNvPr id="29" name="Rectangle 28"/>
          <p:cNvSpPr/>
          <p:nvPr/>
        </p:nvSpPr>
        <p:spPr>
          <a:xfrm>
            <a:off x="5732730" y="5029200"/>
            <a:ext cx="849951" cy="35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000000"/>
                </a:solidFill>
              </a:rPr>
              <a:t>≥800K</a:t>
            </a:r>
            <a:endParaRPr lang="en-US" sz="1400" dirty="0">
              <a:solidFill>
                <a:srgbClr val="000000"/>
              </a:solidFill>
            </a:endParaRPr>
          </a:p>
        </p:txBody>
      </p:sp>
      <p:sp>
        <p:nvSpPr>
          <p:cNvPr id="32" name="Rectangle 31"/>
          <p:cNvSpPr/>
          <p:nvPr/>
        </p:nvSpPr>
        <p:spPr>
          <a:xfrm>
            <a:off x="6874282" y="5029200"/>
            <a:ext cx="776799" cy="35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000000"/>
                </a:solidFill>
              </a:rPr>
              <a:t>CC</a:t>
            </a:r>
            <a:endParaRPr lang="en-US" sz="1400" dirty="0">
              <a:solidFill>
                <a:srgbClr val="000000"/>
              </a:solidFill>
            </a:endParaRPr>
          </a:p>
        </p:txBody>
      </p:sp>
      <p:sp>
        <p:nvSpPr>
          <p:cNvPr id="33" name="Rectangle 32"/>
          <p:cNvSpPr/>
          <p:nvPr/>
        </p:nvSpPr>
        <p:spPr>
          <a:xfrm>
            <a:off x="7457976" y="5029200"/>
            <a:ext cx="849951" cy="35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000000"/>
                </a:solidFill>
              </a:rPr>
              <a:t>Non-CC</a:t>
            </a:r>
            <a:endParaRPr lang="en-US" sz="1400" dirty="0">
              <a:solidFill>
                <a:srgbClr val="000000"/>
              </a:solidFill>
            </a:endParaRPr>
          </a:p>
        </p:txBody>
      </p:sp>
      <p:sp>
        <p:nvSpPr>
          <p:cNvPr id="5" name="Left Bracket 4"/>
          <p:cNvSpPr/>
          <p:nvPr/>
        </p:nvSpPr>
        <p:spPr>
          <a:xfrm rot="16200000">
            <a:off x="2342023" y="4548541"/>
            <a:ext cx="152400" cy="1456944"/>
          </a:xfrm>
          <a:prstGeom prst="leftBracket">
            <a:avLst>
              <a:gd name="adj" fmla="val 3562"/>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Left Bracket 33"/>
          <p:cNvSpPr/>
          <p:nvPr/>
        </p:nvSpPr>
        <p:spPr>
          <a:xfrm rot="16200000">
            <a:off x="4073131" y="4548541"/>
            <a:ext cx="152400" cy="1456944"/>
          </a:xfrm>
          <a:prstGeom prst="leftBracket">
            <a:avLst>
              <a:gd name="adj" fmla="val 3562"/>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Left Bracket 34"/>
          <p:cNvSpPr/>
          <p:nvPr/>
        </p:nvSpPr>
        <p:spPr>
          <a:xfrm rot="16200000">
            <a:off x="5801308" y="4548541"/>
            <a:ext cx="152400" cy="1456944"/>
          </a:xfrm>
          <a:prstGeom prst="leftBracket">
            <a:avLst>
              <a:gd name="adj" fmla="val 3562"/>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Left Bracket 35"/>
          <p:cNvSpPr/>
          <p:nvPr/>
        </p:nvSpPr>
        <p:spPr>
          <a:xfrm rot="16200000">
            <a:off x="7499200" y="4548541"/>
            <a:ext cx="152400" cy="1456944"/>
          </a:xfrm>
          <a:prstGeom prst="leftBracket">
            <a:avLst>
              <a:gd name="adj" fmla="val 3562"/>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143260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Sofosbuvir</a:t>
            </a:r>
            <a:r>
              <a:rPr lang="en-US" sz="2400" dirty="0">
                <a:solidFill>
                  <a:schemeClr val="accent5">
                    <a:lumMod val="20000"/>
                    <a:lumOff val="80000"/>
                  </a:schemeClr>
                </a:solidFill>
              </a:rPr>
              <a:t> for HCV GT 3</a:t>
            </a:r>
            <a:br>
              <a:rPr lang="en-US" sz="2400" dirty="0">
                <a:solidFill>
                  <a:schemeClr val="accent5">
                    <a:lumMod val="20000"/>
                    <a:lumOff val="80000"/>
                  </a:schemeClr>
                </a:solidFill>
              </a:rPr>
            </a:br>
            <a:r>
              <a:rPr lang="en-US" sz="2400" dirty="0"/>
              <a:t>ALLY-3 Trial: Results</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ALLY-3: SVR12, by Cirrhosis Status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Nelson DR, et al. </a:t>
            </a:r>
            <a:r>
              <a:rPr lang="en-US" dirty="0" err="1"/>
              <a:t>Hepatology</a:t>
            </a:r>
            <a:r>
              <a:rPr lang="en-US" dirty="0"/>
              <a:t> 2015;61:1127-35</a:t>
            </a:r>
            <a:r>
              <a:rPr lang="en-US" dirty="0" smtClean="0"/>
              <a:t>.</a:t>
            </a:r>
            <a:endParaRPr lang="en-US" dirty="0">
              <a:latin typeface="Arial" pitchFamily="22" charset="0"/>
            </a:endParaRPr>
          </a:p>
        </p:txBody>
      </p:sp>
      <p:sp>
        <p:nvSpPr>
          <p:cNvPr id="8" name="Rectangle 7"/>
          <p:cNvSpPr/>
          <p:nvPr/>
        </p:nvSpPr>
        <p:spPr>
          <a:xfrm>
            <a:off x="2449370" y="498577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73/75</a:t>
            </a:r>
          </a:p>
        </p:txBody>
      </p:sp>
      <p:sp>
        <p:nvSpPr>
          <p:cNvPr id="11" name="Rectangle 10"/>
          <p:cNvSpPr/>
          <p:nvPr/>
        </p:nvSpPr>
        <p:spPr>
          <a:xfrm>
            <a:off x="6041642" y="498577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11/19</a:t>
            </a:r>
            <a:endParaRPr lang="en-US" sz="1400" dirty="0">
              <a:solidFill>
                <a:schemeClr val="bg1"/>
              </a:solidFill>
            </a:endParaRPr>
          </a:p>
        </p:txBody>
      </p:sp>
      <p:sp>
        <p:nvSpPr>
          <p:cNvPr id="12" name="Rectangle 11"/>
          <p:cNvSpPr/>
          <p:nvPr/>
        </p:nvSpPr>
        <p:spPr>
          <a:xfrm>
            <a:off x="7083268" y="498577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9/13</a:t>
            </a:r>
            <a:endParaRPr lang="en-US" sz="1400" dirty="0">
              <a:solidFill>
                <a:schemeClr val="bg1"/>
              </a:solidFill>
            </a:endParaRPr>
          </a:p>
        </p:txBody>
      </p:sp>
      <p:sp>
        <p:nvSpPr>
          <p:cNvPr id="13" name="Rectangle 12"/>
          <p:cNvSpPr/>
          <p:nvPr/>
        </p:nvSpPr>
        <p:spPr>
          <a:xfrm>
            <a:off x="3497606" y="498577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32/34</a:t>
            </a:r>
            <a:endParaRPr lang="en-US" sz="1400" dirty="0">
              <a:solidFill>
                <a:schemeClr val="bg1"/>
              </a:solidFill>
            </a:endParaRPr>
          </a:p>
        </p:txBody>
      </p:sp>
      <p:sp>
        <p:nvSpPr>
          <p:cNvPr id="14" name="Rectangle 25"/>
          <p:cNvSpPr>
            <a:spLocks noChangeArrowheads="1"/>
          </p:cNvSpPr>
          <p:nvPr/>
        </p:nvSpPr>
        <p:spPr bwMode="auto">
          <a:xfrm>
            <a:off x="-5104" y="6028986"/>
            <a:ext cx="9162288" cy="320037"/>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Note:11 had missing or inconclusive findings for cirrhosis and not included in denominators</a:t>
            </a:r>
            <a:endParaRPr lang="en-US" sz="1200" dirty="0">
              <a:latin typeface="Arial"/>
              <a:cs typeface="Arial"/>
            </a:endParaRPr>
          </a:p>
        </p:txBody>
      </p:sp>
      <p:graphicFrame>
        <p:nvGraphicFramePr>
          <p:cNvPr id="15" name="Chart 14"/>
          <p:cNvGraphicFramePr>
            <a:graphicFrameLocks/>
          </p:cNvGraphicFramePr>
          <p:nvPr>
            <p:extLst>
              <p:ext uri="{D42A27DB-BD31-4B8C-83A1-F6EECF244321}">
                <p14:modId xmlns:p14="http://schemas.microsoft.com/office/powerpoint/2010/main" val="3314486624"/>
              </p:ext>
            </p:extLst>
          </p:nvPr>
        </p:nvGraphicFramePr>
        <p:xfrm>
          <a:off x="646113" y="1828800"/>
          <a:ext cx="7848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1880693" y="510858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105/109</a:t>
            </a:r>
            <a:endParaRPr lang="en-US" sz="1400" dirty="0">
              <a:solidFill>
                <a:schemeClr val="bg1"/>
              </a:solidFill>
            </a:endParaRPr>
          </a:p>
        </p:txBody>
      </p:sp>
      <p:sp>
        <p:nvSpPr>
          <p:cNvPr id="17" name="Rectangle 16"/>
          <p:cNvSpPr/>
          <p:nvPr/>
        </p:nvSpPr>
        <p:spPr>
          <a:xfrm>
            <a:off x="2636160"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20/32</a:t>
            </a:r>
            <a:endParaRPr lang="en-US" sz="1400" dirty="0">
              <a:solidFill>
                <a:schemeClr val="bg1"/>
              </a:solidFill>
            </a:endParaRPr>
          </a:p>
        </p:txBody>
      </p:sp>
      <p:sp>
        <p:nvSpPr>
          <p:cNvPr id="18" name="Rectangle 17"/>
          <p:cNvSpPr/>
          <p:nvPr/>
        </p:nvSpPr>
        <p:spPr>
          <a:xfrm>
            <a:off x="4166693"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73/75</a:t>
            </a:r>
            <a:endParaRPr lang="en-US" sz="1400" dirty="0">
              <a:solidFill>
                <a:schemeClr val="bg1"/>
              </a:solidFill>
            </a:endParaRPr>
          </a:p>
        </p:txBody>
      </p:sp>
      <p:sp>
        <p:nvSpPr>
          <p:cNvPr id="19" name="Rectangle 18"/>
          <p:cNvSpPr/>
          <p:nvPr/>
        </p:nvSpPr>
        <p:spPr>
          <a:xfrm>
            <a:off x="5004893"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11/19</a:t>
            </a:r>
            <a:endParaRPr lang="en-US" sz="1400" dirty="0">
              <a:solidFill>
                <a:schemeClr val="bg1"/>
              </a:solidFill>
            </a:endParaRPr>
          </a:p>
        </p:txBody>
      </p:sp>
      <p:sp>
        <p:nvSpPr>
          <p:cNvPr id="20" name="Rectangle 19"/>
          <p:cNvSpPr/>
          <p:nvPr/>
        </p:nvSpPr>
        <p:spPr>
          <a:xfrm>
            <a:off x="6452693"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32/34</a:t>
            </a:r>
            <a:endParaRPr lang="en-US" sz="1400" dirty="0">
              <a:solidFill>
                <a:schemeClr val="bg1"/>
              </a:solidFill>
            </a:endParaRPr>
          </a:p>
        </p:txBody>
      </p:sp>
      <p:sp>
        <p:nvSpPr>
          <p:cNvPr id="21" name="Rectangle 20"/>
          <p:cNvSpPr/>
          <p:nvPr/>
        </p:nvSpPr>
        <p:spPr>
          <a:xfrm>
            <a:off x="7290893"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9/13</a:t>
            </a:r>
            <a:endParaRPr lang="en-US" sz="1400" dirty="0">
              <a:solidFill>
                <a:schemeClr val="bg1"/>
              </a:solidFill>
            </a:endParaRPr>
          </a:p>
        </p:txBody>
      </p:sp>
    </p:spTree>
    <p:extLst>
      <p:ext uri="{BB962C8B-B14F-4D97-AF65-F5344CB8AC3E}">
        <p14:creationId xmlns:p14="http://schemas.microsoft.com/office/powerpoint/2010/main" val="29283232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Nelson DR, et al. </a:t>
            </a:r>
            <a:r>
              <a:rPr lang="en-US" dirty="0" err="1"/>
              <a:t>Hepatology</a:t>
            </a:r>
            <a:r>
              <a:rPr lang="en-US" dirty="0"/>
              <a:t> 2015;61:1127-35</a:t>
            </a:r>
            <a:r>
              <a:rPr lang="en-US" dirty="0" smtClean="0"/>
              <a:t>.</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Sofosbuvir</a:t>
            </a:r>
            <a:r>
              <a:rPr lang="en-US" sz="2400" dirty="0">
                <a:solidFill>
                  <a:schemeClr val="accent5">
                    <a:lumMod val="20000"/>
                    <a:lumOff val="80000"/>
                  </a:schemeClr>
                </a:solidFill>
              </a:rPr>
              <a:t> for HCV GT 3</a:t>
            </a:r>
            <a:br>
              <a:rPr lang="en-US" sz="2400" dirty="0">
                <a:solidFill>
                  <a:schemeClr val="accent5">
                    <a:lumMod val="20000"/>
                    <a:lumOff val="80000"/>
                  </a:schemeClr>
                </a:solidFill>
              </a:rPr>
            </a:br>
            <a:r>
              <a:rPr lang="en-US" sz="2400" dirty="0"/>
              <a:t>ALLY-3 Trial</a:t>
            </a:r>
            <a:r>
              <a:rPr lang="en-US" sz="2400" dirty="0" smtClean="0">
                <a:ea typeface="ＭＳ Ｐゴシック" pitchFamily="22" charset="-128"/>
                <a:cs typeface="ＭＳ Ｐゴシック" pitchFamily="22" charset="-128"/>
              </a:rPr>
              <a:t>: </a:t>
            </a:r>
            <a:r>
              <a:rPr lang="en-US" sz="2400" dirty="0">
                <a:ea typeface="ＭＳ Ｐゴシック" pitchFamily="22" charset="-128"/>
                <a:cs typeface="ＭＳ Ｐゴシック" pitchFamily="22" charset="-128"/>
              </a:rPr>
              <a:t>Adverse Events</a:t>
            </a:r>
            <a:endParaRPr lang="en-US" sz="2400" dirty="0"/>
          </a:p>
        </p:txBody>
      </p:sp>
      <p:graphicFrame>
        <p:nvGraphicFramePr>
          <p:cNvPr id="8" name="Content Placeholder 6"/>
          <p:cNvGraphicFramePr>
            <a:graphicFrameLocks/>
          </p:cNvGraphicFramePr>
          <p:nvPr>
            <p:extLst>
              <p:ext uri="{D42A27DB-BD31-4B8C-83A1-F6EECF244321}">
                <p14:modId xmlns:p14="http://schemas.microsoft.com/office/powerpoint/2010/main" val="3632257817"/>
              </p:ext>
            </p:extLst>
          </p:nvPr>
        </p:nvGraphicFramePr>
        <p:xfrm>
          <a:off x="716280" y="1447800"/>
          <a:ext cx="7711440" cy="4419600"/>
        </p:xfrm>
        <a:graphic>
          <a:graphicData uri="http://schemas.openxmlformats.org/drawingml/2006/table">
            <a:tbl>
              <a:tblPr firstRow="1" bandRow="1">
                <a:tableStyleId>{5C22544A-7EE6-4342-B048-85BDC9FD1C3A}</a:tableStyleId>
              </a:tblPr>
              <a:tblGrid>
                <a:gridCol w="4282440"/>
                <a:gridCol w="3429000"/>
              </a:tblGrid>
              <a:tr h="374073">
                <a:tc>
                  <a:txBody>
                    <a:bodyPr/>
                    <a:lstStyle/>
                    <a:p>
                      <a:pPr>
                        <a:lnSpc>
                          <a:spcPts val="2100"/>
                        </a:lnSpc>
                      </a:pPr>
                      <a:r>
                        <a:rPr lang="en-US" sz="1600" dirty="0" smtClean="0"/>
                        <a:t>Event</a:t>
                      </a:r>
                      <a:endParaRPr lang="en-US" sz="1600" dirty="0"/>
                    </a:p>
                  </a:txBody>
                  <a:tcPr anchor="ctr">
                    <a:solidFill>
                      <a:schemeClr val="tx1">
                        <a:lumMod val="75000"/>
                        <a:lumOff val="25000"/>
                      </a:schemeClr>
                    </a:solidFill>
                  </a:tcPr>
                </a:tc>
                <a:tc>
                  <a:txBody>
                    <a:bodyPr/>
                    <a:lstStyle/>
                    <a:p>
                      <a:pPr algn="ctr">
                        <a:lnSpc>
                          <a:spcPts val="2100"/>
                        </a:lnSpc>
                      </a:pPr>
                      <a:r>
                        <a:rPr lang="en-US" sz="1600" dirty="0" err="1" smtClean="0"/>
                        <a:t>Daclatasvir</a:t>
                      </a:r>
                      <a:r>
                        <a:rPr lang="en-US" sz="1600" dirty="0" smtClean="0"/>
                        <a:t> + </a:t>
                      </a:r>
                      <a:r>
                        <a:rPr lang="en-US" sz="1600" dirty="0" err="1" smtClean="0"/>
                        <a:t>Sofosbuvir</a:t>
                      </a:r>
                      <a:endParaRPr lang="en-US" sz="1600" dirty="0" smtClean="0"/>
                    </a:p>
                    <a:p>
                      <a:pPr algn="ctr">
                        <a:lnSpc>
                          <a:spcPts val="2100"/>
                        </a:lnSpc>
                      </a:pPr>
                      <a:r>
                        <a:rPr lang="en-US" sz="1600" b="0" dirty="0" smtClean="0"/>
                        <a:t>(n=152)</a:t>
                      </a:r>
                      <a:endParaRPr lang="en-US" sz="1600" dirty="0"/>
                    </a:p>
                  </a:txBody>
                  <a:tcPr anchor="ctr">
                    <a:solidFill>
                      <a:srgbClr val="064A6B"/>
                    </a:solidFill>
                  </a:tcPr>
                </a:tc>
              </a:tr>
              <a:tr h="374073">
                <a:tc>
                  <a:txBody>
                    <a:bodyPr/>
                    <a:lstStyle/>
                    <a:p>
                      <a:pPr>
                        <a:lnSpc>
                          <a:spcPts val="2100"/>
                        </a:lnSpc>
                      </a:pPr>
                      <a:r>
                        <a:rPr lang="en-US" sz="1600" dirty="0" smtClean="0"/>
                        <a:t>Serious Adverse</a:t>
                      </a:r>
                      <a:r>
                        <a:rPr lang="en-US" sz="1600" baseline="0" dirty="0" smtClean="0"/>
                        <a:t> Events (AEs)</a:t>
                      </a:r>
                      <a:endParaRPr lang="en-US" sz="1600" dirty="0"/>
                    </a:p>
                  </a:txBody>
                  <a:tcPr anchor="ctr"/>
                </a:tc>
                <a:tc>
                  <a:txBody>
                    <a:bodyPr/>
                    <a:lstStyle/>
                    <a:p>
                      <a:pPr algn="ctr">
                        <a:lnSpc>
                          <a:spcPts val="2100"/>
                        </a:lnSpc>
                      </a:pPr>
                      <a:r>
                        <a:rPr lang="en-US" sz="1600" dirty="0" smtClean="0"/>
                        <a:t>1</a:t>
                      </a:r>
                      <a:r>
                        <a:rPr lang="en-US" sz="1600" baseline="0" dirty="0" smtClean="0"/>
                        <a:t> (1%)</a:t>
                      </a:r>
                      <a:endParaRPr lang="en-US" sz="1600" dirty="0"/>
                    </a:p>
                  </a:txBody>
                  <a:tcPr anchor="ctr"/>
                </a:tc>
              </a:tr>
              <a:tr h="374073">
                <a:tc>
                  <a:txBody>
                    <a:bodyPr/>
                    <a:lstStyle/>
                    <a:p>
                      <a:pPr>
                        <a:lnSpc>
                          <a:spcPts val="2100"/>
                        </a:lnSpc>
                      </a:pPr>
                      <a:r>
                        <a:rPr lang="en-US" sz="1600" dirty="0" smtClean="0"/>
                        <a:t>AEs</a:t>
                      </a:r>
                      <a:r>
                        <a:rPr lang="en-US" sz="1600" baseline="0" dirty="0" smtClean="0"/>
                        <a:t> leading to discontinuation</a:t>
                      </a:r>
                      <a:endParaRPr lang="en-US" sz="1600" dirty="0"/>
                    </a:p>
                  </a:txBody>
                  <a:tcPr anchor="ctr"/>
                </a:tc>
                <a:tc>
                  <a:txBody>
                    <a:bodyPr/>
                    <a:lstStyle/>
                    <a:p>
                      <a:pPr algn="ctr">
                        <a:lnSpc>
                          <a:spcPts val="2100"/>
                        </a:lnSpc>
                      </a:pPr>
                      <a:r>
                        <a:rPr lang="en-US" sz="1600" dirty="0" smtClean="0"/>
                        <a:t>0</a:t>
                      </a:r>
                      <a:endParaRPr lang="en-US" sz="1600" dirty="0"/>
                    </a:p>
                  </a:txBody>
                  <a:tcPr anchor="ctr"/>
                </a:tc>
              </a:tr>
              <a:tr h="374073">
                <a:tc>
                  <a:txBody>
                    <a:bodyPr/>
                    <a:lstStyle/>
                    <a:p>
                      <a:pPr>
                        <a:lnSpc>
                          <a:spcPts val="2100"/>
                        </a:lnSpc>
                      </a:pPr>
                      <a:r>
                        <a:rPr lang="en-US" sz="1600" dirty="0" smtClean="0"/>
                        <a:t>Grade</a:t>
                      </a:r>
                      <a:r>
                        <a:rPr lang="en-US" sz="1600" baseline="0" dirty="0" smtClean="0"/>
                        <a:t> 3 or 4 AEs</a:t>
                      </a:r>
                      <a:endParaRPr lang="en-US" sz="1600" dirty="0"/>
                    </a:p>
                  </a:txBody>
                  <a:tcPr anchor="ctr"/>
                </a:tc>
                <a:tc>
                  <a:txBody>
                    <a:bodyPr/>
                    <a:lstStyle/>
                    <a:p>
                      <a:pPr algn="ctr">
                        <a:lnSpc>
                          <a:spcPts val="2100"/>
                        </a:lnSpc>
                      </a:pPr>
                      <a:r>
                        <a:rPr lang="en-US" sz="1600" dirty="0" smtClean="0"/>
                        <a:t>3</a:t>
                      </a:r>
                      <a:r>
                        <a:rPr lang="en-US" sz="1600" baseline="30000" dirty="0" smtClean="0"/>
                        <a:t>a</a:t>
                      </a:r>
                      <a:r>
                        <a:rPr lang="en-US" sz="1600" dirty="0" smtClean="0"/>
                        <a:t> (2%)</a:t>
                      </a:r>
                      <a:endParaRPr lang="en-US" sz="1600" dirty="0"/>
                    </a:p>
                  </a:txBody>
                  <a:tcPr anchor="ctr"/>
                </a:tc>
              </a:tr>
              <a:tr h="374073">
                <a:tc>
                  <a:txBody>
                    <a:bodyPr/>
                    <a:lstStyle/>
                    <a:p>
                      <a:pPr marL="0" marR="0" indent="0" algn="l" defTabSz="914400" rtl="0" eaLnBrk="1" fontAlgn="auto" latinLnBrk="0" hangingPunct="1">
                        <a:lnSpc>
                          <a:spcPts val="2100"/>
                        </a:lnSpc>
                        <a:spcBef>
                          <a:spcPts val="0"/>
                        </a:spcBef>
                        <a:spcAft>
                          <a:spcPts val="0"/>
                        </a:spcAft>
                        <a:buClrTx/>
                        <a:buSzTx/>
                        <a:buFontTx/>
                        <a:buNone/>
                        <a:tabLst/>
                        <a:defRPr/>
                      </a:pPr>
                      <a:r>
                        <a:rPr lang="en-US" sz="1600" dirty="0" smtClean="0"/>
                        <a:t>Adverse</a:t>
                      </a:r>
                      <a:r>
                        <a:rPr lang="en-US" sz="1600" baseline="0" dirty="0" smtClean="0"/>
                        <a:t> Events in ≥10% of patients</a:t>
                      </a:r>
                    </a:p>
                    <a:p>
                      <a:pPr marL="0" marR="0" indent="0" algn="l" defTabSz="914400" rtl="0" eaLnBrk="1" fontAlgn="auto" latinLnBrk="0" hangingPunct="1">
                        <a:lnSpc>
                          <a:spcPts val="2100"/>
                        </a:lnSpc>
                        <a:spcBef>
                          <a:spcPts val="0"/>
                        </a:spcBef>
                        <a:spcAft>
                          <a:spcPts val="0"/>
                        </a:spcAft>
                        <a:buClrTx/>
                        <a:buSzTx/>
                        <a:buFontTx/>
                        <a:buNone/>
                        <a:tabLst/>
                        <a:defRPr/>
                      </a:pPr>
                      <a:r>
                        <a:rPr lang="en-US" sz="1600" dirty="0" smtClean="0"/>
                        <a:t>   Headache</a:t>
                      </a:r>
                    </a:p>
                    <a:p>
                      <a:pPr marL="0" marR="0" indent="0" algn="l" defTabSz="914400" rtl="0" eaLnBrk="1" fontAlgn="auto" latinLnBrk="0" hangingPunct="1">
                        <a:lnSpc>
                          <a:spcPts val="2100"/>
                        </a:lnSpc>
                        <a:spcBef>
                          <a:spcPts val="0"/>
                        </a:spcBef>
                        <a:spcAft>
                          <a:spcPts val="0"/>
                        </a:spcAft>
                        <a:buClrTx/>
                        <a:buSzTx/>
                        <a:buFontTx/>
                        <a:buNone/>
                        <a:tabLst/>
                        <a:defRPr/>
                      </a:pPr>
                      <a:r>
                        <a:rPr lang="en-US" sz="1600" dirty="0" smtClean="0"/>
                        <a:t>   Fatigue</a:t>
                      </a:r>
                    </a:p>
                    <a:p>
                      <a:pPr marL="0" marR="0" indent="0" algn="l" defTabSz="914400" rtl="0" eaLnBrk="1" fontAlgn="auto" latinLnBrk="0" hangingPunct="1">
                        <a:lnSpc>
                          <a:spcPts val="2100"/>
                        </a:lnSpc>
                        <a:spcBef>
                          <a:spcPts val="0"/>
                        </a:spcBef>
                        <a:spcAft>
                          <a:spcPts val="0"/>
                        </a:spcAft>
                        <a:buClrTx/>
                        <a:buSzTx/>
                        <a:buFontTx/>
                        <a:buNone/>
                        <a:tabLst/>
                        <a:defRPr/>
                      </a:pPr>
                      <a:r>
                        <a:rPr lang="en-US" sz="1600" dirty="0" smtClean="0"/>
                        <a:t>   Nausea</a:t>
                      </a:r>
                    </a:p>
                  </a:txBody>
                  <a:tcPr anchor="ctr"/>
                </a:tc>
                <a:tc>
                  <a:txBody>
                    <a:bodyPr/>
                    <a:lstStyle/>
                    <a:p>
                      <a:pPr algn="ctr">
                        <a:lnSpc>
                          <a:spcPts val="2100"/>
                        </a:lnSpc>
                      </a:pPr>
                      <a:endParaRPr lang="en-US" sz="1600" baseline="0" dirty="0" smtClean="0"/>
                    </a:p>
                    <a:p>
                      <a:pPr algn="ctr">
                        <a:lnSpc>
                          <a:spcPts val="2100"/>
                        </a:lnSpc>
                      </a:pPr>
                      <a:r>
                        <a:rPr lang="en-US" sz="1600" baseline="0" dirty="0" smtClean="0"/>
                        <a:t>30 (20%)</a:t>
                      </a:r>
                    </a:p>
                    <a:p>
                      <a:pPr algn="ctr">
                        <a:lnSpc>
                          <a:spcPts val="2100"/>
                        </a:lnSpc>
                      </a:pPr>
                      <a:r>
                        <a:rPr lang="en-US" sz="1600" baseline="0" dirty="0" smtClean="0"/>
                        <a:t>29 (19%)</a:t>
                      </a:r>
                    </a:p>
                    <a:p>
                      <a:pPr algn="ctr">
                        <a:lnSpc>
                          <a:spcPts val="2100"/>
                        </a:lnSpc>
                      </a:pPr>
                      <a:r>
                        <a:rPr lang="en-US" sz="1600" baseline="0" dirty="0" smtClean="0"/>
                        <a:t>18 (12%)</a:t>
                      </a:r>
                      <a:endParaRPr lang="en-US" sz="1600" dirty="0"/>
                    </a:p>
                  </a:txBody>
                  <a:tcPr anchor="ctr"/>
                </a:tc>
              </a:tr>
              <a:tr h="1514301">
                <a:tc>
                  <a:txBody>
                    <a:bodyPr/>
                    <a:lstStyle/>
                    <a:p>
                      <a:pPr>
                        <a:lnSpc>
                          <a:spcPts val="2100"/>
                        </a:lnSpc>
                      </a:pPr>
                      <a:r>
                        <a:rPr lang="en-US" sz="1600" dirty="0" smtClean="0"/>
                        <a:t>Grade</a:t>
                      </a:r>
                      <a:r>
                        <a:rPr lang="en-US" sz="1600" baseline="0" dirty="0" smtClean="0"/>
                        <a:t> 3 or 4 Lab Abnormalities</a:t>
                      </a:r>
                    </a:p>
                    <a:p>
                      <a:pPr>
                        <a:lnSpc>
                          <a:spcPts val="2100"/>
                        </a:lnSpc>
                      </a:pPr>
                      <a:r>
                        <a:rPr lang="en-US" sz="1600" baseline="0" dirty="0" smtClean="0"/>
                        <a:t>   Hemoglobin &lt; 9 g/</a:t>
                      </a:r>
                      <a:r>
                        <a:rPr lang="en-US" sz="1600" baseline="0" dirty="0" err="1" smtClean="0"/>
                        <a:t>dL</a:t>
                      </a:r>
                      <a:endParaRPr lang="en-US" sz="1600" baseline="0" dirty="0" smtClean="0"/>
                    </a:p>
                    <a:p>
                      <a:pPr>
                        <a:lnSpc>
                          <a:spcPts val="2100"/>
                        </a:lnSpc>
                      </a:pPr>
                      <a:r>
                        <a:rPr lang="en-US" sz="1600" baseline="0" dirty="0" smtClean="0"/>
                        <a:t>   Neutrophils &lt; 0.75 x 10</a:t>
                      </a:r>
                      <a:r>
                        <a:rPr lang="en-US" sz="1600" baseline="30000" dirty="0" smtClean="0"/>
                        <a:t>9</a:t>
                      </a:r>
                      <a:r>
                        <a:rPr lang="en-US" sz="1600" baseline="0" dirty="0" smtClean="0"/>
                        <a:t>/L</a:t>
                      </a:r>
                    </a:p>
                    <a:p>
                      <a:pPr>
                        <a:lnSpc>
                          <a:spcPts val="2100"/>
                        </a:lnSpc>
                      </a:pPr>
                      <a:r>
                        <a:rPr lang="en-US" sz="1600" baseline="0" dirty="0" smtClean="0"/>
                        <a:t>   Platelets &lt; 50 x 10</a:t>
                      </a:r>
                      <a:r>
                        <a:rPr lang="en-US" sz="1600" baseline="30000" dirty="0" smtClean="0"/>
                        <a:t>9</a:t>
                      </a:r>
                      <a:r>
                        <a:rPr lang="en-US" sz="1600" baseline="0" dirty="0" smtClean="0"/>
                        <a:t>/L</a:t>
                      </a:r>
                    </a:p>
                    <a:p>
                      <a:pPr>
                        <a:lnSpc>
                          <a:spcPts val="2100"/>
                        </a:lnSpc>
                      </a:pPr>
                      <a:r>
                        <a:rPr lang="en-US" sz="1600" baseline="0" dirty="0" smtClean="0"/>
                        <a:t>   Lipase &gt; 3 x ULN</a:t>
                      </a:r>
                      <a:endParaRPr lang="en-US" sz="1600" dirty="0"/>
                    </a:p>
                  </a:txBody>
                  <a:tcPr anchor="ctr"/>
                </a:tc>
                <a:tc>
                  <a:txBody>
                    <a:bodyPr/>
                    <a:lstStyle/>
                    <a:p>
                      <a:pPr algn="ctr">
                        <a:lnSpc>
                          <a:spcPts val="2100"/>
                        </a:lnSpc>
                      </a:pPr>
                      <a:endParaRPr lang="en-US" sz="1600" dirty="0" smtClean="0"/>
                    </a:p>
                    <a:p>
                      <a:pPr algn="ctr">
                        <a:lnSpc>
                          <a:spcPts val="2100"/>
                        </a:lnSpc>
                      </a:pPr>
                      <a:r>
                        <a:rPr lang="en-US" sz="1600" dirty="0" smtClean="0"/>
                        <a:t>0</a:t>
                      </a:r>
                    </a:p>
                    <a:p>
                      <a:pPr algn="ctr">
                        <a:lnSpc>
                          <a:spcPts val="2100"/>
                        </a:lnSpc>
                      </a:pPr>
                      <a:r>
                        <a:rPr lang="en-US" sz="1600" dirty="0" smtClean="0"/>
                        <a:t>0</a:t>
                      </a:r>
                    </a:p>
                    <a:p>
                      <a:pPr algn="ctr">
                        <a:lnSpc>
                          <a:spcPts val="2100"/>
                        </a:lnSpc>
                      </a:pPr>
                      <a:r>
                        <a:rPr lang="en-US" sz="1600" dirty="0" smtClean="0"/>
                        <a:t>2 (1%)</a:t>
                      </a:r>
                    </a:p>
                    <a:p>
                      <a:pPr algn="ctr">
                        <a:lnSpc>
                          <a:spcPts val="2100"/>
                        </a:lnSpc>
                      </a:pPr>
                      <a:r>
                        <a:rPr lang="en-US" sz="1600" dirty="0" smtClean="0"/>
                        <a:t>3 (2%)</a:t>
                      </a:r>
                      <a:endParaRPr lang="en-US" sz="1600" dirty="0"/>
                    </a:p>
                  </a:txBody>
                  <a:tcPr anchor="ctr"/>
                </a:tc>
              </a:tr>
            </a:tbl>
          </a:graphicData>
        </a:graphic>
      </p:graphicFrame>
      <p:sp>
        <p:nvSpPr>
          <p:cNvPr id="9" name="Rectangle 25"/>
          <p:cNvSpPr>
            <a:spLocks noChangeArrowheads="1"/>
          </p:cNvSpPr>
          <p:nvPr/>
        </p:nvSpPr>
        <p:spPr bwMode="auto">
          <a:xfrm>
            <a:off x="-5104" y="5943600"/>
            <a:ext cx="9162288" cy="320037"/>
          </a:xfrm>
          <a:prstGeom prst="rect">
            <a:avLst/>
          </a:prstGeom>
          <a:solidFill>
            <a:schemeClr val="bg1">
              <a:lumMod val="85000"/>
            </a:schemeClr>
          </a:solidFill>
          <a:ln w="12700">
            <a:noFill/>
            <a:miter lim="800000"/>
            <a:headEnd/>
            <a:tailEnd/>
          </a:ln>
        </p:spPr>
        <p:txBody>
          <a:bodyPr lIns="731520" tIns="45431" rIns="92486" bIns="45431" anchor="ctr">
            <a:prstTxWarp prst="textNoShape">
              <a:avLst/>
            </a:prstTxWarp>
          </a:bodyPr>
          <a:lstStyle/>
          <a:p>
            <a:r>
              <a:rPr lang="en-US" sz="1200" baseline="30000" dirty="0" err="1" smtClean="0">
                <a:latin typeface="Arial"/>
                <a:cs typeface="Arial"/>
              </a:rPr>
              <a:t>a</a:t>
            </a:r>
            <a:r>
              <a:rPr lang="en-US" sz="1200" dirty="0" err="1" smtClean="0">
                <a:latin typeface="Arial"/>
                <a:cs typeface="Arial"/>
              </a:rPr>
              <a:t>All</a:t>
            </a:r>
            <a:r>
              <a:rPr lang="en-US" sz="1200" dirty="0" smtClean="0">
                <a:latin typeface="Arial"/>
                <a:cs typeface="Arial"/>
              </a:rPr>
              <a:t> were grade 3 AEs. ULN = upper limit of normal</a:t>
            </a:r>
            <a:endParaRPr lang="en-US" sz="1200" dirty="0">
              <a:latin typeface="Arial"/>
              <a:cs typeface="Arial"/>
            </a:endParaRPr>
          </a:p>
        </p:txBody>
      </p:sp>
    </p:spTree>
    <p:extLst>
      <p:ext uri="{BB962C8B-B14F-4D97-AF65-F5344CB8AC3E}">
        <p14:creationId xmlns:p14="http://schemas.microsoft.com/office/powerpoint/2010/main" val="39290672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Nelson DR, et al. </a:t>
            </a:r>
            <a:r>
              <a:rPr lang="en-US" dirty="0" err="1"/>
              <a:t>Hepatology</a:t>
            </a:r>
            <a:r>
              <a:rPr lang="en-US" dirty="0"/>
              <a:t> 2015;61:1127-35</a:t>
            </a:r>
            <a:r>
              <a:rPr lang="en-US" dirty="0" smtClean="0"/>
              <a:t>.</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Sofosbuvir</a:t>
            </a:r>
            <a:r>
              <a:rPr lang="en-US" sz="2400" dirty="0">
                <a:solidFill>
                  <a:schemeClr val="accent5">
                    <a:lumMod val="20000"/>
                    <a:lumOff val="80000"/>
                  </a:schemeClr>
                </a:solidFill>
              </a:rPr>
              <a:t> for HCV GT 3</a:t>
            </a:r>
            <a:br>
              <a:rPr lang="en-US" sz="2400" dirty="0">
                <a:solidFill>
                  <a:schemeClr val="accent5">
                    <a:lumMod val="20000"/>
                    <a:lumOff val="80000"/>
                  </a:schemeClr>
                </a:solidFill>
              </a:rPr>
            </a:br>
            <a:r>
              <a:rPr lang="en-US" sz="2400" dirty="0"/>
              <a:t>ALLY-3 Trial</a:t>
            </a:r>
            <a:r>
              <a:rPr lang="en-US" sz="2400" dirty="0">
                <a:ea typeface="ＭＳ Ｐゴシック" pitchFamily="22" charset="-128"/>
                <a:cs typeface="ＭＳ Ｐゴシック" pitchFamily="22" charset="-128"/>
              </a:rPr>
              <a:t>: </a:t>
            </a:r>
            <a:r>
              <a:rPr lang="en-US" sz="2400" dirty="0" smtClean="0">
                <a:ea typeface="ＭＳ Ｐゴシック" pitchFamily="22" charset="-128"/>
                <a:cs typeface="ＭＳ Ｐゴシック" pitchFamily="22" charset="-128"/>
              </a:rPr>
              <a:t>Conclusion</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009186259"/>
              </p:ext>
            </p:extLst>
          </p:nvPr>
        </p:nvGraphicFramePr>
        <p:xfrm>
          <a:off x="0" y="2715768"/>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3200"/>
                        </a:lnSpc>
                      </a:pPr>
                      <a:r>
                        <a:rPr lang="en-US" sz="2000" b="1" i="0" dirty="0" smtClean="0">
                          <a:solidFill>
                            <a:srgbClr val="800000"/>
                          </a:solidFill>
                          <a:latin typeface="Arial"/>
                          <a:cs typeface="Arial"/>
                        </a:rPr>
                        <a:t>Conclusion</a:t>
                      </a:r>
                      <a:r>
                        <a:rPr lang="en-US" sz="2000" b="0" i="0" dirty="0" smtClean="0">
                          <a:solidFill>
                            <a:schemeClr val="tx1"/>
                          </a:solidFill>
                          <a:latin typeface="Arial"/>
                          <a:cs typeface="Arial"/>
                        </a:rPr>
                        <a:t>: </a:t>
                      </a:r>
                      <a:r>
                        <a:rPr lang="en-US" sz="2000" b="0" i="0" dirty="0" smtClean="0">
                          <a:solidFill>
                            <a:srgbClr val="000000"/>
                          </a:solidFill>
                          <a:latin typeface="Arial"/>
                          <a:cs typeface="Arial"/>
                        </a:rPr>
                        <a:t>“</a:t>
                      </a:r>
                      <a:r>
                        <a:rPr lang="en-US" sz="2000" b="0" kern="1200" dirty="0" smtClean="0">
                          <a:solidFill>
                            <a:srgbClr val="000000"/>
                          </a:solidFill>
                          <a:latin typeface="Arial"/>
                          <a:ea typeface="+mn-ea"/>
                          <a:cs typeface="Arial"/>
                        </a:rPr>
                        <a:t>A 12-week regimen of </a:t>
                      </a:r>
                      <a:r>
                        <a:rPr lang="en-US" sz="2000" b="0" kern="1200" dirty="0" err="1" smtClean="0">
                          <a:solidFill>
                            <a:srgbClr val="000000"/>
                          </a:solidFill>
                          <a:latin typeface="Arial"/>
                          <a:ea typeface="+mn-ea"/>
                          <a:cs typeface="Arial"/>
                        </a:rPr>
                        <a:t>daclatasvir</a:t>
                      </a:r>
                      <a:r>
                        <a:rPr lang="en-US" sz="2000" b="0" kern="1200" dirty="0" smtClean="0">
                          <a:solidFill>
                            <a:srgbClr val="000000"/>
                          </a:solidFill>
                          <a:latin typeface="Arial"/>
                          <a:ea typeface="+mn-ea"/>
                          <a:cs typeface="Arial"/>
                        </a:rPr>
                        <a:t> plus </a:t>
                      </a:r>
                      <a:r>
                        <a:rPr lang="en-US" sz="2000" b="0" kern="1200" dirty="0" err="1" smtClean="0">
                          <a:solidFill>
                            <a:srgbClr val="000000"/>
                          </a:solidFill>
                          <a:latin typeface="Arial"/>
                          <a:ea typeface="+mn-ea"/>
                          <a:cs typeface="Arial"/>
                        </a:rPr>
                        <a:t>sofosbuvir</a:t>
                      </a:r>
                      <a:r>
                        <a:rPr lang="en-US" sz="2000" b="0" kern="1200" dirty="0" smtClean="0">
                          <a:solidFill>
                            <a:srgbClr val="000000"/>
                          </a:solidFill>
                          <a:latin typeface="Arial"/>
                          <a:ea typeface="+mn-ea"/>
                          <a:cs typeface="Arial"/>
                        </a:rPr>
                        <a:t> achieved SVR12 in 96% of patients with genotype 3 infection without cirrhosis and was well tolerated. Additional evaluation to optimize efficacy in genotype 3-infected patients with cirrhosis is underway.”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7952575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err="1"/>
              <a:t>Daclatasvir</a:t>
            </a:r>
            <a:r>
              <a:rPr lang="en-US" sz="2800" dirty="0"/>
              <a:t> </a:t>
            </a:r>
            <a:r>
              <a:rPr lang="en-US" sz="2800" dirty="0" smtClean="0"/>
              <a:t>+ </a:t>
            </a:r>
            <a:r>
              <a:rPr lang="en-US" sz="2800" dirty="0" err="1" smtClean="0"/>
              <a:t>Sofosbuvir</a:t>
            </a:r>
            <a:r>
              <a:rPr lang="en-US" sz="2800" dirty="0" smtClean="0"/>
              <a:t> +/- Ribavirin in Genotype 1-3</a:t>
            </a:r>
            <a:r>
              <a:rPr lang="en-US" dirty="0"/>
              <a:t/>
            </a:r>
            <a:br>
              <a:rPr lang="en-US" dirty="0"/>
            </a:br>
            <a:r>
              <a:rPr lang="en-US" dirty="0" smtClean="0"/>
              <a:t>AI444040 Trial</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2a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a:t>
            </a:r>
            <a:r>
              <a:rPr lang="en-US" sz="1400" dirty="0" smtClean="0">
                <a:solidFill>
                  <a:schemeClr val="bg1"/>
                </a:solidFill>
                <a:latin typeface="Arial"/>
                <a:cs typeface="Arial"/>
              </a:rPr>
              <a:t>Naïve </a:t>
            </a:r>
            <a:r>
              <a:rPr lang="en-US" sz="1400" dirty="0">
                <a:solidFill>
                  <a:schemeClr val="bg1"/>
                </a:solidFill>
                <a:latin typeface="Arial"/>
                <a:cs typeface="Arial"/>
              </a:rPr>
              <a:t>and </a:t>
            </a:r>
            <a:r>
              <a:rPr lang="en-US" sz="1400" dirty="0" smtClean="0">
                <a:solidFill>
                  <a:schemeClr val="bg1"/>
                </a:solidFill>
                <a:latin typeface="Arial"/>
                <a:cs typeface="Arial"/>
              </a:rPr>
              <a:t>Treatment-Experienced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a:latin typeface="Arial"/>
                <a:cs typeface="Arial"/>
              </a:rPr>
              <a:t>Sulkowski</a:t>
            </a:r>
            <a:r>
              <a:rPr lang="en-US" sz="1400" dirty="0">
                <a:latin typeface="Arial"/>
                <a:cs typeface="Arial"/>
              </a:rPr>
              <a:t> MS, et al. N </a:t>
            </a:r>
            <a:r>
              <a:rPr lang="en-US" sz="1400" dirty="0" err="1">
                <a:latin typeface="Arial"/>
                <a:cs typeface="Arial"/>
              </a:rPr>
              <a:t>Engl</a:t>
            </a:r>
            <a:r>
              <a:rPr lang="en-US" sz="1400" dirty="0">
                <a:latin typeface="Arial"/>
                <a:cs typeface="Arial"/>
              </a:rPr>
              <a:t> J Med. 2014;370:211-21</a:t>
            </a:r>
            <a:r>
              <a:rPr lang="en-US" sz="1400" dirty="0" smtClean="0">
                <a:latin typeface="Arial"/>
                <a:cs typeface="Arial"/>
              </a:rPr>
              <a:t>.</a:t>
            </a:r>
            <a:endParaRPr lang="en-US" sz="1400" dirty="0">
              <a:latin typeface="Arial"/>
              <a:cs typeface="Arial"/>
            </a:endParaRPr>
          </a:p>
        </p:txBody>
      </p:sp>
    </p:spTree>
    <p:extLst>
      <p:ext uri="{BB962C8B-B14F-4D97-AF65-F5344CB8AC3E}">
        <p14:creationId xmlns:p14="http://schemas.microsoft.com/office/powerpoint/2010/main" val="21230891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smtClean="0"/>
              <a:t>Sulkowski</a:t>
            </a:r>
            <a:r>
              <a:rPr lang="en-US" dirty="0" smtClean="0"/>
              <a:t> MS, et al. N </a:t>
            </a:r>
            <a:r>
              <a:rPr lang="en-US" dirty="0" err="1" smtClean="0"/>
              <a:t>Engl</a:t>
            </a:r>
            <a:r>
              <a:rPr lang="en-US" dirty="0" smtClean="0"/>
              <a:t> J Med. 2014;370:211-21.</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rPr>
              <a:t>Daclatasvir</a:t>
            </a:r>
            <a:r>
              <a:rPr lang="en-US" sz="2400" dirty="0" smtClean="0">
                <a:solidFill>
                  <a:schemeClr val="accent5">
                    <a:lumMod val="20000"/>
                    <a:lumOff val="80000"/>
                  </a:schemeClr>
                </a:solidFill>
              </a:rPr>
              <a:t> + </a:t>
            </a:r>
            <a:r>
              <a:rPr lang="en-US" sz="2400" dirty="0">
                <a:solidFill>
                  <a:schemeClr val="accent5">
                    <a:lumMod val="20000"/>
                    <a:lumOff val="80000"/>
                  </a:schemeClr>
                </a:solidFill>
              </a:rPr>
              <a:t>Sofosbuvir +</a:t>
            </a:r>
            <a:r>
              <a:rPr lang="en-US" sz="2400" dirty="0" smtClean="0">
                <a:solidFill>
                  <a:schemeClr val="accent5">
                    <a:lumMod val="20000"/>
                    <a:lumOff val="80000"/>
                  </a:schemeClr>
                </a:solidFill>
              </a:rPr>
              <a:t>/-</a:t>
            </a:r>
            <a:r>
              <a:rPr lang="en-US" sz="2400" dirty="0">
                <a:solidFill>
                  <a:schemeClr val="accent5">
                    <a:lumMod val="20000"/>
                    <a:lumOff val="80000"/>
                  </a:schemeClr>
                </a:solidFill>
              </a:rPr>
              <a:t> </a:t>
            </a:r>
            <a:r>
              <a:rPr lang="en-US" sz="2400" dirty="0" smtClean="0">
                <a:solidFill>
                  <a:schemeClr val="accent5">
                    <a:lumMod val="20000"/>
                    <a:lumOff val="80000"/>
                  </a:schemeClr>
                </a:solidFill>
              </a:rPr>
              <a:t>Ribavirin </a:t>
            </a:r>
            <a:r>
              <a:rPr lang="en-US" sz="2400" dirty="0">
                <a:solidFill>
                  <a:schemeClr val="accent5">
                    <a:lumMod val="20000"/>
                    <a:lumOff val="80000"/>
                  </a:schemeClr>
                </a:solidFill>
              </a:rPr>
              <a:t>for </a:t>
            </a:r>
            <a:r>
              <a:rPr lang="en-US" sz="2400" dirty="0" smtClean="0">
                <a:solidFill>
                  <a:schemeClr val="accent5">
                    <a:lumMod val="20000"/>
                    <a:lumOff val="80000"/>
                  </a:schemeClr>
                </a:solidFill>
              </a:rPr>
              <a:t>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1-3</a:t>
            </a:r>
            <a:r>
              <a:rPr lang="en-US" sz="2400" dirty="0"/>
              <a:t/>
            </a:r>
            <a:br>
              <a:rPr lang="en-US" sz="2400" dirty="0"/>
            </a:br>
            <a:r>
              <a:rPr lang="en-US" sz="2400" dirty="0" smtClean="0"/>
              <a:t>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3102854989"/>
              </p:ext>
            </p:extLst>
          </p:nvPr>
        </p:nvGraphicFramePr>
        <p:xfrm>
          <a:off x="361950" y="1447800"/>
          <a:ext cx="8420100" cy="4579620"/>
        </p:xfrm>
        <a:graphic>
          <a:graphicData uri="http://schemas.openxmlformats.org/drawingml/2006/table">
            <a:tbl>
              <a:tblPr>
                <a:effectLst>
                  <a:outerShdw blurRad="38100" dist="38100" dir="2700000">
                    <a:srgbClr val="000000">
                      <a:alpha val="50000"/>
                    </a:srgbClr>
                  </a:outerShdw>
                </a:effectLst>
              </a:tblPr>
              <a:tblGrid>
                <a:gridCol w="8420100"/>
              </a:tblGrid>
              <a:tr h="301976">
                <a:tc>
                  <a:txBody>
                    <a:bodyPr/>
                    <a:lstStyle/>
                    <a:p>
                      <a:pPr marL="0" marR="0" lvl="0" indent="0" algn="l" defTabSz="457200" rtl="0" eaLnBrk="0" fontAlgn="base" latinLnBrk="0" hangingPunct="0">
                        <a:lnSpc>
                          <a:spcPts val="2200"/>
                        </a:lnSpc>
                        <a:spcBef>
                          <a:spcPts val="1000"/>
                        </a:spcBef>
                        <a:spcAft>
                          <a:spcPct val="0"/>
                        </a:spcAft>
                        <a:buClr>
                          <a:srgbClr val="7592A4"/>
                        </a:buClr>
                        <a:buSzPct val="80000"/>
                        <a:buFontTx/>
                        <a:buNone/>
                        <a:tabLst/>
                      </a:pPr>
                      <a:r>
                        <a:rPr kumimoji="0" lang="en-US" sz="1800" b="1" i="0" u="none" strike="noStrike" cap="none" normalizeH="0" baseline="0" dirty="0" err="1" smtClean="0">
                          <a:ln>
                            <a:noFill/>
                          </a:ln>
                          <a:solidFill>
                            <a:srgbClr val="FFFFFF"/>
                          </a:solidFill>
                          <a:effectLst/>
                          <a:latin typeface="Arial"/>
                          <a:ea typeface="ＭＳ Ｐゴシック" pitchFamily="-108" charset="-128"/>
                          <a:cs typeface="Arial"/>
                        </a:rPr>
                        <a:t>Daclatasvir</a:t>
                      </a: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 + Sofosbuvir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205290">
                <a:tc>
                  <a:txBody>
                    <a:bodyPr/>
                    <a:lstStyle/>
                    <a:p>
                      <a:pPr marL="192024" marR="0" lvl="0" indent="-192024" algn="l" defTabSz="457200" rtl="0" eaLnBrk="1" fontAlgn="base" latinLnBrk="0" hangingPunct="1">
                        <a:lnSpc>
                          <a:spcPts val="2200"/>
                        </a:lnSpc>
                        <a:spcBef>
                          <a:spcPts val="10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rPr>
                        <a:t>, open label, phase 2a, using </a:t>
                      </a:r>
                      <a:r>
                        <a:rPr lang="en-US" sz="1800" baseline="0" dirty="0" err="1" smtClean="0">
                          <a:solidFill>
                            <a:srgbClr val="000000"/>
                          </a:solidFill>
                          <a:latin typeface="Arial" pitchFamily="22" charset="0"/>
                        </a:rPr>
                        <a:t>declatasvir</a:t>
                      </a:r>
                      <a:r>
                        <a:rPr lang="en-US" sz="1800" baseline="0" dirty="0" smtClean="0">
                          <a:solidFill>
                            <a:srgbClr val="000000"/>
                          </a:solidFill>
                          <a:latin typeface="Arial" pitchFamily="22" charset="0"/>
                        </a:rPr>
                        <a:t> + </a:t>
                      </a:r>
                      <a:r>
                        <a:rPr lang="en-US" sz="1800" baseline="0" dirty="0" err="1" smtClean="0">
                          <a:solidFill>
                            <a:srgbClr val="000000"/>
                          </a:solidFill>
                          <a:latin typeface="Arial" pitchFamily="22" charset="0"/>
                        </a:rPr>
                        <a:t>sofosbuvir</a:t>
                      </a:r>
                      <a:r>
                        <a:rPr lang="en-US" sz="1800" baseline="0" dirty="0" smtClean="0">
                          <a:solidFill>
                            <a:srgbClr val="000000"/>
                          </a:solidFill>
                          <a:latin typeface="Arial" pitchFamily="22" charset="0"/>
                        </a:rPr>
                        <a:t> +/- ribavirin in treatment naive or experienced, chronic HCV GT 1-3</a:t>
                      </a:r>
                    </a:p>
                    <a:p>
                      <a:pPr marL="192024" marR="0" lvl="0" indent="-192024" algn="l" defTabSz="457200" rtl="0" eaLnBrk="1" fontAlgn="base" latinLnBrk="0" hangingPunct="1">
                        <a:lnSpc>
                          <a:spcPts val="2200"/>
                        </a:lnSpc>
                        <a:spcBef>
                          <a:spcPts val="10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United States</a:t>
                      </a:r>
                    </a:p>
                    <a:p>
                      <a:pPr marL="192024" marR="0" lvl="0" indent="-192024" algn="l" defTabSz="457200" rtl="0" eaLnBrk="1" fontAlgn="base" latinLnBrk="0" hangingPunct="1">
                        <a:lnSpc>
                          <a:spcPts val="2200"/>
                        </a:lnSpc>
                        <a:spcBef>
                          <a:spcPts val="10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 2, or 3</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 naïve or treatment experienced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No evidence of cirrhosis</a:t>
                      </a:r>
                    </a:p>
                    <a:p>
                      <a:pPr marL="192024" marR="0" lvl="0" indent="-192024" algn="l" defTabSz="457200" rtl="0" eaLnBrk="1" fontAlgn="base" latinLnBrk="0" hangingPunct="1">
                        <a:lnSpc>
                          <a:spcPts val="2200"/>
                        </a:lnSpc>
                        <a:spcBef>
                          <a:spcPts val="10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Groups</a:t>
                      </a:r>
                      <a:br>
                        <a:rPr lang="en-US" sz="1800" b="1" baseline="0" dirty="0" smtClean="0">
                          <a:solidFill>
                            <a:srgbClr val="000000"/>
                          </a:solidFill>
                          <a:latin typeface="Arial" pitchFamily="22" charset="0"/>
                        </a:rPr>
                      </a:br>
                      <a:r>
                        <a:rPr lang="en-US" sz="1800" baseline="0" dirty="0" smtClean="0">
                          <a:solidFill>
                            <a:schemeClr val="tx1"/>
                          </a:solidFill>
                          <a:latin typeface="Arial" pitchFamily="22" charset="0"/>
                        </a:rPr>
                        <a:t>- N = 211 total received treatment</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44 Rx naïve with GT1: DCV+ SOF +/- RBV x 24 weeks</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44 Rx naïve patients with GT 2 or 3: DCV+ SOF +/- RBV x 24 weeks</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123 Rx naïve or experienced with GT 1: DCV+ SOF +/- RBV x 12 weeks</a:t>
                      </a:r>
                    </a:p>
                    <a:p>
                      <a:pPr marL="192024" marR="0" lvl="0" indent="-192024" algn="l" defTabSz="457200" rtl="0" eaLnBrk="1" fontAlgn="base" latinLnBrk="0" hangingPunct="1">
                        <a:lnSpc>
                          <a:spcPts val="2200"/>
                        </a:lnSpc>
                        <a:spcBef>
                          <a:spcPts val="10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28661310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Background Information</a:t>
            </a:r>
            <a:endParaRPr lang="en-US" dirty="0"/>
          </a:p>
        </p:txBody>
      </p:sp>
      <p:sp>
        <p:nvSpPr>
          <p:cNvPr id="8" name="Text Placeholder 7"/>
          <p:cNvSpPr>
            <a:spLocks noGrp="1"/>
          </p:cNvSpPr>
          <p:nvPr>
            <p:ph type="body" idx="1"/>
          </p:nvPr>
        </p:nvSpPr>
        <p:spPr/>
        <p:txBody>
          <a:bodyPr/>
          <a:lstStyle/>
          <a:p>
            <a:r>
              <a:rPr lang="en-US" dirty="0" err="1" smtClean="0"/>
              <a:t>Daclatasvir</a:t>
            </a:r>
            <a:r>
              <a:rPr lang="en-US" dirty="0" smtClean="0"/>
              <a:t> (</a:t>
            </a:r>
            <a:r>
              <a:rPr lang="en-US" i="1" dirty="0" err="1" smtClean="0"/>
              <a:t>Daklinza</a:t>
            </a:r>
            <a:r>
              <a:rPr lang="en-US" dirty="0" smtClean="0"/>
              <a:t>)</a:t>
            </a:r>
            <a:endParaRPr lang="en-US" dirty="0"/>
          </a:p>
        </p:txBody>
      </p:sp>
    </p:spTree>
    <p:extLst>
      <p:ext uri="{BB962C8B-B14F-4D97-AF65-F5344CB8AC3E}">
        <p14:creationId xmlns:p14="http://schemas.microsoft.com/office/powerpoint/2010/main" val="8311563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5867400" y="2136780"/>
            <a:ext cx="182575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smtClean="0"/>
              <a:t>Trial Design: Treatment-Naïve 24 Week Rx</a:t>
            </a:r>
            <a:endParaRPr lang="en-US" sz="2400" dirty="0"/>
          </a:p>
        </p:txBody>
      </p:sp>
      <p:sp>
        <p:nvSpPr>
          <p:cNvPr id="64" name="Rectangle 5"/>
          <p:cNvSpPr>
            <a:spLocks noChangeArrowheads="1"/>
          </p:cNvSpPr>
          <p:nvPr/>
        </p:nvSpPr>
        <p:spPr bwMode="auto">
          <a:xfrm>
            <a:off x="2197134" y="1939020"/>
            <a:ext cx="3651435"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66" name="Rectangle 65"/>
          <p:cNvSpPr/>
          <p:nvPr/>
        </p:nvSpPr>
        <p:spPr>
          <a:xfrm>
            <a:off x="7251960" y="1934173"/>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80"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75kg or 1200 mg/day if ≥ </a:t>
            </a:r>
            <a:r>
              <a:rPr lang="en-US" sz="1400" dirty="0" smtClean="0">
                <a:solidFill>
                  <a:srgbClr val="000000"/>
                </a:solidFill>
                <a:latin typeface="Arial" pitchFamily="22" charset="0"/>
              </a:rPr>
              <a:t>75kg)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sp>
        <p:nvSpPr>
          <p:cNvPr id="90" name="Rectangle 89"/>
          <p:cNvSpPr/>
          <p:nvPr/>
        </p:nvSpPr>
        <p:spPr>
          <a:xfrm>
            <a:off x="152401" y="1922833"/>
            <a:ext cx="1295400" cy="1392936"/>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2 or 3</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28" name="Rectangle 27"/>
          <p:cNvSpPr/>
          <p:nvPr/>
        </p:nvSpPr>
        <p:spPr>
          <a:xfrm>
            <a:off x="1432700" y="240329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29" name="Rectangle 28"/>
          <p:cNvSpPr/>
          <p:nvPr/>
        </p:nvSpPr>
        <p:spPr>
          <a:xfrm>
            <a:off x="1432700" y="1905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16</a:t>
            </a:r>
            <a:endParaRPr lang="en-US" sz="1400" dirty="0">
              <a:solidFill>
                <a:srgbClr val="000000"/>
              </a:solidFill>
            </a:endParaRPr>
          </a:p>
        </p:txBody>
      </p:sp>
      <p:sp>
        <p:nvSpPr>
          <p:cNvPr id="35" name="Rectangle 5"/>
          <p:cNvSpPr>
            <a:spLocks noChangeArrowheads="1"/>
          </p:cNvSpPr>
          <p:nvPr/>
        </p:nvSpPr>
        <p:spPr bwMode="auto">
          <a:xfrm>
            <a:off x="2197134" y="2430240"/>
            <a:ext cx="3651435"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1432700" y="291025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37" name="Rectangle 5"/>
          <p:cNvSpPr>
            <a:spLocks noChangeArrowheads="1"/>
          </p:cNvSpPr>
          <p:nvPr/>
        </p:nvSpPr>
        <p:spPr bwMode="auto">
          <a:xfrm>
            <a:off x="2197134" y="2940960"/>
            <a:ext cx="3651435"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5867400" y="2624820"/>
            <a:ext cx="182575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7251960" y="2422213"/>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40" name="Straight Connector 39"/>
          <p:cNvCxnSpPr/>
          <p:nvPr/>
        </p:nvCxnSpPr>
        <p:spPr>
          <a:xfrm>
            <a:off x="5867400" y="3135540"/>
            <a:ext cx="182575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7251960" y="2932933"/>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56" name="Straight Connector 55"/>
          <p:cNvCxnSpPr/>
          <p:nvPr/>
        </p:nvCxnSpPr>
        <p:spPr>
          <a:xfrm>
            <a:off x="5867400" y="3855360"/>
            <a:ext cx="182575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Rectangle 5"/>
          <p:cNvSpPr>
            <a:spLocks noChangeArrowheads="1"/>
          </p:cNvSpPr>
          <p:nvPr/>
        </p:nvSpPr>
        <p:spPr bwMode="auto">
          <a:xfrm>
            <a:off x="2197134" y="3657600"/>
            <a:ext cx="3651435" cy="357567"/>
          </a:xfrm>
          <a:prstGeom prst="rect">
            <a:avLst/>
          </a:prstGeom>
          <a:solidFill>
            <a:srgbClr val="A2CCC4"/>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59" name="Rectangle 58"/>
          <p:cNvSpPr/>
          <p:nvPr/>
        </p:nvSpPr>
        <p:spPr>
          <a:xfrm>
            <a:off x="7251960" y="3652753"/>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60" name="Rectangle 59"/>
          <p:cNvSpPr/>
          <p:nvPr/>
        </p:nvSpPr>
        <p:spPr>
          <a:xfrm>
            <a:off x="152401" y="3641413"/>
            <a:ext cx="1295400" cy="1392936"/>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Naïve</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61" name="Rectangle 60"/>
          <p:cNvSpPr/>
          <p:nvPr/>
        </p:nvSpPr>
        <p:spPr>
          <a:xfrm>
            <a:off x="1432700" y="412187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62" name="Rectangle 61"/>
          <p:cNvSpPr/>
          <p:nvPr/>
        </p:nvSpPr>
        <p:spPr>
          <a:xfrm>
            <a:off x="1432700" y="362358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15</a:t>
            </a:r>
            <a:endParaRPr lang="en-US" sz="1400" dirty="0">
              <a:solidFill>
                <a:srgbClr val="000000"/>
              </a:solidFill>
            </a:endParaRPr>
          </a:p>
        </p:txBody>
      </p:sp>
      <p:sp>
        <p:nvSpPr>
          <p:cNvPr id="65" name="Rectangle 5"/>
          <p:cNvSpPr>
            <a:spLocks noChangeArrowheads="1"/>
          </p:cNvSpPr>
          <p:nvPr/>
        </p:nvSpPr>
        <p:spPr bwMode="auto">
          <a:xfrm>
            <a:off x="2197134" y="4148820"/>
            <a:ext cx="3651435" cy="357567"/>
          </a:xfrm>
          <a:prstGeom prst="rect">
            <a:avLst/>
          </a:prstGeom>
          <a:solidFill>
            <a:srgbClr val="A2CCC4"/>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72" name="Rectangle 71"/>
          <p:cNvSpPr/>
          <p:nvPr/>
        </p:nvSpPr>
        <p:spPr>
          <a:xfrm>
            <a:off x="1432700" y="462883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15</a:t>
            </a:r>
            <a:endParaRPr lang="en-US" sz="1400" dirty="0">
              <a:solidFill>
                <a:srgbClr val="000000"/>
              </a:solidFill>
            </a:endParaRPr>
          </a:p>
        </p:txBody>
      </p:sp>
      <p:sp>
        <p:nvSpPr>
          <p:cNvPr id="74" name="Rectangle 5"/>
          <p:cNvSpPr>
            <a:spLocks noChangeArrowheads="1"/>
          </p:cNvSpPr>
          <p:nvPr/>
        </p:nvSpPr>
        <p:spPr bwMode="auto">
          <a:xfrm>
            <a:off x="2197134" y="4659540"/>
            <a:ext cx="3651435" cy="357567"/>
          </a:xfrm>
          <a:prstGeom prst="rect">
            <a:avLst/>
          </a:prstGeom>
          <a:solidFill>
            <a:srgbClr val="A2CCC4"/>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75" name="Straight Connector 74"/>
          <p:cNvCxnSpPr/>
          <p:nvPr/>
        </p:nvCxnSpPr>
        <p:spPr>
          <a:xfrm>
            <a:off x="5867400" y="4343400"/>
            <a:ext cx="182575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7251960" y="4140793"/>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77" name="Straight Connector 76"/>
          <p:cNvCxnSpPr/>
          <p:nvPr/>
        </p:nvCxnSpPr>
        <p:spPr>
          <a:xfrm>
            <a:off x="5867400" y="4854120"/>
            <a:ext cx="182575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7251960" y="4651513"/>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grpSp>
        <p:nvGrpSpPr>
          <p:cNvPr id="42" name="Group 41"/>
          <p:cNvGrpSpPr/>
          <p:nvPr/>
        </p:nvGrpSpPr>
        <p:grpSpPr>
          <a:xfrm>
            <a:off x="-6113" y="1295400"/>
            <a:ext cx="9162291" cy="515104"/>
            <a:chOff x="-6113" y="1362488"/>
            <a:chExt cx="9162291" cy="515104"/>
          </a:xfrm>
        </p:grpSpPr>
        <p:sp>
          <p:nvSpPr>
            <p:cNvPr id="43" name="Rectangle 42"/>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44" name="Rectangle 43"/>
            <p:cNvSpPr/>
            <p:nvPr/>
          </p:nvSpPr>
          <p:spPr>
            <a:xfrm>
              <a:off x="106680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45" name="Rectangle 44"/>
            <p:cNvSpPr/>
            <p:nvPr/>
          </p:nvSpPr>
          <p:spPr>
            <a:xfrm>
              <a:off x="193888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46" name="Rectangle 45"/>
            <p:cNvSpPr/>
            <p:nvPr/>
          </p:nvSpPr>
          <p:spPr>
            <a:xfrm>
              <a:off x="55789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7" name="Straight Connector 46"/>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210141"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8516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9624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52" name="Straight Connector 51"/>
            <p:cNvCxnSpPr/>
            <p:nvPr/>
          </p:nvCxnSpPr>
          <p:spPr>
            <a:xfrm flipV="1">
              <a:off x="424442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740338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cxnSp>
          <p:nvCxnSpPr>
            <p:cNvPr id="54" name="Straight Connector 53"/>
            <p:cNvCxnSpPr/>
            <p:nvPr/>
          </p:nvCxnSpPr>
          <p:spPr>
            <a:xfrm flipV="1">
              <a:off x="767617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5190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smtClean="0"/>
              <a:t>Design: GT1 Treatment-Naïve &amp; Experienced 12 Week Rx</a:t>
            </a:r>
            <a:endParaRPr lang="en-US" sz="2400" dirty="0"/>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90" name="Rectangle 89"/>
          <p:cNvSpPr/>
          <p:nvPr/>
        </p:nvSpPr>
        <p:spPr>
          <a:xfrm>
            <a:off x="152400" y="192283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82</a:t>
            </a:r>
            <a:endParaRPr lang="en-US" sz="1600" b="1" dirty="0">
              <a:solidFill>
                <a:srgbClr val="FFFFFF"/>
              </a:solidFill>
              <a:latin typeface="Arial"/>
              <a:cs typeface="Arial"/>
            </a:endParaRPr>
          </a:p>
        </p:txBody>
      </p:sp>
      <p:sp>
        <p:nvSpPr>
          <p:cNvPr id="28" name="Rectangle 27"/>
          <p:cNvSpPr/>
          <p:nvPr/>
        </p:nvSpPr>
        <p:spPr>
          <a:xfrm>
            <a:off x="2347100" y="209142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6" name="Rectangle 35"/>
          <p:cNvSpPr/>
          <p:nvPr/>
        </p:nvSpPr>
        <p:spPr>
          <a:xfrm>
            <a:off x="2347100" y="280636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cxnSp>
        <p:nvCxnSpPr>
          <p:cNvPr id="38" name="Straight Connector 37"/>
          <p:cNvCxnSpPr/>
          <p:nvPr/>
        </p:nvCxnSpPr>
        <p:spPr>
          <a:xfrm>
            <a:off x="5431124" y="2312948"/>
            <a:ext cx="228294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7300618" y="2110341"/>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40" name="Straight Connector 39"/>
          <p:cNvCxnSpPr/>
          <p:nvPr/>
        </p:nvCxnSpPr>
        <p:spPr>
          <a:xfrm>
            <a:off x="5431124" y="3031647"/>
            <a:ext cx="228294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7300618" y="282904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60" name="Rectangle 59"/>
          <p:cNvSpPr/>
          <p:nvPr/>
        </p:nvSpPr>
        <p:spPr>
          <a:xfrm>
            <a:off x="152400" y="364141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Experienced</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200" b="1" dirty="0" smtClean="0">
                <a:solidFill>
                  <a:srgbClr val="FFFFFF"/>
                </a:solidFill>
                <a:latin typeface="Arial"/>
                <a:cs typeface="Arial"/>
              </a:rPr>
              <a:t>Prior Boceprevir- or Telaprevir </a:t>
            </a:r>
            <a:r>
              <a:rPr lang="en-US" sz="1200" b="1" dirty="0" smtClean="0">
                <a:solidFill>
                  <a:srgbClr val="FFFFFF"/>
                </a:solidFill>
                <a:cs typeface="Arial"/>
              </a:rPr>
              <a:t>failure</a:t>
            </a:r>
            <a:br>
              <a:rPr lang="en-US" sz="1200" b="1" dirty="0" smtClean="0">
                <a:solidFill>
                  <a:srgbClr val="FFFFFF"/>
                </a:solidFill>
                <a:cs typeface="Arial"/>
              </a:rPr>
            </a:br>
            <a:r>
              <a:rPr lang="en-US" sz="1200" b="1" dirty="0" smtClean="0">
                <a:solidFill>
                  <a:srgbClr val="FFFFFF"/>
                </a:solidFill>
                <a:cs typeface="Arial"/>
              </a:rPr>
              <a:t> </a:t>
            </a:r>
            <a:r>
              <a:rPr lang="en-US" sz="1200" b="1" dirty="0" smtClean="0">
                <a:solidFill>
                  <a:srgbClr val="FFFFFF"/>
                </a:solidFill>
                <a:latin typeface="Arial"/>
                <a:cs typeface="Arial"/>
              </a:rPr>
              <a:t/>
            </a:r>
            <a:br>
              <a:rPr lang="en-US" sz="1200" b="1" dirty="0" smtClean="0">
                <a:solidFill>
                  <a:srgbClr val="FFFFFF"/>
                </a:solidFill>
                <a:latin typeface="Arial"/>
                <a:cs typeface="Arial"/>
              </a:rPr>
            </a:br>
            <a:r>
              <a:rPr lang="en-US" sz="1600" b="1" dirty="0" smtClean="0">
                <a:solidFill>
                  <a:srgbClr val="FFFFFF"/>
                </a:solidFill>
                <a:latin typeface="Arial"/>
                <a:cs typeface="Arial"/>
              </a:rPr>
              <a:t>n = 41</a:t>
            </a:r>
            <a:endParaRPr lang="en-US" sz="1600" b="1" dirty="0">
              <a:solidFill>
                <a:srgbClr val="FFFFFF"/>
              </a:solidFill>
              <a:latin typeface="Arial"/>
              <a:cs typeface="Arial"/>
            </a:endParaRPr>
          </a:p>
        </p:txBody>
      </p:sp>
      <p:sp>
        <p:nvSpPr>
          <p:cNvPr id="51" name="Rectangle 50"/>
          <p:cNvSpPr/>
          <p:nvPr/>
        </p:nvSpPr>
        <p:spPr>
          <a:xfrm>
            <a:off x="2347100" y="3810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21</a:t>
            </a:r>
            <a:endParaRPr lang="en-US" sz="1400" dirty="0">
              <a:solidFill>
                <a:srgbClr val="000000"/>
              </a:solidFill>
            </a:endParaRPr>
          </a:p>
        </p:txBody>
      </p:sp>
      <p:sp>
        <p:nvSpPr>
          <p:cNvPr id="53" name="Rectangle 52"/>
          <p:cNvSpPr/>
          <p:nvPr/>
        </p:nvSpPr>
        <p:spPr>
          <a:xfrm>
            <a:off x="2347100" y="452494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20</a:t>
            </a:r>
            <a:endParaRPr lang="en-US" sz="1400" dirty="0">
              <a:solidFill>
                <a:srgbClr val="000000"/>
              </a:solidFill>
            </a:endParaRPr>
          </a:p>
        </p:txBody>
      </p:sp>
      <p:cxnSp>
        <p:nvCxnSpPr>
          <p:cNvPr id="55" name="Straight Connector 54"/>
          <p:cNvCxnSpPr/>
          <p:nvPr/>
        </p:nvCxnSpPr>
        <p:spPr>
          <a:xfrm>
            <a:off x="5431124" y="4031528"/>
            <a:ext cx="228294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7300618" y="3828921"/>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68" name="Straight Connector 67"/>
          <p:cNvCxnSpPr/>
          <p:nvPr/>
        </p:nvCxnSpPr>
        <p:spPr>
          <a:xfrm>
            <a:off x="5431124" y="4750227"/>
            <a:ext cx="228294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300618" y="454762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30"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75kg or 1200 mg/day if ≥ </a:t>
            </a:r>
            <a:r>
              <a:rPr lang="en-US" sz="1400" dirty="0" smtClean="0">
                <a:solidFill>
                  <a:srgbClr val="000000"/>
                </a:solidFill>
                <a:latin typeface="Arial" pitchFamily="22" charset="0"/>
              </a:rPr>
              <a:t>75kg)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grpSp>
        <p:nvGrpSpPr>
          <p:cNvPr id="3" name="Group 2"/>
          <p:cNvGrpSpPr/>
          <p:nvPr/>
        </p:nvGrpSpPr>
        <p:grpSpPr>
          <a:xfrm>
            <a:off x="-6113" y="1295400"/>
            <a:ext cx="9162291" cy="515104"/>
            <a:chOff x="-6113" y="1295400"/>
            <a:chExt cx="9162291" cy="515104"/>
          </a:xfrm>
        </p:grpSpPr>
        <p:sp>
          <p:nvSpPr>
            <p:cNvPr id="32" name="Rectangle 31"/>
            <p:cNvSpPr/>
            <p:nvPr/>
          </p:nvSpPr>
          <p:spPr>
            <a:xfrm>
              <a:off x="-6113" y="13807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33" name="Rectangle 32"/>
            <p:cNvSpPr/>
            <p:nvPr/>
          </p:nvSpPr>
          <p:spPr>
            <a:xfrm>
              <a:off x="2057400" y="1344168"/>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42" name="Rectangle 41"/>
            <p:cNvSpPr/>
            <p:nvPr/>
          </p:nvSpPr>
          <p:spPr>
            <a:xfrm>
              <a:off x="2848131"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43" name="Rectangle 42"/>
            <p:cNvSpPr/>
            <p:nvPr/>
          </p:nvSpPr>
          <p:spPr>
            <a:xfrm>
              <a:off x="7455841"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44" name="Straight Connector 43"/>
            <p:cNvCxnSpPr/>
            <p:nvPr/>
          </p:nvCxnSpPr>
          <p:spPr>
            <a:xfrm flipV="1">
              <a:off x="-6113" y="17830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119392" y="17038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7728637"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117626" y="12954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8" name="Straight Connector 47"/>
            <p:cNvCxnSpPr/>
            <p:nvPr/>
          </p:nvCxnSpPr>
          <p:spPr>
            <a:xfrm flipV="1">
              <a:off x="5399648" y="17038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ectangle 5"/>
          <p:cNvSpPr>
            <a:spLocks noChangeArrowheads="1"/>
          </p:cNvSpPr>
          <p:nvPr/>
        </p:nvSpPr>
        <p:spPr bwMode="auto">
          <a:xfrm>
            <a:off x="3126741" y="2118368"/>
            <a:ext cx="2283461"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7" name="Rectangle 5"/>
          <p:cNvSpPr>
            <a:spLocks noChangeArrowheads="1"/>
          </p:cNvSpPr>
          <p:nvPr/>
        </p:nvSpPr>
        <p:spPr bwMode="auto">
          <a:xfrm>
            <a:off x="3126741" y="2837067"/>
            <a:ext cx="2283461"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sp>
        <p:nvSpPr>
          <p:cNvPr id="52" name="Rectangle 5"/>
          <p:cNvSpPr>
            <a:spLocks noChangeArrowheads="1"/>
          </p:cNvSpPr>
          <p:nvPr/>
        </p:nvSpPr>
        <p:spPr bwMode="auto">
          <a:xfrm>
            <a:off x="3126741" y="3836948"/>
            <a:ext cx="2283461"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54" name="Rectangle 5"/>
          <p:cNvSpPr>
            <a:spLocks noChangeArrowheads="1"/>
          </p:cNvSpPr>
          <p:nvPr/>
        </p:nvSpPr>
        <p:spPr bwMode="auto">
          <a:xfrm>
            <a:off x="3126741" y="4555647"/>
            <a:ext cx="2283461"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spTree>
    <p:extLst>
      <p:ext uri="{BB962C8B-B14F-4D97-AF65-F5344CB8AC3E}">
        <p14:creationId xmlns:p14="http://schemas.microsoft.com/office/powerpoint/2010/main" val="2404335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6403341" y="213678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br>
              <a:rPr lang="en-US" sz="2400" dirty="0" smtClean="0">
                <a:solidFill>
                  <a:schemeClr val="accent5">
                    <a:lumMod val="20000"/>
                    <a:lumOff val="80000"/>
                  </a:schemeClr>
                </a:solidFill>
              </a:rPr>
            </a:br>
            <a:r>
              <a:rPr lang="en-US" sz="2400" dirty="0" smtClean="0"/>
              <a:t>Treatment-Naïve 24 Week Rx: Results</a:t>
            </a:r>
            <a:endParaRPr lang="en-US" sz="2400" dirty="0"/>
          </a:p>
        </p:txBody>
      </p:sp>
      <p:sp>
        <p:nvSpPr>
          <p:cNvPr id="64" name="Rectangle 5"/>
          <p:cNvSpPr>
            <a:spLocks noChangeArrowheads="1"/>
          </p:cNvSpPr>
          <p:nvPr/>
        </p:nvSpPr>
        <p:spPr bwMode="auto">
          <a:xfrm>
            <a:off x="2197099" y="1939020"/>
            <a:ext cx="4191000"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66" name="Rectangle 65"/>
          <p:cNvSpPr/>
          <p:nvPr/>
        </p:nvSpPr>
        <p:spPr>
          <a:xfrm>
            <a:off x="7639500" y="1922833"/>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88%</a:t>
            </a:r>
            <a:endParaRPr lang="en-US" sz="1400" dirty="0">
              <a:solidFill>
                <a:srgbClr val="000000"/>
              </a:solidFill>
              <a:latin typeface="Arial"/>
              <a:cs typeface="Arial"/>
            </a:endParaRPr>
          </a:p>
        </p:txBody>
      </p:sp>
      <p:sp>
        <p:nvSpPr>
          <p:cNvPr id="67" name="Rectangle 66"/>
          <p:cNvSpPr/>
          <p:nvPr/>
        </p:nvSpPr>
        <p:spPr>
          <a:xfrm>
            <a:off x="152400" y="1371601"/>
            <a:ext cx="8741662" cy="39242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69" name="Rectangle 68"/>
          <p:cNvSpPr/>
          <p:nvPr/>
        </p:nvSpPr>
        <p:spPr>
          <a:xfrm>
            <a:off x="152400" y="1347178"/>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Week</a:t>
            </a:r>
            <a:endParaRPr lang="en-US" sz="1800" dirty="0">
              <a:solidFill>
                <a:srgbClr val="000000"/>
              </a:solidFill>
            </a:endParaRPr>
          </a:p>
        </p:txBody>
      </p:sp>
      <p:sp>
        <p:nvSpPr>
          <p:cNvPr id="70" name="Rectangle 69"/>
          <p:cNvSpPr/>
          <p:nvPr/>
        </p:nvSpPr>
        <p:spPr>
          <a:xfrm>
            <a:off x="1956307"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0</a:t>
            </a:r>
            <a:endParaRPr lang="en-US" sz="1600" dirty="0">
              <a:solidFill>
                <a:srgbClr val="000000"/>
              </a:solidFill>
              <a:latin typeface="Arial"/>
              <a:cs typeface="Arial"/>
            </a:endParaRPr>
          </a:p>
        </p:txBody>
      </p:sp>
      <p:sp>
        <p:nvSpPr>
          <p:cNvPr id="71" name="Rectangle 70"/>
          <p:cNvSpPr/>
          <p:nvPr/>
        </p:nvSpPr>
        <p:spPr>
          <a:xfrm>
            <a:off x="6071107"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24</a:t>
            </a:r>
            <a:endParaRPr lang="en-US" sz="1600" dirty="0">
              <a:solidFill>
                <a:srgbClr val="000000"/>
              </a:solidFill>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82" name="Rectangle 81"/>
          <p:cNvSpPr/>
          <p:nvPr/>
        </p:nvSpPr>
        <p:spPr>
          <a:xfrm>
            <a:off x="8128507"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36</a:t>
            </a:r>
            <a:endParaRPr lang="en-US" sz="1600" dirty="0">
              <a:solidFill>
                <a:srgbClr val="000000"/>
              </a:solidFill>
              <a:latin typeface="Arial"/>
              <a:cs typeface="Arial"/>
            </a:endParaRPr>
          </a:p>
        </p:txBody>
      </p:sp>
      <p:sp>
        <p:nvSpPr>
          <p:cNvPr id="90" name="Rectangle 89"/>
          <p:cNvSpPr/>
          <p:nvPr/>
        </p:nvSpPr>
        <p:spPr>
          <a:xfrm>
            <a:off x="152401" y="1922833"/>
            <a:ext cx="1295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2 or 3</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28" name="Rectangle 27"/>
          <p:cNvSpPr/>
          <p:nvPr/>
        </p:nvSpPr>
        <p:spPr>
          <a:xfrm>
            <a:off x="1432700" y="240329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29" name="Rectangle 28"/>
          <p:cNvSpPr/>
          <p:nvPr/>
        </p:nvSpPr>
        <p:spPr>
          <a:xfrm>
            <a:off x="1432700" y="1905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16</a:t>
            </a:r>
            <a:endParaRPr lang="en-US" sz="1400" dirty="0">
              <a:solidFill>
                <a:srgbClr val="000000"/>
              </a:solidFill>
            </a:endParaRPr>
          </a:p>
        </p:txBody>
      </p:sp>
      <p:sp>
        <p:nvSpPr>
          <p:cNvPr id="34" name="Rectangle 33"/>
          <p:cNvSpPr/>
          <p:nvPr/>
        </p:nvSpPr>
        <p:spPr>
          <a:xfrm>
            <a:off x="4005804"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12</a:t>
            </a:r>
            <a:endParaRPr lang="en-US" sz="1600" dirty="0">
              <a:solidFill>
                <a:srgbClr val="000000"/>
              </a:solidFill>
              <a:latin typeface="Arial"/>
              <a:cs typeface="Arial"/>
            </a:endParaRPr>
          </a:p>
        </p:txBody>
      </p:sp>
      <p:sp>
        <p:nvSpPr>
          <p:cNvPr id="35" name="Rectangle 5"/>
          <p:cNvSpPr>
            <a:spLocks noChangeArrowheads="1"/>
          </p:cNvSpPr>
          <p:nvPr/>
        </p:nvSpPr>
        <p:spPr bwMode="auto">
          <a:xfrm>
            <a:off x="2197099" y="2430240"/>
            <a:ext cx="4191000"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1432700" y="291025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37" name="Rectangle 5"/>
          <p:cNvSpPr>
            <a:spLocks noChangeArrowheads="1"/>
          </p:cNvSpPr>
          <p:nvPr/>
        </p:nvSpPr>
        <p:spPr bwMode="auto">
          <a:xfrm>
            <a:off x="2197099" y="2940960"/>
            <a:ext cx="4191000"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6403341" y="262482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403341" y="313554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403341" y="385536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Rectangle 5"/>
          <p:cNvSpPr>
            <a:spLocks noChangeArrowheads="1"/>
          </p:cNvSpPr>
          <p:nvPr/>
        </p:nvSpPr>
        <p:spPr bwMode="auto">
          <a:xfrm>
            <a:off x="2197099" y="3657600"/>
            <a:ext cx="4191000" cy="357567"/>
          </a:xfrm>
          <a:prstGeom prst="rect">
            <a:avLst/>
          </a:prstGeom>
          <a:solidFill>
            <a:srgbClr val="A2CCC4"/>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7 </a:t>
            </a:r>
            <a:r>
              <a:rPr lang="en-US" sz="1400" b="1" dirty="0">
                <a:latin typeface="Arial"/>
                <a:cs typeface="Arial"/>
              </a:rPr>
              <a:t>days, </a:t>
            </a:r>
            <a:r>
              <a:rPr lang="en-US" sz="1400" b="1" dirty="0" smtClean="0">
                <a:latin typeface="Arial"/>
                <a:cs typeface="Arial"/>
              </a:rPr>
              <a:t>then </a:t>
            </a:r>
            <a:r>
              <a:rPr lang="en-US" sz="1400" b="1" dirty="0">
                <a:latin typeface="Arial"/>
                <a:cs typeface="Arial"/>
              </a:rPr>
              <a:t>DCV </a:t>
            </a:r>
            <a:r>
              <a:rPr lang="en-US" sz="1400" b="1" dirty="0" smtClean="0">
                <a:latin typeface="Arial"/>
                <a:cs typeface="Arial"/>
              </a:rPr>
              <a:t>+ SOF</a:t>
            </a:r>
            <a:endParaRPr lang="en-US" sz="1400" b="1" dirty="0">
              <a:latin typeface="Arial"/>
              <a:cs typeface="Arial"/>
            </a:endParaRPr>
          </a:p>
        </p:txBody>
      </p:sp>
      <p:sp>
        <p:nvSpPr>
          <p:cNvPr id="60" name="Rectangle 59"/>
          <p:cNvSpPr/>
          <p:nvPr/>
        </p:nvSpPr>
        <p:spPr>
          <a:xfrm>
            <a:off x="152401" y="3641413"/>
            <a:ext cx="1295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Naïve</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44</a:t>
            </a:r>
            <a:endParaRPr lang="en-US" sz="1600" b="1" dirty="0">
              <a:solidFill>
                <a:srgbClr val="FFFFFF"/>
              </a:solidFill>
              <a:latin typeface="Arial"/>
              <a:cs typeface="Arial"/>
            </a:endParaRPr>
          </a:p>
        </p:txBody>
      </p:sp>
      <p:sp>
        <p:nvSpPr>
          <p:cNvPr id="61" name="Rectangle 60"/>
          <p:cNvSpPr/>
          <p:nvPr/>
        </p:nvSpPr>
        <p:spPr>
          <a:xfrm>
            <a:off x="1432700" y="4121872"/>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14</a:t>
            </a:r>
            <a:endParaRPr lang="en-US" sz="1400" dirty="0">
              <a:solidFill>
                <a:srgbClr val="000000"/>
              </a:solidFill>
            </a:endParaRPr>
          </a:p>
        </p:txBody>
      </p:sp>
      <p:sp>
        <p:nvSpPr>
          <p:cNvPr id="62" name="Rectangle 61"/>
          <p:cNvSpPr/>
          <p:nvPr/>
        </p:nvSpPr>
        <p:spPr>
          <a:xfrm>
            <a:off x="1432700" y="362358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15</a:t>
            </a:r>
            <a:endParaRPr lang="en-US" sz="1400" dirty="0">
              <a:solidFill>
                <a:srgbClr val="000000"/>
              </a:solidFill>
            </a:endParaRPr>
          </a:p>
        </p:txBody>
      </p:sp>
      <p:sp>
        <p:nvSpPr>
          <p:cNvPr id="65" name="Rectangle 5"/>
          <p:cNvSpPr>
            <a:spLocks noChangeArrowheads="1"/>
          </p:cNvSpPr>
          <p:nvPr/>
        </p:nvSpPr>
        <p:spPr bwMode="auto">
          <a:xfrm>
            <a:off x="2197099" y="4148820"/>
            <a:ext cx="4191000" cy="357567"/>
          </a:xfrm>
          <a:prstGeom prst="rect">
            <a:avLst/>
          </a:prstGeom>
          <a:solidFill>
            <a:srgbClr val="A2CCC4"/>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72" name="Rectangle 71"/>
          <p:cNvSpPr/>
          <p:nvPr/>
        </p:nvSpPr>
        <p:spPr>
          <a:xfrm>
            <a:off x="1432700" y="4628833"/>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15</a:t>
            </a:r>
            <a:endParaRPr lang="en-US" sz="1400" dirty="0">
              <a:solidFill>
                <a:srgbClr val="000000"/>
              </a:solidFill>
            </a:endParaRPr>
          </a:p>
        </p:txBody>
      </p:sp>
      <p:sp>
        <p:nvSpPr>
          <p:cNvPr id="74" name="Rectangle 5"/>
          <p:cNvSpPr>
            <a:spLocks noChangeArrowheads="1"/>
          </p:cNvSpPr>
          <p:nvPr/>
        </p:nvSpPr>
        <p:spPr bwMode="auto">
          <a:xfrm>
            <a:off x="2197099" y="4659540"/>
            <a:ext cx="4191000" cy="357567"/>
          </a:xfrm>
          <a:prstGeom prst="rect">
            <a:avLst/>
          </a:prstGeom>
          <a:solidFill>
            <a:srgbClr val="A2CCC4"/>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75" name="Straight Connector 74"/>
          <p:cNvCxnSpPr/>
          <p:nvPr/>
        </p:nvCxnSpPr>
        <p:spPr>
          <a:xfrm>
            <a:off x="6403341" y="434340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403341" y="4854120"/>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7639500" y="2425360"/>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93%</a:t>
            </a:r>
            <a:endParaRPr lang="en-US" sz="1400" dirty="0">
              <a:solidFill>
                <a:srgbClr val="000000"/>
              </a:solidFill>
              <a:latin typeface="Arial"/>
              <a:cs typeface="Arial"/>
            </a:endParaRPr>
          </a:p>
        </p:txBody>
      </p:sp>
      <p:sp>
        <p:nvSpPr>
          <p:cNvPr id="43" name="Rectangle 42"/>
          <p:cNvSpPr/>
          <p:nvPr/>
        </p:nvSpPr>
        <p:spPr>
          <a:xfrm>
            <a:off x="7639500" y="2937780"/>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86%</a:t>
            </a:r>
            <a:endParaRPr lang="en-US" sz="1400" dirty="0">
              <a:solidFill>
                <a:srgbClr val="000000"/>
              </a:solidFill>
              <a:latin typeface="Arial"/>
              <a:cs typeface="Arial"/>
            </a:endParaRPr>
          </a:p>
        </p:txBody>
      </p:sp>
      <p:sp>
        <p:nvSpPr>
          <p:cNvPr id="44" name="Rectangle 43"/>
          <p:cNvSpPr/>
          <p:nvPr/>
        </p:nvSpPr>
        <p:spPr>
          <a:xfrm>
            <a:off x="7605480" y="3646260"/>
            <a:ext cx="146304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45" name="Rectangle 44"/>
          <p:cNvSpPr/>
          <p:nvPr/>
        </p:nvSpPr>
        <p:spPr>
          <a:xfrm>
            <a:off x="7605480" y="4148787"/>
            <a:ext cx="146304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46" name="Rectangle 45"/>
          <p:cNvSpPr/>
          <p:nvPr/>
        </p:nvSpPr>
        <p:spPr>
          <a:xfrm>
            <a:off x="7605480" y="4661207"/>
            <a:ext cx="146304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2" name="Rectangle 1"/>
          <p:cNvSpPr/>
          <p:nvPr/>
        </p:nvSpPr>
        <p:spPr>
          <a:xfrm>
            <a:off x="7628160" y="1905000"/>
            <a:ext cx="1417320" cy="3169920"/>
          </a:xfrm>
          <a:prstGeom prst="rect">
            <a:avLst/>
          </a:prstGeom>
          <a:noFill/>
          <a:ln w="190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75kg or 1200 mg/day if ≥ </a:t>
            </a:r>
            <a:r>
              <a:rPr lang="en-US" sz="1400" dirty="0" smtClean="0">
                <a:solidFill>
                  <a:srgbClr val="000000"/>
                </a:solidFill>
                <a:latin typeface="Arial" pitchFamily="22" charset="0"/>
              </a:rPr>
              <a:t>75kg)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145840441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Treatment-Naïve 24 Week Rx: Results</a:t>
            </a:r>
          </a:p>
        </p:txBody>
      </p:sp>
      <p:graphicFrame>
        <p:nvGraphicFramePr>
          <p:cNvPr id="33" name="Chart 32"/>
          <p:cNvGraphicFramePr>
            <a:graphicFrameLocks/>
          </p:cNvGraphicFramePr>
          <p:nvPr>
            <p:extLst>
              <p:ext uri="{D42A27DB-BD31-4B8C-83A1-F6EECF244321}">
                <p14:modId xmlns:p14="http://schemas.microsoft.com/office/powerpoint/2010/main" val="260889416"/>
              </p:ext>
            </p:extLst>
          </p:nvPr>
        </p:nvGraphicFramePr>
        <p:xfrm>
          <a:off x="381000" y="1676400"/>
          <a:ext cx="8382000" cy="4389106"/>
        </p:xfrm>
        <a:graphic>
          <a:graphicData uri="http://schemas.openxmlformats.org/drawingml/2006/chart">
            <c:chart xmlns:c="http://schemas.openxmlformats.org/drawingml/2006/chart" xmlns:r="http://schemas.openxmlformats.org/officeDocument/2006/relationships" r:id="rId2"/>
          </a:graphicData>
        </a:graphic>
      </p:graphicFrame>
      <p:sp>
        <p:nvSpPr>
          <p:cNvPr id="39" name="Rectangle 25"/>
          <p:cNvSpPr>
            <a:spLocks noChangeArrowheads="1"/>
          </p:cNvSpPr>
          <p:nvPr/>
        </p:nvSpPr>
        <p:spPr bwMode="auto">
          <a:xfrm>
            <a:off x="1391460" y="5463720"/>
            <a:ext cx="35697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smtClean="0">
                <a:solidFill>
                  <a:srgbClr val="000000"/>
                </a:solidFill>
                <a:latin typeface="Arial" pitchFamily="22" charset="0"/>
              </a:rPr>
              <a:t>Treatment-Naïve: GT 2 or 3</a:t>
            </a:r>
            <a:endParaRPr lang="en-US" sz="1400" b="1" dirty="0">
              <a:solidFill>
                <a:srgbClr val="000000"/>
              </a:solidFill>
              <a:latin typeface="Arial" pitchFamily="22" charset="0"/>
            </a:endParaRPr>
          </a:p>
        </p:txBody>
      </p:sp>
      <p:cxnSp>
        <p:nvCxnSpPr>
          <p:cNvPr id="41" name="Straight Connector 40"/>
          <p:cNvCxnSpPr/>
          <p:nvPr/>
        </p:nvCxnSpPr>
        <p:spPr>
          <a:xfrm>
            <a:off x="1379760" y="5463720"/>
            <a:ext cx="3575304"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2" name="Rectangle 25"/>
          <p:cNvSpPr>
            <a:spLocks noChangeArrowheads="1"/>
          </p:cNvSpPr>
          <p:nvPr/>
        </p:nvSpPr>
        <p:spPr bwMode="auto">
          <a:xfrm>
            <a:off x="5048700" y="5463720"/>
            <a:ext cx="35619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a:solidFill>
                  <a:srgbClr val="000000"/>
                </a:solidFill>
                <a:latin typeface="Arial" pitchFamily="22" charset="0"/>
              </a:rPr>
              <a:t>Treatment-Naïve: GT </a:t>
            </a:r>
            <a:r>
              <a:rPr lang="en-US" sz="1400" b="1" dirty="0" smtClean="0">
                <a:solidFill>
                  <a:srgbClr val="000000"/>
                </a:solidFill>
                <a:latin typeface="Arial" pitchFamily="22" charset="0"/>
              </a:rPr>
              <a:t>1a </a:t>
            </a:r>
            <a:r>
              <a:rPr lang="en-US" sz="1400" b="1" dirty="0">
                <a:solidFill>
                  <a:srgbClr val="000000"/>
                </a:solidFill>
                <a:latin typeface="Arial" pitchFamily="22" charset="0"/>
              </a:rPr>
              <a:t>or </a:t>
            </a:r>
            <a:r>
              <a:rPr lang="en-US" sz="1400" b="1" dirty="0" smtClean="0">
                <a:solidFill>
                  <a:srgbClr val="000000"/>
                </a:solidFill>
                <a:latin typeface="Arial" pitchFamily="22" charset="0"/>
              </a:rPr>
              <a:t>1b</a:t>
            </a:r>
            <a:endParaRPr lang="en-US" sz="1400" b="1" dirty="0">
              <a:solidFill>
                <a:srgbClr val="000000"/>
              </a:solidFill>
              <a:latin typeface="Arial" pitchFamily="22" charset="0"/>
            </a:endParaRPr>
          </a:p>
        </p:txBody>
      </p:sp>
      <p:cxnSp>
        <p:nvCxnSpPr>
          <p:cNvPr id="43" name="Straight Connector 42"/>
          <p:cNvCxnSpPr/>
          <p:nvPr/>
        </p:nvCxnSpPr>
        <p:spPr>
          <a:xfrm>
            <a:off x="5060040" y="5463720"/>
            <a:ext cx="3538728"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4" name="Rectangle 25"/>
          <p:cNvSpPr>
            <a:spLocks noChangeArrowheads="1"/>
          </p:cNvSpPr>
          <p:nvPr/>
        </p:nvSpPr>
        <p:spPr bwMode="auto">
          <a:xfrm>
            <a:off x="-5104" y="6005280"/>
            <a:ext cx="9162288" cy="274318"/>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DCV = </a:t>
            </a: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SOF = </a:t>
            </a: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a:t>
            </a:r>
            <a:r>
              <a:rPr lang="en-US" sz="1400" dirty="0">
                <a:solidFill>
                  <a:srgbClr val="000000"/>
                </a:solidFill>
                <a:latin typeface="Arial" pitchFamily="22" charset="0"/>
              </a:rPr>
              <a:t>RBV </a:t>
            </a:r>
            <a:r>
              <a:rPr lang="en-US" sz="1400" dirty="0" smtClean="0">
                <a:solidFill>
                  <a:srgbClr val="000000"/>
                </a:solidFill>
                <a:latin typeface="Arial" pitchFamily="22" charset="0"/>
              </a:rPr>
              <a:t>= ribavirin</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34257499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GT1 Treatment-Naïve &amp; Experienced 12 Week </a:t>
            </a:r>
            <a:r>
              <a:rPr lang="en-US" sz="2400" dirty="0" smtClean="0"/>
              <a:t>Rx: Results</a:t>
            </a:r>
            <a:endParaRPr lang="en-US" sz="2400" dirty="0"/>
          </a:p>
        </p:txBody>
      </p:sp>
      <p:sp>
        <p:nvSpPr>
          <p:cNvPr id="67" name="Rectangle 66"/>
          <p:cNvSpPr/>
          <p:nvPr/>
        </p:nvSpPr>
        <p:spPr>
          <a:xfrm>
            <a:off x="152400" y="1371601"/>
            <a:ext cx="8741662" cy="39242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69" name="Rectangle 68"/>
          <p:cNvSpPr/>
          <p:nvPr/>
        </p:nvSpPr>
        <p:spPr>
          <a:xfrm>
            <a:off x="152400" y="1347178"/>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Week</a:t>
            </a:r>
            <a:endParaRPr lang="en-US" sz="1800" dirty="0">
              <a:solidFill>
                <a:srgbClr val="000000"/>
              </a:solidFill>
            </a:endParaRPr>
          </a:p>
        </p:txBody>
      </p:sp>
      <p:sp>
        <p:nvSpPr>
          <p:cNvPr id="70" name="Rectangle 69"/>
          <p:cNvSpPr/>
          <p:nvPr/>
        </p:nvSpPr>
        <p:spPr>
          <a:xfrm>
            <a:off x="2885949"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0</a:t>
            </a:r>
            <a:endParaRPr lang="en-US" sz="1600" dirty="0">
              <a:solidFill>
                <a:srgbClr val="000000"/>
              </a:solidFill>
              <a:latin typeface="Arial"/>
              <a:cs typeface="Arial"/>
            </a:endParaRPr>
          </a:p>
        </p:txBody>
      </p:sp>
      <p:sp>
        <p:nvSpPr>
          <p:cNvPr id="71" name="Rectangle 70"/>
          <p:cNvSpPr/>
          <p:nvPr/>
        </p:nvSpPr>
        <p:spPr>
          <a:xfrm>
            <a:off x="7000749"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24</a:t>
            </a:r>
            <a:endParaRPr lang="en-US" sz="1600" dirty="0">
              <a:solidFill>
                <a:srgbClr val="000000"/>
              </a:solidFill>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90" name="Rectangle 89"/>
          <p:cNvSpPr/>
          <p:nvPr/>
        </p:nvSpPr>
        <p:spPr>
          <a:xfrm>
            <a:off x="152400" y="192283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82</a:t>
            </a:r>
            <a:endParaRPr lang="en-US" sz="1600" b="1" dirty="0">
              <a:solidFill>
                <a:srgbClr val="FFFFFF"/>
              </a:solidFill>
              <a:latin typeface="Arial"/>
              <a:cs typeface="Arial"/>
            </a:endParaRPr>
          </a:p>
        </p:txBody>
      </p:sp>
      <p:sp>
        <p:nvSpPr>
          <p:cNvPr id="28" name="Rectangle 27"/>
          <p:cNvSpPr/>
          <p:nvPr/>
        </p:nvSpPr>
        <p:spPr>
          <a:xfrm>
            <a:off x="2347100" y="209142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4" name="Rectangle 33"/>
          <p:cNvSpPr/>
          <p:nvPr/>
        </p:nvSpPr>
        <p:spPr>
          <a:xfrm>
            <a:off x="4935446"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12</a:t>
            </a:r>
            <a:endParaRPr lang="en-US" sz="1600" dirty="0">
              <a:solidFill>
                <a:srgbClr val="000000"/>
              </a:solidFill>
              <a:latin typeface="Arial"/>
              <a:cs typeface="Arial"/>
            </a:endParaRPr>
          </a:p>
        </p:txBody>
      </p:sp>
      <p:sp>
        <p:nvSpPr>
          <p:cNvPr id="35" name="Rectangle 5"/>
          <p:cNvSpPr>
            <a:spLocks noChangeArrowheads="1"/>
          </p:cNvSpPr>
          <p:nvPr/>
        </p:nvSpPr>
        <p:spPr bwMode="auto">
          <a:xfrm>
            <a:off x="3126741" y="2118368"/>
            <a:ext cx="2146301"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36" name="Rectangle 35"/>
          <p:cNvSpPr/>
          <p:nvPr/>
        </p:nvSpPr>
        <p:spPr>
          <a:xfrm>
            <a:off x="2347100" y="280636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41</a:t>
            </a:r>
            <a:endParaRPr lang="en-US" sz="1400" dirty="0">
              <a:solidFill>
                <a:srgbClr val="000000"/>
              </a:solidFill>
            </a:endParaRPr>
          </a:p>
        </p:txBody>
      </p:sp>
      <p:sp>
        <p:nvSpPr>
          <p:cNvPr id="37" name="Rectangle 5"/>
          <p:cNvSpPr>
            <a:spLocks noChangeArrowheads="1"/>
          </p:cNvSpPr>
          <p:nvPr/>
        </p:nvSpPr>
        <p:spPr bwMode="auto">
          <a:xfrm>
            <a:off x="3126741" y="2837067"/>
            <a:ext cx="2146301" cy="357567"/>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38" name="Straight Connector 37"/>
          <p:cNvCxnSpPr/>
          <p:nvPr/>
        </p:nvCxnSpPr>
        <p:spPr>
          <a:xfrm>
            <a:off x="5273042" y="2312948"/>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273042" y="3031647"/>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152400" y="364141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Experienced</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200" b="1" dirty="0" smtClean="0">
                <a:solidFill>
                  <a:srgbClr val="FFFFFF"/>
                </a:solidFill>
                <a:latin typeface="Arial"/>
                <a:cs typeface="Arial"/>
              </a:rPr>
              <a:t>Prior Boceprevir- or Telaprevir </a:t>
            </a:r>
            <a:r>
              <a:rPr lang="en-US" sz="1200" b="1" dirty="0" smtClean="0">
                <a:solidFill>
                  <a:srgbClr val="FFFFFF"/>
                </a:solidFill>
                <a:cs typeface="Arial"/>
              </a:rPr>
              <a:t>failure</a:t>
            </a:r>
            <a:br>
              <a:rPr lang="en-US" sz="1200" b="1" dirty="0" smtClean="0">
                <a:solidFill>
                  <a:srgbClr val="FFFFFF"/>
                </a:solidFill>
                <a:cs typeface="Arial"/>
              </a:rPr>
            </a:br>
            <a:r>
              <a:rPr lang="en-US" sz="1200" b="1" dirty="0" smtClean="0">
                <a:solidFill>
                  <a:srgbClr val="FFFFFF"/>
                </a:solidFill>
                <a:cs typeface="Arial"/>
              </a:rPr>
              <a:t> </a:t>
            </a:r>
            <a:r>
              <a:rPr lang="en-US" sz="1200" b="1" dirty="0" smtClean="0">
                <a:solidFill>
                  <a:srgbClr val="FFFFFF"/>
                </a:solidFill>
                <a:latin typeface="Arial"/>
                <a:cs typeface="Arial"/>
              </a:rPr>
              <a:t/>
            </a:r>
            <a:br>
              <a:rPr lang="en-US" sz="1200" b="1" dirty="0" smtClean="0">
                <a:solidFill>
                  <a:srgbClr val="FFFFFF"/>
                </a:solidFill>
                <a:latin typeface="Arial"/>
                <a:cs typeface="Arial"/>
              </a:rPr>
            </a:br>
            <a:r>
              <a:rPr lang="en-US" sz="1600" b="1" dirty="0" smtClean="0">
                <a:solidFill>
                  <a:srgbClr val="FFFFFF"/>
                </a:solidFill>
                <a:latin typeface="Arial"/>
                <a:cs typeface="Arial"/>
              </a:rPr>
              <a:t>n = 41</a:t>
            </a:r>
            <a:endParaRPr lang="en-US" sz="1600" b="1" dirty="0">
              <a:solidFill>
                <a:srgbClr val="FFFFFF"/>
              </a:solidFill>
              <a:latin typeface="Arial"/>
              <a:cs typeface="Arial"/>
            </a:endParaRPr>
          </a:p>
        </p:txBody>
      </p:sp>
      <p:sp>
        <p:nvSpPr>
          <p:cNvPr id="51" name="Rectangle 50"/>
          <p:cNvSpPr/>
          <p:nvPr/>
        </p:nvSpPr>
        <p:spPr>
          <a:xfrm>
            <a:off x="2347100" y="3810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21</a:t>
            </a:r>
            <a:endParaRPr lang="en-US" sz="1400" dirty="0">
              <a:solidFill>
                <a:srgbClr val="000000"/>
              </a:solidFill>
            </a:endParaRPr>
          </a:p>
        </p:txBody>
      </p:sp>
      <p:sp>
        <p:nvSpPr>
          <p:cNvPr id="52" name="Rectangle 5"/>
          <p:cNvSpPr>
            <a:spLocks noChangeArrowheads="1"/>
          </p:cNvSpPr>
          <p:nvPr/>
        </p:nvSpPr>
        <p:spPr bwMode="auto">
          <a:xfrm>
            <a:off x="3126741" y="3836948"/>
            <a:ext cx="2146301"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a:t>
            </a:r>
            <a:endParaRPr lang="en-US" sz="1400" b="1" dirty="0">
              <a:latin typeface="Arial"/>
              <a:cs typeface="Arial"/>
            </a:endParaRPr>
          </a:p>
        </p:txBody>
      </p:sp>
      <p:sp>
        <p:nvSpPr>
          <p:cNvPr id="53" name="Rectangle 52"/>
          <p:cNvSpPr/>
          <p:nvPr/>
        </p:nvSpPr>
        <p:spPr>
          <a:xfrm>
            <a:off x="2347100" y="452494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20</a:t>
            </a:r>
            <a:endParaRPr lang="en-US" sz="1400" dirty="0">
              <a:solidFill>
                <a:srgbClr val="000000"/>
              </a:solidFill>
            </a:endParaRPr>
          </a:p>
        </p:txBody>
      </p:sp>
      <p:sp>
        <p:nvSpPr>
          <p:cNvPr id="54" name="Rectangle 5"/>
          <p:cNvSpPr>
            <a:spLocks noChangeArrowheads="1"/>
          </p:cNvSpPr>
          <p:nvPr/>
        </p:nvSpPr>
        <p:spPr bwMode="auto">
          <a:xfrm>
            <a:off x="3126741" y="4555647"/>
            <a:ext cx="2146301"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 + SOF + RBV</a:t>
            </a:r>
            <a:endParaRPr lang="en-US" sz="1400" b="1" dirty="0">
              <a:latin typeface="Arial"/>
              <a:cs typeface="Arial"/>
            </a:endParaRPr>
          </a:p>
        </p:txBody>
      </p:sp>
      <p:cxnSp>
        <p:nvCxnSpPr>
          <p:cNvPr id="55" name="Straight Connector 54"/>
          <p:cNvCxnSpPr/>
          <p:nvPr/>
        </p:nvCxnSpPr>
        <p:spPr>
          <a:xfrm>
            <a:off x="5273042" y="4031528"/>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5273042" y="4750227"/>
            <a:ext cx="171602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628020" y="2102760"/>
            <a:ext cx="1426464"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30" name="Rectangle 29"/>
          <p:cNvSpPr/>
          <p:nvPr/>
        </p:nvSpPr>
        <p:spPr>
          <a:xfrm>
            <a:off x="6628020" y="2830740"/>
            <a:ext cx="1426464"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100%</a:t>
            </a:r>
            <a:endParaRPr lang="en-US" sz="1400" dirty="0">
              <a:solidFill>
                <a:srgbClr val="000000"/>
              </a:solidFill>
              <a:latin typeface="Arial"/>
              <a:cs typeface="Arial"/>
            </a:endParaRPr>
          </a:p>
        </p:txBody>
      </p:sp>
      <p:sp>
        <p:nvSpPr>
          <p:cNvPr id="31" name="Rectangle 30"/>
          <p:cNvSpPr/>
          <p:nvPr/>
        </p:nvSpPr>
        <p:spPr>
          <a:xfrm>
            <a:off x="6628020" y="3829500"/>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90%</a:t>
            </a:r>
            <a:endParaRPr lang="en-US" sz="1400" dirty="0">
              <a:solidFill>
                <a:srgbClr val="000000"/>
              </a:solidFill>
              <a:latin typeface="Arial"/>
              <a:cs typeface="Arial"/>
            </a:endParaRPr>
          </a:p>
        </p:txBody>
      </p:sp>
      <p:sp>
        <p:nvSpPr>
          <p:cNvPr id="32" name="Rectangle 31"/>
          <p:cNvSpPr/>
          <p:nvPr/>
        </p:nvSpPr>
        <p:spPr>
          <a:xfrm>
            <a:off x="6628020" y="4549320"/>
            <a:ext cx="13716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 </a:t>
            </a:r>
            <a:r>
              <a:rPr lang="en-US" sz="1400" dirty="0" smtClean="0">
                <a:solidFill>
                  <a:srgbClr val="000000"/>
                </a:solidFill>
                <a:latin typeface="Arial"/>
                <a:cs typeface="Arial"/>
              </a:rPr>
              <a:t>= 95%</a:t>
            </a:r>
            <a:endParaRPr lang="en-US" sz="1400" dirty="0">
              <a:solidFill>
                <a:srgbClr val="000000"/>
              </a:solidFill>
              <a:latin typeface="Arial"/>
              <a:cs typeface="Arial"/>
            </a:endParaRPr>
          </a:p>
        </p:txBody>
      </p:sp>
      <p:sp>
        <p:nvSpPr>
          <p:cNvPr id="33" name="Rectangle 32"/>
          <p:cNvSpPr/>
          <p:nvPr/>
        </p:nvSpPr>
        <p:spPr>
          <a:xfrm>
            <a:off x="6629400" y="1989360"/>
            <a:ext cx="1459992" cy="3017520"/>
          </a:xfrm>
          <a:prstGeom prst="rect">
            <a:avLst/>
          </a:prstGeom>
          <a:noFill/>
          <a:ln w="190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(SOF): </a:t>
            </a:r>
            <a:r>
              <a:rPr lang="en-US" sz="1400" dirty="0">
                <a:solidFill>
                  <a:srgbClr val="000000"/>
                </a:solidFill>
                <a:latin typeface="Arial" pitchFamily="22" charset="0"/>
              </a:rPr>
              <a:t>400 mg once daily</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GT1, given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a:t>
            </a:r>
            <a:r>
              <a:rPr lang="en-US" sz="1400" dirty="0">
                <a:solidFill>
                  <a:srgbClr val="000000"/>
                </a:solidFill>
                <a:latin typeface="Arial" pitchFamily="22" charset="0"/>
              </a:rPr>
              <a:t> </a:t>
            </a:r>
            <a:r>
              <a:rPr lang="en-US" sz="1400" dirty="0" smtClean="0">
                <a:solidFill>
                  <a:srgbClr val="000000"/>
                </a:solidFill>
                <a:latin typeface="Arial" pitchFamily="22" charset="0"/>
              </a:rPr>
              <a:t>(1000 </a:t>
            </a:r>
            <a:r>
              <a:rPr lang="en-US" sz="1400" dirty="0">
                <a:solidFill>
                  <a:srgbClr val="000000"/>
                </a:solidFill>
                <a:latin typeface="Arial" pitchFamily="22" charset="0"/>
              </a:rPr>
              <a:t>mg/day if &lt; 75kg or 1200 mg/day if ≥ </a:t>
            </a:r>
            <a:r>
              <a:rPr lang="en-US" sz="1400" dirty="0" smtClean="0">
                <a:solidFill>
                  <a:srgbClr val="000000"/>
                </a:solidFill>
                <a:latin typeface="Arial" pitchFamily="22" charset="0"/>
              </a:rPr>
              <a:t>75kg)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GT 2,3</a:t>
            </a:r>
            <a:r>
              <a:rPr lang="en-US" sz="1400" dirty="0">
                <a:solidFill>
                  <a:srgbClr val="000000"/>
                </a:solidFill>
                <a:latin typeface="Arial" pitchFamily="22" charset="0"/>
              </a:rPr>
              <a:t>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256585702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Sofosbuvir +/- Ribavirin for HCV GT </a:t>
            </a:r>
            <a:r>
              <a:rPr lang="en-US" sz="2400" dirty="0" smtClean="0">
                <a:solidFill>
                  <a:schemeClr val="accent5">
                    <a:lumMod val="20000"/>
                    <a:lumOff val="80000"/>
                  </a:schemeClr>
                </a:solidFill>
              </a:rPr>
              <a:t>1-3</a:t>
            </a:r>
            <a:r>
              <a:rPr lang="en-US" sz="2400" dirty="0"/>
              <a:t/>
            </a:r>
            <a:br>
              <a:rPr lang="en-US" sz="2400" dirty="0"/>
            </a:br>
            <a:r>
              <a:rPr lang="en-US" sz="2400" dirty="0"/>
              <a:t>GT1 Treatment-Naïve &amp; Experienced 12 Week Rx: Results</a:t>
            </a:r>
          </a:p>
        </p:txBody>
      </p:sp>
      <p:graphicFrame>
        <p:nvGraphicFramePr>
          <p:cNvPr id="33" name="Chart 32"/>
          <p:cNvGraphicFramePr>
            <a:graphicFrameLocks/>
          </p:cNvGraphicFramePr>
          <p:nvPr>
            <p:extLst>
              <p:ext uri="{D42A27DB-BD31-4B8C-83A1-F6EECF244321}">
                <p14:modId xmlns:p14="http://schemas.microsoft.com/office/powerpoint/2010/main" val="2061344091"/>
              </p:ext>
            </p:extLst>
          </p:nvPr>
        </p:nvGraphicFramePr>
        <p:xfrm>
          <a:off x="381000" y="1600200"/>
          <a:ext cx="8382000" cy="4389106"/>
        </p:xfrm>
        <a:graphic>
          <a:graphicData uri="http://schemas.openxmlformats.org/drawingml/2006/chart">
            <c:chart xmlns:c="http://schemas.openxmlformats.org/drawingml/2006/chart" xmlns:r="http://schemas.openxmlformats.org/officeDocument/2006/relationships" r:id="rId2"/>
          </a:graphicData>
        </a:graphic>
      </p:graphicFrame>
      <p:sp>
        <p:nvSpPr>
          <p:cNvPr id="39" name="Rectangle 25"/>
          <p:cNvSpPr>
            <a:spLocks noChangeArrowheads="1"/>
          </p:cNvSpPr>
          <p:nvPr/>
        </p:nvSpPr>
        <p:spPr bwMode="auto">
          <a:xfrm>
            <a:off x="1371960" y="5181600"/>
            <a:ext cx="35697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smtClean="0">
                <a:solidFill>
                  <a:srgbClr val="000000"/>
                </a:solidFill>
                <a:latin typeface="Arial" pitchFamily="22" charset="0"/>
              </a:rPr>
              <a:t>Treatment-Naïve</a:t>
            </a:r>
            <a:r>
              <a:rPr lang="en-US" sz="1400" b="1" dirty="0">
                <a:solidFill>
                  <a:srgbClr val="000000"/>
                </a:solidFill>
                <a:latin typeface="Arial" pitchFamily="22" charset="0"/>
              </a:rPr>
              <a:t>: GT 1a or 1b</a:t>
            </a:r>
          </a:p>
        </p:txBody>
      </p:sp>
      <p:cxnSp>
        <p:nvCxnSpPr>
          <p:cNvPr id="41" name="Straight Connector 40"/>
          <p:cNvCxnSpPr/>
          <p:nvPr/>
        </p:nvCxnSpPr>
        <p:spPr>
          <a:xfrm>
            <a:off x="1360260" y="5181600"/>
            <a:ext cx="3575304"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2" name="Rectangle 25"/>
          <p:cNvSpPr>
            <a:spLocks noChangeArrowheads="1"/>
          </p:cNvSpPr>
          <p:nvPr/>
        </p:nvSpPr>
        <p:spPr bwMode="auto">
          <a:xfrm>
            <a:off x="5029200" y="5181600"/>
            <a:ext cx="35052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a:solidFill>
                  <a:srgbClr val="000000"/>
                </a:solidFill>
                <a:latin typeface="Arial" pitchFamily="22" charset="0"/>
              </a:rPr>
              <a:t>Treatment</a:t>
            </a:r>
            <a:r>
              <a:rPr lang="en-US" sz="1400" b="1" dirty="0" smtClean="0">
                <a:solidFill>
                  <a:srgbClr val="000000"/>
                </a:solidFill>
                <a:latin typeface="Arial" pitchFamily="22" charset="0"/>
              </a:rPr>
              <a:t>-Experienced: </a:t>
            </a:r>
            <a:r>
              <a:rPr lang="en-US" sz="1400" b="1" dirty="0">
                <a:solidFill>
                  <a:srgbClr val="000000"/>
                </a:solidFill>
                <a:latin typeface="Arial" pitchFamily="22" charset="0"/>
              </a:rPr>
              <a:t>GT </a:t>
            </a:r>
            <a:r>
              <a:rPr lang="en-US" sz="1400" b="1" dirty="0" smtClean="0">
                <a:solidFill>
                  <a:srgbClr val="000000"/>
                </a:solidFill>
                <a:latin typeface="Arial" pitchFamily="22" charset="0"/>
              </a:rPr>
              <a:t>1a </a:t>
            </a:r>
            <a:r>
              <a:rPr lang="en-US" sz="1400" b="1" dirty="0">
                <a:solidFill>
                  <a:srgbClr val="000000"/>
                </a:solidFill>
                <a:latin typeface="Arial" pitchFamily="22" charset="0"/>
              </a:rPr>
              <a:t>or </a:t>
            </a:r>
            <a:r>
              <a:rPr lang="en-US" sz="1400" b="1" dirty="0" smtClean="0">
                <a:solidFill>
                  <a:srgbClr val="000000"/>
                </a:solidFill>
                <a:latin typeface="Arial" pitchFamily="22" charset="0"/>
              </a:rPr>
              <a:t>1b</a:t>
            </a:r>
            <a:endParaRPr lang="en-US" sz="1400" b="1" dirty="0">
              <a:solidFill>
                <a:srgbClr val="000000"/>
              </a:solidFill>
              <a:latin typeface="Arial" pitchFamily="22" charset="0"/>
            </a:endParaRPr>
          </a:p>
        </p:txBody>
      </p:sp>
      <p:cxnSp>
        <p:nvCxnSpPr>
          <p:cNvPr id="43" name="Straight Connector 42"/>
          <p:cNvCxnSpPr/>
          <p:nvPr/>
        </p:nvCxnSpPr>
        <p:spPr>
          <a:xfrm>
            <a:off x="5029200" y="5181600"/>
            <a:ext cx="3547872"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9" name="Rectangle 25"/>
          <p:cNvSpPr>
            <a:spLocks noChangeArrowheads="1"/>
          </p:cNvSpPr>
          <p:nvPr/>
        </p:nvSpPr>
        <p:spPr bwMode="auto">
          <a:xfrm>
            <a:off x="-5104" y="5867400"/>
            <a:ext cx="9162288" cy="274318"/>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DCV = </a:t>
            </a: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SOF = </a:t>
            </a:r>
            <a:r>
              <a:rPr lang="en-US" sz="1400" dirty="0" err="1" smtClean="0">
                <a:solidFill>
                  <a:srgbClr val="000000"/>
                </a:solidFill>
                <a:latin typeface="Arial" pitchFamily="22" charset="0"/>
              </a:rPr>
              <a:t>sofosbuvir</a:t>
            </a:r>
            <a:r>
              <a:rPr lang="en-US" sz="1400" dirty="0" smtClean="0">
                <a:solidFill>
                  <a:srgbClr val="000000"/>
                </a:solidFill>
                <a:latin typeface="Arial" pitchFamily="22" charset="0"/>
              </a:rPr>
              <a:t>; </a:t>
            </a:r>
            <a:r>
              <a:rPr lang="en-US" sz="1400" dirty="0">
                <a:solidFill>
                  <a:srgbClr val="000000"/>
                </a:solidFill>
                <a:latin typeface="Arial" pitchFamily="22" charset="0"/>
              </a:rPr>
              <a:t>RBV </a:t>
            </a:r>
            <a:r>
              <a:rPr lang="en-US" sz="1400" dirty="0" smtClean="0">
                <a:solidFill>
                  <a:srgbClr val="000000"/>
                </a:solidFill>
                <a:latin typeface="Arial" pitchFamily="22" charset="0"/>
              </a:rPr>
              <a:t>= ribavirin</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19774649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US" dirty="0" err="1"/>
              <a:t>Sulkowski</a:t>
            </a:r>
            <a:r>
              <a:rPr lang="en-US" dirty="0"/>
              <a:t> MS, et al. N </a:t>
            </a:r>
            <a:r>
              <a:rPr lang="en-US" dirty="0" err="1"/>
              <a:t>Engl</a:t>
            </a:r>
            <a:r>
              <a:rPr lang="en-US" dirty="0"/>
              <a:t> J Med. 2014;370:211-21.</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Sofosbuvir</a:t>
            </a:r>
            <a:r>
              <a:rPr lang="en-US" sz="2400" dirty="0">
                <a:solidFill>
                  <a:schemeClr val="accent5">
                    <a:lumMod val="20000"/>
                    <a:lumOff val="80000"/>
                  </a:schemeClr>
                </a:solidFill>
              </a:rPr>
              <a:t> +/- Ribavirin for HCV GT 1</a:t>
            </a:r>
            <a:r>
              <a:rPr lang="en-US" sz="2400" dirty="0"/>
              <a:t/>
            </a:r>
            <a:br>
              <a:rPr lang="en-US" sz="2400" dirty="0"/>
            </a:br>
            <a:r>
              <a:rPr lang="en-US" sz="2400" dirty="0"/>
              <a:t>Trial: </a:t>
            </a: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068640433"/>
              </p:ext>
            </p:extLst>
          </p:nvPr>
        </p:nvGraphicFramePr>
        <p:xfrm>
          <a:off x="0" y="25908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3000"/>
                        </a:lnSpc>
                        <a:spcBef>
                          <a:spcPts val="0"/>
                        </a:spcBef>
                        <a:spcAft>
                          <a:spcPts val="0"/>
                        </a:spcAft>
                        <a:buClrTx/>
                        <a:buSzTx/>
                        <a:buFontTx/>
                        <a:buNone/>
                        <a:tabLst/>
                        <a:defRPr/>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kern="1200" dirty="0" smtClean="0">
                          <a:solidFill>
                            <a:schemeClr val="tx1"/>
                          </a:solidFill>
                          <a:latin typeface="Arial"/>
                          <a:ea typeface="+mn-ea"/>
                          <a:cs typeface="Arial"/>
                        </a:rPr>
                        <a:t>Once-daily oral </a:t>
                      </a:r>
                      <a:r>
                        <a:rPr lang="en-US" sz="2000" b="0" kern="1200" dirty="0" err="1" smtClean="0">
                          <a:solidFill>
                            <a:schemeClr val="tx1"/>
                          </a:solidFill>
                          <a:latin typeface="Arial"/>
                          <a:ea typeface="+mn-ea"/>
                          <a:cs typeface="Arial"/>
                        </a:rPr>
                        <a:t>daclatasvir</a:t>
                      </a:r>
                      <a:r>
                        <a:rPr lang="en-US" sz="2000" b="0" kern="1200" dirty="0" smtClean="0">
                          <a:solidFill>
                            <a:schemeClr val="tx1"/>
                          </a:solidFill>
                          <a:latin typeface="Arial"/>
                          <a:ea typeface="+mn-ea"/>
                          <a:cs typeface="Arial"/>
                        </a:rPr>
                        <a:t> plus </a:t>
                      </a:r>
                      <a:r>
                        <a:rPr lang="en-US" sz="2000" b="0" kern="1200" dirty="0" err="1" smtClean="0">
                          <a:solidFill>
                            <a:schemeClr val="tx1"/>
                          </a:solidFill>
                          <a:latin typeface="Arial"/>
                          <a:ea typeface="+mn-ea"/>
                          <a:cs typeface="Arial"/>
                        </a:rPr>
                        <a:t>sofosbuvir</a:t>
                      </a:r>
                      <a:r>
                        <a:rPr lang="en-US" sz="2000" b="0" kern="1200" dirty="0" smtClean="0">
                          <a:solidFill>
                            <a:schemeClr val="tx1"/>
                          </a:solidFill>
                          <a:latin typeface="Arial"/>
                          <a:ea typeface="+mn-ea"/>
                          <a:cs typeface="Arial"/>
                        </a:rPr>
                        <a:t> was associated with high rates of sustained virologic response among patients infected with HCV genotype 1, 2, or 3, including patients with no response to prior therapy with telaprevir or boceprevir.”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4706321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ct val="100000"/>
              </a:lnSpc>
              <a:spcBef>
                <a:spcPts val="200"/>
              </a:spcBef>
            </a:pPr>
            <a:r>
              <a:rPr lang="en-US" sz="2000" dirty="0" err="1" smtClean="0"/>
              <a:t>Daclatasvir</a:t>
            </a:r>
            <a:r>
              <a:rPr lang="en-US" sz="2000" dirty="0" err="1"/>
              <a:t>-</a:t>
            </a:r>
            <a:r>
              <a:rPr lang="en-US" sz="2000" dirty="0" err="1" smtClean="0"/>
              <a:t>Asunaprevir</a:t>
            </a:r>
            <a:r>
              <a:rPr lang="en-US" sz="2000" dirty="0" err="1"/>
              <a:t>-</a:t>
            </a:r>
            <a:r>
              <a:rPr lang="en-US" sz="2000" dirty="0" err="1" smtClean="0"/>
              <a:t>Beclabuvir</a:t>
            </a:r>
            <a:r>
              <a:rPr lang="en-US" sz="2000" dirty="0" smtClean="0"/>
              <a:t> in GT1 Patients without Cirrhosis</a:t>
            </a:r>
            <a:r>
              <a:rPr lang="en-US" sz="2000" dirty="0"/>
              <a:t/>
            </a:r>
            <a:br>
              <a:rPr lang="en-US" sz="2000" dirty="0"/>
            </a:br>
            <a:r>
              <a:rPr lang="en-US" dirty="0" smtClean="0"/>
              <a:t>UNITY-1 Study</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r>
              <a:rPr lang="en-US" b="1" dirty="0" smtClean="0">
                <a:solidFill>
                  <a:schemeClr val="accent5">
                    <a:lumMod val="20000"/>
                    <a:lumOff val="80000"/>
                  </a:schemeClr>
                </a:solidFill>
              </a:rPr>
              <a:t>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a:t>
            </a:r>
            <a:r>
              <a:rPr lang="en-US" sz="1400" dirty="0" smtClean="0">
                <a:solidFill>
                  <a:schemeClr val="bg1"/>
                </a:solidFill>
                <a:latin typeface="Arial"/>
                <a:cs typeface="Arial"/>
              </a:rPr>
              <a:t>Naïve </a:t>
            </a:r>
            <a:r>
              <a:rPr lang="en-US" sz="1400" dirty="0">
                <a:solidFill>
                  <a:schemeClr val="bg1"/>
                </a:solidFill>
                <a:latin typeface="Arial"/>
                <a:cs typeface="Arial"/>
              </a:rPr>
              <a:t>and </a:t>
            </a:r>
            <a:r>
              <a:rPr lang="en-US" sz="1400" dirty="0" smtClean="0">
                <a:solidFill>
                  <a:schemeClr val="bg1"/>
                </a:solidFill>
                <a:latin typeface="Arial"/>
                <a:cs typeface="Arial"/>
              </a:rPr>
              <a:t>Treatment-Experienced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smtClean="0">
                <a:latin typeface="Arial"/>
                <a:cs typeface="Arial"/>
              </a:rPr>
              <a:t>Poordad</a:t>
            </a:r>
            <a:r>
              <a:rPr lang="en-US" sz="1400" dirty="0" smtClean="0">
                <a:latin typeface="Arial"/>
                <a:cs typeface="Arial"/>
              </a:rPr>
              <a:t> F, </a:t>
            </a:r>
            <a:r>
              <a:rPr lang="en-US" sz="1400" dirty="0">
                <a:latin typeface="Arial"/>
                <a:cs typeface="Arial"/>
              </a:rPr>
              <a:t>et al</a:t>
            </a:r>
            <a:r>
              <a:rPr lang="en-US" sz="1400" dirty="0" smtClean="0">
                <a:latin typeface="Arial"/>
                <a:cs typeface="Arial"/>
              </a:rPr>
              <a:t>. JAMA 2015;313:1728-35.</a:t>
            </a:r>
            <a:endParaRPr lang="en-US" sz="1400" dirty="0">
              <a:latin typeface="Arial"/>
              <a:cs typeface="Arial"/>
            </a:endParaRPr>
          </a:p>
        </p:txBody>
      </p:sp>
    </p:spTree>
    <p:extLst>
      <p:ext uri="{BB962C8B-B14F-4D97-AF65-F5344CB8AC3E}">
        <p14:creationId xmlns:p14="http://schemas.microsoft.com/office/powerpoint/2010/main" val="26870508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smtClean="0"/>
              <a:t>Poordad</a:t>
            </a:r>
            <a:r>
              <a:rPr lang="en-US" dirty="0" smtClean="0"/>
              <a:t> F, et al. JAMA 2015;313:1728-35.</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rPr>
              <a:t>Daclatasvir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Asunaprevir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Beclabuvir</a:t>
            </a:r>
            <a:r>
              <a:rPr lang="en-US" sz="2400" dirty="0" smtClean="0">
                <a:solidFill>
                  <a:schemeClr val="accent5">
                    <a:lumMod val="20000"/>
                    <a:lumOff val="80000"/>
                  </a:schemeClr>
                </a:solidFill>
              </a:rPr>
              <a:t> for 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a:t>
            </a:r>
            <a:r>
              <a:rPr lang="en-US" sz="2400" dirty="0"/>
              <a:t/>
            </a:r>
            <a:br>
              <a:rPr lang="en-US" sz="2400" dirty="0"/>
            </a:br>
            <a:r>
              <a:rPr lang="en-US" sz="2400" dirty="0" smtClean="0"/>
              <a:t>UNITY-1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4082678062"/>
              </p:ext>
            </p:extLst>
          </p:nvPr>
        </p:nvGraphicFramePr>
        <p:xfrm>
          <a:off x="361950" y="1600201"/>
          <a:ext cx="8420100" cy="4038599"/>
        </p:xfrm>
        <a:graphic>
          <a:graphicData uri="http://schemas.openxmlformats.org/drawingml/2006/table">
            <a:tbl>
              <a:tblPr>
                <a:effectLst>
                  <a:outerShdw blurRad="38100" dist="38100" dir="2700000">
                    <a:srgbClr val="000000">
                      <a:alpha val="50000"/>
                    </a:srgbClr>
                  </a:outerShdw>
                </a:effectLst>
              </a:tblPr>
              <a:tblGrid>
                <a:gridCol w="8420100"/>
              </a:tblGrid>
              <a:tr h="357575">
                <a:tc>
                  <a:txBody>
                    <a:bodyPr/>
                    <a:lstStyle/>
                    <a:p>
                      <a:pPr marL="0" marR="0" lvl="0" indent="0" algn="l" defTabSz="457200" rtl="0" eaLnBrk="0" fontAlgn="base" latinLnBrk="0" hangingPunct="0">
                        <a:lnSpc>
                          <a:spcPts val="2100"/>
                        </a:lnSpc>
                        <a:spcBef>
                          <a:spcPts val="400"/>
                        </a:spcBef>
                        <a:spcAft>
                          <a:spcPct val="0"/>
                        </a:spcAft>
                        <a:buClr>
                          <a:srgbClr val="7592A4"/>
                        </a:buClr>
                        <a:buSzPct val="80000"/>
                        <a:buFontTx/>
                        <a:buNone/>
                        <a:tabLst/>
                      </a:pPr>
                      <a:r>
                        <a:rPr kumimoji="0" lang="en-US" sz="1800" b="1" i="0" u="none" strike="noStrike" cap="none" normalizeH="0" baseline="0" dirty="0" err="1" smtClean="0">
                          <a:ln>
                            <a:noFill/>
                          </a:ln>
                          <a:solidFill>
                            <a:srgbClr val="FFFFFF"/>
                          </a:solidFill>
                          <a:effectLst/>
                          <a:latin typeface="Arial"/>
                          <a:ea typeface="ＭＳ Ｐゴシック" pitchFamily="-108" charset="-128"/>
                          <a:cs typeface="Arial"/>
                        </a:rPr>
                        <a:t>Daclatasvir-Asunaprevir-Beclabuvir</a:t>
                      </a: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tr>
              <a:tr h="3671889">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Multicenter, open-label single-arm phase 3 trial of </a:t>
                      </a:r>
                      <a:r>
                        <a:rPr lang="en-US" sz="1800" baseline="0" dirty="0" err="1" smtClean="0">
                          <a:solidFill>
                            <a:srgbClr val="000000"/>
                          </a:solidFill>
                          <a:latin typeface="Arial" pitchFamily="22" charset="0"/>
                          <a:cs typeface="+mn-cs"/>
                        </a:rPr>
                        <a:t>daclatasvir-asunaprevir-beclabuvir</a:t>
                      </a:r>
                      <a:r>
                        <a:rPr lang="en-US" sz="1800" baseline="0" dirty="0" smtClean="0">
                          <a:solidFill>
                            <a:srgbClr val="000000"/>
                          </a:solidFill>
                          <a:latin typeface="Arial" pitchFamily="22" charset="0"/>
                          <a:cs typeface="+mn-cs"/>
                        </a:rPr>
                        <a:t> (fixed-dose combination) +/- ribavirin in treatment-</a:t>
                      </a:r>
                      <a:r>
                        <a:rPr lang="en-US" sz="1800" baseline="0" dirty="0" smtClean="0">
                          <a:solidFill>
                            <a:srgbClr val="000000"/>
                          </a:solidFill>
                          <a:latin typeface="Arial" pitchFamily="22" charset="0"/>
                        </a:rPr>
                        <a:t>naïve or experienced, chronic HCV GT 1 patients without cirrhosis</a:t>
                      </a: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Multiple centers in the United States, Canada, Australia, France</a:t>
                      </a:r>
                    </a:p>
                    <a:p>
                      <a:pPr marL="192024" marR="0" lvl="0" indent="-192024" algn="l" defTabSz="457200" rtl="0" eaLnBrk="1" fontAlgn="base" latinLnBrk="0" hangingPunct="1">
                        <a:lnSpc>
                          <a:spcPts val="23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No cirrhosis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 or treatment-experienced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≥10,000 IU/ml</a:t>
                      </a:r>
                      <a:endParaRPr lang="en-US" sz="1800" baseline="0" dirty="0" smtClean="0">
                        <a:solidFill>
                          <a:schemeClr val="tx1"/>
                        </a:solidFill>
                        <a:latin typeface="Arial" pitchFamily="22" charset="0"/>
                      </a:endParaRP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20070143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Poordad</a:t>
            </a:r>
            <a:r>
              <a:rPr lang="en-US" dirty="0"/>
              <a:t> </a:t>
            </a:r>
            <a:r>
              <a:rPr lang="en-US" dirty="0" smtClean="0"/>
              <a:t>F, </a:t>
            </a:r>
            <a:r>
              <a:rPr lang="en-US" dirty="0"/>
              <a:t>et al. JAMA 2015;313:1728-35</a:t>
            </a:r>
            <a:r>
              <a:rPr lang="en-US" dirty="0" smtClean="0"/>
              <a:t>.</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smtClean="0">
                <a:solidFill>
                  <a:schemeClr val="accent5">
                    <a:lumMod val="20000"/>
                    <a:lumOff val="80000"/>
                  </a:schemeClr>
                </a:solidFill>
              </a:rPr>
              <a:t>Daclatasvir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Asunaprevir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Beclabuvir</a:t>
            </a:r>
            <a:r>
              <a:rPr lang="en-US" sz="2400" dirty="0" smtClean="0">
                <a:solidFill>
                  <a:schemeClr val="accent5">
                    <a:lumMod val="20000"/>
                    <a:lumOff val="80000"/>
                  </a:schemeClr>
                </a:solidFill>
              </a:rPr>
              <a:t> for </a:t>
            </a:r>
            <a:r>
              <a:rPr lang="en-US" sz="2400" dirty="0">
                <a:solidFill>
                  <a:schemeClr val="accent5">
                    <a:lumMod val="20000"/>
                    <a:lumOff val="80000"/>
                  </a:schemeClr>
                </a:solidFill>
              </a:rPr>
              <a:t>HCV GT 1</a:t>
            </a:r>
            <a:r>
              <a:rPr lang="en-US" sz="2400" dirty="0"/>
              <a:t/>
            </a:r>
            <a:br>
              <a:rPr lang="en-US" sz="2400" dirty="0"/>
            </a:br>
            <a:r>
              <a:rPr lang="en-US" sz="2400" dirty="0"/>
              <a:t>UNITY</a:t>
            </a:r>
            <a:r>
              <a:rPr lang="en-US" sz="2400" dirty="0" smtClean="0"/>
              <a:t>-1 Trial: Study Design</a:t>
            </a:r>
            <a:endParaRPr lang="en-US" sz="2400" dirty="0"/>
          </a:p>
        </p:txBody>
      </p:sp>
      <p:sp>
        <p:nvSpPr>
          <p:cNvPr id="67" name="Rectangle 66"/>
          <p:cNvSpPr/>
          <p:nvPr/>
        </p:nvSpPr>
        <p:spPr>
          <a:xfrm>
            <a:off x="152400" y="1371601"/>
            <a:ext cx="8741662" cy="39242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69" name="Rectangle 68"/>
          <p:cNvSpPr/>
          <p:nvPr/>
        </p:nvSpPr>
        <p:spPr>
          <a:xfrm>
            <a:off x="152400" y="1347178"/>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Week</a:t>
            </a:r>
            <a:endParaRPr lang="en-US" sz="1800" dirty="0">
              <a:solidFill>
                <a:srgbClr val="000000"/>
              </a:solidFill>
            </a:endParaRPr>
          </a:p>
        </p:txBody>
      </p:sp>
      <p:sp>
        <p:nvSpPr>
          <p:cNvPr id="70" name="Rectangle 69"/>
          <p:cNvSpPr/>
          <p:nvPr/>
        </p:nvSpPr>
        <p:spPr>
          <a:xfrm>
            <a:off x="2514600"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0</a:t>
            </a:r>
            <a:endParaRPr lang="en-US" sz="1600" dirty="0">
              <a:solidFill>
                <a:srgbClr val="000000"/>
              </a:solidFill>
              <a:latin typeface="Arial"/>
              <a:cs typeface="Arial"/>
            </a:endParaRPr>
          </a:p>
        </p:txBody>
      </p:sp>
      <p:sp>
        <p:nvSpPr>
          <p:cNvPr id="71" name="Rectangle 70"/>
          <p:cNvSpPr/>
          <p:nvPr/>
        </p:nvSpPr>
        <p:spPr>
          <a:xfrm>
            <a:off x="7226808"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24</a:t>
            </a:r>
            <a:endParaRPr lang="en-US" sz="1600" dirty="0">
              <a:solidFill>
                <a:srgbClr val="000000"/>
              </a:solidFill>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90" name="Rectangle 89"/>
          <p:cNvSpPr/>
          <p:nvPr/>
        </p:nvSpPr>
        <p:spPr>
          <a:xfrm>
            <a:off x="152400" y="192283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1a/1b</a:t>
            </a:r>
            <a:br>
              <a:rPr lang="en-US" sz="1600" b="1" dirty="0" smtClean="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312</a:t>
            </a:r>
            <a:endParaRPr lang="en-US" sz="1600" b="1" dirty="0">
              <a:solidFill>
                <a:srgbClr val="FFFFFF"/>
              </a:solidFill>
              <a:latin typeface="Arial"/>
              <a:cs typeface="Arial"/>
            </a:endParaRPr>
          </a:p>
        </p:txBody>
      </p:sp>
      <p:sp>
        <p:nvSpPr>
          <p:cNvPr id="34" name="Rectangle 33"/>
          <p:cNvSpPr/>
          <p:nvPr/>
        </p:nvSpPr>
        <p:spPr>
          <a:xfrm>
            <a:off x="4734051"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12</a:t>
            </a:r>
            <a:endParaRPr lang="en-US" sz="1600" dirty="0">
              <a:solidFill>
                <a:srgbClr val="000000"/>
              </a:solidFill>
              <a:latin typeface="Arial"/>
              <a:cs typeface="Arial"/>
            </a:endParaRPr>
          </a:p>
        </p:txBody>
      </p:sp>
      <p:sp>
        <p:nvSpPr>
          <p:cNvPr id="35" name="Rectangle 5"/>
          <p:cNvSpPr>
            <a:spLocks noChangeArrowheads="1"/>
          </p:cNvSpPr>
          <p:nvPr/>
        </p:nvSpPr>
        <p:spPr bwMode="auto">
          <a:xfrm>
            <a:off x="2755392" y="2286000"/>
            <a:ext cx="2283459" cy="686421"/>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800" b="1" dirty="0" smtClean="0">
                <a:latin typeface="Arial"/>
                <a:cs typeface="Arial"/>
              </a:rPr>
              <a:t>DCV-ASV</a:t>
            </a:r>
            <a:r>
              <a:rPr lang="en-US" sz="1800" b="1" dirty="0">
                <a:latin typeface="Arial"/>
                <a:cs typeface="Arial"/>
              </a:rPr>
              <a:t>-</a:t>
            </a:r>
            <a:r>
              <a:rPr lang="en-US" sz="1800" b="1" dirty="0" smtClean="0">
                <a:latin typeface="Arial"/>
                <a:cs typeface="Arial"/>
              </a:rPr>
              <a:t>BCV</a:t>
            </a:r>
            <a:endParaRPr lang="en-US" sz="1800" b="1" dirty="0">
              <a:latin typeface="Arial"/>
              <a:cs typeface="Arial"/>
            </a:endParaRPr>
          </a:p>
        </p:txBody>
      </p:sp>
      <p:cxnSp>
        <p:nvCxnSpPr>
          <p:cNvPr id="38" name="Straight Connector 37"/>
          <p:cNvCxnSpPr/>
          <p:nvPr/>
        </p:nvCxnSpPr>
        <p:spPr>
          <a:xfrm>
            <a:off x="5038851" y="2636337"/>
            <a:ext cx="2278379"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7048500" y="244804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60" name="Rectangle 59"/>
          <p:cNvSpPr/>
          <p:nvPr/>
        </p:nvSpPr>
        <p:spPr>
          <a:xfrm>
            <a:off x="152400" y="364141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Experienced</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200" b="1" dirty="0" smtClean="0">
                <a:solidFill>
                  <a:srgbClr val="FFFFFF"/>
                </a:solidFill>
                <a:cs typeface="Arial"/>
              </a:rPr>
              <a:t> </a:t>
            </a:r>
            <a:r>
              <a:rPr lang="en-US" sz="1200" b="1" dirty="0" smtClean="0">
                <a:solidFill>
                  <a:srgbClr val="FFFFFF"/>
                </a:solidFill>
                <a:latin typeface="Arial"/>
                <a:cs typeface="Arial"/>
              </a:rPr>
              <a:t/>
            </a:r>
            <a:br>
              <a:rPr lang="en-US" sz="1200" b="1" dirty="0" smtClean="0">
                <a:solidFill>
                  <a:srgbClr val="FFFFFF"/>
                </a:solidFill>
                <a:latin typeface="Arial"/>
                <a:cs typeface="Arial"/>
              </a:rPr>
            </a:br>
            <a:r>
              <a:rPr lang="en-US" sz="1600" b="1" dirty="0" smtClean="0">
                <a:solidFill>
                  <a:srgbClr val="FFFFFF"/>
                </a:solidFill>
                <a:latin typeface="Arial"/>
                <a:cs typeface="Arial"/>
              </a:rPr>
              <a:t>n = 103</a:t>
            </a:r>
            <a:endParaRPr lang="en-US" sz="1600" b="1" dirty="0">
              <a:solidFill>
                <a:srgbClr val="FFFFFF"/>
              </a:solidFill>
              <a:latin typeface="Arial"/>
              <a:cs typeface="Arial"/>
            </a:endParaRPr>
          </a:p>
        </p:txBody>
      </p:sp>
      <p:sp>
        <p:nvSpPr>
          <p:cNvPr id="52" name="Rectangle 5"/>
          <p:cNvSpPr>
            <a:spLocks noChangeArrowheads="1"/>
          </p:cNvSpPr>
          <p:nvPr/>
        </p:nvSpPr>
        <p:spPr bwMode="auto">
          <a:xfrm>
            <a:off x="2755392" y="4038599"/>
            <a:ext cx="2283459" cy="680815"/>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r>
              <a:rPr lang="en-US" sz="1800" b="1" dirty="0" smtClean="0">
                <a:latin typeface="Arial"/>
                <a:cs typeface="Arial"/>
              </a:rPr>
              <a:t>DCV-ASV</a:t>
            </a:r>
            <a:r>
              <a:rPr lang="en-US" sz="1800" b="1" dirty="0">
                <a:latin typeface="Arial"/>
                <a:cs typeface="Arial"/>
              </a:rPr>
              <a:t>-</a:t>
            </a:r>
            <a:r>
              <a:rPr lang="en-US" sz="1800" b="1" dirty="0" smtClean="0">
                <a:latin typeface="Arial"/>
                <a:cs typeface="Arial"/>
              </a:rPr>
              <a:t>BCV</a:t>
            </a:r>
            <a:endParaRPr lang="en-US" sz="1800" b="1" dirty="0">
              <a:latin typeface="Arial"/>
              <a:cs typeface="Arial"/>
            </a:endParaRPr>
          </a:p>
        </p:txBody>
      </p:sp>
      <p:cxnSp>
        <p:nvCxnSpPr>
          <p:cNvPr id="55" name="Straight Connector 54"/>
          <p:cNvCxnSpPr/>
          <p:nvPr/>
        </p:nvCxnSpPr>
        <p:spPr>
          <a:xfrm flipV="1">
            <a:off x="5038851" y="4369310"/>
            <a:ext cx="2283969" cy="553"/>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7048500" y="416662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30" name="Rectangle 25"/>
          <p:cNvSpPr>
            <a:spLocks noChangeArrowheads="1"/>
          </p:cNvSpPr>
          <p:nvPr/>
        </p:nvSpPr>
        <p:spPr bwMode="auto">
          <a:xfrm>
            <a:off x="-18289" y="5276100"/>
            <a:ext cx="9180577" cy="896100"/>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30 mg BID, </a:t>
            </a:r>
            <a:r>
              <a:rPr lang="en-US" sz="1400" dirty="0" err="1" smtClean="0">
                <a:solidFill>
                  <a:srgbClr val="000000"/>
                </a:solidFill>
                <a:latin typeface="Arial" pitchFamily="22" charset="0"/>
              </a:rPr>
              <a:t>Asunaprevir</a:t>
            </a:r>
            <a:r>
              <a:rPr lang="en-US" sz="1400" dirty="0" smtClean="0">
                <a:solidFill>
                  <a:srgbClr val="000000"/>
                </a:solidFill>
                <a:latin typeface="Arial" pitchFamily="22" charset="0"/>
              </a:rPr>
              <a:t> (ASV): </a:t>
            </a:r>
            <a:r>
              <a:rPr lang="en-US" sz="1400" dirty="0">
                <a:solidFill>
                  <a:srgbClr val="000000"/>
                </a:solidFill>
                <a:latin typeface="Arial" pitchFamily="22" charset="0"/>
              </a:rPr>
              <a:t>2</a:t>
            </a:r>
            <a:r>
              <a:rPr lang="en-US" sz="1400" dirty="0" smtClean="0">
                <a:solidFill>
                  <a:srgbClr val="000000"/>
                </a:solidFill>
                <a:latin typeface="Arial" pitchFamily="22" charset="0"/>
              </a:rPr>
              <a:t>00 </a:t>
            </a:r>
            <a:r>
              <a:rPr lang="en-US" sz="1400" dirty="0">
                <a:solidFill>
                  <a:srgbClr val="000000"/>
                </a:solidFill>
                <a:latin typeface="Arial" pitchFamily="22" charset="0"/>
              </a:rPr>
              <a:t>mg </a:t>
            </a:r>
            <a:r>
              <a:rPr lang="en-US" sz="1400" dirty="0" smtClean="0">
                <a:solidFill>
                  <a:srgbClr val="000000"/>
                </a:solidFill>
                <a:latin typeface="Arial" pitchFamily="22" charset="0"/>
              </a:rPr>
              <a:t>BID and </a:t>
            </a:r>
            <a:r>
              <a:rPr lang="en-US" sz="1400" dirty="0" err="1" smtClean="0">
                <a:solidFill>
                  <a:srgbClr val="000000"/>
                </a:solidFill>
                <a:latin typeface="Arial" pitchFamily="22" charset="0"/>
              </a:rPr>
              <a:t>Beclabuvir</a:t>
            </a:r>
            <a:r>
              <a:rPr lang="en-US" sz="1400" dirty="0" smtClean="0">
                <a:solidFill>
                  <a:srgbClr val="000000"/>
                </a:solidFill>
                <a:latin typeface="Arial" pitchFamily="22" charset="0"/>
              </a:rPr>
              <a:t> (BCV): 75 mg BID</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as fixed-</a:t>
            </a:r>
            <a:r>
              <a:rPr lang="en-US" sz="1400" dirty="0">
                <a:solidFill>
                  <a:srgbClr val="000000"/>
                </a:solidFill>
                <a:latin typeface="Arial" pitchFamily="22" charset="0"/>
              </a:rPr>
              <a:t>dose </a:t>
            </a:r>
            <a:r>
              <a:rPr lang="en-US" sz="1400" dirty="0" smtClean="0">
                <a:solidFill>
                  <a:srgbClr val="000000"/>
                </a:solidFill>
                <a:latin typeface="Arial" pitchFamily="22" charset="0"/>
              </a:rPr>
              <a:t>combination</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12801799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chemeClr val="accent5">
                    <a:lumMod val="20000"/>
                    <a:lumOff val="80000"/>
                  </a:schemeClr>
                </a:solidFill>
              </a:rPr>
              <a:t>Daclatasvir</a:t>
            </a:r>
            <a:r>
              <a:rPr lang="en-US" sz="3200" dirty="0" smtClean="0">
                <a:solidFill>
                  <a:schemeClr val="accent5">
                    <a:lumMod val="20000"/>
                    <a:lumOff val="80000"/>
                  </a:schemeClr>
                </a:solidFill>
              </a:rPr>
              <a:t> (</a:t>
            </a:r>
            <a:r>
              <a:rPr lang="en-US" sz="3200" i="1" dirty="0" err="1" smtClean="0">
                <a:solidFill>
                  <a:schemeClr val="accent5">
                    <a:lumMod val="20000"/>
                    <a:lumOff val="80000"/>
                  </a:schemeClr>
                </a:solidFill>
              </a:rPr>
              <a:t>Daklinza</a:t>
            </a:r>
            <a:r>
              <a:rPr lang="en-US" sz="3200" dirty="0" smtClean="0">
                <a:solidFill>
                  <a:schemeClr val="accent5">
                    <a:lumMod val="20000"/>
                    <a:lumOff val="80000"/>
                  </a:schemeClr>
                </a:solidFill>
              </a:rPr>
              <a:t>)</a:t>
            </a:r>
            <a:endParaRPr lang="en-US" sz="2200" dirty="0">
              <a:solidFill>
                <a:schemeClr val="accent5">
                  <a:lumMod val="20000"/>
                  <a:lumOff val="80000"/>
                </a:schemeClr>
              </a:solidFill>
            </a:endParaRPr>
          </a:p>
        </p:txBody>
      </p:sp>
      <p:sp>
        <p:nvSpPr>
          <p:cNvPr id="4" name="Content Placeholder 3"/>
          <p:cNvSpPr>
            <a:spLocks noGrp="1"/>
          </p:cNvSpPr>
          <p:nvPr>
            <p:ph sz="half" idx="2"/>
          </p:nvPr>
        </p:nvSpPr>
        <p:spPr>
          <a:xfrm>
            <a:off x="323850" y="1447800"/>
            <a:ext cx="8515350" cy="5029200"/>
          </a:xfrm>
        </p:spPr>
        <p:txBody>
          <a:bodyPr>
            <a:noAutofit/>
          </a:bodyPr>
          <a:lstStyle/>
          <a:p>
            <a:pPr>
              <a:lnSpc>
                <a:spcPts val="2100"/>
              </a:lnSpc>
              <a:spcBef>
                <a:spcPts val="1400"/>
              </a:spcBef>
            </a:pPr>
            <a:r>
              <a:rPr lang="en-US" sz="1800" b="1" dirty="0" smtClean="0"/>
              <a:t>Approval Status</a:t>
            </a:r>
            <a:r>
              <a:rPr lang="en-US" sz="1800" dirty="0" smtClean="0"/>
              <a:t>: Approved by United States FDA July 24, 2015</a:t>
            </a:r>
          </a:p>
          <a:p>
            <a:pPr>
              <a:lnSpc>
                <a:spcPts val="2100"/>
              </a:lnSpc>
              <a:spcBef>
                <a:spcPts val="1400"/>
              </a:spcBef>
            </a:pPr>
            <a:r>
              <a:rPr lang="en-US" sz="1800" b="1" dirty="0" smtClean="0"/>
              <a:t>Indications and Usage </a:t>
            </a:r>
            <a:br>
              <a:rPr lang="en-US" sz="1800" b="1" dirty="0" smtClean="0"/>
            </a:br>
            <a:r>
              <a:rPr lang="en-US" sz="1800" dirty="0" smtClean="0"/>
              <a:t>- Indicated with </a:t>
            </a:r>
            <a:r>
              <a:rPr lang="en-US" sz="1800" dirty="0" err="1" smtClean="0"/>
              <a:t>sofosbuvir</a:t>
            </a:r>
            <a:r>
              <a:rPr lang="en-US" sz="1800" dirty="0" smtClean="0"/>
              <a:t> for the treatment of chronic HCV genotype 3 in adults</a:t>
            </a:r>
          </a:p>
          <a:p>
            <a:pPr>
              <a:lnSpc>
                <a:spcPts val="2100"/>
              </a:lnSpc>
              <a:spcBef>
                <a:spcPts val="1400"/>
              </a:spcBef>
            </a:pPr>
            <a:r>
              <a:rPr lang="en-US" sz="1800" b="1" dirty="0" smtClean="0"/>
              <a:t>Treatment Course</a:t>
            </a:r>
            <a:br>
              <a:rPr lang="en-US" sz="1800" b="1" dirty="0" smtClean="0"/>
            </a:br>
            <a:r>
              <a:rPr lang="en-US" sz="1800" dirty="0" smtClean="0"/>
              <a:t>- For </a:t>
            </a:r>
            <a:r>
              <a:rPr lang="en-US" sz="1800" dirty="0"/>
              <a:t>GT3: Daclatasvir 60 mg </a:t>
            </a:r>
            <a:r>
              <a:rPr lang="en-US" sz="1800" dirty="0" smtClean="0"/>
              <a:t>plus </a:t>
            </a:r>
            <a:r>
              <a:rPr lang="en-US" sz="1800" dirty="0"/>
              <a:t>Sofosbuvir 400 mg </a:t>
            </a:r>
            <a:r>
              <a:rPr lang="en-US" sz="1800" dirty="0"/>
              <a:t>once daily x </a:t>
            </a:r>
            <a:r>
              <a:rPr lang="en-US" sz="1800" dirty="0"/>
              <a:t>12 </a:t>
            </a:r>
            <a:r>
              <a:rPr lang="en-US" sz="1800" dirty="0" smtClean="0"/>
              <a:t>weeks</a:t>
            </a:r>
            <a:br>
              <a:rPr lang="en-US" sz="1800" dirty="0" smtClean="0"/>
            </a:br>
            <a:r>
              <a:rPr lang="en-US" sz="1800" dirty="0"/>
              <a:t>- Both medications taken with or without </a:t>
            </a:r>
            <a:r>
              <a:rPr lang="en-US" sz="1800" dirty="0" smtClean="0"/>
              <a:t>food</a:t>
            </a:r>
          </a:p>
          <a:p>
            <a:pPr>
              <a:lnSpc>
                <a:spcPts val="2100"/>
              </a:lnSpc>
              <a:spcBef>
                <a:spcPts val="1400"/>
              </a:spcBef>
            </a:pPr>
            <a:r>
              <a:rPr lang="en-US" sz="1800" b="1" dirty="0" smtClean="0"/>
              <a:t>Class &amp; Mechanism</a:t>
            </a:r>
            <a:r>
              <a:rPr lang="en-US" sz="1800" dirty="0"/>
              <a:t/>
            </a:r>
            <a:br>
              <a:rPr lang="en-US" sz="1800" dirty="0"/>
            </a:br>
            <a:r>
              <a:rPr lang="en-US" sz="1800" dirty="0" smtClean="0"/>
              <a:t>- NS5A inhibitor</a:t>
            </a:r>
            <a:endParaRPr lang="en-US" sz="1800" dirty="0"/>
          </a:p>
          <a:p>
            <a:pPr>
              <a:lnSpc>
                <a:spcPts val="2100"/>
              </a:lnSpc>
              <a:spcBef>
                <a:spcPts val="1400"/>
              </a:spcBef>
            </a:pPr>
            <a:r>
              <a:rPr lang="en-US" sz="1800" b="1" dirty="0" smtClean="0"/>
              <a:t>Dosing</a:t>
            </a:r>
            <a:r>
              <a:rPr lang="en-US" sz="1800" b="1" dirty="0"/>
              <a:t> </a:t>
            </a:r>
            <a:r>
              <a:rPr lang="en-US" sz="1800" b="1" dirty="0" smtClean="0"/>
              <a:t>Preparations and Adjustments</a:t>
            </a:r>
            <a:br>
              <a:rPr lang="en-US" sz="1800" b="1" dirty="0" smtClean="0"/>
            </a:br>
            <a:r>
              <a:rPr lang="en-US" sz="1800" dirty="0" smtClean="0"/>
              <a:t>- </a:t>
            </a:r>
            <a:r>
              <a:rPr lang="en-US" sz="1800" dirty="0" err="1" smtClean="0"/>
              <a:t>Daclatasvir</a:t>
            </a:r>
            <a:r>
              <a:rPr lang="en-US" sz="1800" dirty="0" smtClean="0"/>
              <a:t> 60 mg and 30 mg tablets</a:t>
            </a:r>
            <a:br>
              <a:rPr lang="en-US" sz="1800" dirty="0" smtClean="0"/>
            </a:br>
            <a:r>
              <a:rPr lang="en-US" sz="1800" dirty="0" smtClean="0"/>
              <a:t>- No dosage adjustment with any degree of renal impairment </a:t>
            </a:r>
            <a:br>
              <a:rPr lang="en-US" sz="1800" dirty="0" smtClean="0"/>
            </a:br>
            <a:r>
              <a:rPr lang="en-US" sz="1800" dirty="0" smtClean="0"/>
              <a:t>- No dosage adjustment with mild, moderate, or severe hepatic impairment</a:t>
            </a:r>
          </a:p>
        </p:txBody>
      </p:sp>
      <p:sp>
        <p:nvSpPr>
          <p:cNvPr id="5" name="Content Placeholder 4"/>
          <p:cNvSpPr>
            <a:spLocks noGrp="1"/>
          </p:cNvSpPr>
          <p:nvPr>
            <p:ph sz="quarter" idx="13"/>
          </p:nvPr>
        </p:nvSpPr>
        <p:spPr>
          <a:prstGeom prst="rect">
            <a:avLst/>
          </a:prstGeom>
        </p:spPr>
        <p:txBody>
          <a:bodyPr/>
          <a:lstStyle/>
          <a:p>
            <a:r>
              <a:rPr lang="en-US" dirty="0"/>
              <a:t>Source: </a:t>
            </a:r>
            <a:r>
              <a:rPr lang="en-US" i="1" dirty="0" err="1" smtClean="0"/>
              <a:t>Daklinza</a:t>
            </a:r>
            <a:r>
              <a:rPr lang="en-US" i="1" dirty="0" smtClean="0"/>
              <a:t> </a:t>
            </a:r>
            <a:r>
              <a:rPr lang="en-US" dirty="0" smtClean="0"/>
              <a:t>Prescribing </a:t>
            </a:r>
            <a:r>
              <a:rPr lang="en-US" dirty="0"/>
              <a:t>Information. </a:t>
            </a:r>
            <a:r>
              <a:rPr lang="en-US" dirty="0" smtClean="0"/>
              <a:t>Bristol Myers Squibb</a:t>
            </a:r>
            <a:endParaRPr lang="en-US" dirty="0"/>
          </a:p>
        </p:txBody>
      </p:sp>
    </p:spTree>
    <p:extLst>
      <p:ext uri="{BB962C8B-B14F-4D97-AF65-F5344CB8AC3E}">
        <p14:creationId xmlns:p14="http://schemas.microsoft.com/office/powerpoint/2010/main" val="4530743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a:t>
            </a:r>
            <a:r>
              <a:rPr lang="en-US" dirty="0" err="1"/>
              <a:t>Poordad</a:t>
            </a:r>
            <a:r>
              <a:rPr lang="en-US" dirty="0"/>
              <a:t> </a:t>
            </a:r>
            <a:r>
              <a:rPr lang="en-US" dirty="0" smtClean="0"/>
              <a:t>F, </a:t>
            </a:r>
            <a:r>
              <a:rPr lang="en-US" dirty="0"/>
              <a:t>et al. JAMA 2015;313:1728-35.</a:t>
            </a:r>
            <a:endParaRPr lang="en-US" dirty="0">
              <a:latin typeface="Arial" pitchFamily="22" charset="0"/>
            </a:endParaRPr>
          </a:p>
        </p:txBody>
      </p:sp>
      <p:sp>
        <p:nvSpPr>
          <p:cNvPr id="2" name="Title 1"/>
          <p:cNvSpPr>
            <a:spLocks noGrp="1"/>
          </p:cNvSpPr>
          <p:nvPr>
            <p:ph type="title"/>
          </p:nvPr>
        </p:nvSpPr>
        <p:spPr/>
        <p:txBody>
          <a:bodyPr>
            <a:noAutofit/>
          </a:bodyPr>
          <a:lstStyle/>
          <a:p>
            <a:r>
              <a:rPr lang="en-US" sz="2400" dirty="0" err="1" smtClean="0">
                <a:solidFill>
                  <a:schemeClr val="accent5">
                    <a:lumMod val="20000"/>
                    <a:lumOff val="80000"/>
                  </a:schemeClr>
                </a:solidFill>
              </a:rPr>
              <a:t>Daclatasvir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Asunaprevir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Beclabuvir</a:t>
            </a:r>
            <a:r>
              <a:rPr lang="en-US" sz="2400" dirty="0" smtClean="0">
                <a:solidFill>
                  <a:schemeClr val="accent5">
                    <a:lumMod val="20000"/>
                    <a:lumOff val="80000"/>
                  </a:schemeClr>
                </a:solidFill>
              </a:rPr>
              <a:t> </a:t>
            </a:r>
            <a:r>
              <a:rPr lang="en-US" sz="2400" dirty="0">
                <a:solidFill>
                  <a:schemeClr val="accent5">
                    <a:lumMod val="20000"/>
                    <a:lumOff val="80000"/>
                  </a:schemeClr>
                </a:solidFill>
              </a:rPr>
              <a:t>for HCV GT 1</a:t>
            </a:r>
            <a:r>
              <a:rPr lang="en-US" sz="2400" dirty="0"/>
              <a:t/>
            </a:r>
            <a:br>
              <a:rPr lang="en-US" sz="2400" dirty="0"/>
            </a:br>
            <a:r>
              <a:rPr lang="en-US" sz="2400" dirty="0"/>
              <a:t>UNITY-1 Trial: </a:t>
            </a:r>
            <a:r>
              <a:rPr lang="en-US" sz="2400" dirty="0" smtClean="0"/>
              <a:t>Patient Characteristics</a:t>
            </a:r>
            <a:endParaRPr lang="en-US" sz="2400" dirty="0"/>
          </a:p>
        </p:txBody>
      </p:sp>
      <p:graphicFrame>
        <p:nvGraphicFramePr>
          <p:cNvPr id="8" name="Content Placeholder 6"/>
          <p:cNvGraphicFramePr>
            <a:graphicFrameLocks/>
          </p:cNvGraphicFramePr>
          <p:nvPr>
            <p:extLst>
              <p:ext uri="{D42A27DB-BD31-4B8C-83A1-F6EECF244321}">
                <p14:modId xmlns:p14="http://schemas.microsoft.com/office/powerpoint/2010/main" val="3803768382"/>
              </p:ext>
            </p:extLst>
          </p:nvPr>
        </p:nvGraphicFramePr>
        <p:xfrm>
          <a:off x="314325" y="1342432"/>
          <a:ext cx="8515351" cy="4831080"/>
        </p:xfrm>
        <a:graphic>
          <a:graphicData uri="http://schemas.openxmlformats.org/drawingml/2006/table">
            <a:tbl>
              <a:tblPr firstRow="1" bandRow="1">
                <a:tableStyleId>{5C22544A-7EE6-4342-B048-85BDC9FD1C3A}</a:tableStyleId>
              </a:tblPr>
              <a:tblGrid>
                <a:gridCol w="2733675"/>
                <a:gridCol w="2890838"/>
                <a:gridCol w="2890838"/>
              </a:tblGrid>
              <a:tr h="609600">
                <a:tc>
                  <a:txBody>
                    <a:bodyPr/>
                    <a:lstStyle/>
                    <a:p>
                      <a:r>
                        <a:rPr lang="en-US" sz="1500" dirty="0" smtClean="0"/>
                        <a:t>Characteristic</a:t>
                      </a:r>
                      <a:endParaRPr lang="en-US" sz="1500" dirty="0"/>
                    </a:p>
                  </a:txBody>
                  <a:tcPr>
                    <a:solidFill>
                      <a:srgbClr val="404040"/>
                    </a:solidFill>
                  </a:tcPr>
                </a:tc>
                <a:tc>
                  <a:txBody>
                    <a:bodyPr/>
                    <a:lstStyle/>
                    <a:p>
                      <a:pPr algn="ctr"/>
                      <a:r>
                        <a:rPr lang="en-US" sz="1500" dirty="0" smtClean="0"/>
                        <a:t>Treatment</a:t>
                      </a:r>
                      <a:r>
                        <a:rPr lang="en-US" sz="1500" baseline="0" dirty="0" smtClean="0"/>
                        <a:t>-Naïve</a:t>
                      </a:r>
                    </a:p>
                    <a:p>
                      <a:pPr algn="ctr"/>
                      <a:r>
                        <a:rPr lang="en-US" sz="1500" b="0" dirty="0" smtClean="0"/>
                        <a:t>(n=312)</a:t>
                      </a:r>
                      <a:endParaRPr lang="en-US" sz="1500" dirty="0"/>
                    </a:p>
                  </a:txBody>
                  <a:tcPr>
                    <a:solidFill>
                      <a:srgbClr val="637D1F"/>
                    </a:solidFill>
                  </a:tcPr>
                </a:tc>
                <a:tc>
                  <a:txBody>
                    <a:bodyPr/>
                    <a:lstStyle/>
                    <a:p>
                      <a:pPr algn="ctr"/>
                      <a:r>
                        <a:rPr lang="en-US" sz="1500" dirty="0" smtClean="0"/>
                        <a:t>Treatment-Experienced</a:t>
                      </a:r>
                      <a:endParaRPr lang="en-US" sz="1500" baseline="0" dirty="0" smtClean="0"/>
                    </a:p>
                    <a:p>
                      <a:pPr algn="ctr"/>
                      <a:r>
                        <a:rPr lang="en-US" sz="1500" b="0" dirty="0" smtClean="0"/>
                        <a:t>(n=103)</a:t>
                      </a:r>
                      <a:endParaRPr lang="en-US" sz="1500" dirty="0"/>
                    </a:p>
                  </a:txBody>
                  <a:tcPr>
                    <a:solidFill>
                      <a:schemeClr val="accent5">
                        <a:lumMod val="75000"/>
                      </a:schemeClr>
                    </a:solidFill>
                  </a:tcPr>
                </a:tc>
              </a:tr>
              <a:tr h="370840">
                <a:tc>
                  <a:txBody>
                    <a:bodyPr/>
                    <a:lstStyle/>
                    <a:p>
                      <a:r>
                        <a:rPr lang="en-US" sz="1500" dirty="0" smtClean="0"/>
                        <a:t>Male</a:t>
                      </a:r>
                      <a:endParaRPr lang="en-US" sz="1500" dirty="0"/>
                    </a:p>
                  </a:txBody>
                  <a:tcPr anchor="ctr"/>
                </a:tc>
                <a:tc>
                  <a:txBody>
                    <a:bodyPr/>
                    <a:lstStyle/>
                    <a:p>
                      <a:pPr algn="ctr">
                        <a:lnSpc>
                          <a:spcPts val="2400"/>
                        </a:lnSpc>
                      </a:pPr>
                      <a:r>
                        <a:rPr lang="en-US" sz="1500" dirty="0" smtClean="0"/>
                        <a:t>175 (56%)</a:t>
                      </a:r>
                      <a:endParaRPr lang="en-US" sz="1500" dirty="0"/>
                    </a:p>
                  </a:txBody>
                  <a:tcPr anchor="ctr"/>
                </a:tc>
                <a:tc>
                  <a:txBody>
                    <a:bodyPr/>
                    <a:lstStyle/>
                    <a:p>
                      <a:pPr algn="ctr">
                        <a:lnSpc>
                          <a:spcPts val="2400"/>
                        </a:lnSpc>
                      </a:pPr>
                      <a:r>
                        <a:rPr lang="en-US" sz="1500" dirty="0" smtClean="0"/>
                        <a:t>64 (62%)</a:t>
                      </a:r>
                      <a:endParaRPr lang="en-US" sz="1500" dirty="0"/>
                    </a:p>
                  </a:txBody>
                  <a:tcPr anchor="ctr"/>
                </a:tc>
              </a:tr>
              <a:tr h="370840">
                <a:tc>
                  <a:txBody>
                    <a:bodyPr/>
                    <a:lstStyle/>
                    <a:p>
                      <a:r>
                        <a:rPr lang="en-US" sz="1500" dirty="0" smtClean="0"/>
                        <a:t>Median age, years (range)</a:t>
                      </a:r>
                      <a:endParaRPr lang="en-US" sz="1500" dirty="0"/>
                    </a:p>
                  </a:txBody>
                  <a:tcPr anchor="ctr"/>
                </a:tc>
                <a:tc>
                  <a:txBody>
                    <a:bodyPr/>
                    <a:lstStyle/>
                    <a:p>
                      <a:pPr algn="ctr">
                        <a:lnSpc>
                          <a:spcPts val="2400"/>
                        </a:lnSpc>
                      </a:pPr>
                      <a:r>
                        <a:rPr lang="en-US" sz="1500" dirty="0" smtClean="0"/>
                        <a:t>54 (19-77)</a:t>
                      </a:r>
                      <a:endParaRPr lang="en-US" sz="1500" dirty="0"/>
                    </a:p>
                  </a:txBody>
                  <a:tcPr anchor="ctr"/>
                </a:tc>
                <a:tc>
                  <a:txBody>
                    <a:bodyPr/>
                    <a:lstStyle/>
                    <a:p>
                      <a:pPr algn="ctr">
                        <a:lnSpc>
                          <a:spcPts val="2400"/>
                        </a:lnSpc>
                      </a:pPr>
                      <a:r>
                        <a:rPr lang="en-US" sz="1500" dirty="0" smtClean="0"/>
                        <a:t>57 (22-69)</a:t>
                      </a:r>
                      <a:endParaRPr lang="en-US" sz="1500" dirty="0"/>
                    </a:p>
                  </a:txBody>
                  <a:tcPr anchor="ctr"/>
                </a:tc>
              </a:tr>
              <a:tr h="370840">
                <a:tc>
                  <a:txBody>
                    <a:bodyPr/>
                    <a:lstStyle/>
                    <a:p>
                      <a:r>
                        <a:rPr lang="en-US" sz="1500" dirty="0" smtClean="0"/>
                        <a:t>Race</a:t>
                      </a:r>
                    </a:p>
                    <a:p>
                      <a:pPr marL="228600" indent="0"/>
                      <a:r>
                        <a:rPr lang="en-US" sz="1500" dirty="0" smtClean="0"/>
                        <a:t>White</a:t>
                      </a:r>
                    </a:p>
                    <a:p>
                      <a:pPr marL="228600" indent="0"/>
                      <a:r>
                        <a:rPr lang="en-US" sz="1500" dirty="0" smtClean="0"/>
                        <a:t>Black</a:t>
                      </a:r>
                    </a:p>
                    <a:p>
                      <a:pPr marL="228600" indent="0"/>
                      <a:r>
                        <a:rPr lang="en-US" sz="1500" dirty="0" smtClean="0"/>
                        <a:t>Asian</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270 (87%)</a:t>
                      </a:r>
                    </a:p>
                    <a:p>
                      <a:pPr algn="ctr">
                        <a:lnSpc>
                          <a:spcPct val="100000"/>
                        </a:lnSpc>
                      </a:pPr>
                      <a:r>
                        <a:rPr lang="en-US" sz="1500" dirty="0" smtClean="0"/>
                        <a:t>34 (11%)</a:t>
                      </a:r>
                    </a:p>
                    <a:p>
                      <a:pPr algn="ctr">
                        <a:lnSpc>
                          <a:spcPct val="100000"/>
                        </a:lnSpc>
                      </a:pPr>
                      <a:r>
                        <a:rPr lang="en-US" sz="1500" dirty="0" smtClean="0"/>
                        <a:t>9 (2%)</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91 (88%)</a:t>
                      </a:r>
                    </a:p>
                    <a:p>
                      <a:pPr algn="ctr">
                        <a:lnSpc>
                          <a:spcPct val="100000"/>
                        </a:lnSpc>
                      </a:pPr>
                      <a:r>
                        <a:rPr lang="en-US" sz="1500" dirty="0" smtClean="0"/>
                        <a:t>7 (7%)</a:t>
                      </a:r>
                    </a:p>
                    <a:p>
                      <a:pPr algn="ctr">
                        <a:lnSpc>
                          <a:spcPct val="100000"/>
                        </a:lnSpc>
                      </a:pPr>
                      <a:r>
                        <a:rPr lang="en-US" sz="1500" dirty="0" smtClean="0"/>
                        <a:t>2 (2%)</a:t>
                      </a:r>
                      <a:endParaRPr lang="en-US" sz="1500" dirty="0"/>
                    </a:p>
                  </a:txBody>
                  <a:tcPr anchor="ctr"/>
                </a:tc>
              </a:tr>
              <a:tr h="370840">
                <a:tc>
                  <a:txBody>
                    <a:bodyPr/>
                    <a:lstStyle/>
                    <a:p>
                      <a:r>
                        <a:rPr lang="en-US" sz="1500" dirty="0" smtClean="0"/>
                        <a:t>HCV RNA ≥800,000</a:t>
                      </a:r>
                      <a:r>
                        <a:rPr lang="en-US" sz="1500" baseline="0" dirty="0" smtClean="0"/>
                        <a:t> IU/ml</a:t>
                      </a:r>
                      <a:endParaRPr lang="en-US" sz="1500" dirty="0"/>
                    </a:p>
                  </a:txBody>
                  <a:tcPr anchor="ctr"/>
                </a:tc>
                <a:tc>
                  <a:txBody>
                    <a:bodyPr/>
                    <a:lstStyle/>
                    <a:p>
                      <a:pPr algn="ctr">
                        <a:lnSpc>
                          <a:spcPts val="2400"/>
                        </a:lnSpc>
                      </a:pPr>
                      <a:r>
                        <a:rPr lang="en-US" sz="1500" dirty="0" smtClean="0"/>
                        <a:t>244 (78%)</a:t>
                      </a:r>
                      <a:endParaRPr lang="en-US" sz="1500" dirty="0"/>
                    </a:p>
                  </a:txBody>
                  <a:tcPr anchor="ctr"/>
                </a:tc>
                <a:tc>
                  <a:txBody>
                    <a:bodyPr/>
                    <a:lstStyle/>
                    <a:p>
                      <a:pPr algn="ctr">
                        <a:lnSpc>
                          <a:spcPts val="2400"/>
                        </a:lnSpc>
                      </a:pPr>
                      <a:r>
                        <a:rPr lang="en-US" sz="1500" dirty="0" smtClean="0"/>
                        <a:t>93 (90%)</a:t>
                      </a:r>
                      <a:endParaRPr lang="en-US" sz="1500" dirty="0"/>
                    </a:p>
                  </a:txBody>
                  <a:tcPr anchor="ctr"/>
                </a:tc>
              </a:tr>
              <a:tr h="370840">
                <a:tc>
                  <a:txBody>
                    <a:bodyPr/>
                    <a:lstStyle/>
                    <a:p>
                      <a:r>
                        <a:rPr lang="en-US" sz="1500" dirty="0" smtClean="0"/>
                        <a:t>HCV subtype</a:t>
                      </a:r>
                      <a:r>
                        <a:rPr lang="en-US" sz="1500" baseline="0" dirty="0" smtClean="0"/>
                        <a:t> 1A</a:t>
                      </a:r>
                      <a:endParaRPr lang="en-US" sz="1500" dirty="0"/>
                    </a:p>
                  </a:txBody>
                  <a:tcPr anchor="ctr"/>
                </a:tc>
                <a:tc>
                  <a:txBody>
                    <a:bodyPr/>
                    <a:lstStyle/>
                    <a:p>
                      <a:pPr marL="0" indent="0" algn="ctr">
                        <a:lnSpc>
                          <a:spcPts val="2400"/>
                        </a:lnSpc>
                      </a:pPr>
                      <a:r>
                        <a:rPr lang="en-US" sz="1500" dirty="0" smtClean="0"/>
                        <a:t>229 (73%)</a:t>
                      </a:r>
                      <a:endParaRPr lang="en-US" sz="1500" dirty="0"/>
                    </a:p>
                  </a:txBody>
                  <a:tcPr anchor="ctr"/>
                </a:tc>
                <a:tc>
                  <a:txBody>
                    <a:bodyPr/>
                    <a:lstStyle/>
                    <a:p>
                      <a:pPr algn="ctr">
                        <a:lnSpc>
                          <a:spcPts val="2400"/>
                        </a:lnSpc>
                      </a:pPr>
                      <a:r>
                        <a:rPr lang="en-US" sz="1500" dirty="0" smtClean="0"/>
                        <a:t>75 (73%)</a:t>
                      </a:r>
                      <a:endParaRPr lang="en-US" sz="1500" dirty="0"/>
                    </a:p>
                  </a:txBody>
                  <a:tcPr anchor="ctr"/>
                </a:tc>
              </a:tr>
              <a:tr h="370840">
                <a:tc>
                  <a:txBody>
                    <a:bodyPr/>
                    <a:lstStyle/>
                    <a:p>
                      <a:r>
                        <a:rPr lang="en-US" sz="1500" i="1" dirty="0" smtClean="0"/>
                        <a:t>IL28B</a:t>
                      </a:r>
                      <a:r>
                        <a:rPr lang="en-US" sz="1500" i="0" baseline="0" dirty="0" smtClean="0"/>
                        <a:t> non-CC genotype</a:t>
                      </a:r>
                      <a:endParaRPr lang="en-US" sz="1500" i="1" dirty="0"/>
                    </a:p>
                  </a:txBody>
                  <a:tcPr anchor="ctr"/>
                </a:tc>
                <a:tc>
                  <a:txBody>
                    <a:bodyPr/>
                    <a:lstStyle/>
                    <a:p>
                      <a:pPr marL="0" indent="0" algn="ctr">
                        <a:lnSpc>
                          <a:spcPts val="2400"/>
                        </a:lnSpc>
                      </a:pPr>
                      <a:r>
                        <a:rPr lang="en-US" sz="1500" dirty="0" smtClean="0"/>
                        <a:t>221 (71%)</a:t>
                      </a:r>
                      <a:endParaRPr lang="en-US" sz="1500" dirty="0"/>
                    </a:p>
                  </a:txBody>
                  <a:tcPr anchor="ctr"/>
                </a:tc>
                <a:tc>
                  <a:txBody>
                    <a:bodyPr/>
                    <a:lstStyle/>
                    <a:p>
                      <a:pPr algn="ctr">
                        <a:lnSpc>
                          <a:spcPts val="2400"/>
                        </a:lnSpc>
                      </a:pPr>
                      <a:r>
                        <a:rPr lang="en-US" sz="1500" dirty="0" smtClean="0"/>
                        <a:t>87 (85%)</a:t>
                      </a:r>
                      <a:endParaRPr lang="en-US" sz="1500" dirty="0"/>
                    </a:p>
                  </a:txBody>
                  <a:tcPr anchor="ctr"/>
                </a:tc>
              </a:tr>
              <a:tr h="370840">
                <a:tc>
                  <a:txBody>
                    <a:bodyPr/>
                    <a:lstStyle/>
                    <a:p>
                      <a:r>
                        <a:rPr lang="en-US" sz="1500" dirty="0" smtClean="0"/>
                        <a:t>Prior treatment failure</a:t>
                      </a:r>
                    </a:p>
                    <a:p>
                      <a:pPr marL="228600" indent="0"/>
                      <a:r>
                        <a:rPr lang="en-US" sz="1500" dirty="0" smtClean="0"/>
                        <a:t>Relapse</a:t>
                      </a:r>
                    </a:p>
                    <a:p>
                      <a:pPr marL="228600" indent="0"/>
                      <a:r>
                        <a:rPr lang="en-US" sz="1500" dirty="0" smtClean="0"/>
                        <a:t>Partial</a:t>
                      </a:r>
                      <a:r>
                        <a:rPr lang="en-US" sz="1500" baseline="0" dirty="0" smtClean="0"/>
                        <a:t> response</a:t>
                      </a:r>
                    </a:p>
                    <a:p>
                      <a:pPr marL="228600" indent="0"/>
                      <a:r>
                        <a:rPr lang="en-US" sz="1500" baseline="0" dirty="0" smtClean="0"/>
                        <a:t>Null response</a:t>
                      </a:r>
                    </a:p>
                    <a:p>
                      <a:pPr marL="228600" indent="0"/>
                      <a:r>
                        <a:rPr lang="en-US" sz="1500" baseline="0" dirty="0" smtClean="0"/>
                        <a:t>Interferon intolerant</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N/A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N/A</a:t>
                      </a:r>
                    </a:p>
                  </a:txBody>
                  <a:tcPr anchor="ctr"/>
                </a:tc>
                <a:tc>
                  <a:txBody>
                    <a:bodyPr/>
                    <a:lstStyle/>
                    <a:p>
                      <a:pPr algn="ctr">
                        <a:lnSpc>
                          <a:spcPct val="100000"/>
                        </a:lnSpc>
                      </a:pPr>
                      <a:endParaRPr lang="en-US" sz="1500" dirty="0" smtClean="0"/>
                    </a:p>
                    <a:p>
                      <a:pPr algn="ctr">
                        <a:lnSpc>
                          <a:spcPct val="100000"/>
                        </a:lnSpc>
                      </a:pPr>
                      <a:r>
                        <a:rPr lang="en-US" sz="1500" dirty="0" smtClean="0"/>
                        <a:t>39 (38%)</a:t>
                      </a:r>
                    </a:p>
                    <a:p>
                      <a:pPr algn="ctr">
                        <a:lnSpc>
                          <a:spcPct val="100000"/>
                        </a:lnSpc>
                      </a:pPr>
                      <a:r>
                        <a:rPr lang="en-US" sz="1500" dirty="0" smtClean="0"/>
                        <a:t>12</a:t>
                      </a:r>
                      <a:r>
                        <a:rPr lang="en-US" sz="1500" baseline="0" dirty="0" smtClean="0"/>
                        <a:t> (12%)</a:t>
                      </a:r>
                    </a:p>
                    <a:p>
                      <a:pPr algn="ctr">
                        <a:lnSpc>
                          <a:spcPct val="100000"/>
                        </a:lnSpc>
                      </a:pPr>
                      <a:r>
                        <a:rPr lang="en-US" sz="1500" baseline="0" dirty="0" smtClean="0"/>
                        <a:t>25 (24%)</a:t>
                      </a:r>
                    </a:p>
                    <a:p>
                      <a:pPr algn="ctr">
                        <a:lnSpc>
                          <a:spcPct val="100000"/>
                        </a:lnSpc>
                      </a:pPr>
                      <a:r>
                        <a:rPr lang="en-US" sz="1500" baseline="0" dirty="0" smtClean="0"/>
                        <a:t>7 (7%)</a:t>
                      </a:r>
                      <a:endParaRPr lang="en-US" sz="1500" dirty="0" smtClean="0"/>
                    </a:p>
                  </a:txBody>
                  <a:tcPr anchor="ctr"/>
                </a:tc>
              </a:tr>
            </a:tbl>
          </a:graphicData>
        </a:graphic>
      </p:graphicFrame>
    </p:spTree>
    <p:extLst>
      <p:ext uri="{BB962C8B-B14F-4D97-AF65-F5344CB8AC3E}">
        <p14:creationId xmlns:p14="http://schemas.microsoft.com/office/powerpoint/2010/main" val="41819082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Poordad</a:t>
            </a:r>
            <a:r>
              <a:rPr lang="en-US" dirty="0"/>
              <a:t> </a:t>
            </a:r>
            <a:r>
              <a:rPr lang="en-US" dirty="0" smtClean="0"/>
              <a:t>F, </a:t>
            </a:r>
            <a:r>
              <a:rPr lang="en-US" dirty="0"/>
              <a:t>et al. JAMA 2015;313:1728-35</a:t>
            </a:r>
            <a:r>
              <a:rPr lang="en-US" dirty="0" smtClean="0"/>
              <a:t>.</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smtClean="0">
                <a:solidFill>
                  <a:schemeClr val="accent5">
                    <a:lumMod val="20000"/>
                    <a:lumOff val="80000"/>
                  </a:schemeClr>
                </a:solidFill>
              </a:rPr>
              <a:t>Daclatasvir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Asunaprevir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Beclabuvir</a:t>
            </a:r>
            <a:r>
              <a:rPr lang="en-US" sz="2400" dirty="0" smtClean="0">
                <a:solidFill>
                  <a:schemeClr val="accent5">
                    <a:lumMod val="20000"/>
                    <a:lumOff val="80000"/>
                  </a:schemeClr>
                </a:solidFill>
              </a:rPr>
              <a:t> </a:t>
            </a:r>
            <a:r>
              <a:rPr lang="en-US" sz="2400" dirty="0">
                <a:solidFill>
                  <a:schemeClr val="accent5">
                    <a:lumMod val="20000"/>
                    <a:lumOff val="80000"/>
                  </a:schemeClr>
                </a:solidFill>
              </a:rPr>
              <a:t>for HCV GT 1</a:t>
            </a:r>
            <a:r>
              <a:rPr lang="en-US" sz="2400" dirty="0"/>
              <a:t/>
            </a:r>
            <a:br>
              <a:rPr lang="en-US" sz="2400" dirty="0"/>
            </a:br>
            <a:r>
              <a:rPr lang="en-US" sz="2400" dirty="0"/>
              <a:t>UNITY</a:t>
            </a:r>
            <a:r>
              <a:rPr lang="en-US" sz="2400" dirty="0" smtClean="0"/>
              <a:t>-1 </a:t>
            </a:r>
            <a:r>
              <a:rPr lang="en-US" sz="2400" dirty="0"/>
              <a:t>Trial: Results</a:t>
            </a:r>
          </a:p>
        </p:txBody>
      </p:sp>
      <p:sp>
        <p:nvSpPr>
          <p:cNvPr id="9" name="Rectangle 25"/>
          <p:cNvSpPr>
            <a:spLocks noChangeArrowheads="1"/>
          </p:cNvSpPr>
          <p:nvPr/>
        </p:nvSpPr>
        <p:spPr bwMode="auto">
          <a:xfrm>
            <a:off x="-5104" y="6019800"/>
            <a:ext cx="9162288" cy="274318"/>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DCV = </a:t>
            </a: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ASV = </a:t>
            </a:r>
            <a:r>
              <a:rPr lang="en-US" sz="1400" dirty="0" err="1" smtClean="0">
                <a:solidFill>
                  <a:srgbClr val="000000"/>
                </a:solidFill>
                <a:latin typeface="Arial" pitchFamily="22" charset="0"/>
              </a:rPr>
              <a:t>asunaprevir</a:t>
            </a:r>
            <a:r>
              <a:rPr lang="en-US" sz="1400" dirty="0" smtClean="0">
                <a:solidFill>
                  <a:srgbClr val="000000"/>
                </a:solidFill>
                <a:latin typeface="Arial" pitchFamily="22" charset="0"/>
              </a:rPr>
              <a:t>; BCV = </a:t>
            </a:r>
            <a:r>
              <a:rPr lang="en-US" sz="1400" dirty="0" err="1" smtClean="0">
                <a:solidFill>
                  <a:srgbClr val="000000"/>
                </a:solidFill>
                <a:latin typeface="Arial" pitchFamily="22" charset="0"/>
              </a:rPr>
              <a:t>beclabuvir</a:t>
            </a:r>
            <a:endParaRPr lang="en-US" sz="1400" dirty="0">
              <a:solidFill>
                <a:srgbClr val="000000"/>
              </a:solidFill>
              <a:latin typeface="Arial" pitchFamily="22" charset="0"/>
            </a:endParaRPr>
          </a:p>
        </p:txBody>
      </p:sp>
      <p:graphicFrame>
        <p:nvGraphicFramePr>
          <p:cNvPr id="11" name="Content Placeholder 3"/>
          <p:cNvGraphicFramePr>
            <a:graphicFrameLocks/>
          </p:cNvGraphicFramePr>
          <p:nvPr>
            <p:extLst>
              <p:ext uri="{D42A27DB-BD31-4B8C-83A1-F6EECF244321}">
                <p14:modId xmlns:p14="http://schemas.microsoft.com/office/powerpoint/2010/main" val="549015575"/>
              </p:ext>
            </p:extLst>
          </p:nvPr>
        </p:nvGraphicFramePr>
        <p:xfrm>
          <a:off x="522288" y="1524000"/>
          <a:ext cx="809625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905000" y="48006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287/312</a:t>
            </a:r>
            <a:endParaRPr lang="en-US" sz="1400" dirty="0">
              <a:solidFill>
                <a:schemeClr val="bg1"/>
              </a:solidFill>
            </a:endParaRPr>
          </a:p>
        </p:txBody>
      </p:sp>
      <p:sp>
        <p:nvSpPr>
          <p:cNvPr id="8" name="Rectangle 7"/>
          <p:cNvSpPr/>
          <p:nvPr/>
        </p:nvSpPr>
        <p:spPr>
          <a:xfrm>
            <a:off x="2676845" y="48006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92/103</a:t>
            </a:r>
            <a:endParaRPr lang="en-US" sz="1400" dirty="0">
              <a:solidFill>
                <a:schemeClr val="bg1"/>
              </a:solidFill>
            </a:endParaRPr>
          </a:p>
        </p:txBody>
      </p:sp>
      <p:sp>
        <p:nvSpPr>
          <p:cNvPr id="10" name="Rectangle 9"/>
          <p:cNvSpPr/>
          <p:nvPr/>
        </p:nvSpPr>
        <p:spPr>
          <a:xfrm>
            <a:off x="4191000" y="48006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206/229</a:t>
            </a:r>
            <a:endParaRPr lang="en-US" sz="1400" dirty="0">
              <a:solidFill>
                <a:schemeClr val="bg1"/>
              </a:solidFill>
            </a:endParaRPr>
          </a:p>
        </p:txBody>
      </p:sp>
      <p:sp>
        <p:nvSpPr>
          <p:cNvPr id="12" name="Rectangle 11"/>
          <p:cNvSpPr/>
          <p:nvPr/>
        </p:nvSpPr>
        <p:spPr>
          <a:xfrm>
            <a:off x="4962845" y="48006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64/75</a:t>
            </a:r>
            <a:endParaRPr lang="en-US" sz="1400" dirty="0">
              <a:solidFill>
                <a:schemeClr val="bg1"/>
              </a:solidFill>
            </a:endParaRPr>
          </a:p>
        </p:txBody>
      </p:sp>
      <p:sp>
        <p:nvSpPr>
          <p:cNvPr id="13" name="Rectangle 12"/>
          <p:cNvSpPr/>
          <p:nvPr/>
        </p:nvSpPr>
        <p:spPr>
          <a:xfrm>
            <a:off x="6477000" y="48006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81/83</a:t>
            </a:r>
            <a:endParaRPr lang="en-US" sz="1400" dirty="0">
              <a:solidFill>
                <a:schemeClr val="bg1"/>
              </a:solidFill>
            </a:endParaRPr>
          </a:p>
        </p:txBody>
      </p:sp>
      <p:sp>
        <p:nvSpPr>
          <p:cNvPr id="14" name="Rectangle 13"/>
          <p:cNvSpPr/>
          <p:nvPr/>
        </p:nvSpPr>
        <p:spPr>
          <a:xfrm>
            <a:off x="7239000" y="48006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28/28</a:t>
            </a:r>
            <a:endParaRPr lang="en-US" sz="1400" dirty="0">
              <a:solidFill>
                <a:schemeClr val="bg1"/>
              </a:solidFill>
            </a:endParaRPr>
          </a:p>
        </p:txBody>
      </p:sp>
    </p:spTree>
    <p:extLst>
      <p:ext uri="{BB962C8B-B14F-4D97-AF65-F5344CB8AC3E}">
        <p14:creationId xmlns:p14="http://schemas.microsoft.com/office/powerpoint/2010/main" val="27463934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rPr>
              <a:t>Daclatasvir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Asunaprevir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Beclabuvir</a:t>
            </a:r>
            <a:r>
              <a:rPr lang="en-US" sz="2400" dirty="0" smtClean="0">
                <a:solidFill>
                  <a:schemeClr val="accent5">
                    <a:lumMod val="20000"/>
                    <a:lumOff val="80000"/>
                  </a:schemeClr>
                </a:solidFill>
              </a:rPr>
              <a:t> </a:t>
            </a:r>
            <a:r>
              <a:rPr lang="en-US" sz="2400" dirty="0">
                <a:solidFill>
                  <a:schemeClr val="accent5">
                    <a:lumMod val="20000"/>
                    <a:lumOff val="80000"/>
                  </a:schemeClr>
                </a:solidFill>
              </a:rPr>
              <a:t>for HCV GT 1</a:t>
            </a:r>
            <a:r>
              <a:rPr lang="en-US" sz="2400" dirty="0"/>
              <a:t/>
            </a:r>
            <a:br>
              <a:rPr lang="en-US" sz="2400" dirty="0"/>
            </a:br>
            <a:r>
              <a:rPr lang="en-US" sz="2400" dirty="0"/>
              <a:t>UNITY-1 Trial: </a:t>
            </a:r>
            <a:r>
              <a:rPr lang="en-US" sz="2400" dirty="0" err="1" smtClean="0"/>
              <a:t>Virologic</a:t>
            </a:r>
            <a:r>
              <a:rPr lang="en-US" sz="2400" dirty="0" smtClean="0"/>
              <a:t> Failure</a:t>
            </a:r>
            <a:endParaRPr lang="en-US" sz="2400" dirty="0"/>
          </a:p>
        </p:txBody>
      </p:sp>
      <p:sp>
        <p:nvSpPr>
          <p:cNvPr id="3" name="Content Placeholder 2"/>
          <p:cNvSpPr>
            <a:spLocks noGrp="1"/>
          </p:cNvSpPr>
          <p:nvPr>
            <p:ph sz="half" idx="2"/>
          </p:nvPr>
        </p:nvSpPr>
        <p:spPr/>
        <p:txBody>
          <a:bodyPr>
            <a:normAutofit/>
          </a:bodyPr>
          <a:lstStyle/>
          <a:p>
            <a:r>
              <a:rPr lang="en-US" sz="2000" dirty="0" err="1" smtClean="0"/>
              <a:t>Virologic</a:t>
            </a:r>
            <a:r>
              <a:rPr lang="en-US" sz="2000" dirty="0" smtClean="0"/>
              <a:t> failure occurred in 34 patients (8%): 32 of whom had genotype 1A infection.</a:t>
            </a:r>
          </a:p>
          <a:p>
            <a:r>
              <a:rPr lang="en-US" sz="2000" dirty="0" smtClean="0"/>
              <a:t>Among GT1A patients who failed, </a:t>
            </a:r>
            <a:r>
              <a:rPr lang="en-US" sz="2000" dirty="0" smtClean="0">
                <a:solidFill>
                  <a:schemeClr val="accent6"/>
                </a:solidFill>
              </a:rPr>
              <a:t>NS5A</a:t>
            </a:r>
            <a:r>
              <a:rPr lang="en-US" sz="2000" dirty="0" smtClean="0"/>
              <a:t> resistance-associated variants (RAVs) emerged in 30/31 (97%) patients</a:t>
            </a:r>
          </a:p>
          <a:p>
            <a:pPr lvl="1"/>
            <a:r>
              <a:rPr lang="en-US" sz="2000" dirty="0" smtClean="0"/>
              <a:t>Q30 most common substitution</a:t>
            </a:r>
          </a:p>
          <a:p>
            <a:r>
              <a:rPr lang="en-US" sz="2000" dirty="0" smtClean="0">
                <a:solidFill>
                  <a:srgbClr val="963232"/>
                </a:solidFill>
              </a:rPr>
              <a:t>NS3</a:t>
            </a:r>
            <a:r>
              <a:rPr lang="en-US" sz="2000" dirty="0" smtClean="0"/>
              <a:t> protease RAVs emerged in 29/31 (94%) genotype 1A patients</a:t>
            </a:r>
          </a:p>
          <a:p>
            <a:pPr lvl="1"/>
            <a:r>
              <a:rPr lang="en-US" sz="2000" dirty="0" smtClean="0"/>
              <a:t>R155 most common substitution</a:t>
            </a:r>
          </a:p>
          <a:p>
            <a:r>
              <a:rPr lang="en-US" sz="2000" dirty="0" smtClean="0">
                <a:solidFill>
                  <a:srgbClr val="963232"/>
                </a:solidFill>
              </a:rPr>
              <a:t>NS5B</a:t>
            </a:r>
            <a:r>
              <a:rPr lang="en-US" sz="2000" dirty="0" smtClean="0"/>
              <a:t> RAVs emerged in 12 of 31 (39%) genotype 1A patients</a:t>
            </a:r>
          </a:p>
          <a:p>
            <a:pPr lvl="1"/>
            <a:r>
              <a:rPr lang="en-US" sz="2000" dirty="0" smtClean="0"/>
              <a:t>P495 most common substitution</a:t>
            </a:r>
          </a:p>
          <a:p>
            <a:pPr marL="0" indent="0">
              <a:buNone/>
            </a:pPr>
            <a:endParaRPr lang="en-US" sz="2000" dirty="0"/>
          </a:p>
        </p:txBody>
      </p:sp>
      <p:sp>
        <p:nvSpPr>
          <p:cNvPr id="4" name="Content Placeholder 3"/>
          <p:cNvSpPr>
            <a:spLocks noGrp="1"/>
          </p:cNvSpPr>
          <p:nvPr>
            <p:ph sz="quarter" idx="13"/>
          </p:nvPr>
        </p:nvSpPr>
        <p:spPr/>
        <p:txBody>
          <a:bodyPr/>
          <a:lstStyle/>
          <a:p>
            <a:r>
              <a:rPr lang="en-US" dirty="0"/>
              <a:t>Source: </a:t>
            </a:r>
            <a:r>
              <a:rPr lang="en-US" dirty="0" err="1"/>
              <a:t>Poordad</a:t>
            </a:r>
            <a:r>
              <a:rPr lang="en-US" dirty="0"/>
              <a:t> </a:t>
            </a:r>
            <a:r>
              <a:rPr lang="en-US" dirty="0" smtClean="0"/>
              <a:t>F, </a:t>
            </a:r>
            <a:r>
              <a:rPr lang="en-US" dirty="0"/>
              <a:t>et al. JAMA 2015;313:1728-35</a:t>
            </a:r>
            <a:r>
              <a:rPr lang="en-US" dirty="0" smtClean="0"/>
              <a:t>.</a:t>
            </a:r>
            <a:endParaRPr lang="en-US" dirty="0">
              <a:latin typeface="Arial" pitchFamily="22" charset="0"/>
            </a:endParaRPr>
          </a:p>
        </p:txBody>
      </p:sp>
    </p:spTree>
    <p:extLst>
      <p:ext uri="{BB962C8B-B14F-4D97-AF65-F5344CB8AC3E}">
        <p14:creationId xmlns:p14="http://schemas.microsoft.com/office/powerpoint/2010/main" val="3179863369"/>
      </p:ext>
    </p:extLst>
  </p:cSld>
  <p:clrMapOvr>
    <a:masterClrMapping/>
  </p:clrMapOvr>
  <p:transition xmlns:p14="http://schemas.microsoft.com/office/powerpoint/2010/mai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a:t>
            </a:r>
            <a:r>
              <a:rPr lang="en-US" dirty="0" err="1"/>
              <a:t>Poordad</a:t>
            </a:r>
            <a:r>
              <a:rPr lang="en-US" dirty="0"/>
              <a:t> </a:t>
            </a:r>
            <a:r>
              <a:rPr lang="en-US" dirty="0" smtClean="0"/>
              <a:t>F, </a:t>
            </a:r>
            <a:r>
              <a:rPr lang="en-US" dirty="0"/>
              <a:t>et al. JAMA 2015;313:1728-35.</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rPr>
              <a:t>Daclatasvir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Asunaprevir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Beclabuvir</a:t>
            </a:r>
            <a:r>
              <a:rPr lang="en-US" sz="2400" dirty="0" smtClean="0">
                <a:solidFill>
                  <a:schemeClr val="accent5">
                    <a:lumMod val="20000"/>
                    <a:lumOff val="80000"/>
                  </a:schemeClr>
                </a:solidFill>
              </a:rPr>
              <a:t> for </a:t>
            </a:r>
            <a:r>
              <a:rPr lang="en-US" sz="2400" dirty="0">
                <a:solidFill>
                  <a:schemeClr val="accent5">
                    <a:lumMod val="20000"/>
                    <a:lumOff val="80000"/>
                  </a:schemeClr>
                </a:solidFill>
              </a:rPr>
              <a:t>HCV GT 1</a:t>
            </a:r>
            <a:r>
              <a:rPr lang="en-US" sz="2400" dirty="0"/>
              <a:t/>
            </a:r>
            <a:br>
              <a:rPr lang="en-US" sz="2400" dirty="0"/>
            </a:br>
            <a:r>
              <a:rPr lang="en-US" sz="2400" dirty="0"/>
              <a:t>UNITY</a:t>
            </a:r>
            <a:r>
              <a:rPr lang="en-US" sz="2400" dirty="0" smtClean="0"/>
              <a:t>-1 </a:t>
            </a:r>
            <a:r>
              <a:rPr lang="en-US" sz="2400" dirty="0"/>
              <a:t>Trial</a:t>
            </a:r>
            <a:r>
              <a:rPr lang="en-US" sz="2400" dirty="0" smtClean="0">
                <a:ea typeface="ＭＳ Ｐゴシック" pitchFamily="22" charset="-128"/>
                <a:cs typeface="ＭＳ Ｐゴシック" pitchFamily="22" charset="-128"/>
              </a:rPr>
              <a:t>: </a:t>
            </a:r>
            <a:r>
              <a:rPr lang="en-US" sz="2400" dirty="0">
                <a:ea typeface="ＭＳ Ｐゴシック" pitchFamily="22" charset="-128"/>
                <a:cs typeface="ＭＳ Ｐゴシック" pitchFamily="22" charset="-128"/>
              </a:rPr>
              <a:t>Adverse Events</a:t>
            </a:r>
            <a:endParaRPr lang="en-US" sz="2400" dirty="0"/>
          </a:p>
        </p:txBody>
      </p:sp>
      <p:sp>
        <p:nvSpPr>
          <p:cNvPr id="6" name="Text Placeholder 5"/>
          <p:cNvSpPr>
            <a:spLocks noGrp="1"/>
          </p:cNvSpPr>
          <p:nvPr>
            <p:ph type="body" idx="4294967295"/>
          </p:nvPr>
        </p:nvSpPr>
        <p:spPr>
          <a:xfrm>
            <a:off x="0" y="1387475"/>
            <a:ext cx="9144000" cy="358775"/>
          </a:xfrm>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NUTRINO: SVR </a:t>
            </a:r>
            <a:r>
              <a:rPr lang="en-US" dirty="0" smtClean="0">
                <a:solidFill>
                  <a:schemeClr val="bg1"/>
                </a:solidFill>
                <a:latin typeface="Arial" pitchFamily="-110" charset="0"/>
                <a:ea typeface="ＭＳ Ｐゴシック" pitchFamily="-110" charset="-128"/>
                <a:cs typeface="ＭＳ Ｐゴシック" pitchFamily="-110" charset="-128"/>
              </a:rPr>
              <a:t>12 by Liver Disease</a:t>
            </a:r>
            <a:endParaRPr lang="en-US" dirty="0">
              <a:solidFill>
                <a:schemeClr val="bg1"/>
              </a:solidFill>
              <a:latin typeface="Arial" pitchFamily="-110" charset="0"/>
              <a:ea typeface="ＭＳ Ｐゴシック" pitchFamily="-110" charset="-128"/>
              <a:cs typeface="ＭＳ Ｐゴシック" pitchFamily="-110" charset="-128"/>
            </a:endParaRPr>
          </a:p>
        </p:txBody>
      </p:sp>
      <p:graphicFrame>
        <p:nvGraphicFramePr>
          <p:cNvPr id="8" name="Content Placeholder 6"/>
          <p:cNvGraphicFramePr>
            <a:graphicFrameLocks/>
          </p:cNvGraphicFramePr>
          <p:nvPr>
            <p:extLst>
              <p:ext uri="{D42A27DB-BD31-4B8C-83A1-F6EECF244321}">
                <p14:modId xmlns:p14="http://schemas.microsoft.com/office/powerpoint/2010/main" val="1959477683"/>
              </p:ext>
            </p:extLst>
          </p:nvPr>
        </p:nvGraphicFramePr>
        <p:xfrm>
          <a:off x="1179513" y="1371600"/>
          <a:ext cx="6781800" cy="4740814"/>
        </p:xfrm>
        <a:graphic>
          <a:graphicData uri="http://schemas.openxmlformats.org/drawingml/2006/table">
            <a:tbl>
              <a:tblPr firstRow="1" bandRow="1">
                <a:tableStyleId>{5C22544A-7EE6-4342-B048-85BDC9FD1C3A}</a:tableStyleId>
              </a:tblPr>
              <a:tblGrid>
                <a:gridCol w="3621087"/>
                <a:gridCol w="3160713"/>
              </a:tblGrid>
              <a:tr h="793654">
                <a:tc>
                  <a:txBody>
                    <a:bodyPr/>
                    <a:lstStyle/>
                    <a:p>
                      <a:r>
                        <a:rPr lang="en-US" sz="1600" dirty="0" smtClean="0"/>
                        <a:t>Event</a:t>
                      </a:r>
                      <a:endParaRPr lang="en-US" sz="1600" dirty="0"/>
                    </a:p>
                  </a:txBody>
                  <a:tcPr>
                    <a:solidFill>
                      <a:schemeClr val="tx1">
                        <a:lumMod val="75000"/>
                        <a:lumOff val="25000"/>
                      </a:schemeClr>
                    </a:solidFill>
                  </a:tcPr>
                </a:tc>
                <a:tc>
                  <a:txBody>
                    <a:bodyPr/>
                    <a:lstStyle/>
                    <a:p>
                      <a:pPr algn="ctr"/>
                      <a:r>
                        <a:rPr lang="en-US" sz="1600" b="1" dirty="0" smtClean="0"/>
                        <a:t>Total</a:t>
                      </a:r>
                      <a:r>
                        <a:rPr lang="en-US" sz="1600" b="1" baseline="0" dirty="0" smtClean="0"/>
                        <a:t> Patients</a:t>
                      </a:r>
                    </a:p>
                    <a:p>
                      <a:pPr algn="ctr"/>
                      <a:r>
                        <a:rPr lang="en-US" sz="1600" b="0" dirty="0" smtClean="0"/>
                        <a:t>(n=415)</a:t>
                      </a:r>
                      <a:endParaRPr lang="en-US" sz="1600" dirty="0"/>
                    </a:p>
                  </a:txBody>
                  <a:tcPr anchor="ctr">
                    <a:solidFill>
                      <a:srgbClr val="064A6B"/>
                    </a:solidFill>
                  </a:tcPr>
                </a:tc>
              </a:tr>
              <a:tr h="323340">
                <a:tc>
                  <a:txBody>
                    <a:bodyPr/>
                    <a:lstStyle/>
                    <a:p>
                      <a:r>
                        <a:rPr lang="en-US" sz="1600" dirty="0" smtClean="0"/>
                        <a:t>Serious Adverse</a:t>
                      </a:r>
                      <a:r>
                        <a:rPr lang="en-US" sz="1600" baseline="0" dirty="0" smtClean="0"/>
                        <a:t> Events (AEs)</a:t>
                      </a:r>
                      <a:endParaRPr lang="en-US" sz="1600" dirty="0"/>
                    </a:p>
                  </a:txBody>
                  <a:tcPr anchor="ctr"/>
                </a:tc>
                <a:tc>
                  <a:txBody>
                    <a:bodyPr/>
                    <a:lstStyle/>
                    <a:p>
                      <a:pPr algn="ctr"/>
                      <a:r>
                        <a:rPr lang="en-US" sz="1600" dirty="0" smtClean="0"/>
                        <a:t>7 (2%)</a:t>
                      </a:r>
                      <a:endParaRPr lang="en-US" sz="1600" dirty="0"/>
                    </a:p>
                  </a:txBody>
                  <a:tcPr anchor="ctr"/>
                </a:tc>
              </a:tr>
              <a:tr h="323340">
                <a:tc>
                  <a:txBody>
                    <a:bodyPr/>
                    <a:lstStyle/>
                    <a:p>
                      <a:r>
                        <a:rPr lang="en-US" sz="1600" dirty="0" smtClean="0"/>
                        <a:t>AEs</a:t>
                      </a:r>
                      <a:r>
                        <a:rPr lang="en-US" sz="1600" baseline="0" dirty="0" smtClean="0"/>
                        <a:t> leading to discontinuation</a:t>
                      </a:r>
                      <a:endParaRPr lang="en-US" sz="1600" dirty="0"/>
                    </a:p>
                  </a:txBody>
                  <a:tcPr anchor="ctr"/>
                </a:tc>
                <a:tc>
                  <a:txBody>
                    <a:bodyPr/>
                    <a:lstStyle/>
                    <a:p>
                      <a:pPr algn="ctr"/>
                      <a:r>
                        <a:rPr lang="en-US" sz="1600" dirty="0" smtClean="0"/>
                        <a:t>3 (1%)</a:t>
                      </a:r>
                      <a:endParaRPr lang="en-US" sz="1600" dirty="0"/>
                    </a:p>
                  </a:txBody>
                  <a:tcPr anchor="ctr"/>
                </a:tc>
              </a:tr>
              <a:tr h="1478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Adverse</a:t>
                      </a:r>
                      <a:r>
                        <a:rPr lang="en-US" sz="1600" baseline="0" dirty="0" smtClean="0"/>
                        <a:t> Events, ≥10% incidence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Headache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Fatigue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Diarrhea</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Nausea</a:t>
                      </a:r>
                    </a:p>
                  </a:txBody>
                  <a:tcPr anchor="ctr"/>
                </a:tc>
                <a:tc>
                  <a:txBody>
                    <a:bodyPr/>
                    <a:lstStyle/>
                    <a:p>
                      <a:pPr algn="ctr"/>
                      <a:endParaRPr lang="en-US" sz="1600" baseline="0" dirty="0" smtClean="0"/>
                    </a:p>
                    <a:p>
                      <a:pPr algn="ctr"/>
                      <a:r>
                        <a:rPr lang="en-US" sz="1600" baseline="0" dirty="0" smtClean="0"/>
                        <a:t>107 (26%)</a:t>
                      </a:r>
                    </a:p>
                    <a:p>
                      <a:pPr algn="ctr"/>
                      <a:r>
                        <a:rPr lang="en-US" sz="1600" baseline="0" dirty="0" smtClean="0"/>
                        <a:t>69 (17%)</a:t>
                      </a:r>
                    </a:p>
                    <a:p>
                      <a:pPr algn="ctr"/>
                      <a:r>
                        <a:rPr lang="en-US" sz="1600" baseline="0" dirty="0" smtClean="0"/>
                        <a:t>58 (14%)</a:t>
                      </a:r>
                    </a:p>
                    <a:p>
                      <a:pPr algn="ctr"/>
                      <a:r>
                        <a:rPr lang="en-US" sz="1600" baseline="0" dirty="0" smtClean="0"/>
                        <a:t>56 (14%)</a:t>
                      </a:r>
                      <a:endParaRPr lang="en-US" sz="1600" dirty="0"/>
                    </a:p>
                  </a:txBody>
                  <a:tcPr anchor="ctr"/>
                </a:tc>
              </a:tr>
              <a:tr h="750703">
                <a:tc>
                  <a:txBody>
                    <a:bodyPr/>
                    <a:lstStyle/>
                    <a:p>
                      <a:r>
                        <a:rPr lang="en-US" sz="1600" dirty="0" smtClean="0"/>
                        <a:t>Grade</a:t>
                      </a:r>
                      <a:r>
                        <a:rPr lang="en-US" sz="1600" baseline="0" dirty="0" smtClean="0"/>
                        <a:t> 3 or 4 Lab Abnormalities</a:t>
                      </a:r>
                    </a:p>
                    <a:p>
                      <a:r>
                        <a:rPr lang="en-US" sz="1600" baseline="0" dirty="0" smtClean="0"/>
                        <a:t>   Hemoglobin &lt; 9 g/dl</a:t>
                      </a:r>
                    </a:p>
                    <a:p>
                      <a:r>
                        <a:rPr lang="en-US" sz="1600" baseline="0" dirty="0" smtClean="0"/>
                        <a:t>   Neutrophils &lt; 0.75 x 10</a:t>
                      </a:r>
                      <a:r>
                        <a:rPr lang="en-US" sz="1600" baseline="30000" dirty="0" smtClean="0"/>
                        <a:t>9</a:t>
                      </a:r>
                      <a:r>
                        <a:rPr lang="en-US" sz="1600" baseline="0" dirty="0" smtClean="0"/>
                        <a:t>/L</a:t>
                      </a:r>
                    </a:p>
                    <a:p>
                      <a:r>
                        <a:rPr lang="en-US" sz="1600" baseline="0" dirty="0" smtClean="0"/>
                        <a:t>   ALT &gt;5 x ULN</a:t>
                      </a:r>
                    </a:p>
                    <a:p>
                      <a:r>
                        <a:rPr lang="en-US" sz="1600" baseline="0" dirty="0" smtClean="0"/>
                        <a:t>   AST &gt;5 x ULN</a:t>
                      </a:r>
                    </a:p>
                    <a:p>
                      <a:r>
                        <a:rPr lang="en-US" sz="1600" baseline="0" dirty="0" smtClean="0"/>
                        <a:t>   Bilirubin, total &gt; 2.5 x ULN</a:t>
                      </a:r>
                    </a:p>
                    <a:p>
                      <a:r>
                        <a:rPr lang="en-US" sz="1600" baseline="0" dirty="0" smtClean="0"/>
                        <a:t>   Lipase, total &gt; 3 x ULN</a:t>
                      </a:r>
                      <a:endParaRPr lang="en-US" sz="1600" dirty="0"/>
                    </a:p>
                  </a:txBody>
                  <a:tcPr anchor="ctr"/>
                </a:tc>
                <a:tc>
                  <a:txBody>
                    <a:bodyPr/>
                    <a:lstStyle/>
                    <a:p>
                      <a:pPr algn="ctr"/>
                      <a:endParaRPr lang="en-US" sz="1600" dirty="0" smtClean="0"/>
                    </a:p>
                    <a:p>
                      <a:pPr algn="ctr"/>
                      <a:r>
                        <a:rPr lang="en-US" sz="1600" dirty="0" smtClean="0"/>
                        <a:t>0</a:t>
                      </a:r>
                    </a:p>
                    <a:p>
                      <a:pPr algn="ctr"/>
                      <a:r>
                        <a:rPr lang="en-US" sz="1600" dirty="0" smtClean="0"/>
                        <a:t>2 (0.5%)</a:t>
                      </a:r>
                    </a:p>
                    <a:p>
                      <a:pPr algn="ctr"/>
                      <a:r>
                        <a:rPr lang="en-US" sz="1600" dirty="0" smtClean="0"/>
                        <a:t>19 (5%)</a:t>
                      </a:r>
                    </a:p>
                    <a:p>
                      <a:pPr algn="ctr"/>
                      <a:r>
                        <a:rPr lang="en-US" sz="1600" dirty="0" smtClean="0"/>
                        <a:t>9 (2%)</a:t>
                      </a:r>
                    </a:p>
                    <a:p>
                      <a:pPr algn="ctr"/>
                      <a:r>
                        <a:rPr lang="en-US" sz="1600" dirty="0" smtClean="0"/>
                        <a:t>0</a:t>
                      </a:r>
                    </a:p>
                    <a:p>
                      <a:pPr algn="ctr"/>
                      <a:r>
                        <a:rPr lang="en-US" sz="1600" dirty="0" smtClean="0"/>
                        <a:t>16 (4%)</a:t>
                      </a:r>
                    </a:p>
                  </a:txBody>
                  <a:tcPr anchor="ctr"/>
                </a:tc>
              </a:tr>
            </a:tbl>
          </a:graphicData>
        </a:graphic>
      </p:graphicFrame>
      <p:sp>
        <p:nvSpPr>
          <p:cNvPr id="9" name="Rectangle 25"/>
          <p:cNvSpPr>
            <a:spLocks noChangeArrowheads="1"/>
          </p:cNvSpPr>
          <p:nvPr/>
        </p:nvSpPr>
        <p:spPr bwMode="auto">
          <a:xfrm>
            <a:off x="-5104" y="6096000"/>
            <a:ext cx="9162288" cy="320037"/>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ULN = upper limit of normal</a:t>
            </a:r>
            <a:endParaRPr lang="en-US" sz="1200" dirty="0">
              <a:latin typeface="Arial"/>
              <a:cs typeface="Arial"/>
            </a:endParaRPr>
          </a:p>
        </p:txBody>
      </p:sp>
    </p:spTree>
    <p:extLst>
      <p:ext uri="{BB962C8B-B14F-4D97-AF65-F5344CB8AC3E}">
        <p14:creationId xmlns:p14="http://schemas.microsoft.com/office/powerpoint/2010/main" val="8968519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US" dirty="0" err="1"/>
              <a:t>Poordad</a:t>
            </a:r>
            <a:r>
              <a:rPr lang="en-US" dirty="0"/>
              <a:t> </a:t>
            </a:r>
            <a:r>
              <a:rPr lang="en-US" dirty="0" smtClean="0"/>
              <a:t>F, </a:t>
            </a:r>
            <a:r>
              <a:rPr lang="en-US" dirty="0"/>
              <a:t>et al. JAMA 2015;313:1728-35.</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err="1" smtClean="0">
                <a:solidFill>
                  <a:schemeClr val="accent5">
                    <a:lumMod val="20000"/>
                    <a:lumOff val="80000"/>
                  </a:schemeClr>
                </a:solidFill>
              </a:rPr>
              <a:t>Daclatasvir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Asunaprevir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Beclabuvir</a:t>
            </a:r>
            <a:r>
              <a:rPr lang="en-US" sz="2400" dirty="0" smtClean="0">
                <a:solidFill>
                  <a:schemeClr val="accent5">
                    <a:lumMod val="20000"/>
                    <a:lumOff val="80000"/>
                  </a:schemeClr>
                </a:solidFill>
              </a:rPr>
              <a:t> </a:t>
            </a:r>
            <a:r>
              <a:rPr lang="en-US" sz="2400" dirty="0">
                <a:solidFill>
                  <a:schemeClr val="accent5">
                    <a:lumMod val="20000"/>
                    <a:lumOff val="80000"/>
                  </a:schemeClr>
                </a:solidFill>
              </a:rPr>
              <a:t>for HCV GT 1</a:t>
            </a:r>
            <a:r>
              <a:rPr lang="en-US" sz="2400" dirty="0"/>
              <a:t/>
            </a:r>
            <a:br>
              <a:rPr lang="en-US" sz="2400" dirty="0"/>
            </a:br>
            <a:r>
              <a:rPr lang="en-US" sz="2400" dirty="0"/>
              <a:t>UNITY-1 Trial</a:t>
            </a:r>
            <a:r>
              <a:rPr lang="en-US" sz="2400" dirty="0">
                <a:ea typeface="ＭＳ Ｐゴシック" pitchFamily="22" charset="-128"/>
                <a:cs typeface="ＭＳ Ｐゴシック" pitchFamily="22" charset="-128"/>
              </a:rPr>
              <a:t>: </a:t>
            </a:r>
            <a:r>
              <a:rPr lang="en-US" sz="2400" dirty="0" smtClean="0">
                <a:ea typeface="ＭＳ Ｐゴシック" pitchFamily="22" charset="-128"/>
                <a:cs typeface="ＭＳ Ｐゴシック" pitchFamily="22" charset="-128"/>
              </a:rPr>
              <a:t>Conclusion</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99705979"/>
              </p:ext>
            </p:extLst>
          </p:nvPr>
        </p:nvGraphicFramePr>
        <p:xfrm>
          <a:off x="0" y="2362200"/>
          <a:ext cx="9144000" cy="2397760"/>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3200"/>
                        </a:lnSpc>
                      </a:pPr>
                      <a:r>
                        <a:rPr lang="en-US" sz="2000" b="1" i="0" dirty="0" smtClean="0">
                          <a:solidFill>
                            <a:srgbClr val="800000"/>
                          </a:solidFill>
                          <a:latin typeface="Arial"/>
                          <a:cs typeface="Arial"/>
                        </a:rPr>
                        <a:t>Conclusions and Relevance</a:t>
                      </a:r>
                      <a:r>
                        <a:rPr lang="en-US" sz="2000" b="0" i="0" dirty="0" smtClean="0">
                          <a:solidFill>
                            <a:schemeClr val="tx1"/>
                          </a:solidFill>
                          <a:latin typeface="Arial"/>
                          <a:cs typeface="Arial"/>
                        </a:rPr>
                        <a:t>: “</a:t>
                      </a:r>
                      <a:r>
                        <a:rPr lang="en-US" sz="2000" b="0" i="0" u="none" strike="noStrike" kern="1200" baseline="0" dirty="0" smtClean="0">
                          <a:solidFill>
                            <a:schemeClr val="tx1"/>
                          </a:solidFill>
                          <a:latin typeface="+mn-lt"/>
                          <a:ea typeface="+mn-ea"/>
                          <a:cs typeface="+mn-cs"/>
                        </a:rPr>
                        <a:t>In this open-label, non-randomized, uncontrolled study, a high rate of SVR12 was achieved in treatment-naive and treatment-experienced </a:t>
                      </a:r>
                      <a:r>
                        <a:rPr lang="en-US" sz="2000" b="0" i="0" u="none" strike="noStrike" kern="1200" baseline="0" dirty="0" err="1" smtClean="0">
                          <a:solidFill>
                            <a:schemeClr val="tx1"/>
                          </a:solidFill>
                          <a:latin typeface="+mn-lt"/>
                          <a:ea typeface="+mn-ea"/>
                          <a:cs typeface="+mn-cs"/>
                        </a:rPr>
                        <a:t>noncirrhotic</a:t>
                      </a:r>
                      <a:r>
                        <a:rPr lang="en-US" sz="2000" b="0" i="0" u="none" strike="noStrike" kern="1200" baseline="0" dirty="0" smtClean="0">
                          <a:solidFill>
                            <a:schemeClr val="tx1"/>
                          </a:solidFill>
                          <a:latin typeface="+mn-lt"/>
                          <a:ea typeface="+mn-ea"/>
                          <a:cs typeface="+mn-cs"/>
                        </a:rPr>
                        <a:t> patients with chronic HCV genotype 1 infection who received 12 weeks of treatment with the oral fixed-dose regimen of </a:t>
                      </a:r>
                      <a:r>
                        <a:rPr lang="en-US" sz="2000" b="0" i="0" u="none" strike="noStrike" kern="1200" baseline="0" dirty="0" err="1" smtClean="0">
                          <a:solidFill>
                            <a:schemeClr val="tx1"/>
                          </a:solidFill>
                          <a:latin typeface="+mn-lt"/>
                          <a:ea typeface="+mn-ea"/>
                          <a:cs typeface="+mn-cs"/>
                        </a:rPr>
                        <a:t>daclatasvir</a:t>
                      </a:r>
                      <a:r>
                        <a:rPr lang="en-US" sz="2000" b="0" i="0" u="none" strike="noStrike" kern="1200" baseline="0" dirty="0" smtClean="0">
                          <a:solidFill>
                            <a:schemeClr val="tx1"/>
                          </a:solidFill>
                          <a:latin typeface="+mn-lt"/>
                          <a:ea typeface="+mn-ea"/>
                          <a:cs typeface="+mn-cs"/>
                        </a:rPr>
                        <a:t>, </a:t>
                      </a:r>
                      <a:r>
                        <a:rPr lang="en-US" sz="2000" b="0" i="0" u="none" strike="noStrike" kern="1200" baseline="0" dirty="0" err="1" smtClean="0">
                          <a:solidFill>
                            <a:schemeClr val="tx1"/>
                          </a:solidFill>
                          <a:latin typeface="+mn-lt"/>
                          <a:ea typeface="+mn-ea"/>
                          <a:cs typeface="+mn-cs"/>
                        </a:rPr>
                        <a:t>asunaprevir</a:t>
                      </a:r>
                      <a:r>
                        <a:rPr lang="en-US" sz="2000" b="0" i="0" u="none" strike="noStrike" kern="1200" baseline="0" dirty="0" smtClean="0">
                          <a:solidFill>
                            <a:schemeClr val="tx1"/>
                          </a:solidFill>
                          <a:latin typeface="+mn-lt"/>
                          <a:ea typeface="+mn-ea"/>
                          <a:cs typeface="+mn-cs"/>
                        </a:rPr>
                        <a:t>, and </a:t>
                      </a:r>
                      <a:r>
                        <a:rPr lang="en-US" sz="2000" b="0" i="0" u="none" strike="noStrike" kern="1200" baseline="0" dirty="0" err="1" smtClean="0">
                          <a:solidFill>
                            <a:schemeClr val="tx1"/>
                          </a:solidFill>
                          <a:latin typeface="+mn-lt"/>
                          <a:ea typeface="+mn-ea"/>
                          <a:cs typeface="+mn-cs"/>
                        </a:rPr>
                        <a:t>beclabuvir</a:t>
                      </a:r>
                      <a:r>
                        <a:rPr lang="en-US" sz="2000" b="0" kern="1200" dirty="0" smtClean="0">
                          <a:solidFill>
                            <a:schemeClr val="tx1"/>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15332120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err="1" smtClean="0"/>
              <a:t>Daclatasvir</a:t>
            </a:r>
            <a:r>
              <a:rPr lang="en-US" sz="2400" dirty="0" err="1"/>
              <a:t>-</a:t>
            </a:r>
            <a:r>
              <a:rPr lang="en-US" sz="2400" dirty="0" err="1" smtClean="0"/>
              <a:t>Asunaprevir</a:t>
            </a:r>
            <a:r>
              <a:rPr lang="en-US" sz="2400" dirty="0" err="1"/>
              <a:t>-</a:t>
            </a:r>
            <a:r>
              <a:rPr lang="en-US" sz="2400" dirty="0" err="1" smtClean="0"/>
              <a:t>Beclabuvir</a:t>
            </a:r>
            <a:r>
              <a:rPr lang="en-US" sz="2400" dirty="0" smtClean="0"/>
              <a:t> in Genotype 1 </a:t>
            </a:r>
            <a:r>
              <a:rPr lang="en-US" sz="2400" dirty="0" err="1" smtClean="0"/>
              <a:t>Cirrhotics</a:t>
            </a:r>
            <a:r>
              <a:rPr lang="en-US" sz="2400" dirty="0"/>
              <a:t/>
            </a:r>
            <a:br>
              <a:rPr lang="en-US" sz="2400" dirty="0"/>
            </a:br>
            <a:r>
              <a:rPr lang="en-US" dirty="0" smtClean="0"/>
              <a:t>UNITY-2 Study</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r>
              <a:rPr lang="en-US" b="1" dirty="0" smtClean="0">
                <a:solidFill>
                  <a:schemeClr val="accent5">
                    <a:lumMod val="20000"/>
                    <a:lumOff val="80000"/>
                  </a:schemeClr>
                </a:solidFill>
              </a:rPr>
              <a:t>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a:t>
            </a:r>
            <a:r>
              <a:rPr lang="en-US" sz="1400" dirty="0" smtClean="0">
                <a:solidFill>
                  <a:schemeClr val="bg1"/>
                </a:solidFill>
                <a:latin typeface="Arial"/>
                <a:cs typeface="Arial"/>
              </a:rPr>
              <a:t>Naïve </a:t>
            </a:r>
            <a:r>
              <a:rPr lang="en-US" sz="1400" dirty="0">
                <a:solidFill>
                  <a:schemeClr val="bg1"/>
                </a:solidFill>
                <a:latin typeface="Arial"/>
                <a:cs typeface="Arial"/>
              </a:rPr>
              <a:t>and </a:t>
            </a:r>
            <a:r>
              <a:rPr lang="en-US" sz="1400" dirty="0" smtClean="0">
                <a:solidFill>
                  <a:schemeClr val="bg1"/>
                </a:solidFill>
                <a:latin typeface="Arial"/>
                <a:cs typeface="Arial"/>
              </a:rPr>
              <a:t>Treatment-Experienced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a:cs typeface="Arial"/>
              </a:rPr>
              <a:t>Muir A, </a:t>
            </a:r>
            <a:r>
              <a:rPr lang="en-US" sz="1400" dirty="0">
                <a:latin typeface="Arial"/>
                <a:cs typeface="Arial"/>
              </a:rPr>
              <a:t>et al</a:t>
            </a:r>
            <a:r>
              <a:rPr lang="en-US" sz="1400" dirty="0" smtClean="0">
                <a:latin typeface="Arial"/>
                <a:cs typeface="Arial"/>
              </a:rPr>
              <a:t>. JAMA 2015;313:1736-44.</a:t>
            </a:r>
            <a:endParaRPr lang="en-US" sz="1400" dirty="0">
              <a:latin typeface="Arial"/>
              <a:cs typeface="Arial"/>
            </a:endParaRPr>
          </a:p>
        </p:txBody>
      </p:sp>
    </p:spTree>
    <p:extLst>
      <p:ext uri="{BB962C8B-B14F-4D97-AF65-F5344CB8AC3E}">
        <p14:creationId xmlns:p14="http://schemas.microsoft.com/office/powerpoint/2010/main" val="343026887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smtClean="0"/>
              <a:t>Muir A, et al. JAMA 2015;313:1736-44.</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rPr>
              <a:t>Daclatasvir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Asunaprevir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Beclabuvir</a:t>
            </a:r>
            <a:r>
              <a:rPr lang="en-US" sz="2400" dirty="0" smtClean="0">
                <a:solidFill>
                  <a:schemeClr val="accent5">
                    <a:lumMod val="20000"/>
                    <a:lumOff val="80000"/>
                  </a:schemeClr>
                </a:solidFill>
              </a:rPr>
              <a:t> +/- RBV for 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a:t>
            </a:r>
            <a:r>
              <a:rPr lang="en-US" sz="2400" dirty="0"/>
              <a:t/>
            </a:r>
            <a:br>
              <a:rPr lang="en-US" sz="2400" dirty="0"/>
            </a:br>
            <a:r>
              <a:rPr lang="en-US" sz="2400" dirty="0" smtClean="0"/>
              <a:t>UNITY-2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4198953805"/>
              </p:ext>
            </p:extLst>
          </p:nvPr>
        </p:nvGraphicFramePr>
        <p:xfrm>
          <a:off x="361950" y="1524001"/>
          <a:ext cx="8420100" cy="4751699"/>
        </p:xfrm>
        <a:graphic>
          <a:graphicData uri="http://schemas.openxmlformats.org/drawingml/2006/table">
            <a:tbl>
              <a:tblPr>
                <a:effectLst>
                  <a:outerShdw blurRad="38100" dist="38100" dir="2700000">
                    <a:srgbClr val="000000">
                      <a:alpha val="50000"/>
                    </a:srgbClr>
                  </a:outerShdw>
                </a:effectLst>
              </a:tblPr>
              <a:tblGrid>
                <a:gridCol w="8420100"/>
              </a:tblGrid>
              <a:tr h="357575">
                <a:tc>
                  <a:txBody>
                    <a:bodyPr/>
                    <a:lstStyle/>
                    <a:p>
                      <a:pPr marL="0" marR="0" lvl="0" indent="0" algn="l" defTabSz="457200" rtl="0" eaLnBrk="0" fontAlgn="base" latinLnBrk="0" hangingPunct="0">
                        <a:lnSpc>
                          <a:spcPts val="2260"/>
                        </a:lnSpc>
                        <a:spcBef>
                          <a:spcPts val="400"/>
                        </a:spcBef>
                        <a:spcAft>
                          <a:spcPct val="0"/>
                        </a:spcAft>
                        <a:buClr>
                          <a:srgbClr val="7592A4"/>
                        </a:buClr>
                        <a:buSzPct val="80000"/>
                        <a:buFontTx/>
                        <a:buNone/>
                        <a:tabLst/>
                      </a:pPr>
                      <a:r>
                        <a:rPr kumimoji="0" lang="en-US" sz="1800" b="1" i="0" u="none" strike="noStrike" cap="none" normalizeH="0" baseline="0" dirty="0" err="1" smtClean="0">
                          <a:ln>
                            <a:noFill/>
                          </a:ln>
                          <a:solidFill>
                            <a:srgbClr val="FFFFFF"/>
                          </a:solidFill>
                          <a:effectLst/>
                          <a:latin typeface="Arial"/>
                          <a:ea typeface="ＭＳ Ｐゴシック" pitchFamily="-108" charset="-128"/>
                          <a:cs typeface="Arial"/>
                        </a:rPr>
                        <a:t>Daclatasvir-Asunaprevir-Beclabuvir</a:t>
                      </a: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tr>
              <a:tr h="4205289">
                <a:tc>
                  <a:txBody>
                    <a:bodyPr/>
                    <a:lstStyle/>
                    <a:p>
                      <a:pPr marL="192024" marR="0" lvl="0" indent="-192024" algn="l" defTabSz="457200" rtl="0" eaLnBrk="1" fontAlgn="base" latinLnBrk="0" hangingPunct="1">
                        <a:lnSpc>
                          <a:spcPts val="226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Multicenter, randomized, double-blind phase 3 trial of </a:t>
                      </a:r>
                      <a:r>
                        <a:rPr lang="en-US" sz="1800" baseline="0" dirty="0" err="1" smtClean="0">
                          <a:solidFill>
                            <a:srgbClr val="000000"/>
                          </a:solidFill>
                          <a:latin typeface="Arial" pitchFamily="22" charset="0"/>
                          <a:cs typeface="+mn-cs"/>
                        </a:rPr>
                        <a:t>daclatasvir-asunaprevir-beclabuvir</a:t>
                      </a:r>
                      <a:r>
                        <a:rPr lang="en-US" sz="1800" baseline="0" dirty="0" smtClean="0">
                          <a:solidFill>
                            <a:srgbClr val="000000"/>
                          </a:solidFill>
                          <a:latin typeface="Arial" pitchFamily="22" charset="0"/>
                          <a:cs typeface="+mn-cs"/>
                        </a:rPr>
                        <a:t> (fixed-dose combination) +/- ribavirin in treatment-</a:t>
                      </a:r>
                      <a:r>
                        <a:rPr lang="en-US" sz="1800" baseline="0" dirty="0" smtClean="0">
                          <a:solidFill>
                            <a:srgbClr val="000000"/>
                          </a:solidFill>
                          <a:latin typeface="Arial" pitchFamily="22" charset="0"/>
                        </a:rPr>
                        <a:t>naïve or experienced, chronic HCV GT 1 patients with compensated cirrhosis</a:t>
                      </a:r>
                    </a:p>
                    <a:p>
                      <a:pPr marL="192024" marR="0" lvl="0" indent="-192024" algn="l" defTabSz="457200" rtl="0" eaLnBrk="1" fontAlgn="base" latinLnBrk="0" hangingPunct="1">
                        <a:lnSpc>
                          <a:spcPts val="226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Multiple centers in the United States, Canada, Australia, France</a:t>
                      </a:r>
                    </a:p>
                    <a:p>
                      <a:pPr marL="192024" marR="0" lvl="0" indent="-192024" algn="l" defTabSz="457200" rtl="0" eaLnBrk="1" fontAlgn="base" latinLnBrk="0" hangingPunct="1">
                        <a:lnSpc>
                          <a:spcPts val="226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Compensated cirrhosis (METAVIR F4 or equivalent by biopsy,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t>
                      </a:r>
                      <a:r>
                        <a:rPr lang="en-US" sz="1800" i="1" baseline="0" dirty="0" err="1" smtClean="0">
                          <a:solidFill>
                            <a:srgbClr val="000000"/>
                          </a:solidFill>
                          <a:latin typeface="Arial" pitchFamily="22" charset="0"/>
                        </a:rPr>
                        <a:t>FibroScan</a:t>
                      </a:r>
                      <a:r>
                        <a:rPr lang="en-US" sz="1800" baseline="0" dirty="0" smtClean="0">
                          <a:solidFill>
                            <a:srgbClr val="000000"/>
                          </a:solidFill>
                          <a:latin typeface="Arial" pitchFamily="22" charset="0"/>
                        </a:rPr>
                        <a:t> &gt;14.6 </a:t>
                      </a:r>
                      <a:r>
                        <a:rPr lang="en-US" sz="1800" baseline="0" dirty="0" err="1" smtClean="0">
                          <a:solidFill>
                            <a:srgbClr val="000000"/>
                          </a:solidFill>
                          <a:latin typeface="Arial" pitchFamily="22" charset="0"/>
                        </a:rPr>
                        <a:t>kPa</a:t>
                      </a:r>
                      <a:r>
                        <a:rPr lang="en-US" sz="1800" baseline="0" dirty="0" smtClean="0">
                          <a:solidFill>
                            <a:srgbClr val="000000"/>
                          </a:solidFill>
                          <a:latin typeface="Arial" pitchFamily="22" charset="0"/>
                        </a:rPr>
                        <a:t> or </a:t>
                      </a:r>
                      <a:r>
                        <a:rPr lang="en-US" sz="1800" i="1" baseline="0" dirty="0" err="1" smtClean="0">
                          <a:solidFill>
                            <a:srgbClr val="000000"/>
                          </a:solidFill>
                          <a:latin typeface="Arial" pitchFamily="22" charset="0"/>
                        </a:rPr>
                        <a:t>FibroTest</a:t>
                      </a:r>
                      <a:r>
                        <a:rPr lang="en-US" sz="1800" i="0" baseline="0" dirty="0" smtClean="0">
                          <a:solidFill>
                            <a:srgbClr val="000000"/>
                          </a:solidFill>
                          <a:latin typeface="Arial" pitchFamily="22" charset="0"/>
                        </a:rPr>
                        <a:t>/</a:t>
                      </a:r>
                      <a:r>
                        <a:rPr lang="en-US" sz="1800" i="1" baseline="0" dirty="0" err="1" smtClean="0">
                          <a:solidFill>
                            <a:srgbClr val="000000"/>
                          </a:solidFill>
                          <a:latin typeface="Arial" pitchFamily="22" charset="0"/>
                        </a:rPr>
                        <a:t>FibroSure</a:t>
                      </a:r>
                      <a:r>
                        <a:rPr lang="en-US" sz="1800" i="0" baseline="0" dirty="0" smtClean="0">
                          <a:solidFill>
                            <a:srgbClr val="000000"/>
                          </a:solidFill>
                          <a:latin typeface="Arial" pitchFamily="22" charset="0"/>
                        </a:rPr>
                        <a:t> </a:t>
                      </a:r>
                      <a:r>
                        <a:rPr lang="en-US" sz="1800" baseline="0" dirty="0" smtClean="0">
                          <a:solidFill>
                            <a:srgbClr val="000000"/>
                          </a:solidFill>
                          <a:latin typeface="Arial" pitchFamily="22" charset="0"/>
                        </a:rPr>
                        <a:t>≥</a:t>
                      </a:r>
                      <a:r>
                        <a:rPr lang="en-US" sz="1800" i="0" baseline="0" dirty="0" smtClean="0">
                          <a:solidFill>
                            <a:srgbClr val="000000"/>
                          </a:solidFill>
                          <a:latin typeface="Arial" pitchFamily="22" charset="0"/>
                        </a:rPr>
                        <a:t>0.75 or APRI &gt;2)</a:t>
                      </a:r>
                      <a:r>
                        <a:rPr lang="en-US" sz="1800" baseline="0" dirty="0" smtClean="0">
                          <a:solidFill>
                            <a:srgbClr val="000000"/>
                          </a:solidFill>
                          <a:latin typeface="Arial" pitchFamily="22" charset="0"/>
                        </a:rPr>
                        <a:t>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Platelets &gt;50,000 cells/mm</a:t>
                      </a:r>
                      <a:r>
                        <a:rPr lang="en-US" sz="1800" baseline="30000" dirty="0" smtClean="0">
                          <a:solidFill>
                            <a:srgbClr val="000000"/>
                          </a:solidFill>
                          <a:latin typeface="Arial" pitchFamily="22" charset="0"/>
                        </a:rPr>
                        <a:t>3</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Albumin &gt; 3.5 g/</a:t>
                      </a:r>
                      <a:r>
                        <a:rPr lang="en-US" sz="1800" baseline="0" dirty="0" err="1" smtClean="0">
                          <a:solidFill>
                            <a:srgbClr val="000000"/>
                          </a:solidFill>
                          <a:latin typeface="Arial" pitchFamily="22" charset="0"/>
                        </a:rPr>
                        <a:t>dL</a:t>
                      </a:r>
                      <a:r>
                        <a:rPr lang="en-US" sz="1800" baseline="0" dirty="0" smtClean="0">
                          <a:solidFill>
                            <a:srgbClr val="000000"/>
                          </a:solidFill>
                          <a:latin typeface="Arial" pitchFamily="22" charset="0"/>
                        </a:rPr>
                        <a:t> and INR &lt; 1.7</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 or treatment-experienced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≥10,000 IU/ml</a:t>
                      </a:r>
                      <a:endParaRPr lang="en-US" sz="1800" baseline="0" dirty="0" smtClean="0">
                        <a:solidFill>
                          <a:schemeClr val="tx1"/>
                        </a:solidFill>
                        <a:latin typeface="Arial" pitchFamily="22" charset="0"/>
                      </a:endParaRPr>
                    </a:p>
                    <a:p>
                      <a:pPr marL="192024" marR="0" lvl="0" indent="-192024" algn="l" defTabSz="457200" rtl="0" eaLnBrk="1" fontAlgn="base" latinLnBrk="0" hangingPunct="1">
                        <a:lnSpc>
                          <a:spcPts val="2260"/>
                        </a:lnSpc>
                        <a:spcBef>
                          <a:spcPts val="14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27195932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Muir A, et al. JAMA 2015;313:1736-44.</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smtClean="0">
                <a:solidFill>
                  <a:schemeClr val="accent5">
                    <a:lumMod val="20000"/>
                    <a:lumOff val="80000"/>
                  </a:schemeClr>
                </a:solidFill>
              </a:rPr>
              <a:t>Daclatasvir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Asunaprevir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Beclabuvir</a:t>
            </a:r>
            <a:r>
              <a:rPr lang="en-US" sz="2400" dirty="0" smtClean="0">
                <a:solidFill>
                  <a:schemeClr val="accent5">
                    <a:lumMod val="20000"/>
                    <a:lumOff val="80000"/>
                  </a:schemeClr>
                </a:solidFill>
              </a:rPr>
              <a:t> </a:t>
            </a:r>
            <a:r>
              <a:rPr lang="en-US" sz="2400" dirty="0">
                <a:solidFill>
                  <a:schemeClr val="accent5">
                    <a:lumMod val="20000"/>
                    <a:lumOff val="80000"/>
                  </a:schemeClr>
                </a:solidFill>
              </a:rPr>
              <a:t>+/- RBV for HCV GT 1</a:t>
            </a:r>
            <a:r>
              <a:rPr lang="en-US" sz="2400" dirty="0"/>
              <a:t/>
            </a:r>
            <a:br>
              <a:rPr lang="en-US" sz="2400" dirty="0"/>
            </a:br>
            <a:r>
              <a:rPr lang="en-US" sz="2400" dirty="0"/>
              <a:t>UNITY-2 </a:t>
            </a:r>
            <a:r>
              <a:rPr lang="en-US" sz="2400" dirty="0" smtClean="0"/>
              <a:t>Trial: Study Design</a:t>
            </a:r>
            <a:endParaRPr lang="en-US" sz="2400" dirty="0"/>
          </a:p>
        </p:txBody>
      </p:sp>
      <p:sp>
        <p:nvSpPr>
          <p:cNvPr id="67" name="Rectangle 66"/>
          <p:cNvSpPr/>
          <p:nvPr/>
        </p:nvSpPr>
        <p:spPr>
          <a:xfrm>
            <a:off x="152400" y="1371601"/>
            <a:ext cx="8741662" cy="39242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69" name="Rectangle 68"/>
          <p:cNvSpPr/>
          <p:nvPr/>
        </p:nvSpPr>
        <p:spPr>
          <a:xfrm>
            <a:off x="152400" y="1347178"/>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Week</a:t>
            </a:r>
            <a:endParaRPr lang="en-US" sz="1800" dirty="0">
              <a:solidFill>
                <a:srgbClr val="000000"/>
              </a:solidFill>
            </a:endParaRPr>
          </a:p>
        </p:txBody>
      </p:sp>
      <p:sp>
        <p:nvSpPr>
          <p:cNvPr id="70" name="Rectangle 69"/>
          <p:cNvSpPr/>
          <p:nvPr/>
        </p:nvSpPr>
        <p:spPr>
          <a:xfrm>
            <a:off x="2885949"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0</a:t>
            </a:r>
            <a:endParaRPr lang="en-US" sz="1600" dirty="0">
              <a:solidFill>
                <a:srgbClr val="000000"/>
              </a:solidFill>
              <a:latin typeface="Arial"/>
              <a:cs typeface="Arial"/>
            </a:endParaRPr>
          </a:p>
        </p:txBody>
      </p:sp>
      <p:sp>
        <p:nvSpPr>
          <p:cNvPr id="71" name="Rectangle 70"/>
          <p:cNvSpPr/>
          <p:nvPr/>
        </p:nvSpPr>
        <p:spPr>
          <a:xfrm>
            <a:off x="7414080"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24</a:t>
            </a:r>
            <a:endParaRPr lang="en-US" sz="1600" dirty="0">
              <a:solidFill>
                <a:srgbClr val="000000"/>
              </a:solidFill>
              <a:latin typeface="Arial"/>
              <a:cs typeface="Arial"/>
            </a:endParaRPr>
          </a:p>
        </p:txBody>
      </p:sp>
      <p:sp>
        <p:nvSpPr>
          <p:cNvPr id="78" name="Rectangle 77"/>
          <p:cNvSpPr/>
          <p:nvPr/>
        </p:nvSpPr>
        <p:spPr>
          <a:xfrm>
            <a:off x="762000" y="534949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90" name="Rectangle 89"/>
          <p:cNvSpPr/>
          <p:nvPr/>
        </p:nvSpPr>
        <p:spPr>
          <a:xfrm>
            <a:off x="152400" y="192283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latin typeface="Arial"/>
                <a:cs typeface="Arial"/>
              </a:rPr>
              <a:t>Rx Naïve</a:t>
            </a:r>
          </a:p>
          <a:p>
            <a:pPr algn="ctr"/>
            <a:r>
              <a:rPr lang="en-US" sz="1600" b="1" dirty="0" smtClean="0">
                <a:solidFill>
                  <a:srgbClr val="FFFFFF"/>
                </a:solidFill>
                <a:latin typeface="Arial"/>
                <a:cs typeface="Arial"/>
              </a:rPr>
              <a:t>GT 1a/1b</a:t>
            </a:r>
            <a:br>
              <a:rPr lang="en-US" sz="1600" b="1" dirty="0" smtClean="0">
                <a:solidFill>
                  <a:srgbClr val="FFFFFF"/>
                </a:solidFill>
                <a:latin typeface="Arial"/>
                <a:cs typeface="Arial"/>
              </a:rPr>
            </a:br>
            <a:r>
              <a:rPr lang="en-US" sz="1600" b="1" dirty="0" smtClean="0">
                <a:solidFill>
                  <a:srgbClr val="FFFFFF"/>
                </a:solidFill>
                <a:latin typeface="Arial"/>
                <a:cs typeface="Arial"/>
              </a:rPr>
              <a:t>Cirrhosis</a:t>
            </a:r>
            <a:r>
              <a:rPr lang="en-US" sz="1600" b="1" dirty="0">
                <a:solidFill>
                  <a:srgbClr val="FFFFFF"/>
                </a:solidFill>
                <a:latin typeface="Arial"/>
                <a:cs typeface="Arial"/>
              </a:rPr>
              <a:t/>
            </a:r>
            <a:br>
              <a:rPr lang="en-US" sz="1600" b="1" dirty="0">
                <a:solidFill>
                  <a:srgbClr val="FFFFFF"/>
                </a:solidFill>
                <a:latin typeface="Arial"/>
                <a:cs typeface="Arial"/>
              </a:rPr>
            </a:br>
            <a:r>
              <a:rPr lang="en-US" sz="1600" b="1" dirty="0" smtClean="0">
                <a:solidFill>
                  <a:srgbClr val="FFFFFF"/>
                </a:solidFill>
                <a:latin typeface="Arial"/>
                <a:cs typeface="Arial"/>
              </a:rPr>
              <a:t/>
            </a:r>
            <a:br>
              <a:rPr lang="en-US" sz="1600" b="1" dirty="0" smtClean="0">
                <a:solidFill>
                  <a:srgbClr val="FFFFFF"/>
                </a:solidFill>
                <a:latin typeface="Arial"/>
                <a:cs typeface="Arial"/>
              </a:rPr>
            </a:br>
            <a:r>
              <a:rPr lang="en-US" sz="1600" b="1" dirty="0" smtClean="0">
                <a:solidFill>
                  <a:srgbClr val="FFFFFF"/>
                </a:solidFill>
                <a:latin typeface="Arial"/>
                <a:cs typeface="Arial"/>
              </a:rPr>
              <a:t>n = 112</a:t>
            </a:r>
            <a:endParaRPr lang="en-US" sz="1600" b="1" dirty="0">
              <a:solidFill>
                <a:srgbClr val="FFFFFF"/>
              </a:solidFill>
              <a:latin typeface="Arial"/>
              <a:cs typeface="Arial"/>
            </a:endParaRPr>
          </a:p>
        </p:txBody>
      </p:sp>
      <p:sp>
        <p:nvSpPr>
          <p:cNvPr id="28" name="Rectangle 27"/>
          <p:cNvSpPr/>
          <p:nvPr/>
        </p:nvSpPr>
        <p:spPr>
          <a:xfrm>
            <a:off x="2347100" y="209142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57</a:t>
            </a:r>
            <a:endParaRPr lang="en-US" sz="1400" dirty="0">
              <a:solidFill>
                <a:srgbClr val="000000"/>
              </a:solidFill>
            </a:endParaRPr>
          </a:p>
        </p:txBody>
      </p:sp>
      <p:sp>
        <p:nvSpPr>
          <p:cNvPr id="34" name="Rectangle 33"/>
          <p:cNvSpPr/>
          <p:nvPr/>
        </p:nvSpPr>
        <p:spPr>
          <a:xfrm>
            <a:off x="5105400" y="129535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12</a:t>
            </a:r>
            <a:endParaRPr lang="en-US" sz="1600" dirty="0">
              <a:solidFill>
                <a:srgbClr val="000000"/>
              </a:solidFill>
              <a:latin typeface="Arial"/>
              <a:cs typeface="Arial"/>
            </a:endParaRPr>
          </a:p>
        </p:txBody>
      </p:sp>
      <p:sp>
        <p:nvSpPr>
          <p:cNvPr id="35" name="Rectangle 5"/>
          <p:cNvSpPr>
            <a:spLocks noChangeArrowheads="1"/>
          </p:cNvSpPr>
          <p:nvPr/>
        </p:nvSpPr>
        <p:spPr bwMode="auto">
          <a:xfrm>
            <a:off x="3126741" y="2118368"/>
            <a:ext cx="2283459" cy="396232"/>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DCV-ASV</a:t>
            </a:r>
            <a:r>
              <a:rPr lang="en-US" sz="1400" b="1" dirty="0">
                <a:latin typeface="Arial"/>
                <a:cs typeface="Arial"/>
              </a:rPr>
              <a:t>-</a:t>
            </a:r>
            <a:r>
              <a:rPr lang="en-US" sz="1400" b="1" dirty="0" smtClean="0">
                <a:latin typeface="Arial"/>
                <a:cs typeface="Arial"/>
              </a:rPr>
              <a:t>BCV + RBV</a:t>
            </a:r>
            <a:endParaRPr lang="en-US" sz="1400" b="1" dirty="0">
              <a:latin typeface="Arial"/>
              <a:cs typeface="Arial"/>
            </a:endParaRPr>
          </a:p>
        </p:txBody>
      </p:sp>
      <p:sp>
        <p:nvSpPr>
          <p:cNvPr id="36" name="Rectangle 35"/>
          <p:cNvSpPr/>
          <p:nvPr/>
        </p:nvSpPr>
        <p:spPr>
          <a:xfrm>
            <a:off x="2347100" y="280636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55</a:t>
            </a:r>
            <a:endParaRPr lang="en-US" sz="1400" dirty="0">
              <a:solidFill>
                <a:srgbClr val="000000"/>
              </a:solidFill>
            </a:endParaRPr>
          </a:p>
        </p:txBody>
      </p:sp>
      <p:sp>
        <p:nvSpPr>
          <p:cNvPr id="37" name="Rectangle 5"/>
          <p:cNvSpPr>
            <a:spLocks noChangeArrowheads="1"/>
          </p:cNvSpPr>
          <p:nvPr/>
        </p:nvSpPr>
        <p:spPr bwMode="auto">
          <a:xfrm>
            <a:off x="3126741" y="2837067"/>
            <a:ext cx="2283459" cy="363333"/>
          </a:xfrm>
          <a:prstGeom prst="rect">
            <a:avLst/>
          </a:prstGeom>
          <a:solidFill>
            <a:srgbClr val="CEE496"/>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DCV-ASV</a:t>
            </a:r>
            <a:r>
              <a:rPr lang="en-US" sz="1400" b="1" dirty="0">
                <a:latin typeface="Arial"/>
                <a:cs typeface="Arial"/>
              </a:rPr>
              <a:t>-</a:t>
            </a:r>
            <a:r>
              <a:rPr lang="en-US" sz="1400" b="1" dirty="0" smtClean="0">
                <a:latin typeface="Arial"/>
                <a:cs typeface="Arial"/>
              </a:rPr>
              <a:t>BCV + Placebo</a:t>
            </a:r>
            <a:endParaRPr lang="en-US" sz="1400" b="1" dirty="0">
              <a:latin typeface="Arial"/>
              <a:cs typeface="Arial"/>
            </a:endParaRPr>
          </a:p>
        </p:txBody>
      </p:sp>
      <p:cxnSp>
        <p:nvCxnSpPr>
          <p:cNvPr id="38" name="Straight Connector 37"/>
          <p:cNvCxnSpPr>
            <a:stCxn id="35" idx="3"/>
          </p:cNvCxnSpPr>
          <p:nvPr/>
        </p:nvCxnSpPr>
        <p:spPr>
          <a:xfrm flipV="1">
            <a:off x="5410199" y="2312948"/>
            <a:ext cx="2289046" cy="3536"/>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7315200" y="2110341"/>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40" name="Straight Connector 39"/>
          <p:cNvCxnSpPr>
            <a:stCxn id="37" idx="3"/>
          </p:cNvCxnSpPr>
          <p:nvPr/>
        </p:nvCxnSpPr>
        <p:spPr>
          <a:xfrm>
            <a:off x="5410199" y="3018734"/>
            <a:ext cx="2289046" cy="12913"/>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7315200" y="282904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60" name="Rectangle 59"/>
          <p:cNvSpPr/>
          <p:nvPr/>
        </p:nvSpPr>
        <p:spPr>
          <a:xfrm>
            <a:off x="152400" y="3641413"/>
            <a:ext cx="2057400" cy="142036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cs typeface="Arial"/>
              </a:rPr>
              <a:t>Rx </a:t>
            </a:r>
            <a:r>
              <a:rPr lang="en-US" sz="1600" b="1" dirty="0" smtClean="0">
                <a:solidFill>
                  <a:srgbClr val="FFFFFF"/>
                </a:solidFill>
                <a:cs typeface="Arial"/>
              </a:rPr>
              <a:t>Experienced</a:t>
            </a:r>
          </a:p>
          <a:p>
            <a:pPr algn="ctr"/>
            <a:r>
              <a:rPr lang="en-US" sz="1600" b="1" dirty="0" smtClean="0">
                <a:solidFill>
                  <a:srgbClr val="FFFFFF"/>
                </a:solidFill>
                <a:cs typeface="Arial"/>
              </a:rPr>
              <a:t>GT </a:t>
            </a:r>
            <a:r>
              <a:rPr lang="en-US" sz="1600" b="1" dirty="0" smtClean="0">
                <a:solidFill>
                  <a:srgbClr val="FFFFFF"/>
                </a:solidFill>
                <a:latin typeface="Arial"/>
                <a:cs typeface="Arial"/>
              </a:rPr>
              <a:t>1a/1b</a:t>
            </a:r>
            <a:br>
              <a:rPr lang="en-US" sz="1600" b="1" dirty="0" smtClean="0">
                <a:solidFill>
                  <a:srgbClr val="FFFFFF"/>
                </a:solidFill>
                <a:latin typeface="Arial"/>
                <a:cs typeface="Arial"/>
              </a:rPr>
            </a:br>
            <a:r>
              <a:rPr lang="en-US" sz="1600" b="1" dirty="0" smtClean="0">
                <a:solidFill>
                  <a:srgbClr val="FFFFFF"/>
                </a:solidFill>
                <a:latin typeface="Arial"/>
                <a:cs typeface="Arial"/>
              </a:rPr>
              <a:t>Cirrhosis</a:t>
            </a:r>
            <a:br>
              <a:rPr lang="en-US" sz="1600" b="1" dirty="0" smtClean="0">
                <a:solidFill>
                  <a:srgbClr val="FFFFFF"/>
                </a:solidFill>
                <a:latin typeface="Arial"/>
                <a:cs typeface="Arial"/>
              </a:rPr>
            </a:br>
            <a:r>
              <a:rPr lang="en-US" sz="1200" b="1" dirty="0" smtClean="0">
                <a:solidFill>
                  <a:srgbClr val="FFFFFF"/>
                </a:solidFill>
                <a:cs typeface="Arial"/>
              </a:rPr>
              <a:t> </a:t>
            </a:r>
            <a:r>
              <a:rPr lang="en-US" sz="1200" b="1" dirty="0" smtClean="0">
                <a:solidFill>
                  <a:srgbClr val="FFFFFF"/>
                </a:solidFill>
                <a:latin typeface="Arial"/>
                <a:cs typeface="Arial"/>
              </a:rPr>
              <a:t/>
            </a:r>
            <a:br>
              <a:rPr lang="en-US" sz="1200" b="1" dirty="0" smtClean="0">
                <a:solidFill>
                  <a:srgbClr val="FFFFFF"/>
                </a:solidFill>
                <a:latin typeface="Arial"/>
                <a:cs typeface="Arial"/>
              </a:rPr>
            </a:br>
            <a:r>
              <a:rPr lang="en-US" sz="1600" b="1" dirty="0" smtClean="0">
                <a:solidFill>
                  <a:srgbClr val="FFFFFF"/>
                </a:solidFill>
                <a:latin typeface="Arial"/>
                <a:cs typeface="Arial"/>
              </a:rPr>
              <a:t>n = 90</a:t>
            </a:r>
            <a:endParaRPr lang="en-US" sz="1600" b="1" dirty="0">
              <a:solidFill>
                <a:srgbClr val="FFFFFF"/>
              </a:solidFill>
              <a:latin typeface="Arial"/>
              <a:cs typeface="Arial"/>
            </a:endParaRPr>
          </a:p>
        </p:txBody>
      </p:sp>
      <p:sp>
        <p:nvSpPr>
          <p:cNvPr id="51" name="Rectangle 50"/>
          <p:cNvSpPr/>
          <p:nvPr/>
        </p:nvSpPr>
        <p:spPr>
          <a:xfrm>
            <a:off x="2347100" y="381000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45</a:t>
            </a:r>
            <a:endParaRPr lang="en-US" sz="1400" dirty="0">
              <a:solidFill>
                <a:srgbClr val="000000"/>
              </a:solidFill>
            </a:endParaRPr>
          </a:p>
        </p:txBody>
      </p:sp>
      <p:sp>
        <p:nvSpPr>
          <p:cNvPr id="52" name="Rectangle 5"/>
          <p:cNvSpPr>
            <a:spLocks noChangeArrowheads="1"/>
          </p:cNvSpPr>
          <p:nvPr/>
        </p:nvSpPr>
        <p:spPr bwMode="auto">
          <a:xfrm>
            <a:off x="3126741" y="3836948"/>
            <a:ext cx="2283459" cy="357567"/>
          </a:xfrm>
          <a:prstGeom prst="rect">
            <a:avLst/>
          </a:prstGeom>
          <a:solidFill>
            <a:schemeClr val="accent5">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DCV-ASV</a:t>
            </a:r>
            <a:r>
              <a:rPr lang="en-US" sz="1400" b="1" dirty="0">
                <a:latin typeface="Arial"/>
                <a:cs typeface="Arial"/>
              </a:rPr>
              <a:t>-</a:t>
            </a:r>
            <a:r>
              <a:rPr lang="en-US" sz="1400" b="1" dirty="0" smtClean="0">
                <a:latin typeface="Arial"/>
                <a:cs typeface="Arial"/>
              </a:rPr>
              <a:t>BCV </a:t>
            </a:r>
            <a:r>
              <a:rPr lang="en-US" sz="1400" b="1" dirty="0">
                <a:latin typeface="Arial"/>
                <a:cs typeface="Arial"/>
              </a:rPr>
              <a:t>+ RBV</a:t>
            </a:r>
          </a:p>
        </p:txBody>
      </p:sp>
      <p:sp>
        <p:nvSpPr>
          <p:cNvPr id="53" name="Rectangle 52"/>
          <p:cNvSpPr/>
          <p:nvPr/>
        </p:nvSpPr>
        <p:spPr>
          <a:xfrm>
            <a:off x="2347100" y="452494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45</a:t>
            </a:r>
            <a:endParaRPr lang="en-US" sz="1400" dirty="0">
              <a:solidFill>
                <a:srgbClr val="000000"/>
              </a:solidFill>
            </a:endParaRPr>
          </a:p>
        </p:txBody>
      </p:sp>
      <p:sp>
        <p:nvSpPr>
          <p:cNvPr id="54" name="Rectangle 5"/>
          <p:cNvSpPr>
            <a:spLocks noChangeArrowheads="1"/>
          </p:cNvSpPr>
          <p:nvPr/>
        </p:nvSpPr>
        <p:spPr bwMode="auto">
          <a:xfrm>
            <a:off x="3126741" y="4555647"/>
            <a:ext cx="2283459" cy="357567"/>
          </a:xfrm>
          <a:prstGeom prst="rect">
            <a:avLst/>
          </a:prstGeom>
          <a:solidFill>
            <a:srgbClr val="E1D4BA"/>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DCV-ASV</a:t>
            </a:r>
            <a:r>
              <a:rPr lang="en-US" sz="1400" b="1" dirty="0">
                <a:latin typeface="Arial"/>
                <a:cs typeface="Arial"/>
              </a:rPr>
              <a:t>-</a:t>
            </a:r>
            <a:r>
              <a:rPr lang="en-US" sz="1400" b="1" dirty="0" smtClean="0">
                <a:latin typeface="Arial"/>
                <a:cs typeface="Arial"/>
              </a:rPr>
              <a:t>BCV </a:t>
            </a:r>
            <a:r>
              <a:rPr lang="en-US" sz="1400" b="1" dirty="0">
                <a:latin typeface="Arial"/>
                <a:cs typeface="Arial"/>
              </a:rPr>
              <a:t>+ Placebo</a:t>
            </a:r>
          </a:p>
        </p:txBody>
      </p:sp>
      <p:cxnSp>
        <p:nvCxnSpPr>
          <p:cNvPr id="55" name="Straight Connector 54"/>
          <p:cNvCxnSpPr>
            <a:stCxn id="52" idx="3"/>
          </p:cNvCxnSpPr>
          <p:nvPr/>
        </p:nvCxnSpPr>
        <p:spPr>
          <a:xfrm>
            <a:off x="5410199" y="4015732"/>
            <a:ext cx="2289046" cy="15796"/>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7315200" y="3828921"/>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cxnSp>
        <p:nvCxnSpPr>
          <p:cNvPr id="68" name="Straight Connector 67"/>
          <p:cNvCxnSpPr>
            <a:stCxn id="54" idx="3"/>
          </p:cNvCxnSpPr>
          <p:nvPr/>
        </p:nvCxnSpPr>
        <p:spPr>
          <a:xfrm>
            <a:off x="5410199" y="4734431"/>
            <a:ext cx="2289046" cy="15796"/>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315200" y="454762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30" name="Rectangle 25"/>
          <p:cNvSpPr>
            <a:spLocks noChangeArrowheads="1"/>
          </p:cNvSpPr>
          <p:nvPr/>
        </p:nvSpPr>
        <p:spPr bwMode="auto">
          <a:xfrm>
            <a:off x="-18289" y="5128080"/>
            <a:ext cx="9180577" cy="125271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(DCV): 30 mg BID, </a:t>
            </a:r>
            <a:r>
              <a:rPr lang="en-US" sz="1400" dirty="0" err="1" smtClean="0">
                <a:solidFill>
                  <a:srgbClr val="000000"/>
                </a:solidFill>
                <a:latin typeface="Arial" pitchFamily="22" charset="0"/>
              </a:rPr>
              <a:t>Asunaprevir</a:t>
            </a:r>
            <a:r>
              <a:rPr lang="en-US" sz="1400" dirty="0" smtClean="0">
                <a:solidFill>
                  <a:srgbClr val="000000"/>
                </a:solidFill>
                <a:latin typeface="Arial" pitchFamily="22" charset="0"/>
              </a:rPr>
              <a:t> (ASV): </a:t>
            </a:r>
            <a:r>
              <a:rPr lang="en-US" sz="1400" dirty="0">
                <a:solidFill>
                  <a:srgbClr val="000000"/>
                </a:solidFill>
                <a:latin typeface="Arial" pitchFamily="22" charset="0"/>
              </a:rPr>
              <a:t>2</a:t>
            </a:r>
            <a:r>
              <a:rPr lang="en-US" sz="1400" dirty="0" smtClean="0">
                <a:solidFill>
                  <a:srgbClr val="000000"/>
                </a:solidFill>
                <a:latin typeface="Arial" pitchFamily="22" charset="0"/>
              </a:rPr>
              <a:t>00 </a:t>
            </a:r>
            <a:r>
              <a:rPr lang="en-US" sz="1400" dirty="0">
                <a:solidFill>
                  <a:srgbClr val="000000"/>
                </a:solidFill>
                <a:latin typeface="Arial" pitchFamily="22" charset="0"/>
              </a:rPr>
              <a:t>mg </a:t>
            </a:r>
            <a:r>
              <a:rPr lang="en-US" sz="1400" dirty="0" smtClean="0">
                <a:solidFill>
                  <a:srgbClr val="000000"/>
                </a:solidFill>
                <a:latin typeface="Arial" pitchFamily="22" charset="0"/>
              </a:rPr>
              <a:t>BID and </a:t>
            </a:r>
            <a:r>
              <a:rPr lang="en-US" sz="1400" dirty="0" err="1" smtClean="0">
                <a:solidFill>
                  <a:srgbClr val="000000"/>
                </a:solidFill>
                <a:latin typeface="Arial" pitchFamily="22" charset="0"/>
              </a:rPr>
              <a:t>Beclabuvir</a:t>
            </a:r>
            <a:r>
              <a:rPr lang="en-US" sz="1400" dirty="0" smtClean="0">
                <a:solidFill>
                  <a:srgbClr val="000000"/>
                </a:solidFill>
                <a:latin typeface="Arial" pitchFamily="22" charset="0"/>
              </a:rPr>
              <a:t> (BCV): 75 mg BID</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as fixed-</a:t>
            </a:r>
            <a:r>
              <a:rPr lang="en-US" sz="1400" dirty="0">
                <a:solidFill>
                  <a:srgbClr val="000000"/>
                </a:solidFill>
                <a:latin typeface="Arial" pitchFamily="22" charset="0"/>
              </a:rPr>
              <a:t>dose </a:t>
            </a:r>
            <a:r>
              <a:rPr lang="en-US" sz="1400" dirty="0" smtClean="0">
                <a:solidFill>
                  <a:srgbClr val="000000"/>
                </a:solidFill>
                <a:latin typeface="Arial" pitchFamily="22" charset="0"/>
              </a:rPr>
              <a:t>combination</a:t>
            </a:r>
          </a:p>
          <a:p>
            <a:pPr defTabSz="935038">
              <a:lnSpc>
                <a:spcPts val="1800"/>
              </a:lnSpc>
              <a:spcBef>
                <a:spcPts val="600"/>
              </a:spcBef>
            </a:pPr>
            <a:r>
              <a:rPr lang="en-US" sz="1400" dirty="0" smtClean="0">
                <a:solidFill>
                  <a:srgbClr val="000000"/>
                </a:solidFill>
                <a:latin typeface="Arial" pitchFamily="22" charset="0"/>
              </a:rPr>
              <a:t>Ribavirin (RBV):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 (1000 </a:t>
            </a:r>
            <a:r>
              <a:rPr lang="en-US" sz="1400" dirty="0">
                <a:solidFill>
                  <a:srgbClr val="000000"/>
                </a:solidFill>
                <a:latin typeface="Arial" pitchFamily="22" charset="0"/>
              </a:rPr>
              <a:t>mg/day if &lt; 75kg or 1200 mg/day if ≥ </a:t>
            </a:r>
            <a:r>
              <a:rPr lang="en-US" sz="1400" dirty="0" smtClean="0">
                <a:solidFill>
                  <a:srgbClr val="000000"/>
                </a:solidFill>
                <a:latin typeface="Arial" pitchFamily="22" charset="0"/>
              </a:rPr>
              <a:t>75kg)</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40840570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Muir A, et al. JAMA 2015;313:1736-44.</a:t>
            </a:r>
            <a:endParaRPr lang="en-US" dirty="0">
              <a:latin typeface="Arial" pitchFamily="22" charset="0"/>
            </a:endParaRPr>
          </a:p>
        </p:txBody>
      </p:sp>
      <p:sp>
        <p:nvSpPr>
          <p:cNvPr id="2" name="Title 1"/>
          <p:cNvSpPr>
            <a:spLocks noGrp="1"/>
          </p:cNvSpPr>
          <p:nvPr>
            <p:ph type="title"/>
          </p:nvPr>
        </p:nvSpPr>
        <p:spPr/>
        <p:txBody>
          <a:bodyPr>
            <a:noAutofit/>
          </a:bodyPr>
          <a:lstStyle/>
          <a:p>
            <a:r>
              <a:rPr lang="en-US" sz="2400" dirty="0" err="1" smtClean="0">
                <a:solidFill>
                  <a:schemeClr val="accent5">
                    <a:lumMod val="20000"/>
                    <a:lumOff val="80000"/>
                  </a:schemeClr>
                </a:solidFill>
              </a:rPr>
              <a:t>Daclatasvir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Asunaprevir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Beclabuvir</a:t>
            </a:r>
            <a:r>
              <a:rPr lang="en-US" sz="2400" dirty="0" smtClean="0">
                <a:solidFill>
                  <a:schemeClr val="accent5">
                    <a:lumMod val="20000"/>
                    <a:lumOff val="80000"/>
                  </a:schemeClr>
                </a:solidFill>
              </a:rPr>
              <a:t> </a:t>
            </a:r>
            <a:r>
              <a:rPr lang="en-US" sz="2400" dirty="0">
                <a:solidFill>
                  <a:schemeClr val="accent5">
                    <a:lumMod val="20000"/>
                    <a:lumOff val="80000"/>
                  </a:schemeClr>
                </a:solidFill>
              </a:rPr>
              <a:t>+/- RBV for HCV GT 1</a:t>
            </a:r>
            <a:r>
              <a:rPr lang="en-US" sz="2400" dirty="0"/>
              <a:t/>
            </a:r>
            <a:br>
              <a:rPr lang="en-US" sz="2400" dirty="0"/>
            </a:br>
            <a:r>
              <a:rPr lang="en-US" sz="2400" dirty="0"/>
              <a:t>UNITY-2 Trial: </a:t>
            </a:r>
            <a:r>
              <a:rPr lang="en-US" sz="2400" dirty="0" smtClean="0"/>
              <a:t>Patient Characteristics</a:t>
            </a:r>
            <a:endParaRPr lang="en-US" sz="2400" dirty="0"/>
          </a:p>
        </p:txBody>
      </p:sp>
      <p:graphicFrame>
        <p:nvGraphicFramePr>
          <p:cNvPr id="8" name="Content Placeholder 6"/>
          <p:cNvGraphicFramePr>
            <a:graphicFrameLocks/>
          </p:cNvGraphicFramePr>
          <p:nvPr>
            <p:extLst>
              <p:ext uri="{D42A27DB-BD31-4B8C-83A1-F6EECF244321}">
                <p14:modId xmlns:p14="http://schemas.microsoft.com/office/powerpoint/2010/main" val="1590533511"/>
              </p:ext>
            </p:extLst>
          </p:nvPr>
        </p:nvGraphicFramePr>
        <p:xfrm>
          <a:off x="314325" y="1337352"/>
          <a:ext cx="8515351" cy="5063448"/>
        </p:xfrm>
        <a:graphic>
          <a:graphicData uri="http://schemas.openxmlformats.org/drawingml/2006/table">
            <a:tbl>
              <a:tblPr firstRow="1" bandRow="1">
                <a:tableStyleId>{5C22544A-7EE6-4342-B048-85BDC9FD1C3A}</a:tableStyleId>
              </a:tblPr>
              <a:tblGrid>
                <a:gridCol w="2733675"/>
                <a:gridCol w="2890838"/>
                <a:gridCol w="2890838"/>
              </a:tblGrid>
              <a:tr h="410168">
                <a:tc rowSpan="2">
                  <a:txBody>
                    <a:bodyPr/>
                    <a:lstStyle/>
                    <a:p>
                      <a:r>
                        <a:rPr lang="en-US" sz="1500" dirty="0" smtClean="0">
                          <a:solidFill>
                            <a:srgbClr val="FFFFFF"/>
                          </a:solidFill>
                        </a:rPr>
                        <a:t>Characteristic</a:t>
                      </a:r>
                      <a:endParaRPr lang="en-US" sz="1500" dirty="0">
                        <a:solidFill>
                          <a:srgbClr val="FFFFFF"/>
                        </a:solidFill>
                      </a:endParaRPr>
                    </a:p>
                  </a:txBody>
                  <a:tcPr anchor="ctr">
                    <a:lnB w="38100" cap="flat" cmpd="sng" algn="ctr">
                      <a:solidFill>
                        <a:srgbClr val="FFFFFF"/>
                      </a:solidFill>
                      <a:prstDash val="solid"/>
                      <a:round/>
                      <a:headEnd type="none" w="med" len="med"/>
                      <a:tailEnd type="none" w="med" len="med"/>
                    </a:lnB>
                    <a:solidFill>
                      <a:srgbClr val="404040"/>
                    </a:solidFill>
                  </a:tcPr>
                </a:tc>
                <a:tc gridSpan="2">
                  <a:txBody>
                    <a:bodyPr/>
                    <a:lstStyle/>
                    <a:p>
                      <a:pPr algn="ctr"/>
                      <a:r>
                        <a:rPr lang="en-US" sz="1500" dirty="0" smtClean="0"/>
                        <a:t>Treatment-Naive</a:t>
                      </a:r>
                      <a:endParaRPr lang="en-US" sz="1500" dirty="0"/>
                    </a:p>
                  </a:txBody>
                  <a:tcPr>
                    <a:lnB w="12700" cap="flat" cmpd="sng" algn="ctr">
                      <a:solidFill>
                        <a:prstClr val="white"/>
                      </a:solidFill>
                      <a:prstDash val="solid"/>
                      <a:round/>
                      <a:headEnd type="none" w="med" len="med"/>
                      <a:tailEnd type="none" w="med" len="med"/>
                    </a:lnB>
                    <a:solidFill>
                      <a:schemeClr val="accent2"/>
                    </a:solidFill>
                  </a:tcPr>
                </a:tc>
                <a:tc hMerge="1">
                  <a:txBody>
                    <a:bodyPr/>
                    <a:lstStyle/>
                    <a:p>
                      <a:pPr algn="ctr"/>
                      <a:endParaRPr lang="en-US" sz="1500" dirty="0"/>
                    </a:p>
                  </a:txBody>
                  <a:tcPr>
                    <a:solidFill>
                      <a:srgbClr val="064A6B"/>
                    </a:solidFill>
                  </a:tcPr>
                </a:tc>
              </a:tr>
              <a:tr h="447040">
                <a:tc vMerge="1">
                  <a:txBody>
                    <a:bodyPr/>
                    <a:lstStyle/>
                    <a:p>
                      <a:endParaRPr lang="en-US" sz="1500" dirty="0">
                        <a:solidFill>
                          <a:srgbClr val="FFFFFF"/>
                        </a:solidFill>
                      </a:endParaRPr>
                    </a:p>
                  </a:txBody>
                  <a:tcPr>
                    <a:solidFill>
                      <a:srgbClr val="404040"/>
                    </a:solidFill>
                  </a:tcPr>
                </a:tc>
                <a:tc>
                  <a:txBody>
                    <a:bodyPr/>
                    <a:lstStyle/>
                    <a:p>
                      <a:pPr algn="ctr"/>
                      <a:r>
                        <a:rPr lang="en-US" sz="1500" dirty="0" smtClean="0">
                          <a:solidFill>
                            <a:schemeClr val="bg1"/>
                          </a:solidFill>
                        </a:rPr>
                        <a:t>DCV-ASV-BCV</a:t>
                      </a:r>
                      <a:r>
                        <a:rPr lang="en-US" sz="1500" baseline="0" dirty="0" smtClean="0">
                          <a:solidFill>
                            <a:schemeClr val="bg1"/>
                          </a:solidFill>
                        </a:rPr>
                        <a:t> + RBV</a:t>
                      </a:r>
                    </a:p>
                    <a:p>
                      <a:pPr algn="ctr"/>
                      <a:r>
                        <a:rPr lang="en-US" sz="1500" b="0" dirty="0" smtClean="0">
                          <a:solidFill>
                            <a:schemeClr val="bg1"/>
                          </a:solidFill>
                        </a:rPr>
                        <a:t>(n=55)</a:t>
                      </a:r>
                      <a:endParaRPr lang="en-US" sz="1500" dirty="0">
                        <a:solidFill>
                          <a:schemeClr val="bg1"/>
                        </a:solidFill>
                      </a:endParaRPr>
                    </a:p>
                  </a:txBody>
                  <a:tcPr>
                    <a:lnL w="12700" cap="flat" cmpd="sng" algn="ctr">
                      <a:solidFill>
                        <a:prstClr val="white"/>
                      </a:solidFill>
                      <a:prstDash val="solid"/>
                      <a:round/>
                      <a:headEnd type="none" w="med" len="med"/>
                      <a:tailEnd type="none" w="med" len="med"/>
                    </a:lnL>
                    <a:lnT w="1270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64A6B"/>
                    </a:solidFill>
                  </a:tcPr>
                </a:tc>
                <a:tc>
                  <a:txBody>
                    <a:bodyPr/>
                    <a:lstStyle/>
                    <a:p>
                      <a:pPr algn="ctr"/>
                      <a:r>
                        <a:rPr lang="en-US" sz="1500" dirty="0" smtClean="0">
                          <a:solidFill>
                            <a:schemeClr val="bg1"/>
                          </a:solidFill>
                        </a:rPr>
                        <a:t>DCV-ASV-BCV</a:t>
                      </a:r>
                      <a:r>
                        <a:rPr lang="en-US" sz="1500" baseline="0" dirty="0" smtClean="0">
                          <a:solidFill>
                            <a:schemeClr val="bg1"/>
                          </a:solidFill>
                        </a:rPr>
                        <a:t> + Placebo</a:t>
                      </a:r>
                    </a:p>
                    <a:p>
                      <a:pPr algn="ctr"/>
                      <a:r>
                        <a:rPr lang="en-US" sz="1500" b="0" dirty="0" smtClean="0">
                          <a:solidFill>
                            <a:schemeClr val="bg1"/>
                          </a:solidFill>
                        </a:rPr>
                        <a:t>(n=57)</a:t>
                      </a:r>
                      <a:endParaRPr lang="en-US" sz="1500" dirty="0">
                        <a:solidFill>
                          <a:schemeClr val="bg1"/>
                        </a:solidFill>
                      </a:endParaRPr>
                    </a:p>
                  </a:txBody>
                  <a:tcPr>
                    <a:lnT w="1270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64A6B"/>
                    </a:solidFill>
                  </a:tcPr>
                </a:tc>
              </a:tr>
              <a:tr h="381000">
                <a:tc>
                  <a:txBody>
                    <a:bodyPr/>
                    <a:lstStyle/>
                    <a:p>
                      <a:pPr>
                        <a:lnSpc>
                          <a:spcPct val="100000"/>
                        </a:lnSpc>
                        <a:spcBef>
                          <a:spcPts val="0"/>
                        </a:spcBef>
                        <a:spcAft>
                          <a:spcPts val="0"/>
                        </a:spcAft>
                      </a:pPr>
                      <a:r>
                        <a:rPr lang="en-US" sz="1500" dirty="0" smtClean="0"/>
                        <a:t>Male</a:t>
                      </a:r>
                      <a:endParaRPr lang="en-US" sz="1500" dirty="0"/>
                    </a:p>
                  </a:txBody>
                  <a:tcPr anchor="ctr">
                    <a:lnT w="38100" cap="flat" cmpd="sng" algn="ctr">
                      <a:solidFill>
                        <a:srgbClr val="FFFFFF"/>
                      </a:solidFill>
                      <a:prstDash val="solid"/>
                      <a:round/>
                      <a:headEnd type="none" w="med" len="med"/>
                      <a:tailEnd type="none" w="med" len="med"/>
                    </a:lnT>
                  </a:tcPr>
                </a:tc>
                <a:tc>
                  <a:txBody>
                    <a:bodyPr/>
                    <a:lstStyle/>
                    <a:p>
                      <a:pPr algn="ctr">
                        <a:lnSpc>
                          <a:spcPct val="100000"/>
                        </a:lnSpc>
                        <a:spcBef>
                          <a:spcPts val="0"/>
                        </a:spcBef>
                        <a:spcAft>
                          <a:spcPts val="0"/>
                        </a:spcAft>
                      </a:pPr>
                      <a:r>
                        <a:rPr lang="en-US" sz="1500" dirty="0" smtClean="0"/>
                        <a:t>35 (64%)</a:t>
                      </a:r>
                      <a:endParaRPr lang="en-US" sz="1500" dirty="0"/>
                    </a:p>
                  </a:txBody>
                  <a:tcPr anchor="ctr">
                    <a:lnT w="38100" cap="flat" cmpd="sng" algn="ctr">
                      <a:solidFill>
                        <a:srgbClr val="FFFFFF"/>
                      </a:solidFill>
                      <a:prstDash val="solid"/>
                      <a:round/>
                      <a:headEnd type="none" w="med" len="med"/>
                      <a:tailEnd type="none" w="med" len="med"/>
                    </a:lnT>
                  </a:tcPr>
                </a:tc>
                <a:tc>
                  <a:txBody>
                    <a:bodyPr/>
                    <a:lstStyle/>
                    <a:p>
                      <a:pPr algn="ctr">
                        <a:lnSpc>
                          <a:spcPct val="100000"/>
                        </a:lnSpc>
                        <a:spcBef>
                          <a:spcPts val="0"/>
                        </a:spcBef>
                        <a:spcAft>
                          <a:spcPts val="0"/>
                        </a:spcAft>
                      </a:pPr>
                      <a:r>
                        <a:rPr lang="en-US" sz="1500" dirty="0" smtClean="0"/>
                        <a:t>39 (68%)</a:t>
                      </a:r>
                      <a:endParaRPr lang="en-US" sz="1500" dirty="0"/>
                    </a:p>
                  </a:txBody>
                  <a:tcPr anchor="ctr">
                    <a:lnT w="38100" cap="flat" cmpd="sng" algn="ctr">
                      <a:solidFill>
                        <a:srgbClr val="FFFFFF"/>
                      </a:solidFill>
                      <a:prstDash val="solid"/>
                      <a:round/>
                      <a:headEnd type="none" w="med" len="med"/>
                      <a:tailEnd type="none" w="med" len="med"/>
                    </a:lnT>
                  </a:tcPr>
                </a:tc>
              </a:tr>
              <a:tr h="370840">
                <a:tc>
                  <a:txBody>
                    <a:bodyPr/>
                    <a:lstStyle/>
                    <a:p>
                      <a:pPr>
                        <a:lnSpc>
                          <a:spcPct val="100000"/>
                        </a:lnSpc>
                        <a:spcBef>
                          <a:spcPts val="0"/>
                        </a:spcBef>
                        <a:spcAft>
                          <a:spcPts val="0"/>
                        </a:spcAft>
                      </a:pPr>
                      <a:r>
                        <a:rPr lang="en-US" sz="1500" dirty="0" smtClean="0"/>
                        <a:t>Median age, years (range)</a:t>
                      </a:r>
                      <a:endParaRPr lang="en-US" sz="1500" dirty="0"/>
                    </a:p>
                  </a:txBody>
                  <a:tcPr anchor="ctr"/>
                </a:tc>
                <a:tc>
                  <a:txBody>
                    <a:bodyPr/>
                    <a:lstStyle/>
                    <a:p>
                      <a:pPr algn="ctr">
                        <a:lnSpc>
                          <a:spcPct val="100000"/>
                        </a:lnSpc>
                        <a:spcBef>
                          <a:spcPts val="0"/>
                        </a:spcBef>
                        <a:spcAft>
                          <a:spcPts val="0"/>
                        </a:spcAft>
                      </a:pPr>
                      <a:r>
                        <a:rPr lang="en-US" sz="1500" dirty="0" smtClean="0"/>
                        <a:t>59 (35-73)</a:t>
                      </a:r>
                      <a:endParaRPr lang="en-US" sz="1500" dirty="0"/>
                    </a:p>
                  </a:txBody>
                  <a:tcPr anchor="ctr"/>
                </a:tc>
                <a:tc>
                  <a:txBody>
                    <a:bodyPr/>
                    <a:lstStyle/>
                    <a:p>
                      <a:pPr algn="ctr">
                        <a:lnSpc>
                          <a:spcPct val="100000"/>
                        </a:lnSpc>
                        <a:spcBef>
                          <a:spcPts val="0"/>
                        </a:spcBef>
                        <a:spcAft>
                          <a:spcPts val="0"/>
                        </a:spcAft>
                      </a:pPr>
                      <a:r>
                        <a:rPr lang="en-US" sz="1500" dirty="0" smtClean="0"/>
                        <a:t>57 (22-69)</a:t>
                      </a:r>
                      <a:endParaRPr lang="en-US" sz="1500" dirty="0"/>
                    </a:p>
                  </a:txBody>
                  <a:tcPr anchor="ctr"/>
                </a:tc>
              </a:tr>
              <a:tr h="370840">
                <a:tc>
                  <a:txBody>
                    <a:bodyPr/>
                    <a:lstStyle/>
                    <a:p>
                      <a:pPr>
                        <a:lnSpc>
                          <a:spcPct val="100000"/>
                        </a:lnSpc>
                        <a:spcBef>
                          <a:spcPts val="0"/>
                        </a:spcBef>
                        <a:spcAft>
                          <a:spcPts val="0"/>
                        </a:spcAft>
                      </a:pPr>
                      <a:r>
                        <a:rPr lang="en-US" sz="1500" dirty="0" smtClean="0"/>
                        <a:t>Race</a:t>
                      </a:r>
                    </a:p>
                    <a:p>
                      <a:pPr marL="228600" indent="0">
                        <a:lnSpc>
                          <a:spcPct val="100000"/>
                        </a:lnSpc>
                        <a:spcBef>
                          <a:spcPts val="0"/>
                        </a:spcBef>
                        <a:spcAft>
                          <a:spcPts val="0"/>
                        </a:spcAft>
                      </a:pPr>
                      <a:r>
                        <a:rPr lang="en-US" sz="1500" dirty="0" smtClean="0"/>
                        <a:t>White</a:t>
                      </a:r>
                    </a:p>
                    <a:p>
                      <a:pPr marL="228600" indent="0">
                        <a:lnSpc>
                          <a:spcPct val="100000"/>
                        </a:lnSpc>
                        <a:spcBef>
                          <a:spcPts val="0"/>
                        </a:spcBef>
                        <a:spcAft>
                          <a:spcPts val="0"/>
                        </a:spcAft>
                      </a:pPr>
                      <a:r>
                        <a:rPr lang="en-US" sz="1500" dirty="0" smtClean="0"/>
                        <a:t>Black</a:t>
                      </a:r>
                    </a:p>
                    <a:p>
                      <a:pPr marL="228600" indent="0">
                        <a:lnSpc>
                          <a:spcPct val="100000"/>
                        </a:lnSpc>
                        <a:spcBef>
                          <a:spcPts val="0"/>
                        </a:spcBef>
                        <a:spcAft>
                          <a:spcPts val="0"/>
                        </a:spcAft>
                      </a:pPr>
                      <a:r>
                        <a:rPr lang="en-US" sz="1500" dirty="0" smtClean="0"/>
                        <a:t>Asian</a:t>
                      </a:r>
                      <a:endParaRPr lang="en-US" sz="1500" dirty="0"/>
                    </a:p>
                  </a:txBody>
                  <a:tcPr anchor="ctr"/>
                </a:tc>
                <a:tc>
                  <a:txBody>
                    <a:bodyPr/>
                    <a:lstStyle/>
                    <a:p>
                      <a:pPr algn="ctr">
                        <a:lnSpc>
                          <a:spcPct val="100000"/>
                        </a:lnSpc>
                        <a:spcBef>
                          <a:spcPts val="0"/>
                        </a:spcBef>
                        <a:spcAft>
                          <a:spcPts val="0"/>
                        </a:spcAft>
                      </a:pPr>
                      <a:endParaRPr lang="en-US" sz="1500" dirty="0" smtClean="0"/>
                    </a:p>
                    <a:p>
                      <a:pPr algn="ctr">
                        <a:lnSpc>
                          <a:spcPct val="100000"/>
                        </a:lnSpc>
                        <a:spcBef>
                          <a:spcPts val="0"/>
                        </a:spcBef>
                        <a:spcAft>
                          <a:spcPts val="0"/>
                        </a:spcAft>
                      </a:pPr>
                      <a:r>
                        <a:rPr lang="en-US" sz="1500" dirty="0" smtClean="0"/>
                        <a:t>46 (84%)</a:t>
                      </a:r>
                    </a:p>
                    <a:p>
                      <a:pPr algn="ctr">
                        <a:lnSpc>
                          <a:spcPct val="100000"/>
                        </a:lnSpc>
                        <a:spcBef>
                          <a:spcPts val="0"/>
                        </a:spcBef>
                        <a:spcAft>
                          <a:spcPts val="0"/>
                        </a:spcAft>
                      </a:pPr>
                      <a:r>
                        <a:rPr lang="en-US" sz="1500" dirty="0" smtClean="0"/>
                        <a:t>6 (11%)</a:t>
                      </a:r>
                    </a:p>
                    <a:p>
                      <a:pPr algn="ctr">
                        <a:lnSpc>
                          <a:spcPct val="100000"/>
                        </a:lnSpc>
                        <a:spcBef>
                          <a:spcPts val="0"/>
                        </a:spcBef>
                        <a:spcAft>
                          <a:spcPts val="0"/>
                        </a:spcAft>
                      </a:pPr>
                      <a:r>
                        <a:rPr lang="en-US" sz="1500" dirty="0" smtClean="0"/>
                        <a:t>1 (2%)</a:t>
                      </a:r>
                      <a:endParaRPr lang="en-US" sz="1500" dirty="0"/>
                    </a:p>
                  </a:txBody>
                  <a:tcPr anchor="ctr"/>
                </a:tc>
                <a:tc>
                  <a:txBody>
                    <a:bodyPr/>
                    <a:lstStyle/>
                    <a:p>
                      <a:pPr algn="ctr">
                        <a:lnSpc>
                          <a:spcPct val="100000"/>
                        </a:lnSpc>
                        <a:spcBef>
                          <a:spcPts val="0"/>
                        </a:spcBef>
                        <a:spcAft>
                          <a:spcPts val="0"/>
                        </a:spcAft>
                      </a:pPr>
                      <a:endParaRPr lang="en-US" sz="1500" dirty="0" smtClean="0"/>
                    </a:p>
                    <a:p>
                      <a:pPr algn="ctr">
                        <a:lnSpc>
                          <a:spcPct val="100000"/>
                        </a:lnSpc>
                        <a:spcBef>
                          <a:spcPts val="0"/>
                        </a:spcBef>
                        <a:spcAft>
                          <a:spcPts val="0"/>
                        </a:spcAft>
                      </a:pPr>
                      <a:r>
                        <a:rPr lang="en-US" sz="1500" dirty="0" smtClean="0"/>
                        <a:t>49 (88%)</a:t>
                      </a:r>
                    </a:p>
                    <a:p>
                      <a:pPr algn="ctr">
                        <a:lnSpc>
                          <a:spcPct val="100000"/>
                        </a:lnSpc>
                        <a:spcBef>
                          <a:spcPts val="0"/>
                        </a:spcBef>
                        <a:spcAft>
                          <a:spcPts val="0"/>
                        </a:spcAft>
                      </a:pPr>
                      <a:r>
                        <a:rPr lang="en-US" sz="1500" dirty="0" smtClean="0"/>
                        <a:t>6 (7%)</a:t>
                      </a:r>
                    </a:p>
                    <a:p>
                      <a:pPr algn="ctr">
                        <a:lnSpc>
                          <a:spcPct val="100000"/>
                        </a:lnSpc>
                        <a:spcBef>
                          <a:spcPts val="0"/>
                        </a:spcBef>
                        <a:spcAft>
                          <a:spcPts val="0"/>
                        </a:spcAft>
                      </a:pPr>
                      <a:r>
                        <a:rPr lang="en-US" sz="1500" dirty="0" smtClean="0"/>
                        <a:t>0 </a:t>
                      </a:r>
                      <a:endParaRPr lang="en-US" sz="1500" dirty="0"/>
                    </a:p>
                  </a:txBody>
                  <a:tcPr anchor="ctr"/>
                </a:tc>
              </a:tr>
              <a:tr h="370840">
                <a:tc>
                  <a:txBody>
                    <a:bodyPr/>
                    <a:lstStyle/>
                    <a:p>
                      <a:pPr>
                        <a:lnSpc>
                          <a:spcPct val="100000"/>
                        </a:lnSpc>
                        <a:spcBef>
                          <a:spcPts val="0"/>
                        </a:spcBef>
                        <a:spcAft>
                          <a:spcPts val="0"/>
                        </a:spcAft>
                      </a:pPr>
                      <a:r>
                        <a:rPr lang="en-US" sz="1500" dirty="0" smtClean="0"/>
                        <a:t>HCV RNA ≥800,000</a:t>
                      </a:r>
                      <a:r>
                        <a:rPr lang="en-US" sz="1500" baseline="0" dirty="0" smtClean="0"/>
                        <a:t> IU/ml</a:t>
                      </a:r>
                      <a:endParaRPr lang="en-US" sz="1500" dirty="0"/>
                    </a:p>
                  </a:txBody>
                  <a:tcPr anchor="ctr"/>
                </a:tc>
                <a:tc>
                  <a:txBody>
                    <a:bodyPr/>
                    <a:lstStyle/>
                    <a:p>
                      <a:pPr algn="ctr">
                        <a:lnSpc>
                          <a:spcPct val="100000"/>
                        </a:lnSpc>
                        <a:spcBef>
                          <a:spcPts val="0"/>
                        </a:spcBef>
                        <a:spcAft>
                          <a:spcPts val="0"/>
                        </a:spcAft>
                      </a:pPr>
                      <a:r>
                        <a:rPr lang="en-US" sz="1500" dirty="0" smtClean="0"/>
                        <a:t>41 (75%)</a:t>
                      </a:r>
                      <a:endParaRPr lang="en-US" sz="1500" dirty="0"/>
                    </a:p>
                  </a:txBody>
                  <a:tcPr anchor="ctr"/>
                </a:tc>
                <a:tc>
                  <a:txBody>
                    <a:bodyPr/>
                    <a:lstStyle/>
                    <a:p>
                      <a:pPr algn="ctr">
                        <a:lnSpc>
                          <a:spcPct val="100000"/>
                        </a:lnSpc>
                        <a:spcBef>
                          <a:spcPts val="0"/>
                        </a:spcBef>
                        <a:spcAft>
                          <a:spcPts val="0"/>
                        </a:spcAft>
                      </a:pPr>
                      <a:r>
                        <a:rPr lang="en-US" sz="1500" dirty="0" smtClean="0"/>
                        <a:t>93 (90%)</a:t>
                      </a:r>
                      <a:endParaRPr lang="en-US" sz="1500" dirty="0"/>
                    </a:p>
                  </a:txBody>
                  <a:tcPr anchor="ctr"/>
                </a:tc>
              </a:tr>
              <a:tr h="370840">
                <a:tc>
                  <a:txBody>
                    <a:bodyPr/>
                    <a:lstStyle/>
                    <a:p>
                      <a:pPr>
                        <a:lnSpc>
                          <a:spcPct val="100000"/>
                        </a:lnSpc>
                        <a:spcBef>
                          <a:spcPts val="0"/>
                        </a:spcBef>
                        <a:spcAft>
                          <a:spcPts val="0"/>
                        </a:spcAft>
                      </a:pPr>
                      <a:r>
                        <a:rPr lang="en-US" sz="1500" dirty="0" smtClean="0"/>
                        <a:t>HCV subtype</a:t>
                      </a:r>
                      <a:r>
                        <a:rPr lang="en-US" sz="1500" baseline="0" dirty="0" smtClean="0"/>
                        <a:t> 1A</a:t>
                      </a:r>
                      <a:endParaRPr lang="en-US" sz="1500" dirty="0"/>
                    </a:p>
                  </a:txBody>
                  <a:tcPr anchor="ctr"/>
                </a:tc>
                <a:tc>
                  <a:txBody>
                    <a:bodyPr/>
                    <a:lstStyle/>
                    <a:p>
                      <a:pPr marL="0" indent="0" algn="ctr">
                        <a:lnSpc>
                          <a:spcPct val="100000"/>
                        </a:lnSpc>
                        <a:spcBef>
                          <a:spcPts val="0"/>
                        </a:spcBef>
                        <a:spcAft>
                          <a:spcPts val="0"/>
                        </a:spcAft>
                      </a:pPr>
                      <a:r>
                        <a:rPr lang="en-US" sz="1500" dirty="0" smtClean="0"/>
                        <a:t>39 (71%)</a:t>
                      </a:r>
                      <a:endParaRPr lang="en-US" sz="1500" dirty="0"/>
                    </a:p>
                  </a:txBody>
                  <a:tcPr anchor="ctr"/>
                </a:tc>
                <a:tc>
                  <a:txBody>
                    <a:bodyPr/>
                    <a:lstStyle/>
                    <a:p>
                      <a:pPr algn="ctr">
                        <a:lnSpc>
                          <a:spcPct val="100000"/>
                        </a:lnSpc>
                        <a:spcBef>
                          <a:spcPts val="0"/>
                        </a:spcBef>
                        <a:spcAft>
                          <a:spcPts val="0"/>
                        </a:spcAft>
                      </a:pPr>
                      <a:r>
                        <a:rPr lang="en-US" sz="1500" dirty="0" smtClean="0"/>
                        <a:t>75 (73%)</a:t>
                      </a:r>
                      <a:endParaRPr lang="en-US" sz="1500" dirty="0"/>
                    </a:p>
                  </a:txBody>
                  <a:tcPr anchor="ctr"/>
                </a:tc>
              </a:tr>
              <a:tr h="370840">
                <a:tc>
                  <a:txBody>
                    <a:bodyPr/>
                    <a:lstStyle/>
                    <a:p>
                      <a:pPr>
                        <a:lnSpc>
                          <a:spcPct val="100000"/>
                        </a:lnSpc>
                        <a:spcBef>
                          <a:spcPts val="0"/>
                        </a:spcBef>
                        <a:spcAft>
                          <a:spcPts val="0"/>
                        </a:spcAft>
                      </a:pPr>
                      <a:r>
                        <a:rPr lang="en-US" sz="1500" i="1" dirty="0" smtClean="0"/>
                        <a:t>IL28B</a:t>
                      </a:r>
                      <a:r>
                        <a:rPr lang="en-US" sz="1500" i="0" baseline="0" dirty="0" smtClean="0"/>
                        <a:t> non-CC genotype</a:t>
                      </a:r>
                      <a:endParaRPr lang="en-US" sz="1500" i="1" dirty="0"/>
                    </a:p>
                  </a:txBody>
                  <a:tcPr anchor="ctr"/>
                </a:tc>
                <a:tc>
                  <a:txBody>
                    <a:bodyPr/>
                    <a:lstStyle/>
                    <a:p>
                      <a:pPr marL="0" indent="0" algn="ctr">
                        <a:lnSpc>
                          <a:spcPct val="100000"/>
                        </a:lnSpc>
                        <a:spcBef>
                          <a:spcPts val="0"/>
                        </a:spcBef>
                        <a:spcAft>
                          <a:spcPts val="0"/>
                        </a:spcAft>
                      </a:pPr>
                      <a:r>
                        <a:rPr lang="en-US" sz="1500" dirty="0" smtClean="0"/>
                        <a:t>37 (67%)</a:t>
                      </a:r>
                      <a:endParaRPr lang="en-US" sz="1500" dirty="0"/>
                    </a:p>
                  </a:txBody>
                  <a:tcPr anchor="ctr"/>
                </a:tc>
                <a:tc>
                  <a:txBody>
                    <a:bodyPr/>
                    <a:lstStyle/>
                    <a:p>
                      <a:pPr algn="ctr">
                        <a:lnSpc>
                          <a:spcPct val="100000"/>
                        </a:lnSpc>
                        <a:spcBef>
                          <a:spcPts val="0"/>
                        </a:spcBef>
                        <a:spcAft>
                          <a:spcPts val="0"/>
                        </a:spcAft>
                      </a:pPr>
                      <a:r>
                        <a:rPr lang="en-US" sz="1500" dirty="0" smtClean="0"/>
                        <a:t>43 (75%)</a:t>
                      </a:r>
                      <a:endParaRPr lang="en-US" sz="1500" dirty="0"/>
                    </a:p>
                  </a:txBody>
                  <a:tcPr anchor="ctr"/>
                </a:tc>
              </a:tr>
              <a:tr h="370840">
                <a:tc>
                  <a:txBody>
                    <a:bodyPr/>
                    <a:lstStyle/>
                    <a:p>
                      <a:pPr>
                        <a:lnSpc>
                          <a:spcPct val="100000"/>
                        </a:lnSpc>
                        <a:spcBef>
                          <a:spcPts val="0"/>
                        </a:spcBef>
                        <a:spcAft>
                          <a:spcPts val="0"/>
                        </a:spcAft>
                      </a:pPr>
                      <a:r>
                        <a:rPr lang="en-US" sz="1500" dirty="0" smtClean="0"/>
                        <a:t>Platelets x 10</a:t>
                      </a:r>
                      <a:r>
                        <a:rPr lang="en-US" sz="1500" baseline="30000" dirty="0" smtClean="0"/>
                        <a:t>3</a:t>
                      </a:r>
                      <a:r>
                        <a:rPr lang="en-US" sz="1500" dirty="0" smtClean="0"/>
                        <a:t>/</a:t>
                      </a:r>
                      <a:r>
                        <a:rPr lang="en-US" sz="1500" dirty="0" err="1" smtClean="0"/>
                        <a:t>μl</a:t>
                      </a:r>
                      <a:endParaRPr lang="en-US" sz="1500" dirty="0" smtClean="0"/>
                    </a:p>
                    <a:p>
                      <a:pPr marL="228600" indent="0">
                        <a:lnSpc>
                          <a:spcPct val="100000"/>
                        </a:lnSpc>
                        <a:spcBef>
                          <a:spcPts val="0"/>
                        </a:spcBef>
                        <a:spcAft>
                          <a:spcPts val="0"/>
                        </a:spcAft>
                      </a:pPr>
                      <a:r>
                        <a:rPr lang="en-US" sz="1500" dirty="0" smtClean="0"/>
                        <a:t>≥125</a:t>
                      </a:r>
                    </a:p>
                    <a:p>
                      <a:pPr marL="228600" indent="0">
                        <a:lnSpc>
                          <a:spcPct val="100000"/>
                        </a:lnSpc>
                        <a:spcBef>
                          <a:spcPts val="0"/>
                        </a:spcBef>
                        <a:spcAft>
                          <a:spcPts val="0"/>
                        </a:spcAft>
                      </a:pPr>
                      <a:r>
                        <a:rPr lang="en-US" sz="1500" dirty="0" smtClean="0"/>
                        <a:t>100-&lt;125</a:t>
                      </a:r>
                      <a:endParaRPr lang="en-US" sz="1500" baseline="0" dirty="0" smtClean="0"/>
                    </a:p>
                    <a:p>
                      <a:pPr marL="228600" indent="0">
                        <a:lnSpc>
                          <a:spcPct val="100000"/>
                        </a:lnSpc>
                        <a:spcBef>
                          <a:spcPts val="0"/>
                        </a:spcBef>
                        <a:spcAft>
                          <a:spcPts val="0"/>
                        </a:spcAft>
                      </a:pPr>
                      <a:r>
                        <a:rPr lang="en-US" sz="1500" baseline="0" dirty="0" smtClean="0"/>
                        <a:t>50-&lt;100</a:t>
                      </a:r>
                    </a:p>
                    <a:p>
                      <a:pPr marL="228600" indent="0">
                        <a:lnSpc>
                          <a:spcPct val="100000"/>
                        </a:lnSpc>
                        <a:spcBef>
                          <a:spcPts val="0"/>
                        </a:spcBef>
                        <a:spcAft>
                          <a:spcPts val="0"/>
                        </a:spcAft>
                      </a:pPr>
                      <a:r>
                        <a:rPr lang="en-US" sz="1500" baseline="0" dirty="0" smtClean="0"/>
                        <a:t>25-&lt;50</a:t>
                      </a:r>
                      <a:endParaRPr lang="en-US" sz="1500" dirty="0"/>
                    </a:p>
                  </a:txBody>
                  <a:tcPr anchor="ctr"/>
                </a:tc>
                <a:tc>
                  <a:txBody>
                    <a:bodyPr/>
                    <a:lstStyle/>
                    <a:p>
                      <a:pPr algn="ctr">
                        <a:lnSpc>
                          <a:spcPct val="100000"/>
                        </a:lnSpc>
                        <a:spcBef>
                          <a:spcPts val="0"/>
                        </a:spcBef>
                        <a:spcAft>
                          <a:spcPts val="0"/>
                        </a:spcAft>
                      </a:pPr>
                      <a:endParaRPr lang="en-US" sz="1500" dirty="0" smtClean="0"/>
                    </a:p>
                    <a:p>
                      <a:pPr algn="ctr">
                        <a:lnSpc>
                          <a:spcPct val="100000"/>
                        </a:lnSpc>
                        <a:spcBef>
                          <a:spcPts val="0"/>
                        </a:spcBef>
                        <a:spcAft>
                          <a:spcPts val="0"/>
                        </a:spcAft>
                      </a:pPr>
                      <a:r>
                        <a:rPr lang="en-US" sz="1500" dirty="0" smtClean="0"/>
                        <a:t>28 (51%)</a:t>
                      </a:r>
                    </a:p>
                    <a:p>
                      <a:pPr algn="ctr">
                        <a:lnSpc>
                          <a:spcPct val="100000"/>
                        </a:lnSpc>
                        <a:spcBef>
                          <a:spcPts val="0"/>
                        </a:spcBef>
                        <a:spcAft>
                          <a:spcPts val="0"/>
                        </a:spcAft>
                      </a:pPr>
                      <a:r>
                        <a:rPr lang="en-US" sz="1500" dirty="0" smtClean="0"/>
                        <a:t>10 (18%)</a:t>
                      </a:r>
                    </a:p>
                    <a:p>
                      <a:pPr algn="ctr">
                        <a:lnSpc>
                          <a:spcPct val="100000"/>
                        </a:lnSpc>
                        <a:spcBef>
                          <a:spcPts val="0"/>
                        </a:spcBef>
                        <a:spcAft>
                          <a:spcPts val="0"/>
                        </a:spcAft>
                      </a:pPr>
                      <a:r>
                        <a:rPr lang="en-US" sz="1500" dirty="0" smtClean="0"/>
                        <a:t>16 (29%)</a:t>
                      </a:r>
                    </a:p>
                    <a:p>
                      <a:pPr algn="ctr">
                        <a:lnSpc>
                          <a:spcPct val="100000"/>
                        </a:lnSpc>
                        <a:spcBef>
                          <a:spcPts val="0"/>
                        </a:spcBef>
                        <a:spcAft>
                          <a:spcPts val="0"/>
                        </a:spcAft>
                      </a:pPr>
                      <a:r>
                        <a:rPr lang="en-US" sz="1500" dirty="0" smtClean="0"/>
                        <a:t>1 (2%)</a:t>
                      </a:r>
                    </a:p>
                  </a:txBody>
                  <a:tcPr anchor="ctr"/>
                </a:tc>
                <a:tc>
                  <a:txBody>
                    <a:bodyPr/>
                    <a:lstStyle/>
                    <a:p>
                      <a:pPr algn="ctr">
                        <a:lnSpc>
                          <a:spcPct val="100000"/>
                        </a:lnSpc>
                        <a:spcBef>
                          <a:spcPts val="0"/>
                        </a:spcBef>
                        <a:spcAft>
                          <a:spcPts val="0"/>
                        </a:spcAft>
                      </a:pPr>
                      <a:endParaRPr lang="en-US" sz="1500" dirty="0" smtClean="0"/>
                    </a:p>
                    <a:p>
                      <a:pPr algn="ctr">
                        <a:lnSpc>
                          <a:spcPct val="100000"/>
                        </a:lnSpc>
                        <a:spcBef>
                          <a:spcPts val="0"/>
                        </a:spcBef>
                        <a:spcAft>
                          <a:spcPts val="0"/>
                        </a:spcAft>
                      </a:pPr>
                      <a:r>
                        <a:rPr lang="en-US" sz="1500" dirty="0" smtClean="0"/>
                        <a:t>35 (63%)</a:t>
                      </a:r>
                    </a:p>
                    <a:p>
                      <a:pPr algn="ctr">
                        <a:lnSpc>
                          <a:spcPct val="100000"/>
                        </a:lnSpc>
                        <a:spcBef>
                          <a:spcPts val="0"/>
                        </a:spcBef>
                        <a:spcAft>
                          <a:spcPts val="0"/>
                        </a:spcAft>
                      </a:pPr>
                      <a:r>
                        <a:rPr lang="en-US" sz="1500" dirty="0" smtClean="0"/>
                        <a:t>13 (23%)</a:t>
                      </a:r>
                    </a:p>
                    <a:p>
                      <a:pPr algn="ctr">
                        <a:lnSpc>
                          <a:spcPct val="100000"/>
                        </a:lnSpc>
                        <a:spcBef>
                          <a:spcPts val="0"/>
                        </a:spcBef>
                        <a:spcAft>
                          <a:spcPts val="0"/>
                        </a:spcAft>
                      </a:pPr>
                      <a:r>
                        <a:rPr lang="en-US" sz="1500" dirty="0" smtClean="0"/>
                        <a:t>8</a:t>
                      </a:r>
                      <a:r>
                        <a:rPr lang="en-US" sz="1500" baseline="0" dirty="0" smtClean="0"/>
                        <a:t> (14%)</a:t>
                      </a:r>
                    </a:p>
                    <a:p>
                      <a:pPr algn="ctr">
                        <a:lnSpc>
                          <a:spcPct val="100000"/>
                        </a:lnSpc>
                        <a:spcBef>
                          <a:spcPts val="0"/>
                        </a:spcBef>
                        <a:spcAft>
                          <a:spcPts val="0"/>
                        </a:spcAft>
                      </a:pPr>
                      <a:r>
                        <a:rPr lang="en-US" sz="1500" baseline="0" dirty="0" smtClean="0"/>
                        <a:t>0</a:t>
                      </a:r>
                      <a:endParaRPr lang="en-US" sz="1500" dirty="0" smtClean="0"/>
                    </a:p>
                  </a:txBody>
                  <a:tcPr anchor="ctr"/>
                </a:tc>
              </a:tr>
            </a:tbl>
          </a:graphicData>
        </a:graphic>
      </p:graphicFrame>
    </p:spTree>
    <p:extLst>
      <p:ext uri="{BB962C8B-B14F-4D97-AF65-F5344CB8AC3E}">
        <p14:creationId xmlns:p14="http://schemas.microsoft.com/office/powerpoint/2010/main" val="240597569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Muir A, et al. JAMA 2015;313:1736-44.</a:t>
            </a:r>
            <a:endParaRPr lang="en-US" dirty="0">
              <a:latin typeface="Arial" pitchFamily="22" charset="0"/>
            </a:endParaRPr>
          </a:p>
        </p:txBody>
      </p:sp>
      <p:sp>
        <p:nvSpPr>
          <p:cNvPr id="2" name="Title 1"/>
          <p:cNvSpPr>
            <a:spLocks noGrp="1"/>
          </p:cNvSpPr>
          <p:nvPr>
            <p:ph type="title"/>
          </p:nvPr>
        </p:nvSpPr>
        <p:spPr/>
        <p:txBody>
          <a:bodyPr>
            <a:noAutofit/>
          </a:bodyPr>
          <a:lstStyle/>
          <a:p>
            <a:r>
              <a:rPr lang="en-US" sz="2400" dirty="0" err="1" smtClean="0">
                <a:solidFill>
                  <a:schemeClr val="accent5">
                    <a:lumMod val="20000"/>
                    <a:lumOff val="80000"/>
                  </a:schemeClr>
                </a:solidFill>
              </a:rPr>
              <a:t>Daclatasvir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Asunaprevir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Beclabuvir</a:t>
            </a:r>
            <a:r>
              <a:rPr lang="en-US" sz="2400" dirty="0" smtClean="0">
                <a:solidFill>
                  <a:schemeClr val="accent5">
                    <a:lumMod val="20000"/>
                    <a:lumOff val="80000"/>
                  </a:schemeClr>
                </a:solidFill>
              </a:rPr>
              <a:t> </a:t>
            </a:r>
            <a:r>
              <a:rPr lang="en-US" sz="2400" dirty="0">
                <a:solidFill>
                  <a:schemeClr val="accent5">
                    <a:lumMod val="20000"/>
                    <a:lumOff val="80000"/>
                  </a:schemeClr>
                </a:solidFill>
              </a:rPr>
              <a:t>+/- RBV for HCV GT 1</a:t>
            </a:r>
            <a:r>
              <a:rPr lang="en-US" sz="2400" dirty="0"/>
              <a:t/>
            </a:r>
            <a:br>
              <a:rPr lang="en-US" sz="2400" dirty="0"/>
            </a:br>
            <a:r>
              <a:rPr lang="en-US" sz="2400" dirty="0"/>
              <a:t>UNITY-2 Trial: </a:t>
            </a:r>
            <a:r>
              <a:rPr lang="en-US" sz="2400" dirty="0" smtClean="0"/>
              <a:t>Patient Characteristics</a:t>
            </a:r>
            <a:endParaRPr lang="en-US" sz="2400" dirty="0"/>
          </a:p>
        </p:txBody>
      </p:sp>
      <p:graphicFrame>
        <p:nvGraphicFramePr>
          <p:cNvPr id="8" name="Content Placeholder 6"/>
          <p:cNvGraphicFramePr>
            <a:graphicFrameLocks/>
          </p:cNvGraphicFramePr>
          <p:nvPr>
            <p:extLst>
              <p:ext uri="{D42A27DB-BD31-4B8C-83A1-F6EECF244321}">
                <p14:modId xmlns:p14="http://schemas.microsoft.com/office/powerpoint/2010/main" val="3032967027"/>
              </p:ext>
            </p:extLst>
          </p:nvPr>
        </p:nvGraphicFramePr>
        <p:xfrm>
          <a:off x="312737" y="1295400"/>
          <a:ext cx="8515351" cy="5063448"/>
        </p:xfrm>
        <a:graphic>
          <a:graphicData uri="http://schemas.openxmlformats.org/drawingml/2006/table">
            <a:tbl>
              <a:tblPr firstRow="1" bandRow="1">
                <a:tableStyleId>{5C22544A-7EE6-4342-B048-85BDC9FD1C3A}</a:tableStyleId>
              </a:tblPr>
              <a:tblGrid>
                <a:gridCol w="2733675"/>
                <a:gridCol w="2890838"/>
                <a:gridCol w="2890838"/>
              </a:tblGrid>
              <a:tr h="410168">
                <a:tc rowSpan="2">
                  <a:txBody>
                    <a:bodyPr/>
                    <a:lstStyle/>
                    <a:p>
                      <a:r>
                        <a:rPr lang="en-US" sz="1500" dirty="0" smtClean="0">
                          <a:solidFill>
                            <a:srgbClr val="FFFFFF"/>
                          </a:solidFill>
                        </a:rPr>
                        <a:t>Characteristic</a:t>
                      </a:r>
                      <a:endParaRPr lang="en-US" sz="1500" dirty="0">
                        <a:solidFill>
                          <a:srgbClr val="FFFFFF"/>
                        </a:solidFill>
                      </a:endParaRPr>
                    </a:p>
                  </a:txBody>
                  <a:tcPr anchor="ctr">
                    <a:lnR w="12700" cap="flat" cmpd="sng" algn="ctr">
                      <a:solidFill>
                        <a:srgbClr val="FFFFFF"/>
                      </a:solidFill>
                      <a:prstDash val="solid"/>
                      <a:round/>
                      <a:headEnd type="none" w="med" len="med"/>
                      <a:tailEnd type="none" w="med" len="med"/>
                    </a:lnR>
                    <a:lnB w="38100" cap="flat" cmpd="sng" algn="ctr">
                      <a:solidFill>
                        <a:srgbClr val="FFFFFF"/>
                      </a:solidFill>
                      <a:prstDash val="solid"/>
                      <a:round/>
                      <a:headEnd type="none" w="med" len="med"/>
                      <a:tailEnd type="none" w="med" len="med"/>
                    </a:lnB>
                    <a:solidFill>
                      <a:srgbClr val="404040"/>
                    </a:solidFill>
                  </a:tcPr>
                </a:tc>
                <a:tc gridSpan="2">
                  <a:txBody>
                    <a:bodyPr/>
                    <a:lstStyle/>
                    <a:p>
                      <a:pPr algn="ctr"/>
                      <a:r>
                        <a:rPr lang="en-US" sz="1500" dirty="0" smtClean="0"/>
                        <a:t>Treatment-Experienced</a:t>
                      </a:r>
                      <a:endParaRPr lang="en-US" sz="1500" dirty="0"/>
                    </a:p>
                  </a:txBody>
                  <a:tcP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rgbClr val="8A703B"/>
                    </a:solidFill>
                  </a:tcPr>
                </a:tc>
                <a:tc hMerge="1">
                  <a:txBody>
                    <a:bodyPr/>
                    <a:lstStyle/>
                    <a:p>
                      <a:pPr algn="ctr"/>
                      <a:endParaRPr lang="en-US" sz="1500" dirty="0"/>
                    </a:p>
                  </a:txBody>
                  <a:tcPr>
                    <a:solidFill>
                      <a:srgbClr val="064A6B"/>
                    </a:solidFill>
                  </a:tcPr>
                </a:tc>
              </a:tr>
              <a:tr h="447040">
                <a:tc vMerge="1">
                  <a:txBody>
                    <a:bodyPr/>
                    <a:lstStyle/>
                    <a:p>
                      <a:endParaRPr lang="en-US" sz="1500" dirty="0">
                        <a:solidFill>
                          <a:srgbClr val="FFFFFF"/>
                        </a:solidFill>
                      </a:endParaRPr>
                    </a:p>
                  </a:txBody>
                  <a:tcPr>
                    <a:solidFill>
                      <a:srgbClr val="404040"/>
                    </a:solidFill>
                  </a:tcPr>
                </a:tc>
                <a:tc>
                  <a:txBody>
                    <a:bodyPr/>
                    <a:lstStyle/>
                    <a:p>
                      <a:pPr algn="ctr"/>
                      <a:r>
                        <a:rPr lang="en-US" sz="1500" dirty="0" smtClean="0">
                          <a:solidFill>
                            <a:schemeClr val="bg1"/>
                          </a:solidFill>
                        </a:rPr>
                        <a:t>DCV-ASV-BCV</a:t>
                      </a:r>
                      <a:r>
                        <a:rPr lang="en-US" sz="1500" baseline="0" dirty="0" smtClean="0">
                          <a:solidFill>
                            <a:schemeClr val="bg1"/>
                          </a:solidFill>
                        </a:rPr>
                        <a:t> + RBV</a:t>
                      </a:r>
                    </a:p>
                    <a:p>
                      <a:pPr algn="ctr"/>
                      <a:r>
                        <a:rPr lang="en-US" sz="1500" b="0" dirty="0" smtClean="0">
                          <a:solidFill>
                            <a:schemeClr val="bg1"/>
                          </a:solidFill>
                        </a:rPr>
                        <a:t>(n=45)</a:t>
                      </a:r>
                      <a:endParaRPr lang="en-US" sz="1500" dirty="0">
                        <a:solidFill>
                          <a:schemeClr val="bg1"/>
                        </a:solidFill>
                      </a:endParaRPr>
                    </a:p>
                  </a:txBody>
                  <a:tcP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64A6B"/>
                    </a:solidFill>
                  </a:tcPr>
                </a:tc>
                <a:tc>
                  <a:txBody>
                    <a:bodyPr/>
                    <a:lstStyle/>
                    <a:p>
                      <a:pPr algn="ctr"/>
                      <a:r>
                        <a:rPr lang="en-US" sz="1500" dirty="0" smtClean="0">
                          <a:solidFill>
                            <a:schemeClr val="bg1"/>
                          </a:solidFill>
                        </a:rPr>
                        <a:t>DCV-ASV-BCV</a:t>
                      </a:r>
                      <a:r>
                        <a:rPr lang="en-US" sz="1500" baseline="0" dirty="0" smtClean="0">
                          <a:solidFill>
                            <a:schemeClr val="bg1"/>
                          </a:solidFill>
                        </a:rPr>
                        <a:t> + Placebo</a:t>
                      </a:r>
                    </a:p>
                    <a:p>
                      <a:pPr algn="ctr"/>
                      <a:r>
                        <a:rPr lang="en-US" sz="1500" b="0" dirty="0" smtClean="0">
                          <a:solidFill>
                            <a:schemeClr val="bg1"/>
                          </a:solidFill>
                        </a:rPr>
                        <a:t>(n=45)</a:t>
                      </a:r>
                      <a:endParaRPr lang="en-US" sz="1500" dirty="0">
                        <a:solidFill>
                          <a:schemeClr val="bg1"/>
                        </a:solidFill>
                      </a:endParaRPr>
                    </a:p>
                  </a:txBody>
                  <a:tcP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64A6B"/>
                    </a:solidFill>
                  </a:tcPr>
                </a:tc>
              </a:tr>
              <a:tr h="381000">
                <a:tc>
                  <a:txBody>
                    <a:bodyPr/>
                    <a:lstStyle/>
                    <a:p>
                      <a:pPr>
                        <a:lnSpc>
                          <a:spcPct val="100000"/>
                        </a:lnSpc>
                        <a:spcBef>
                          <a:spcPts val="0"/>
                        </a:spcBef>
                        <a:spcAft>
                          <a:spcPts val="0"/>
                        </a:spcAft>
                      </a:pPr>
                      <a:r>
                        <a:rPr lang="en-US" sz="1500" dirty="0" smtClean="0"/>
                        <a:t>Male</a:t>
                      </a:r>
                      <a:endParaRPr lang="en-US" sz="1500" dirty="0"/>
                    </a:p>
                  </a:txBody>
                  <a:tcPr anchor="ctr">
                    <a:lnT w="38100" cap="flat" cmpd="sng" algn="ctr">
                      <a:solidFill>
                        <a:srgbClr val="FFFFFF"/>
                      </a:solidFill>
                      <a:prstDash val="solid"/>
                      <a:round/>
                      <a:headEnd type="none" w="med" len="med"/>
                      <a:tailEnd type="none" w="med" len="med"/>
                    </a:lnT>
                  </a:tcPr>
                </a:tc>
                <a:tc>
                  <a:txBody>
                    <a:bodyPr/>
                    <a:lstStyle/>
                    <a:p>
                      <a:pPr algn="ctr">
                        <a:lnSpc>
                          <a:spcPct val="100000"/>
                        </a:lnSpc>
                        <a:spcBef>
                          <a:spcPts val="0"/>
                        </a:spcBef>
                        <a:spcAft>
                          <a:spcPts val="0"/>
                        </a:spcAft>
                      </a:pPr>
                      <a:r>
                        <a:rPr lang="en-US" sz="1500" dirty="0" smtClean="0"/>
                        <a:t>27 (60%)</a:t>
                      </a:r>
                      <a:endParaRPr lang="en-US" sz="1500" dirty="0"/>
                    </a:p>
                  </a:txBody>
                  <a:tcPr anchor="ctr">
                    <a:lnT w="38100" cap="flat" cmpd="sng" algn="ctr">
                      <a:solidFill>
                        <a:srgbClr val="FFFFFF"/>
                      </a:solidFill>
                      <a:prstDash val="solid"/>
                      <a:round/>
                      <a:headEnd type="none" w="med" len="med"/>
                      <a:tailEnd type="none" w="med" len="med"/>
                    </a:lnT>
                  </a:tcPr>
                </a:tc>
                <a:tc>
                  <a:txBody>
                    <a:bodyPr/>
                    <a:lstStyle/>
                    <a:p>
                      <a:pPr algn="ctr">
                        <a:lnSpc>
                          <a:spcPct val="100000"/>
                        </a:lnSpc>
                        <a:spcBef>
                          <a:spcPts val="0"/>
                        </a:spcBef>
                        <a:spcAft>
                          <a:spcPts val="0"/>
                        </a:spcAft>
                      </a:pPr>
                      <a:r>
                        <a:rPr lang="en-US" sz="1500" dirty="0" smtClean="0"/>
                        <a:t>32 (71%)</a:t>
                      </a:r>
                      <a:endParaRPr lang="en-US" sz="1500" dirty="0"/>
                    </a:p>
                  </a:txBody>
                  <a:tcPr anchor="ctr">
                    <a:lnT w="38100" cap="flat" cmpd="sng" algn="ctr">
                      <a:solidFill>
                        <a:srgbClr val="FFFFFF"/>
                      </a:solidFill>
                      <a:prstDash val="solid"/>
                      <a:round/>
                      <a:headEnd type="none" w="med" len="med"/>
                      <a:tailEnd type="none" w="med" len="med"/>
                    </a:lnT>
                  </a:tcPr>
                </a:tc>
              </a:tr>
              <a:tr h="370840">
                <a:tc>
                  <a:txBody>
                    <a:bodyPr/>
                    <a:lstStyle/>
                    <a:p>
                      <a:pPr>
                        <a:lnSpc>
                          <a:spcPct val="100000"/>
                        </a:lnSpc>
                        <a:spcBef>
                          <a:spcPts val="0"/>
                        </a:spcBef>
                        <a:spcAft>
                          <a:spcPts val="0"/>
                        </a:spcAft>
                      </a:pPr>
                      <a:r>
                        <a:rPr lang="en-US" sz="1500" dirty="0" smtClean="0"/>
                        <a:t>Median age, years (range)</a:t>
                      </a:r>
                      <a:endParaRPr lang="en-US" sz="1500" dirty="0"/>
                    </a:p>
                  </a:txBody>
                  <a:tcPr anchor="ctr"/>
                </a:tc>
                <a:tc>
                  <a:txBody>
                    <a:bodyPr/>
                    <a:lstStyle/>
                    <a:p>
                      <a:pPr algn="ctr">
                        <a:lnSpc>
                          <a:spcPct val="100000"/>
                        </a:lnSpc>
                        <a:spcBef>
                          <a:spcPts val="0"/>
                        </a:spcBef>
                        <a:spcAft>
                          <a:spcPts val="0"/>
                        </a:spcAft>
                      </a:pPr>
                      <a:r>
                        <a:rPr lang="en-US" sz="1500" dirty="0" smtClean="0"/>
                        <a:t>60 (48-73)</a:t>
                      </a:r>
                      <a:endParaRPr lang="en-US" sz="1500" dirty="0"/>
                    </a:p>
                  </a:txBody>
                  <a:tcPr anchor="ctr"/>
                </a:tc>
                <a:tc>
                  <a:txBody>
                    <a:bodyPr/>
                    <a:lstStyle/>
                    <a:p>
                      <a:pPr algn="ctr">
                        <a:lnSpc>
                          <a:spcPct val="100000"/>
                        </a:lnSpc>
                        <a:spcBef>
                          <a:spcPts val="0"/>
                        </a:spcBef>
                        <a:spcAft>
                          <a:spcPts val="0"/>
                        </a:spcAft>
                      </a:pPr>
                      <a:r>
                        <a:rPr lang="en-US" sz="1500" dirty="0" smtClean="0"/>
                        <a:t>59 (19-76)</a:t>
                      </a:r>
                      <a:endParaRPr lang="en-US" sz="1500" dirty="0"/>
                    </a:p>
                  </a:txBody>
                  <a:tcPr anchor="ctr"/>
                </a:tc>
              </a:tr>
              <a:tr h="370840">
                <a:tc>
                  <a:txBody>
                    <a:bodyPr/>
                    <a:lstStyle/>
                    <a:p>
                      <a:pPr>
                        <a:lnSpc>
                          <a:spcPct val="100000"/>
                        </a:lnSpc>
                        <a:spcBef>
                          <a:spcPts val="0"/>
                        </a:spcBef>
                        <a:spcAft>
                          <a:spcPts val="0"/>
                        </a:spcAft>
                      </a:pPr>
                      <a:r>
                        <a:rPr lang="en-US" sz="1500" dirty="0" smtClean="0"/>
                        <a:t>Race</a:t>
                      </a:r>
                    </a:p>
                    <a:p>
                      <a:pPr marL="228600" indent="0">
                        <a:lnSpc>
                          <a:spcPct val="100000"/>
                        </a:lnSpc>
                        <a:spcBef>
                          <a:spcPts val="0"/>
                        </a:spcBef>
                        <a:spcAft>
                          <a:spcPts val="0"/>
                        </a:spcAft>
                      </a:pPr>
                      <a:r>
                        <a:rPr lang="en-US" sz="1500" dirty="0" smtClean="0"/>
                        <a:t>White</a:t>
                      </a:r>
                    </a:p>
                    <a:p>
                      <a:pPr marL="228600" indent="0">
                        <a:lnSpc>
                          <a:spcPct val="100000"/>
                        </a:lnSpc>
                        <a:spcBef>
                          <a:spcPts val="0"/>
                        </a:spcBef>
                        <a:spcAft>
                          <a:spcPts val="0"/>
                        </a:spcAft>
                      </a:pPr>
                      <a:r>
                        <a:rPr lang="en-US" sz="1500" dirty="0" smtClean="0"/>
                        <a:t>Black</a:t>
                      </a:r>
                    </a:p>
                    <a:p>
                      <a:pPr marL="228600" indent="0">
                        <a:lnSpc>
                          <a:spcPct val="100000"/>
                        </a:lnSpc>
                        <a:spcBef>
                          <a:spcPts val="0"/>
                        </a:spcBef>
                        <a:spcAft>
                          <a:spcPts val="0"/>
                        </a:spcAft>
                      </a:pPr>
                      <a:r>
                        <a:rPr lang="en-US" sz="1500" dirty="0" smtClean="0"/>
                        <a:t>Asian</a:t>
                      </a:r>
                      <a:endParaRPr lang="en-US" sz="1500" dirty="0"/>
                    </a:p>
                  </a:txBody>
                  <a:tcPr anchor="ctr"/>
                </a:tc>
                <a:tc>
                  <a:txBody>
                    <a:bodyPr/>
                    <a:lstStyle/>
                    <a:p>
                      <a:pPr algn="ctr">
                        <a:lnSpc>
                          <a:spcPct val="100000"/>
                        </a:lnSpc>
                        <a:spcBef>
                          <a:spcPts val="0"/>
                        </a:spcBef>
                        <a:spcAft>
                          <a:spcPts val="0"/>
                        </a:spcAft>
                      </a:pPr>
                      <a:endParaRPr lang="en-US" sz="1500" dirty="0" smtClean="0"/>
                    </a:p>
                    <a:p>
                      <a:pPr algn="ctr">
                        <a:lnSpc>
                          <a:spcPct val="100000"/>
                        </a:lnSpc>
                        <a:spcBef>
                          <a:spcPts val="0"/>
                        </a:spcBef>
                        <a:spcAft>
                          <a:spcPts val="0"/>
                        </a:spcAft>
                      </a:pPr>
                      <a:r>
                        <a:rPr lang="en-US" sz="1500" dirty="0" smtClean="0"/>
                        <a:t>37 (82%)</a:t>
                      </a:r>
                    </a:p>
                    <a:p>
                      <a:pPr algn="ctr">
                        <a:lnSpc>
                          <a:spcPct val="100000"/>
                        </a:lnSpc>
                        <a:spcBef>
                          <a:spcPts val="0"/>
                        </a:spcBef>
                        <a:spcAft>
                          <a:spcPts val="0"/>
                        </a:spcAft>
                      </a:pPr>
                      <a:r>
                        <a:rPr lang="en-US" sz="1500" dirty="0" smtClean="0"/>
                        <a:t>6 (13%)</a:t>
                      </a:r>
                    </a:p>
                    <a:p>
                      <a:pPr algn="ctr">
                        <a:lnSpc>
                          <a:spcPct val="100000"/>
                        </a:lnSpc>
                        <a:spcBef>
                          <a:spcPts val="0"/>
                        </a:spcBef>
                        <a:spcAft>
                          <a:spcPts val="0"/>
                        </a:spcAft>
                      </a:pPr>
                      <a:r>
                        <a:rPr lang="en-US" sz="1500" dirty="0" smtClean="0"/>
                        <a:t>1 (2%)</a:t>
                      </a:r>
                      <a:endParaRPr lang="en-US" sz="1500" dirty="0"/>
                    </a:p>
                  </a:txBody>
                  <a:tcPr anchor="ctr"/>
                </a:tc>
                <a:tc>
                  <a:txBody>
                    <a:bodyPr/>
                    <a:lstStyle/>
                    <a:p>
                      <a:pPr algn="ctr">
                        <a:lnSpc>
                          <a:spcPct val="100000"/>
                        </a:lnSpc>
                        <a:spcBef>
                          <a:spcPts val="0"/>
                        </a:spcBef>
                        <a:spcAft>
                          <a:spcPts val="0"/>
                        </a:spcAft>
                      </a:pPr>
                      <a:endParaRPr lang="en-US" sz="1500" dirty="0" smtClean="0"/>
                    </a:p>
                    <a:p>
                      <a:pPr algn="ctr">
                        <a:lnSpc>
                          <a:spcPct val="100000"/>
                        </a:lnSpc>
                        <a:spcBef>
                          <a:spcPts val="0"/>
                        </a:spcBef>
                        <a:spcAft>
                          <a:spcPts val="0"/>
                        </a:spcAft>
                      </a:pPr>
                      <a:r>
                        <a:rPr lang="en-US" sz="1500" dirty="0" smtClean="0"/>
                        <a:t>41 (91%)</a:t>
                      </a:r>
                    </a:p>
                    <a:p>
                      <a:pPr algn="ctr">
                        <a:lnSpc>
                          <a:spcPct val="100000"/>
                        </a:lnSpc>
                        <a:spcBef>
                          <a:spcPts val="0"/>
                        </a:spcBef>
                        <a:spcAft>
                          <a:spcPts val="0"/>
                        </a:spcAft>
                      </a:pPr>
                      <a:r>
                        <a:rPr lang="en-US" sz="1500" dirty="0" smtClean="0"/>
                        <a:t>2 (4%)</a:t>
                      </a:r>
                    </a:p>
                    <a:p>
                      <a:pPr algn="ctr">
                        <a:lnSpc>
                          <a:spcPct val="100000"/>
                        </a:lnSpc>
                        <a:spcBef>
                          <a:spcPts val="0"/>
                        </a:spcBef>
                        <a:spcAft>
                          <a:spcPts val="0"/>
                        </a:spcAft>
                      </a:pPr>
                      <a:r>
                        <a:rPr lang="en-US" sz="1500" dirty="0" smtClean="0"/>
                        <a:t>2</a:t>
                      </a:r>
                      <a:r>
                        <a:rPr lang="en-US" sz="1500" baseline="0" dirty="0" smtClean="0"/>
                        <a:t> (4%)</a:t>
                      </a:r>
                      <a:r>
                        <a:rPr lang="en-US" sz="1500" dirty="0" smtClean="0"/>
                        <a:t> </a:t>
                      </a:r>
                      <a:endParaRPr lang="en-US" sz="1500" dirty="0"/>
                    </a:p>
                  </a:txBody>
                  <a:tcPr anchor="ctr"/>
                </a:tc>
              </a:tr>
              <a:tr h="370840">
                <a:tc>
                  <a:txBody>
                    <a:bodyPr/>
                    <a:lstStyle/>
                    <a:p>
                      <a:pPr>
                        <a:lnSpc>
                          <a:spcPct val="100000"/>
                        </a:lnSpc>
                        <a:spcBef>
                          <a:spcPts val="0"/>
                        </a:spcBef>
                        <a:spcAft>
                          <a:spcPts val="0"/>
                        </a:spcAft>
                      </a:pPr>
                      <a:r>
                        <a:rPr lang="en-US" sz="1500" dirty="0" smtClean="0"/>
                        <a:t>HCV RNA ≥800,000</a:t>
                      </a:r>
                      <a:r>
                        <a:rPr lang="en-US" sz="1500" baseline="0" dirty="0" smtClean="0"/>
                        <a:t> IU/ml</a:t>
                      </a:r>
                      <a:endParaRPr lang="en-US" sz="1500" dirty="0"/>
                    </a:p>
                  </a:txBody>
                  <a:tcPr anchor="ctr"/>
                </a:tc>
                <a:tc>
                  <a:txBody>
                    <a:bodyPr/>
                    <a:lstStyle/>
                    <a:p>
                      <a:pPr algn="ctr">
                        <a:lnSpc>
                          <a:spcPct val="100000"/>
                        </a:lnSpc>
                        <a:spcBef>
                          <a:spcPts val="0"/>
                        </a:spcBef>
                        <a:spcAft>
                          <a:spcPts val="0"/>
                        </a:spcAft>
                      </a:pPr>
                      <a:r>
                        <a:rPr lang="en-US" sz="1500" dirty="0" smtClean="0"/>
                        <a:t>41 (91%)</a:t>
                      </a:r>
                      <a:endParaRPr lang="en-US" sz="1500" dirty="0"/>
                    </a:p>
                  </a:txBody>
                  <a:tcPr anchor="ctr"/>
                </a:tc>
                <a:tc>
                  <a:txBody>
                    <a:bodyPr/>
                    <a:lstStyle/>
                    <a:p>
                      <a:pPr algn="ctr">
                        <a:lnSpc>
                          <a:spcPct val="100000"/>
                        </a:lnSpc>
                        <a:spcBef>
                          <a:spcPts val="0"/>
                        </a:spcBef>
                        <a:spcAft>
                          <a:spcPts val="0"/>
                        </a:spcAft>
                      </a:pPr>
                      <a:r>
                        <a:rPr lang="en-US" sz="1500" dirty="0" smtClean="0"/>
                        <a:t>43 (96%)</a:t>
                      </a:r>
                      <a:endParaRPr lang="en-US" sz="1500" dirty="0"/>
                    </a:p>
                  </a:txBody>
                  <a:tcPr anchor="ctr"/>
                </a:tc>
              </a:tr>
              <a:tr h="370840">
                <a:tc>
                  <a:txBody>
                    <a:bodyPr/>
                    <a:lstStyle/>
                    <a:p>
                      <a:pPr>
                        <a:lnSpc>
                          <a:spcPct val="100000"/>
                        </a:lnSpc>
                        <a:spcBef>
                          <a:spcPts val="0"/>
                        </a:spcBef>
                        <a:spcAft>
                          <a:spcPts val="0"/>
                        </a:spcAft>
                      </a:pPr>
                      <a:r>
                        <a:rPr lang="en-US" sz="1500" dirty="0" smtClean="0"/>
                        <a:t>HCV subtype</a:t>
                      </a:r>
                      <a:r>
                        <a:rPr lang="en-US" sz="1500" baseline="0" dirty="0" smtClean="0"/>
                        <a:t> 1A</a:t>
                      </a:r>
                      <a:endParaRPr lang="en-US" sz="1500" dirty="0"/>
                    </a:p>
                  </a:txBody>
                  <a:tcPr anchor="ctr"/>
                </a:tc>
                <a:tc>
                  <a:txBody>
                    <a:bodyPr/>
                    <a:lstStyle/>
                    <a:p>
                      <a:pPr marL="0" indent="0" algn="ctr">
                        <a:lnSpc>
                          <a:spcPct val="100000"/>
                        </a:lnSpc>
                        <a:spcBef>
                          <a:spcPts val="0"/>
                        </a:spcBef>
                        <a:spcAft>
                          <a:spcPts val="0"/>
                        </a:spcAft>
                      </a:pPr>
                      <a:r>
                        <a:rPr lang="en-US" sz="1500" dirty="0" smtClean="0"/>
                        <a:t>35 (78%)</a:t>
                      </a:r>
                      <a:endParaRPr lang="en-US" sz="1500" dirty="0"/>
                    </a:p>
                  </a:txBody>
                  <a:tcPr anchor="ctr"/>
                </a:tc>
                <a:tc>
                  <a:txBody>
                    <a:bodyPr/>
                    <a:lstStyle/>
                    <a:p>
                      <a:pPr algn="ctr">
                        <a:lnSpc>
                          <a:spcPct val="100000"/>
                        </a:lnSpc>
                        <a:spcBef>
                          <a:spcPts val="0"/>
                        </a:spcBef>
                        <a:spcAft>
                          <a:spcPts val="0"/>
                        </a:spcAft>
                      </a:pPr>
                      <a:r>
                        <a:rPr lang="en-US" sz="1500" dirty="0" smtClean="0"/>
                        <a:t>35 (78%)</a:t>
                      </a:r>
                      <a:endParaRPr lang="en-US" sz="1500" dirty="0"/>
                    </a:p>
                  </a:txBody>
                  <a:tcPr anchor="ctr"/>
                </a:tc>
              </a:tr>
              <a:tr h="370840">
                <a:tc>
                  <a:txBody>
                    <a:bodyPr/>
                    <a:lstStyle/>
                    <a:p>
                      <a:pPr>
                        <a:lnSpc>
                          <a:spcPct val="100000"/>
                        </a:lnSpc>
                        <a:spcBef>
                          <a:spcPts val="0"/>
                        </a:spcBef>
                        <a:spcAft>
                          <a:spcPts val="0"/>
                        </a:spcAft>
                      </a:pPr>
                      <a:r>
                        <a:rPr lang="en-US" sz="1500" i="1" dirty="0" smtClean="0"/>
                        <a:t>IL28B</a:t>
                      </a:r>
                      <a:r>
                        <a:rPr lang="en-US" sz="1500" i="0" baseline="0" dirty="0" smtClean="0"/>
                        <a:t> non-CC genotype</a:t>
                      </a:r>
                      <a:endParaRPr lang="en-US" sz="1500" i="1" dirty="0"/>
                    </a:p>
                  </a:txBody>
                  <a:tcPr anchor="ctr"/>
                </a:tc>
                <a:tc>
                  <a:txBody>
                    <a:bodyPr/>
                    <a:lstStyle/>
                    <a:p>
                      <a:pPr marL="0" indent="0" algn="ctr">
                        <a:lnSpc>
                          <a:spcPct val="100000"/>
                        </a:lnSpc>
                        <a:spcBef>
                          <a:spcPts val="0"/>
                        </a:spcBef>
                        <a:spcAft>
                          <a:spcPts val="0"/>
                        </a:spcAft>
                      </a:pPr>
                      <a:r>
                        <a:rPr lang="en-US" sz="1500" dirty="0" smtClean="0"/>
                        <a:t>35 (80%)</a:t>
                      </a:r>
                      <a:endParaRPr lang="en-US" sz="1500" dirty="0"/>
                    </a:p>
                  </a:txBody>
                  <a:tcPr anchor="ctr"/>
                </a:tc>
                <a:tc>
                  <a:txBody>
                    <a:bodyPr/>
                    <a:lstStyle/>
                    <a:p>
                      <a:pPr algn="ctr">
                        <a:lnSpc>
                          <a:spcPct val="100000"/>
                        </a:lnSpc>
                        <a:spcBef>
                          <a:spcPts val="0"/>
                        </a:spcBef>
                        <a:spcAft>
                          <a:spcPts val="0"/>
                        </a:spcAft>
                      </a:pPr>
                      <a:r>
                        <a:rPr lang="en-US" sz="1500" dirty="0" smtClean="0"/>
                        <a:t>30 (66%)</a:t>
                      </a:r>
                      <a:endParaRPr lang="en-US" sz="1500" dirty="0"/>
                    </a:p>
                  </a:txBody>
                  <a:tcPr anchor="ctr"/>
                </a:tc>
              </a:tr>
              <a:tr h="370840">
                <a:tc>
                  <a:txBody>
                    <a:bodyPr/>
                    <a:lstStyle/>
                    <a:p>
                      <a:pPr>
                        <a:lnSpc>
                          <a:spcPct val="100000"/>
                        </a:lnSpc>
                        <a:spcBef>
                          <a:spcPts val="0"/>
                        </a:spcBef>
                        <a:spcAft>
                          <a:spcPts val="0"/>
                        </a:spcAft>
                      </a:pPr>
                      <a:r>
                        <a:rPr lang="en-US" sz="1500" dirty="0" smtClean="0"/>
                        <a:t>Prior Treatment Outcome</a:t>
                      </a:r>
                    </a:p>
                    <a:p>
                      <a:pPr marL="228600" indent="0">
                        <a:lnSpc>
                          <a:spcPct val="100000"/>
                        </a:lnSpc>
                        <a:spcBef>
                          <a:spcPts val="0"/>
                        </a:spcBef>
                        <a:spcAft>
                          <a:spcPts val="0"/>
                        </a:spcAft>
                      </a:pPr>
                      <a:r>
                        <a:rPr lang="en-US" sz="1500" dirty="0" smtClean="0"/>
                        <a:t>Relapse</a:t>
                      </a:r>
                    </a:p>
                    <a:p>
                      <a:pPr marL="228600" indent="0">
                        <a:lnSpc>
                          <a:spcPct val="100000"/>
                        </a:lnSpc>
                        <a:spcBef>
                          <a:spcPts val="0"/>
                        </a:spcBef>
                        <a:spcAft>
                          <a:spcPts val="0"/>
                        </a:spcAft>
                      </a:pPr>
                      <a:r>
                        <a:rPr lang="en-US" sz="1500" dirty="0" smtClean="0"/>
                        <a:t>Partial Response</a:t>
                      </a:r>
                      <a:endParaRPr lang="en-US" sz="1500" baseline="0" dirty="0" smtClean="0"/>
                    </a:p>
                    <a:p>
                      <a:pPr marL="228600" indent="0">
                        <a:lnSpc>
                          <a:spcPct val="100000"/>
                        </a:lnSpc>
                        <a:spcBef>
                          <a:spcPts val="0"/>
                        </a:spcBef>
                        <a:spcAft>
                          <a:spcPts val="0"/>
                        </a:spcAft>
                      </a:pPr>
                      <a:r>
                        <a:rPr lang="en-US" sz="1500" baseline="0" dirty="0" smtClean="0"/>
                        <a:t>Null Response</a:t>
                      </a:r>
                    </a:p>
                    <a:p>
                      <a:pPr marL="228600" indent="0">
                        <a:lnSpc>
                          <a:spcPct val="100000"/>
                        </a:lnSpc>
                        <a:spcBef>
                          <a:spcPts val="0"/>
                        </a:spcBef>
                        <a:spcAft>
                          <a:spcPts val="0"/>
                        </a:spcAft>
                      </a:pPr>
                      <a:r>
                        <a:rPr lang="en-US" sz="1500" baseline="0" dirty="0" smtClean="0"/>
                        <a:t>Interferon-intolerant</a:t>
                      </a:r>
                      <a:endParaRPr lang="en-US" sz="1500" dirty="0"/>
                    </a:p>
                  </a:txBody>
                  <a:tcPr anchor="ctr"/>
                </a:tc>
                <a:tc>
                  <a:txBody>
                    <a:bodyPr/>
                    <a:lstStyle/>
                    <a:p>
                      <a:pPr algn="ctr">
                        <a:lnSpc>
                          <a:spcPct val="100000"/>
                        </a:lnSpc>
                        <a:spcBef>
                          <a:spcPts val="0"/>
                        </a:spcBef>
                        <a:spcAft>
                          <a:spcPts val="0"/>
                        </a:spcAft>
                      </a:pPr>
                      <a:endParaRPr lang="en-US" sz="1500" dirty="0" smtClean="0"/>
                    </a:p>
                    <a:p>
                      <a:pPr algn="ctr">
                        <a:lnSpc>
                          <a:spcPct val="100000"/>
                        </a:lnSpc>
                        <a:spcBef>
                          <a:spcPts val="0"/>
                        </a:spcBef>
                        <a:spcAft>
                          <a:spcPts val="0"/>
                        </a:spcAft>
                      </a:pPr>
                      <a:r>
                        <a:rPr lang="en-US" sz="1500" dirty="0" smtClean="0"/>
                        <a:t>8 (18%)</a:t>
                      </a:r>
                    </a:p>
                    <a:p>
                      <a:pPr algn="ctr">
                        <a:lnSpc>
                          <a:spcPct val="100000"/>
                        </a:lnSpc>
                        <a:spcBef>
                          <a:spcPts val="0"/>
                        </a:spcBef>
                        <a:spcAft>
                          <a:spcPts val="0"/>
                        </a:spcAft>
                      </a:pPr>
                      <a:r>
                        <a:rPr lang="en-US" sz="1500" dirty="0" smtClean="0"/>
                        <a:t>2 (4%)</a:t>
                      </a:r>
                    </a:p>
                    <a:p>
                      <a:pPr algn="ctr">
                        <a:lnSpc>
                          <a:spcPct val="100000"/>
                        </a:lnSpc>
                        <a:spcBef>
                          <a:spcPts val="0"/>
                        </a:spcBef>
                        <a:spcAft>
                          <a:spcPts val="0"/>
                        </a:spcAft>
                      </a:pPr>
                      <a:r>
                        <a:rPr lang="en-US" sz="1500" dirty="0" smtClean="0"/>
                        <a:t>16 (36%)</a:t>
                      </a:r>
                    </a:p>
                    <a:p>
                      <a:pPr algn="ctr">
                        <a:lnSpc>
                          <a:spcPct val="100000"/>
                        </a:lnSpc>
                        <a:spcBef>
                          <a:spcPts val="0"/>
                        </a:spcBef>
                        <a:spcAft>
                          <a:spcPts val="0"/>
                        </a:spcAft>
                      </a:pPr>
                      <a:r>
                        <a:rPr lang="en-US" sz="1500" dirty="0" smtClean="0"/>
                        <a:t>10 (22%)</a:t>
                      </a:r>
                    </a:p>
                  </a:txBody>
                  <a:tcPr anchor="ctr"/>
                </a:tc>
                <a:tc>
                  <a:txBody>
                    <a:bodyPr/>
                    <a:lstStyle/>
                    <a:p>
                      <a:pPr algn="ctr">
                        <a:lnSpc>
                          <a:spcPct val="100000"/>
                        </a:lnSpc>
                        <a:spcBef>
                          <a:spcPts val="0"/>
                        </a:spcBef>
                        <a:spcAft>
                          <a:spcPts val="0"/>
                        </a:spcAft>
                      </a:pPr>
                      <a:endParaRPr lang="en-US" sz="1500" dirty="0" smtClean="0"/>
                    </a:p>
                    <a:p>
                      <a:pPr algn="ctr">
                        <a:lnSpc>
                          <a:spcPct val="100000"/>
                        </a:lnSpc>
                        <a:spcBef>
                          <a:spcPts val="0"/>
                        </a:spcBef>
                        <a:spcAft>
                          <a:spcPts val="0"/>
                        </a:spcAft>
                      </a:pPr>
                      <a:r>
                        <a:rPr lang="en-US" sz="1500" dirty="0" smtClean="0"/>
                        <a:t>8 (18%)</a:t>
                      </a:r>
                    </a:p>
                    <a:p>
                      <a:pPr algn="ctr">
                        <a:lnSpc>
                          <a:spcPct val="100000"/>
                        </a:lnSpc>
                        <a:spcBef>
                          <a:spcPts val="0"/>
                        </a:spcBef>
                        <a:spcAft>
                          <a:spcPts val="0"/>
                        </a:spcAft>
                      </a:pPr>
                      <a:r>
                        <a:rPr lang="en-US" sz="1500" dirty="0" smtClean="0"/>
                        <a:t>6 (13%)</a:t>
                      </a:r>
                    </a:p>
                    <a:p>
                      <a:pPr algn="ctr">
                        <a:lnSpc>
                          <a:spcPct val="100000"/>
                        </a:lnSpc>
                        <a:spcBef>
                          <a:spcPts val="0"/>
                        </a:spcBef>
                        <a:spcAft>
                          <a:spcPts val="0"/>
                        </a:spcAft>
                      </a:pPr>
                      <a:r>
                        <a:rPr lang="en-US" sz="1500" dirty="0" smtClean="0"/>
                        <a:t>19</a:t>
                      </a:r>
                      <a:r>
                        <a:rPr lang="en-US" sz="1500" baseline="0" dirty="0" smtClean="0"/>
                        <a:t> (42%)</a:t>
                      </a:r>
                    </a:p>
                    <a:p>
                      <a:pPr algn="ctr">
                        <a:lnSpc>
                          <a:spcPct val="100000"/>
                        </a:lnSpc>
                        <a:spcBef>
                          <a:spcPts val="0"/>
                        </a:spcBef>
                        <a:spcAft>
                          <a:spcPts val="0"/>
                        </a:spcAft>
                      </a:pPr>
                      <a:r>
                        <a:rPr lang="en-US" sz="1500" baseline="0" dirty="0" smtClean="0"/>
                        <a:t>6 (13%)</a:t>
                      </a:r>
                      <a:endParaRPr lang="en-US" sz="1500" dirty="0" smtClean="0"/>
                    </a:p>
                  </a:txBody>
                  <a:tcPr anchor="ctr"/>
                </a:tc>
              </a:tr>
            </a:tbl>
          </a:graphicData>
        </a:graphic>
      </p:graphicFrame>
    </p:spTree>
    <p:extLst>
      <p:ext uri="{BB962C8B-B14F-4D97-AF65-F5344CB8AC3E}">
        <p14:creationId xmlns:p14="http://schemas.microsoft.com/office/powerpoint/2010/main" val="40734397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prstGeom prst="rect">
            <a:avLst/>
          </a:prstGeom>
        </p:spPr>
        <p:txBody>
          <a:bodyPr/>
          <a:lstStyle/>
          <a:p>
            <a:r>
              <a:rPr lang="en-US" dirty="0"/>
              <a:t>Source: </a:t>
            </a:r>
            <a:r>
              <a:rPr lang="en-US" i="1" dirty="0" err="1" smtClean="0"/>
              <a:t>Daklinza</a:t>
            </a:r>
            <a:r>
              <a:rPr lang="en-US" i="1" dirty="0" smtClean="0"/>
              <a:t> </a:t>
            </a:r>
            <a:r>
              <a:rPr lang="en-US" dirty="0" smtClean="0"/>
              <a:t>Prescribing </a:t>
            </a:r>
            <a:r>
              <a:rPr lang="en-US" dirty="0"/>
              <a:t>Information. </a:t>
            </a:r>
            <a:r>
              <a:rPr lang="en-US" dirty="0" smtClean="0"/>
              <a:t>Bristol Myers Squibb</a:t>
            </a:r>
            <a:endParaRPr lang="en-US" dirty="0"/>
          </a:p>
        </p:txBody>
      </p:sp>
      <p:sp>
        <p:nvSpPr>
          <p:cNvPr id="2" name="Title 1"/>
          <p:cNvSpPr>
            <a:spLocks noGrp="1"/>
          </p:cNvSpPr>
          <p:nvPr>
            <p:ph type="title"/>
          </p:nvPr>
        </p:nvSpPr>
        <p:spPr/>
        <p:txBody>
          <a:bodyPr>
            <a:normAutofit fontScale="90000"/>
          </a:bodyPr>
          <a:lstStyle/>
          <a:p>
            <a:r>
              <a:rPr lang="en-US" sz="2700" dirty="0" err="1" smtClean="0">
                <a:solidFill>
                  <a:schemeClr val="accent5">
                    <a:lumMod val="20000"/>
                    <a:lumOff val="80000"/>
                  </a:schemeClr>
                </a:solidFill>
              </a:rPr>
              <a:t>Daclatasvir</a:t>
            </a:r>
            <a:r>
              <a:rPr lang="en-US" sz="2700" dirty="0" smtClean="0">
                <a:solidFill>
                  <a:schemeClr val="accent5">
                    <a:lumMod val="20000"/>
                    <a:lumOff val="80000"/>
                  </a:schemeClr>
                </a:solidFill>
              </a:rPr>
              <a:t> (</a:t>
            </a:r>
            <a:r>
              <a:rPr lang="en-US" sz="2700" i="1" dirty="0" err="1" smtClean="0">
                <a:solidFill>
                  <a:schemeClr val="accent5">
                    <a:lumMod val="20000"/>
                    <a:lumOff val="80000"/>
                  </a:schemeClr>
                </a:solidFill>
              </a:rPr>
              <a:t>Daklinza</a:t>
            </a:r>
            <a:r>
              <a:rPr lang="en-US" sz="2700" dirty="0" smtClean="0">
                <a:solidFill>
                  <a:schemeClr val="accent5">
                    <a:lumMod val="20000"/>
                    <a:lumOff val="80000"/>
                  </a:schemeClr>
                </a:solidFill>
              </a:rPr>
              <a:t>)</a:t>
            </a:r>
            <a:br>
              <a:rPr lang="en-US" sz="2700" dirty="0" smtClean="0">
                <a:solidFill>
                  <a:schemeClr val="accent5">
                    <a:lumMod val="20000"/>
                    <a:lumOff val="80000"/>
                  </a:schemeClr>
                </a:solidFill>
              </a:rPr>
            </a:br>
            <a:r>
              <a:rPr lang="en-US" sz="3200" dirty="0" smtClean="0"/>
              <a:t>Adverse Effects</a:t>
            </a:r>
            <a:endParaRPr lang="en-US" sz="2200" dirty="0"/>
          </a:p>
        </p:txBody>
      </p:sp>
      <p:graphicFrame>
        <p:nvGraphicFramePr>
          <p:cNvPr id="7" name="Content Placeholder 6"/>
          <p:cNvGraphicFramePr>
            <a:graphicFrameLocks/>
          </p:cNvGraphicFramePr>
          <p:nvPr>
            <p:extLst>
              <p:ext uri="{D42A27DB-BD31-4B8C-83A1-F6EECF244321}">
                <p14:modId xmlns:p14="http://schemas.microsoft.com/office/powerpoint/2010/main" val="3865131297"/>
              </p:ext>
            </p:extLst>
          </p:nvPr>
        </p:nvGraphicFramePr>
        <p:xfrm>
          <a:off x="502920" y="1524001"/>
          <a:ext cx="8107680" cy="4389120"/>
        </p:xfrm>
        <a:graphic>
          <a:graphicData uri="http://schemas.openxmlformats.org/drawingml/2006/table">
            <a:tbl>
              <a:tblPr firstRow="1" bandRow="1">
                <a:tableStyleId>{5C22544A-7EE6-4342-B048-85BDC9FD1C3A}</a:tableStyleId>
              </a:tblPr>
              <a:tblGrid>
                <a:gridCol w="4053840"/>
                <a:gridCol w="4053840"/>
              </a:tblGrid>
              <a:tr h="585761">
                <a:tc gridSpan="2">
                  <a:txBody>
                    <a:bodyPr/>
                    <a:lstStyle/>
                    <a:p>
                      <a:r>
                        <a:rPr lang="en-US" sz="1600" b="0" kern="1200" dirty="0" smtClean="0">
                          <a:solidFill>
                            <a:schemeClr val="lt1"/>
                          </a:solidFill>
                          <a:effectLst/>
                          <a:latin typeface="Arial"/>
                          <a:ea typeface="+mn-ea"/>
                          <a:cs typeface="Arial"/>
                        </a:rPr>
                        <a:t>Adverse Reactions Reported at ≥5% Frequency, </a:t>
                      </a:r>
                      <a:r>
                        <a:rPr lang="en-US" sz="1600" b="0" kern="1200" dirty="0" err="1" smtClean="0">
                          <a:solidFill>
                            <a:schemeClr val="lt1"/>
                          </a:solidFill>
                          <a:effectLst/>
                          <a:latin typeface="Arial"/>
                          <a:ea typeface="+mn-ea"/>
                          <a:cs typeface="Arial"/>
                        </a:rPr>
                        <a:t>Daclatasvir</a:t>
                      </a:r>
                      <a:r>
                        <a:rPr lang="en-US" sz="1600" b="0" kern="1200" dirty="0" smtClean="0">
                          <a:solidFill>
                            <a:schemeClr val="lt1"/>
                          </a:solidFill>
                          <a:effectLst/>
                          <a:latin typeface="Arial"/>
                          <a:ea typeface="+mn-ea"/>
                          <a:cs typeface="Arial"/>
                        </a:rPr>
                        <a:t> + </a:t>
                      </a:r>
                      <a:r>
                        <a:rPr lang="en-US" sz="1600" b="0" kern="1200" dirty="0" err="1" smtClean="0">
                          <a:solidFill>
                            <a:schemeClr val="lt1"/>
                          </a:solidFill>
                          <a:effectLst/>
                          <a:latin typeface="Arial"/>
                          <a:ea typeface="+mn-ea"/>
                          <a:cs typeface="Arial"/>
                        </a:rPr>
                        <a:t>Sofosbuvir</a:t>
                      </a:r>
                      <a:r>
                        <a:rPr lang="en-US" sz="1600" b="0" kern="1200" dirty="0" smtClean="0">
                          <a:solidFill>
                            <a:schemeClr val="lt1"/>
                          </a:solidFill>
                          <a:effectLst/>
                          <a:latin typeface="Arial"/>
                          <a:ea typeface="+mn-ea"/>
                          <a:cs typeface="Arial"/>
                        </a:rPr>
                        <a:t> x 12 Weeks* </a:t>
                      </a:r>
                      <a:endParaRPr lang="en-US" sz="1600" b="0" dirty="0">
                        <a:latin typeface="Arial"/>
                        <a:cs typeface="Arial"/>
                      </a:endParaRP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1">
                        <a:lumMod val="85000"/>
                        <a:lumOff val="15000"/>
                      </a:schemeClr>
                    </a:solidFill>
                  </a:tcPr>
                </a:tc>
                <a:tc hMerge="1">
                  <a:txBody>
                    <a:bodyPr/>
                    <a:lstStyle/>
                    <a:p>
                      <a:pPr algn="ctr"/>
                      <a:endParaRPr lang="en-US" sz="1600" dirty="0"/>
                    </a:p>
                  </a:txBody>
                  <a:tcPr anchor="ctr">
                    <a:solidFill>
                      <a:schemeClr val="accent6">
                        <a:lumMod val="75000"/>
                      </a:schemeClr>
                    </a:solidFill>
                  </a:tcPr>
                </a:tc>
              </a:tr>
              <a:tr h="557238">
                <a:tc>
                  <a:txBody>
                    <a:bodyPr/>
                    <a:lstStyle/>
                    <a:p>
                      <a:r>
                        <a:rPr lang="en-US" sz="1600" b="1" dirty="0" smtClean="0">
                          <a:solidFill>
                            <a:srgbClr val="FFFFFF"/>
                          </a:solidFill>
                        </a:rPr>
                        <a:t>Adverse</a:t>
                      </a:r>
                      <a:r>
                        <a:rPr lang="en-US" sz="1600" b="1" baseline="0" dirty="0" smtClean="0">
                          <a:solidFill>
                            <a:srgbClr val="FFFFFF"/>
                          </a:solidFill>
                        </a:rPr>
                        <a:t> Reaction^</a:t>
                      </a:r>
                      <a:endParaRPr lang="en-US" sz="1600" b="1" dirty="0">
                        <a:solidFill>
                          <a:srgbClr val="FFFFFF"/>
                        </a:solidFill>
                      </a:endParaRPr>
                    </a:p>
                  </a:txBody>
                  <a:tcPr anchor="ctr">
                    <a:lnL w="9525" cap="flat" cmpd="sng" algn="ctr">
                      <a:solidFill>
                        <a:srgbClr val="BFBFBF"/>
                      </a:solidFill>
                      <a:prstDash val="solid"/>
                      <a:round/>
                      <a:headEnd type="none" w="med" len="med"/>
                      <a:tailEnd type="none" w="med" len="med"/>
                    </a:lnL>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4">
                        <a:lumMod val="75000"/>
                      </a:schemeClr>
                    </a:solidFill>
                  </a:tcPr>
                </a:tc>
                <a:tc>
                  <a:txBody>
                    <a:bodyPr/>
                    <a:lstStyle/>
                    <a:p>
                      <a:pPr algn="ctr"/>
                      <a:r>
                        <a:rPr lang="en-US" sz="1600" b="1" dirty="0" smtClean="0">
                          <a:solidFill>
                            <a:srgbClr val="FFFFFF"/>
                          </a:solidFill>
                        </a:rPr>
                        <a:t>n (%)</a:t>
                      </a:r>
                      <a:br>
                        <a:rPr lang="en-US" sz="1600" b="1" dirty="0" smtClean="0">
                          <a:solidFill>
                            <a:srgbClr val="FFFFFF"/>
                          </a:solidFill>
                        </a:rPr>
                      </a:br>
                      <a:r>
                        <a:rPr lang="en-US" sz="1600" b="1" dirty="0" smtClean="0">
                          <a:solidFill>
                            <a:srgbClr val="FFFFFF"/>
                          </a:solidFill>
                        </a:rPr>
                        <a:t>n = 152</a:t>
                      </a:r>
                      <a:endParaRPr lang="en-US" sz="1600" dirty="0">
                        <a:solidFill>
                          <a:srgbClr val="FFFFFF"/>
                        </a:solidFill>
                      </a:endParaRPr>
                    </a:p>
                  </a:txBody>
                  <a:tcPr anchor="ctr">
                    <a:lnR w="9525" cap="flat" cmpd="sng" algn="ctr">
                      <a:solidFill>
                        <a:srgbClr val="BFBFB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9537F"/>
                    </a:solidFill>
                  </a:tcPr>
                </a:tc>
              </a:tr>
              <a:tr h="604130">
                <a:tc>
                  <a:txBody>
                    <a:bodyPr/>
                    <a:lstStyle/>
                    <a:p>
                      <a:r>
                        <a:rPr lang="en-US" sz="1600" dirty="0" smtClean="0"/>
                        <a:t>Headache</a:t>
                      </a:r>
                      <a:endParaRPr lang="en-US" sz="1600" dirty="0"/>
                    </a:p>
                  </a:txBody>
                  <a:tcPr marL="182880" anchor="ctr">
                    <a:lnL w="9525" cap="flat" cmpd="sng" algn="ctr">
                      <a:solidFill>
                        <a:srgbClr val="BFBFBF"/>
                      </a:solidFill>
                      <a:prstDash val="solid"/>
                      <a:round/>
                      <a:headEnd type="none" w="med" len="med"/>
                      <a:tailEnd type="none" w="med" len="med"/>
                    </a:lnL>
                    <a:lnT w="57150" cap="flat" cmpd="sng" algn="ctr">
                      <a:solidFill>
                        <a:srgbClr val="FFFFFF"/>
                      </a:solidFill>
                      <a:prstDash val="solid"/>
                      <a:round/>
                      <a:headEnd type="none" w="med" len="med"/>
                      <a:tailEnd type="none" w="med" len="med"/>
                    </a:lnT>
                  </a:tcPr>
                </a:tc>
                <a:tc>
                  <a:txBody>
                    <a:bodyPr/>
                    <a:lstStyle/>
                    <a:p>
                      <a:pPr marL="0" indent="0" algn="ctr">
                        <a:buFontTx/>
                        <a:buNone/>
                      </a:pPr>
                      <a:r>
                        <a:rPr lang="en-US" sz="1600" baseline="0" dirty="0" smtClean="0"/>
                        <a:t>21 (14%)</a:t>
                      </a:r>
                      <a:endParaRPr lang="en-US" sz="1600" baseline="0" dirty="0"/>
                    </a:p>
                  </a:txBody>
                  <a:tcPr anchor="ctr">
                    <a:lnR w="9525"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tr>
              <a:tr h="604130">
                <a:tc>
                  <a:txBody>
                    <a:bodyPr/>
                    <a:lstStyle/>
                    <a:p>
                      <a:r>
                        <a:rPr lang="en-US" sz="1600" dirty="0" smtClean="0"/>
                        <a:t>Fatigue</a:t>
                      </a:r>
                      <a:endParaRPr lang="en-US" sz="1600" dirty="0"/>
                    </a:p>
                  </a:txBody>
                  <a:tcPr marL="182880" anchor="ctr">
                    <a:lnL w="9525" cap="flat" cmpd="sng" algn="ctr">
                      <a:solidFill>
                        <a:srgbClr val="BFBFBF"/>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21 (14%)</a:t>
                      </a:r>
                    </a:p>
                  </a:txBody>
                  <a:tcPr anchor="ctr">
                    <a:lnR w="9525" cap="flat" cmpd="sng" algn="ctr">
                      <a:solidFill>
                        <a:srgbClr val="BFBFBF"/>
                      </a:solidFill>
                      <a:prstDash val="solid"/>
                      <a:round/>
                      <a:headEnd type="none" w="med" len="med"/>
                      <a:tailEnd type="none" w="med" len="med"/>
                    </a:lnR>
                  </a:tcPr>
                </a:tc>
              </a:tr>
              <a:tr h="604130">
                <a:tc>
                  <a:txBody>
                    <a:bodyPr/>
                    <a:lstStyle/>
                    <a:p>
                      <a:r>
                        <a:rPr lang="en-US" sz="1600" dirty="0" smtClean="0"/>
                        <a:t>Nausea</a:t>
                      </a:r>
                      <a:endParaRPr lang="en-US" sz="1600" dirty="0"/>
                    </a:p>
                  </a:txBody>
                  <a:tcPr marL="182880" anchor="ctr">
                    <a:lnL w="9525" cap="flat" cmpd="sng" algn="ctr">
                      <a:solidFill>
                        <a:srgbClr val="BFBFBF"/>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12 (8%)</a:t>
                      </a:r>
                    </a:p>
                  </a:txBody>
                  <a:tcPr anchor="ctr">
                    <a:lnR w="9525" cap="flat" cmpd="sng" algn="ctr">
                      <a:solidFill>
                        <a:srgbClr val="BFBFBF"/>
                      </a:solidFill>
                      <a:prstDash val="solid"/>
                      <a:round/>
                      <a:headEnd type="none" w="med" len="med"/>
                      <a:tailEnd type="none" w="med" len="med"/>
                    </a:lnR>
                  </a:tcPr>
                </a:tc>
              </a:tr>
              <a:tr h="604130">
                <a:tc>
                  <a:txBody>
                    <a:bodyPr/>
                    <a:lstStyle/>
                    <a:p>
                      <a:r>
                        <a:rPr lang="en-US" sz="1600" dirty="0" smtClean="0"/>
                        <a:t>Diarrhea</a:t>
                      </a:r>
                      <a:endParaRPr lang="en-US" sz="1600" dirty="0"/>
                    </a:p>
                  </a:txBody>
                  <a:tcPr marL="182880" anchor="ctr">
                    <a:lnL w="9525" cap="flat" cmpd="sng" algn="ctr">
                      <a:solidFill>
                        <a:srgbClr val="BFBFBF"/>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7 (5%)</a:t>
                      </a:r>
                    </a:p>
                  </a:txBody>
                  <a:tcPr anchor="ctr">
                    <a:lnR w="9525" cap="flat" cmpd="sng" algn="ctr">
                      <a:solidFill>
                        <a:srgbClr val="BFBFBF"/>
                      </a:solidFill>
                      <a:prstDash val="solid"/>
                      <a:round/>
                      <a:headEnd type="none" w="med" len="med"/>
                      <a:tailEnd type="none" w="med" len="med"/>
                    </a:lnR>
                  </a:tcPr>
                </a:tc>
              </a:tr>
              <a:tr h="529974">
                <a:tc gridSpan="2">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400" dirty="0" smtClean="0"/>
                        <a:t>*Note: based in data</a:t>
                      </a:r>
                      <a:r>
                        <a:rPr lang="en-US" sz="1400" baseline="0" dirty="0" smtClean="0"/>
                        <a:t> from the ALLY-3 trial (</a:t>
                      </a:r>
                      <a:r>
                        <a:rPr lang="en-US" sz="1400" dirty="0" smtClean="0"/>
                        <a:t>Nelson DR, et al. </a:t>
                      </a:r>
                      <a:r>
                        <a:rPr lang="en-US" sz="1400" dirty="0" err="1" smtClean="0"/>
                        <a:t>Hepatology</a:t>
                      </a:r>
                      <a:r>
                        <a:rPr lang="en-US" sz="1400" dirty="0" smtClean="0"/>
                        <a:t> 2015;61:1127-35.)</a:t>
                      </a:r>
                    </a:p>
                    <a:p>
                      <a:pPr marL="0" marR="0" indent="0" algn="l" defTabSz="914400" rtl="0" eaLnBrk="1" fontAlgn="auto" latinLnBrk="0" hangingPunct="1">
                        <a:lnSpc>
                          <a:spcPct val="100000"/>
                        </a:lnSpc>
                        <a:spcBef>
                          <a:spcPts val="600"/>
                        </a:spcBef>
                        <a:spcAft>
                          <a:spcPts val="0"/>
                        </a:spcAft>
                        <a:buClrTx/>
                        <a:buSzTx/>
                        <a:buFontTx/>
                        <a:buNone/>
                        <a:tabLst/>
                        <a:defRPr/>
                      </a:pPr>
                      <a:r>
                        <a:rPr lang="en-US" sz="1400" dirty="0" smtClean="0"/>
                        <a:t>^</a:t>
                      </a:r>
                      <a:r>
                        <a:rPr lang="en-US" sz="1400" kern="1200" dirty="0" smtClean="0">
                          <a:solidFill>
                            <a:schemeClr val="dk1"/>
                          </a:solidFill>
                          <a:effectLst/>
                          <a:latin typeface="Arial"/>
                          <a:ea typeface="+mn-ea"/>
                          <a:cs typeface="Arial"/>
                        </a:rPr>
                        <a:t>Transient, asymptomatic lipase elevations of greater than 3 times the upper limit of normal (ULN) were observed in 2% of subjects in ALLY-3. </a:t>
                      </a:r>
                      <a:endParaRPr lang="en-US" sz="1400" dirty="0" smtClean="0">
                        <a:latin typeface="Arial"/>
                        <a:cs typeface="Arial"/>
                      </a:endParaRP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B w="9525" cap="flat" cmpd="sng" algn="ctr">
                      <a:solidFill>
                        <a:srgbClr val="BFBFBF"/>
                      </a:solidFill>
                      <a:prstDash val="solid"/>
                      <a:round/>
                      <a:headEnd type="none" w="med" len="med"/>
                      <a:tailEnd type="none" w="med" len="med"/>
                    </a:lnB>
                    <a:solidFill>
                      <a:schemeClr val="accent5">
                        <a:lumMod val="20000"/>
                        <a:lumOff val="80000"/>
                      </a:schemeClr>
                    </a:solidFill>
                  </a:tcPr>
                </a:tc>
                <a:tc hMerge="1">
                  <a:txBody>
                    <a:bodyPr/>
                    <a:lstStyle/>
                    <a:p>
                      <a:pPr algn="ctr"/>
                      <a:endParaRPr lang="en-US" sz="1600" dirty="0" smtClean="0"/>
                    </a:p>
                  </a:txBody>
                  <a:tcPr anchor="ctr"/>
                </a:tc>
              </a:tr>
            </a:tbl>
          </a:graphicData>
        </a:graphic>
      </p:graphicFrame>
    </p:spTree>
    <p:extLst>
      <p:ext uri="{BB962C8B-B14F-4D97-AF65-F5344CB8AC3E}">
        <p14:creationId xmlns:p14="http://schemas.microsoft.com/office/powerpoint/2010/main" val="6393214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Muir A, et al. JAMA 2015;313:1736-44.</a:t>
            </a:r>
            <a:endParaRPr lang="en-US" dirty="0">
              <a:latin typeface="Arial" pitchFamily="22" charset="0"/>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smtClean="0">
                <a:solidFill>
                  <a:schemeClr val="accent5">
                    <a:lumMod val="20000"/>
                    <a:lumOff val="80000"/>
                  </a:schemeClr>
                </a:solidFill>
              </a:rPr>
              <a:t>Daclatasvir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Asunaprevir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Beclabuvir</a:t>
            </a:r>
            <a:r>
              <a:rPr lang="en-US" sz="2400" dirty="0" smtClean="0">
                <a:solidFill>
                  <a:schemeClr val="accent5">
                    <a:lumMod val="20000"/>
                    <a:lumOff val="80000"/>
                  </a:schemeClr>
                </a:solidFill>
              </a:rPr>
              <a:t> </a:t>
            </a:r>
            <a:r>
              <a:rPr lang="en-US" sz="2400" dirty="0">
                <a:solidFill>
                  <a:schemeClr val="accent5">
                    <a:lumMod val="20000"/>
                    <a:lumOff val="80000"/>
                  </a:schemeClr>
                </a:solidFill>
              </a:rPr>
              <a:t>+/- RBV for HCV GT 1</a:t>
            </a:r>
            <a:r>
              <a:rPr lang="en-US" sz="2400" dirty="0"/>
              <a:t/>
            </a:r>
            <a:br>
              <a:rPr lang="en-US" sz="2400" dirty="0"/>
            </a:br>
            <a:r>
              <a:rPr lang="en-US" sz="2400" dirty="0"/>
              <a:t>UNITY-2 Trial: Results</a:t>
            </a:r>
          </a:p>
        </p:txBody>
      </p:sp>
      <p:graphicFrame>
        <p:nvGraphicFramePr>
          <p:cNvPr id="33" name="Chart 32"/>
          <p:cNvGraphicFramePr>
            <a:graphicFrameLocks/>
          </p:cNvGraphicFramePr>
          <p:nvPr>
            <p:extLst>
              <p:ext uri="{D42A27DB-BD31-4B8C-83A1-F6EECF244321}">
                <p14:modId xmlns:p14="http://schemas.microsoft.com/office/powerpoint/2010/main" val="1717610598"/>
              </p:ext>
            </p:extLst>
          </p:nvPr>
        </p:nvGraphicFramePr>
        <p:xfrm>
          <a:off x="381000" y="1600200"/>
          <a:ext cx="8382000" cy="4389106"/>
        </p:xfrm>
        <a:graphic>
          <a:graphicData uri="http://schemas.openxmlformats.org/drawingml/2006/chart">
            <c:chart xmlns:c="http://schemas.openxmlformats.org/drawingml/2006/chart" xmlns:r="http://schemas.openxmlformats.org/officeDocument/2006/relationships" r:id="rId2"/>
          </a:graphicData>
        </a:graphic>
      </p:graphicFrame>
      <p:sp>
        <p:nvSpPr>
          <p:cNvPr id="39" name="Rectangle 25"/>
          <p:cNvSpPr>
            <a:spLocks noChangeArrowheads="1"/>
          </p:cNvSpPr>
          <p:nvPr/>
        </p:nvSpPr>
        <p:spPr bwMode="auto">
          <a:xfrm>
            <a:off x="1371960" y="5257800"/>
            <a:ext cx="35697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smtClean="0">
                <a:solidFill>
                  <a:srgbClr val="000000"/>
                </a:solidFill>
                <a:latin typeface="Arial" pitchFamily="22" charset="0"/>
              </a:rPr>
              <a:t>Treatment-Naïve</a:t>
            </a:r>
            <a:endParaRPr lang="en-US" sz="1400" b="1" dirty="0">
              <a:solidFill>
                <a:srgbClr val="000000"/>
              </a:solidFill>
              <a:latin typeface="Arial" pitchFamily="22" charset="0"/>
            </a:endParaRPr>
          </a:p>
        </p:txBody>
      </p:sp>
      <p:cxnSp>
        <p:nvCxnSpPr>
          <p:cNvPr id="41" name="Straight Connector 40"/>
          <p:cNvCxnSpPr/>
          <p:nvPr/>
        </p:nvCxnSpPr>
        <p:spPr>
          <a:xfrm>
            <a:off x="1360260" y="5257800"/>
            <a:ext cx="3575304"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2" name="Rectangle 25"/>
          <p:cNvSpPr>
            <a:spLocks noChangeArrowheads="1"/>
          </p:cNvSpPr>
          <p:nvPr/>
        </p:nvSpPr>
        <p:spPr bwMode="auto">
          <a:xfrm>
            <a:off x="5029200" y="5257800"/>
            <a:ext cx="3505200" cy="381000"/>
          </a:xfrm>
          <a:prstGeom prst="rect">
            <a:avLst/>
          </a:prstGeom>
          <a:no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400" b="1" dirty="0">
                <a:solidFill>
                  <a:srgbClr val="000000"/>
                </a:solidFill>
                <a:latin typeface="Arial" pitchFamily="22" charset="0"/>
              </a:rPr>
              <a:t>Treatment</a:t>
            </a:r>
            <a:r>
              <a:rPr lang="en-US" sz="1400" b="1" dirty="0" smtClean="0">
                <a:solidFill>
                  <a:srgbClr val="000000"/>
                </a:solidFill>
                <a:latin typeface="Arial" pitchFamily="22" charset="0"/>
              </a:rPr>
              <a:t>-Experienced</a:t>
            </a:r>
            <a:endParaRPr lang="en-US" sz="1400" b="1" dirty="0">
              <a:solidFill>
                <a:srgbClr val="000000"/>
              </a:solidFill>
              <a:latin typeface="Arial" pitchFamily="22" charset="0"/>
            </a:endParaRPr>
          </a:p>
        </p:txBody>
      </p:sp>
      <p:cxnSp>
        <p:nvCxnSpPr>
          <p:cNvPr id="43" name="Straight Connector 42"/>
          <p:cNvCxnSpPr/>
          <p:nvPr/>
        </p:nvCxnSpPr>
        <p:spPr>
          <a:xfrm>
            <a:off x="5029200" y="5257800"/>
            <a:ext cx="3547872"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9" name="Rectangle 25"/>
          <p:cNvSpPr>
            <a:spLocks noChangeArrowheads="1"/>
          </p:cNvSpPr>
          <p:nvPr/>
        </p:nvSpPr>
        <p:spPr bwMode="auto">
          <a:xfrm>
            <a:off x="-5104" y="5867400"/>
            <a:ext cx="9162288" cy="329181"/>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dirty="0" smtClean="0">
                <a:solidFill>
                  <a:srgbClr val="000000"/>
                </a:solidFill>
                <a:latin typeface="Arial" pitchFamily="22" charset="0"/>
              </a:rPr>
              <a:t>DCV = </a:t>
            </a: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ASV = </a:t>
            </a:r>
            <a:r>
              <a:rPr lang="en-US" sz="1400" dirty="0" err="1" smtClean="0">
                <a:solidFill>
                  <a:srgbClr val="000000"/>
                </a:solidFill>
                <a:latin typeface="Arial" pitchFamily="22" charset="0"/>
              </a:rPr>
              <a:t>asunaprevir</a:t>
            </a:r>
            <a:r>
              <a:rPr lang="en-US" sz="1400" dirty="0" smtClean="0">
                <a:solidFill>
                  <a:srgbClr val="000000"/>
                </a:solidFill>
                <a:latin typeface="Arial" pitchFamily="22" charset="0"/>
              </a:rPr>
              <a:t>; BCV = </a:t>
            </a:r>
            <a:r>
              <a:rPr lang="en-US" sz="1400" dirty="0" err="1" smtClean="0">
                <a:solidFill>
                  <a:srgbClr val="000000"/>
                </a:solidFill>
                <a:latin typeface="Arial" pitchFamily="22" charset="0"/>
              </a:rPr>
              <a:t>beclabuvir</a:t>
            </a:r>
            <a:r>
              <a:rPr lang="en-US" sz="1400" dirty="0" smtClean="0">
                <a:solidFill>
                  <a:srgbClr val="000000"/>
                </a:solidFill>
                <a:latin typeface="Arial" pitchFamily="22" charset="0"/>
              </a:rPr>
              <a:t>; </a:t>
            </a:r>
            <a:r>
              <a:rPr lang="en-US" sz="1400" dirty="0">
                <a:solidFill>
                  <a:srgbClr val="000000"/>
                </a:solidFill>
                <a:latin typeface="Arial" pitchFamily="22" charset="0"/>
              </a:rPr>
              <a:t>RBV </a:t>
            </a:r>
            <a:r>
              <a:rPr lang="en-US" sz="1400" dirty="0" smtClean="0">
                <a:solidFill>
                  <a:srgbClr val="000000"/>
                </a:solidFill>
                <a:latin typeface="Arial" pitchFamily="22" charset="0"/>
              </a:rPr>
              <a:t>= ribavirin</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35196087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rPr>
              <a:t>Daclatasvir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Asunaprevir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Beclabuvir</a:t>
            </a:r>
            <a:r>
              <a:rPr lang="en-US" sz="2400" dirty="0" smtClean="0">
                <a:solidFill>
                  <a:schemeClr val="accent5">
                    <a:lumMod val="20000"/>
                    <a:lumOff val="80000"/>
                  </a:schemeClr>
                </a:solidFill>
              </a:rPr>
              <a:t> </a:t>
            </a:r>
            <a:r>
              <a:rPr lang="en-US" sz="2400" dirty="0">
                <a:solidFill>
                  <a:schemeClr val="accent5">
                    <a:lumMod val="20000"/>
                    <a:lumOff val="80000"/>
                  </a:schemeClr>
                </a:solidFill>
              </a:rPr>
              <a:t>+/- RBV for HCV GT 1</a:t>
            </a:r>
            <a:r>
              <a:rPr lang="en-US" sz="2400" dirty="0"/>
              <a:t/>
            </a:r>
            <a:br>
              <a:rPr lang="en-US" sz="2400" dirty="0"/>
            </a:br>
            <a:r>
              <a:rPr lang="en-US" sz="2400" dirty="0"/>
              <a:t>UNITY-2 Trial</a:t>
            </a:r>
            <a:r>
              <a:rPr lang="en-US" sz="2400" dirty="0" smtClean="0">
                <a:ea typeface="ＭＳ Ｐゴシック" pitchFamily="22" charset="-128"/>
                <a:cs typeface="ＭＳ Ｐゴシック" pitchFamily="22" charset="-128"/>
              </a:rPr>
              <a:t>: </a:t>
            </a:r>
            <a:r>
              <a:rPr lang="en-US" sz="2400" dirty="0" smtClean="0"/>
              <a:t>Results</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UNITY-2: SVR12 by Regimen and Platelet Count</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Muir A, et al. JAMA 2015;313:1736-44.</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3969029866"/>
              </p:ext>
            </p:extLst>
          </p:nvPr>
        </p:nvGraphicFramePr>
        <p:xfrm>
          <a:off x="684213" y="1828800"/>
          <a:ext cx="77724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5"/>
          <p:cNvSpPr>
            <a:spLocks noChangeArrowheads="1"/>
          </p:cNvSpPr>
          <p:nvPr/>
        </p:nvSpPr>
        <p:spPr bwMode="auto">
          <a:xfrm>
            <a:off x="0" y="6056619"/>
            <a:ext cx="9153144" cy="320037"/>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marL="274320" defTabSz="935038">
              <a:spcBef>
                <a:spcPct val="50000"/>
              </a:spcBef>
            </a:pPr>
            <a:r>
              <a:rPr lang="en-US" sz="1400" dirty="0">
                <a:solidFill>
                  <a:srgbClr val="000000"/>
                </a:solidFill>
                <a:latin typeface="Arial" pitchFamily="22" charset="0"/>
              </a:rPr>
              <a:t>DCV = </a:t>
            </a:r>
            <a:r>
              <a:rPr lang="en-US" sz="1400" dirty="0" err="1">
                <a:solidFill>
                  <a:srgbClr val="000000"/>
                </a:solidFill>
                <a:latin typeface="Arial" pitchFamily="22" charset="0"/>
              </a:rPr>
              <a:t>daclatasvir</a:t>
            </a:r>
            <a:r>
              <a:rPr lang="en-US" sz="1400" dirty="0">
                <a:solidFill>
                  <a:srgbClr val="000000"/>
                </a:solidFill>
                <a:latin typeface="Arial" pitchFamily="22" charset="0"/>
              </a:rPr>
              <a:t>; ASV = </a:t>
            </a:r>
            <a:r>
              <a:rPr lang="en-US" sz="1400" dirty="0" err="1">
                <a:solidFill>
                  <a:srgbClr val="000000"/>
                </a:solidFill>
                <a:latin typeface="Arial" pitchFamily="22" charset="0"/>
              </a:rPr>
              <a:t>asunaprevir</a:t>
            </a:r>
            <a:r>
              <a:rPr lang="en-US" sz="1400" dirty="0">
                <a:solidFill>
                  <a:srgbClr val="000000"/>
                </a:solidFill>
                <a:latin typeface="Arial" pitchFamily="22" charset="0"/>
              </a:rPr>
              <a:t>; BCV = </a:t>
            </a:r>
            <a:r>
              <a:rPr lang="en-US" sz="1400" dirty="0" err="1">
                <a:solidFill>
                  <a:srgbClr val="000000"/>
                </a:solidFill>
                <a:latin typeface="Arial" pitchFamily="22" charset="0"/>
              </a:rPr>
              <a:t>beclabuvir</a:t>
            </a:r>
            <a:r>
              <a:rPr lang="en-US" sz="1400" dirty="0">
                <a:solidFill>
                  <a:srgbClr val="000000"/>
                </a:solidFill>
                <a:latin typeface="Arial" pitchFamily="22" charset="0"/>
              </a:rPr>
              <a:t>; RBV = ribavirin</a:t>
            </a:r>
          </a:p>
        </p:txBody>
      </p:sp>
      <p:sp>
        <p:nvSpPr>
          <p:cNvPr id="10" name="Rectangle 9"/>
          <p:cNvSpPr/>
          <p:nvPr/>
        </p:nvSpPr>
        <p:spPr>
          <a:xfrm>
            <a:off x="2340320" y="4987953"/>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69/76</a:t>
            </a:r>
          </a:p>
        </p:txBody>
      </p:sp>
      <p:sp>
        <p:nvSpPr>
          <p:cNvPr id="11" name="Rectangle 10"/>
          <p:cNvSpPr/>
          <p:nvPr/>
        </p:nvSpPr>
        <p:spPr>
          <a:xfrm>
            <a:off x="3366987" y="4987953"/>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69/73</a:t>
            </a:r>
            <a:endParaRPr lang="en-US" sz="1400" dirty="0">
              <a:solidFill>
                <a:srgbClr val="FFFFFF"/>
              </a:solidFill>
            </a:endParaRPr>
          </a:p>
        </p:txBody>
      </p:sp>
      <p:sp>
        <p:nvSpPr>
          <p:cNvPr id="12" name="Rectangle 11"/>
          <p:cNvSpPr/>
          <p:nvPr/>
        </p:nvSpPr>
        <p:spPr>
          <a:xfrm>
            <a:off x="5611825" y="4987953"/>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23/26</a:t>
            </a:r>
          </a:p>
        </p:txBody>
      </p:sp>
      <p:sp>
        <p:nvSpPr>
          <p:cNvPr id="13" name="Rectangle 12"/>
          <p:cNvSpPr/>
          <p:nvPr/>
        </p:nvSpPr>
        <p:spPr>
          <a:xfrm>
            <a:off x="6638492" y="4987953"/>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27/27</a:t>
            </a:r>
          </a:p>
        </p:txBody>
      </p:sp>
    </p:spTree>
    <p:extLst>
      <p:ext uri="{BB962C8B-B14F-4D97-AF65-F5344CB8AC3E}">
        <p14:creationId xmlns:p14="http://schemas.microsoft.com/office/powerpoint/2010/main" val="7542712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Muir A, et al. JAMA 2015;313:1736-44.</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rPr>
              <a:t>Daclatasvir-Asunaprevir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Beclabuvir</a:t>
            </a:r>
            <a:r>
              <a:rPr lang="en-US" sz="2400" dirty="0" smtClean="0">
                <a:solidFill>
                  <a:schemeClr val="accent5">
                    <a:lumMod val="20000"/>
                    <a:lumOff val="80000"/>
                  </a:schemeClr>
                </a:solidFill>
              </a:rPr>
              <a:t> </a:t>
            </a:r>
            <a:r>
              <a:rPr lang="en-US" sz="2400" dirty="0">
                <a:solidFill>
                  <a:schemeClr val="accent5">
                    <a:lumMod val="20000"/>
                    <a:lumOff val="80000"/>
                  </a:schemeClr>
                </a:solidFill>
              </a:rPr>
              <a:t>+/- RBV for HCV GT 1</a:t>
            </a:r>
            <a:r>
              <a:rPr lang="en-US" sz="2400" dirty="0"/>
              <a:t/>
            </a:r>
            <a:br>
              <a:rPr lang="en-US" sz="2400" dirty="0"/>
            </a:br>
            <a:r>
              <a:rPr lang="en-US" sz="2400" dirty="0"/>
              <a:t>UNITY-2 Trial</a:t>
            </a:r>
            <a:r>
              <a:rPr lang="en-US" sz="2400" dirty="0" smtClean="0">
                <a:ea typeface="ＭＳ Ｐゴシック" pitchFamily="22" charset="-128"/>
                <a:cs typeface="ＭＳ Ｐゴシック" pitchFamily="22" charset="-128"/>
              </a:rPr>
              <a:t>: </a:t>
            </a:r>
            <a:r>
              <a:rPr lang="en-US" sz="2400" dirty="0">
                <a:ea typeface="ＭＳ Ｐゴシック" pitchFamily="22" charset="-128"/>
                <a:cs typeface="ＭＳ Ｐゴシック" pitchFamily="22" charset="-128"/>
              </a:rPr>
              <a:t>Adverse Events</a:t>
            </a:r>
            <a:endParaRPr lang="en-US" sz="2400" dirty="0"/>
          </a:p>
        </p:txBody>
      </p:sp>
      <p:sp>
        <p:nvSpPr>
          <p:cNvPr id="6" name="Text Placeholder 5"/>
          <p:cNvSpPr>
            <a:spLocks noGrp="1"/>
          </p:cNvSpPr>
          <p:nvPr>
            <p:ph type="body" idx="4294967295"/>
          </p:nvPr>
        </p:nvSpPr>
        <p:spPr>
          <a:xfrm>
            <a:off x="0" y="1387475"/>
            <a:ext cx="9144000" cy="358775"/>
          </a:xfrm>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NUTRINO: SVR </a:t>
            </a:r>
            <a:r>
              <a:rPr lang="en-US" dirty="0" smtClean="0">
                <a:solidFill>
                  <a:schemeClr val="bg1"/>
                </a:solidFill>
                <a:latin typeface="Arial" pitchFamily="-110" charset="0"/>
                <a:ea typeface="ＭＳ Ｐゴシック" pitchFamily="-110" charset="-128"/>
                <a:cs typeface="ＭＳ Ｐゴシック" pitchFamily="-110" charset="-128"/>
              </a:rPr>
              <a:t>12 by Liver Disease</a:t>
            </a:r>
            <a:endParaRPr lang="en-US" dirty="0">
              <a:solidFill>
                <a:schemeClr val="bg1"/>
              </a:solidFill>
              <a:latin typeface="Arial" pitchFamily="-110" charset="0"/>
              <a:ea typeface="ＭＳ Ｐゴシック" pitchFamily="-110" charset="-128"/>
              <a:cs typeface="ＭＳ Ｐゴシック" pitchFamily="-110" charset="-128"/>
            </a:endParaRPr>
          </a:p>
        </p:txBody>
      </p:sp>
      <p:graphicFrame>
        <p:nvGraphicFramePr>
          <p:cNvPr id="8" name="Content Placeholder 6"/>
          <p:cNvGraphicFramePr>
            <a:graphicFrameLocks/>
          </p:cNvGraphicFramePr>
          <p:nvPr>
            <p:extLst>
              <p:ext uri="{D42A27DB-BD31-4B8C-83A1-F6EECF244321}">
                <p14:modId xmlns:p14="http://schemas.microsoft.com/office/powerpoint/2010/main" val="1346817467"/>
              </p:ext>
            </p:extLst>
          </p:nvPr>
        </p:nvGraphicFramePr>
        <p:xfrm>
          <a:off x="304800" y="1371600"/>
          <a:ext cx="8534400" cy="4573174"/>
        </p:xfrm>
        <a:graphic>
          <a:graphicData uri="http://schemas.openxmlformats.org/drawingml/2006/table">
            <a:tbl>
              <a:tblPr firstRow="1" bandRow="1">
                <a:tableStyleId>{5C22544A-7EE6-4342-B048-85BDC9FD1C3A}</a:tableStyleId>
              </a:tblPr>
              <a:tblGrid>
                <a:gridCol w="3505200"/>
                <a:gridCol w="2514600"/>
                <a:gridCol w="2514600"/>
              </a:tblGrid>
              <a:tr h="793654">
                <a:tc>
                  <a:txBody>
                    <a:bodyPr/>
                    <a:lstStyle/>
                    <a:p>
                      <a:r>
                        <a:rPr lang="en-US" sz="1600" dirty="0" smtClean="0"/>
                        <a:t>Event (%)</a:t>
                      </a:r>
                      <a:endParaRPr lang="en-US" sz="1600" dirty="0"/>
                    </a:p>
                  </a:txBody>
                  <a:tcPr>
                    <a:solidFill>
                      <a:schemeClr val="tx1">
                        <a:lumMod val="75000"/>
                        <a:lumOff val="25000"/>
                      </a:schemeClr>
                    </a:solidFill>
                  </a:tcPr>
                </a:tc>
                <a:tc>
                  <a:txBody>
                    <a:bodyPr/>
                    <a:lstStyle/>
                    <a:p>
                      <a:pPr algn="ctr"/>
                      <a:r>
                        <a:rPr lang="en-US" sz="1600" dirty="0" smtClean="0"/>
                        <a:t>DCV-ASV-BCV </a:t>
                      </a:r>
                    </a:p>
                    <a:p>
                      <a:pPr algn="ctr"/>
                      <a:r>
                        <a:rPr lang="en-US" sz="1600" b="0" dirty="0" smtClean="0"/>
                        <a:t>(n=102)</a:t>
                      </a:r>
                      <a:endParaRPr lang="en-US" sz="1600" dirty="0"/>
                    </a:p>
                  </a:txBody>
                  <a:tcPr anchor="ctr">
                    <a:solidFill>
                      <a:srgbClr val="064A6B"/>
                    </a:solidFill>
                  </a:tcPr>
                </a:tc>
                <a:tc>
                  <a:txBody>
                    <a:bodyPr/>
                    <a:lstStyle/>
                    <a:p>
                      <a:pPr algn="ctr"/>
                      <a:r>
                        <a:rPr lang="en-US" sz="1600" dirty="0" smtClean="0"/>
                        <a:t>DCV-ASV-BCV + RBV</a:t>
                      </a:r>
                    </a:p>
                    <a:p>
                      <a:pPr algn="ctr"/>
                      <a:r>
                        <a:rPr lang="en-US" sz="1600" b="0" dirty="0" smtClean="0"/>
                        <a:t>(n=100)</a:t>
                      </a:r>
                      <a:endParaRPr lang="en-US" sz="1600" dirty="0" smtClean="0"/>
                    </a:p>
                  </a:txBody>
                  <a:tcPr anchor="ctr">
                    <a:solidFill>
                      <a:srgbClr val="064A6B"/>
                    </a:solidFill>
                  </a:tcPr>
                </a:tc>
              </a:tr>
              <a:tr h="323340">
                <a:tc>
                  <a:txBody>
                    <a:bodyPr/>
                    <a:lstStyle/>
                    <a:p>
                      <a:r>
                        <a:rPr lang="en-US" sz="1600" dirty="0" smtClean="0"/>
                        <a:t>Serious Adverse</a:t>
                      </a:r>
                      <a:r>
                        <a:rPr lang="en-US" sz="1600" baseline="0" dirty="0" smtClean="0"/>
                        <a:t> Events (AEs)</a:t>
                      </a:r>
                      <a:endParaRPr lang="en-US" sz="1600" dirty="0"/>
                    </a:p>
                  </a:txBody>
                  <a:tcPr anchor="ctr"/>
                </a:tc>
                <a:tc>
                  <a:txBody>
                    <a:bodyPr/>
                    <a:lstStyle/>
                    <a:p>
                      <a:pPr algn="ctr"/>
                      <a:r>
                        <a:rPr lang="en-US" sz="1600" dirty="0" smtClean="0"/>
                        <a:t>2</a:t>
                      </a:r>
                      <a:endParaRPr lang="en-US" sz="1600" dirty="0"/>
                    </a:p>
                  </a:txBody>
                  <a:tcPr anchor="ctr"/>
                </a:tc>
                <a:tc>
                  <a:txBody>
                    <a:bodyPr/>
                    <a:lstStyle/>
                    <a:p>
                      <a:pPr algn="ctr"/>
                      <a:r>
                        <a:rPr lang="en-US" sz="1600" dirty="0" smtClean="0"/>
                        <a:t>7</a:t>
                      </a:r>
                      <a:endParaRPr lang="en-US" sz="1600" dirty="0"/>
                    </a:p>
                  </a:txBody>
                  <a:tcPr anchor="ctr"/>
                </a:tc>
              </a:tr>
              <a:tr h="323340">
                <a:tc>
                  <a:txBody>
                    <a:bodyPr/>
                    <a:lstStyle/>
                    <a:p>
                      <a:r>
                        <a:rPr lang="en-US" sz="1600" dirty="0" smtClean="0"/>
                        <a:t>AEs</a:t>
                      </a:r>
                      <a:r>
                        <a:rPr lang="en-US" sz="1600" baseline="0" dirty="0" smtClean="0"/>
                        <a:t> leading to discontinuation of all meds</a:t>
                      </a:r>
                      <a:endParaRPr lang="en-US" sz="1600" dirty="0"/>
                    </a:p>
                  </a:txBody>
                  <a:tcPr anchor="ctr"/>
                </a:tc>
                <a:tc>
                  <a:txBody>
                    <a:bodyPr/>
                    <a:lstStyle/>
                    <a:p>
                      <a:pPr algn="ctr"/>
                      <a:r>
                        <a:rPr lang="en-US" sz="1600" dirty="0" smtClean="0"/>
                        <a:t>0</a:t>
                      </a:r>
                      <a:endParaRPr lang="en-US" sz="1600" dirty="0"/>
                    </a:p>
                  </a:txBody>
                  <a:tcPr anchor="ctr"/>
                </a:tc>
                <a:tc>
                  <a:txBody>
                    <a:bodyPr/>
                    <a:lstStyle/>
                    <a:p>
                      <a:pPr algn="ctr"/>
                      <a:r>
                        <a:rPr lang="en-US" sz="1600" dirty="0" smtClean="0"/>
                        <a:t>1</a:t>
                      </a:r>
                      <a:endParaRPr lang="en-US" sz="1600" dirty="0"/>
                    </a:p>
                  </a:txBody>
                  <a:tcPr anchor="ctr"/>
                </a:tc>
              </a:tr>
              <a:tr h="17342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Adverse</a:t>
                      </a:r>
                      <a:r>
                        <a:rPr lang="en-US" sz="1600" baseline="0" dirty="0" smtClean="0"/>
                        <a:t> Events, ≥10% incidence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Fatigue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Headache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Nausea</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Diarrhea</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Insomnia</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Pruritus</a:t>
                      </a:r>
                    </a:p>
                  </a:txBody>
                  <a:tcPr anchor="ctr"/>
                </a:tc>
                <a:tc>
                  <a:txBody>
                    <a:bodyPr/>
                    <a:lstStyle/>
                    <a:p>
                      <a:pPr algn="ctr"/>
                      <a:endParaRPr lang="en-US" sz="1600" baseline="0" dirty="0" smtClean="0"/>
                    </a:p>
                    <a:p>
                      <a:pPr algn="ctr"/>
                      <a:r>
                        <a:rPr lang="en-US" sz="1600" baseline="0" dirty="0" smtClean="0"/>
                        <a:t>12</a:t>
                      </a:r>
                    </a:p>
                    <a:p>
                      <a:pPr algn="ctr"/>
                      <a:r>
                        <a:rPr lang="en-US" sz="1600" baseline="0" dirty="0" smtClean="0"/>
                        <a:t>17</a:t>
                      </a:r>
                    </a:p>
                    <a:p>
                      <a:pPr algn="ctr"/>
                      <a:r>
                        <a:rPr lang="en-US" sz="1600" baseline="0" dirty="0" smtClean="0"/>
                        <a:t>14</a:t>
                      </a:r>
                    </a:p>
                    <a:p>
                      <a:pPr algn="ctr"/>
                      <a:r>
                        <a:rPr lang="en-US" sz="1600" baseline="0" dirty="0" smtClean="0"/>
                        <a:t>13</a:t>
                      </a:r>
                    </a:p>
                    <a:p>
                      <a:pPr algn="ctr"/>
                      <a:r>
                        <a:rPr lang="en-US" sz="1600" baseline="0" dirty="0" smtClean="0"/>
                        <a:t>6</a:t>
                      </a:r>
                    </a:p>
                    <a:p>
                      <a:pPr algn="ctr"/>
                      <a:r>
                        <a:rPr lang="en-US" sz="1600" baseline="0" dirty="0" smtClean="0"/>
                        <a:t>6</a:t>
                      </a:r>
                      <a:endParaRPr lang="en-US" sz="1600" dirty="0"/>
                    </a:p>
                  </a:txBody>
                  <a:tcPr anchor="ctr"/>
                </a:tc>
                <a:tc>
                  <a:txBody>
                    <a:bodyPr/>
                    <a:lstStyle/>
                    <a:p>
                      <a:pPr algn="ctr"/>
                      <a:endParaRPr lang="en-US" sz="1600" dirty="0" smtClean="0"/>
                    </a:p>
                    <a:p>
                      <a:pPr algn="ctr"/>
                      <a:r>
                        <a:rPr lang="en-US" sz="1600" dirty="0" smtClean="0"/>
                        <a:t>28</a:t>
                      </a:r>
                    </a:p>
                    <a:p>
                      <a:pPr algn="ctr"/>
                      <a:r>
                        <a:rPr lang="en-US" sz="1600" dirty="0" smtClean="0"/>
                        <a:t>23</a:t>
                      </a:r>
                    </a:p>
                    <a:p>
                      <a:pPr algn="ctr"/>
                      <a:r>
                        <a:rPr lang="en-US" sz="1600" dirty="0" smtClean="0"/>
                        <a:t>17</a:t>
                      </a:r>
                    </a:p>
                    <a:p>
                      <a:pPr algn="ctr"/>
                      <a:r>
                        <a:rPr lang="en-US" sz="1600" dirty="0" smtClean="0"/>
                        <a:t>9</a:t>
                      </a:r>
                    </a:p>
                    <a:p>
                      <a:pPr algn="ctr"/>
                      <a:r>
                        <a:rPr lang="en-US" sz="1600" dirty="0" smtClean="0"/>
                        <a:t>15</a:t>
                      </a:r>
                    </a:p>
                    <a:p>
                      <a:pPr algn="ctr"/>
                      <a:r>
                        <a:rPr lang="en-US" sz="1600" dirty="0" smtClean="0"/>
                        <a:t>15</a:t>
                      </a:r>
                      <a:endParaRPr lang="en-US" sz="1600" dirty="0"/>
                    </a:p>
                  </a:txBody>
                  <a:tcPr anchor="ctr"/>
                </a:tc>
              </a:tr>
              <a:tr h="750703">
                <a:tc>
                  <a:txBody>
                    <a:bodyPr/>
                    <a:lstStyle/>
                    <a:p>
                      <a:r>
                        <a:rPr lang="en-US" sz="1600" dirty="0" smtClean="0"/>
                        <a:t>Grade</a:t>
                      </a:r>
                      <a:r>
                        <a:rPr lang="en-US" sz="1600" baseline="0" dirty="0" smtClean="0"/>
                        <a:t> 3 or 4 Lab Abnormalities</a:t>
                      </a:r>
                    </a:p>
                    <a:p>
                      <a:r>
                        <a:rPr lang="en-US" sz="1600" baseline="0" dirty="0" smtClean="0"/>
                        <a:t>   Hemoglobin &lt; 9 g/dl</a:t>
                      </a:r>
                    </a:p>
                    <a:p>
                      <a:r>
                        <a:rPr lang="en-US" sz="1600" baseline="0" dirty="0" smtClean="0"/>
                        <a:t>   ALT &gt;5 x ULN</a:t>
                      </a:r>
                    </a:p>
                    <a:p>
                      <a:r>
                        <a:rPr lang="en-US" sz="1600" baseline="0" dirty="0" smtClean="0"/>
                        <a:t>   Lipase, total &gt;3 x ULN</a:t>
                      </a:r>
                      <a:endParaRPr lang="en-US" sz="1600" dirty="0"/>
                    </a:p>
                  </a:txBody>
                  <a:tcPr anchor="ctr"/>
                </a:tc>
                <a:tc>
                  <a:txBody>
                    <a:bodyPr/>
                    <a:lstStyle/>
                    <a:p>
                      <a:pPr algn="ctr"/>
                      <a:endParaRPr lang="en-US" sz="1600" dirty="0" smtClean="0"/>
                    </a:p>
                    <a:p>
                      <a:pPr algn="ctr"/>
                      <a:r>
                        <a:rPr lang="en-US" sz="1600" dirty="0" smtClean="0"/>
                        <a:t>0</a:t>
                      </a:r>
                    </a:p>
                    <a:p>
                      <a:pPr algn="ctr"/>
                      <a:r>
                        <a:rPr lang="en-US" sz="1600" dirty="0" smtClean="0"/>
                        <a:t>3</a:t>
                      </a:r>
                      <a:endParaRPr lang="en-US" sz="1600" baseline="0" dirty="0" smtClean="0"/>
                    </a:p>
                    <a:p>
                      <a:pPr algn="ctr"/>
                      <a:r>
                        <a:rPr lang="en-US" sz="1600" baseline="0" dirty="0" smtClean="0"/>
                        <a:t>5</a:t>
                      </a:r>
                      <a:endParaRPr lang="en-US" sz="1600" dirty="0"/>
                    </a:p>
                  </a:txBody>
                  <a:tcPr anchor="ctr"/>
                </a:tc>
                <a:tc>
                  <a:txBody>
                    <a:bodyPr/>
                    <a:lstStyle/>
                    <a:p>
                      <a:pPr algn="ctr"/>
                      <a:endParaRPr lang="en-US" sz="1600" dirty="0" smtClean="0"/>
                    </a:p>
                    <a:p>
                      <a:pPr algn="ctr"/>
                      <a:r>
                        <a:rPr lang="en-US" sz="1600" dirty="0" smtClean="0"/>
                        <a:t>5</a:t>
                      </a:r>
                    </a:p>
                    <a:p>
                      <a:pPr algn="ctr"/>
                      <a:r>
                        <a:rPr lang="en-US" sz="1600" dirty="0" smtClean="0"/>
                        <a:t>1</a:t>
                      </a:r>
                    </a:p>
                    <a:p>
                      <a:pPr algn="ctr"/>
                      <a:r>
                        <a:rPr lang="en-US" sz="1600" dirty="0" smtClean="0"/>
                        <a:t>1</a:t>
                      </a:r>
                    </a:p>
                  </a:txBody>
                  <a:tcPr anchor="ctr"/>
                </a:tc>
              </a:tr>
            </a:tbl>
          </a:graphicData>
        </a:graphic>
      </p:graphicFrame>
      <p:sp>
        <p:nvSpPr>
          <p:cNvPr id="9" name="Rectangle 25"/>
          <p:cNvSpPr>
            <a:spLocks noChangeArrowheads="1"/>
          </p:cNvSpPr>
          <p:nvPr/>
        </p:nvSpPr>
        <p:spPr bwMode="auto">
          <a:xfrm>
            <a:off x="-5104" y="6066465"/>
            <a:ext cx="9162288" cy="320037"/>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DCV = </a:t>
            </a:r>
            <a:r>
              <a:rPr lang="en-US" sz="1200" dirty="0" err="1" smtClean="0">
                <a:latin typeface="Arial"/>
                <a:cs typeface="Arial"/>
              </a:rPr>
              <a:t>daclatasvir</a:t>
            </a:r>
            <a:r>
              <a:rPr lang="en-US" sz="1200" dirty="0" smtClean="0">
                <a:latin typeface="Arial"/>
                <a:cs typeface="Arial"/>
              </a:rPr>
              <a:t>; ASV = </a:t>
            </a:r>
            <a:r>
              <a:rPr lang="en-US" sz="1200" dirty="0" err="1" smtClean="0">
                <a:latin typeface="Arial"/>
                <a:cs typeface="Arial"/>
              </a:rPr>
              <a:t>asunaprevir</a:t>
            </a:r>
            <a:r>
              <a:rPr lang="en-US" sz="1200" dirty="0" smtClean="0">
                <a:latin typeface="Arial"/>
                <a:cs typeface="Arial"/>
              </a:rPr>
              <a:t>; BCV = </a:t>
            </a:r>
            <a:r>
              <a:rPr lang="en-US" sz="1200" dirty="0" err="1" smtClean="0">
                <a:latin typeface="Arial"/>
                <a:cs typeface="Arial"/>
              </a:rPr>
              <a:t>beclabuvir</a:t>
            </a:r>
            <a:r>
              <a:rPr lang="en-US" sz="1200" dirty="0" smtClean="0">
                <a:latin typeface="Arial"/>
                <a:cs typeface="Arial"/>
              </a:rPr>
              <a:t>; RBV = ribavirin; ULN = upper limit of normal.</a:t>
            </a:r>
            <a:endParaRPr lang="en-US" sz="1200" dirty="0">
              <a:latin typeface="Arial"/>
              <a:cs typeface="Arial"/>
            </a:endParaRPr>
          </a:p>
        </p:txBody>
      </p:sp>
    </p:spTree>
    <p:extLst>
      <p:ext uri="{BB962C8B-B14F-4D97-AF65-F5344CB8AC3E}">
        <p14:creationId xmlns:p14="http://schemas.microsoft.com/office/powerpoint/2010/main" val="11437054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Muir A, et al. JAMA 2015;313:1736-44.</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err="1" smtClean="0">
                <a:solidFill>
                  <a:schemeClr val="accent5">
                    <a:lumMod val="20000"/>
                    <a:lumOff val="80000"/>
                  </a:schemeClr>
                </a:solidFill>
              </a:rPr>
              <a:t>Daclatasvir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Asunaprevir</a:t>
            </a:r>
            <a:r>
              <a:rPr lang="en-US" sz="2400" dirty="0" err="1">
                <a:solidFill>
                  <a:schemeClr val="accent5">
                    <a:lumMod val="20000"/>
                    <a:lumOff val="80000"/>
                  </a:schemeClr>
                </a:solidFill>
              </a:rPr>
              <a:t>-</a:t>
            </a:r>
            <a:r>
              <a:rPr lang="en-US" sz="2400" dirty="0" err="1" smtClean="0">
                <a:solidFill>
                  <a:schemeClr val="accent5">
                    <a:lumMod val="20000"/>
                    <a:lumOff val="80000"/>
                  </a:schemeClr>
                </a:solidFill>
              </a:rPr>
              <a:t>Beclabuvir</a:t>
            </a:r>
            <a:r>
              <a:rPr lang="en-US" sz="2400" dirty="0" smtClean="0">
                <a:solidFill>
                  <a:schemeClr val="accent5">
                    <a:lumMod val="20000"/>
                    <a:lumOff val="80000"/>
                  </a:schemeClr>
                </a:solidFill>
              </a:rPr>
              <a:t> </a:t>
            </a:r>
            <a:r>
              <a:rPr lang="en-US" sz="2400" dirty="0">
                <a:solidFill>
                  <a:schemeClr val="accent5">
                    <a:lumMod val="20000"/>
                    <a:lumOff val="80000"/>
                  </a:schemeClr>
                </a:solidFill>
              </a:rPr>
              <a:t>+/- RBV for HCV GT 1</a:t>
            </a:r>
            <a:r>
              <a:rPr lang="en-US" sz="2400" dirty="0"/>
              <a:t/>
            </a:r>
            <a:br>
              <a:rPr lang="en-US" sz="2400" dirty="0"/>
            </a:br>
            <a:r>
              <a:rPr lang="en-US" sz="2400" dirty="0"/>
              <a:t>UNITY-2 </a:t>
            </a:r>
            <a:r>
              <a:rPr lang="en-US" sz="2400" dirty="0" smtClean="0"/>
              <a:t>Trial</a:t>
            </a:r>
            <a:r>
              <a:rPr lang="en-US" sz="2400" dirty="0" smtClean="0">
                <a:ea typeface="ＭＳ Ｐゴシック" pitchFamily="22" charset="-128"/>
                <a:cs typeface="ＭＳ Ｐゴシック" pitchFamily="22" charset="-128"/>
              </a:rPr>
              <a:t>: Conclusion</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745655969"/>
              </p:ext>
            </p:extLst>
          </p:nvPr>
        </p:nvGraphicFramePr>
        <p:xfrm>
          <a:off x="0" y="25908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2800"/>
                        </a:lnSpc>
                      </a:pPr>
                      <a:r>
                        <a:rPr lang="en-US" sz="2000" b="1" i="0" dirty="0" smtClean="0">
                          <a:solidFill>
                            <a:srgbClr val="800000"/>
                          </a:solidFill>
                          <a:latin typeface="Arial"/>
                          <a:cs typeface="Arial"/>
                        </a:rPr>
                        <a:t>Conclusions and Relevance</a:t>
                      </a:r>
                      <a:r>
                        <a:rPr lang="en-US" sz="2000" b="0" i="0" dirty="0" smtClean="0">
                          <a:solidFill>
                            <a:schemeClr val="tx1"/>
                          </a:solidFill>
                          <a:latin typeface="Arial"/>
                          <a:cs typeface="Arial"/>
                        </a:rPr>
                        <a:t>: “</a:t>
                      </a:r>
                      <a:r>
                        <a:rPr lang="en-US" sz="2000" b="0" i="0" u="none" strike="noStrike" kern="1200" baseline="0" dirty="0" smtClean="0">
                          <a:solidFill>
                            <a:schemeClr val="tx1"/>
                          </a:solidFill>
                          <a:latin typeface="+mn-lt"/>
                          <a:ea typeface="+mn-ea"/>
                          <a:cs typeface="+mn-cs"/>
                        </a:rPr>
                        <a:t>In this open-label, uncontrolled study, patients with chronic HCV genotype 1 infection and cirrhosis who received a 12-week oral fixed-dose regimen of </a:t>
                      </a:r>
                      <a:r>
                        <a:rPr lang="en-US" sz="2000" b="0" i="0" u="none" strike="noStrike" kern="1200" baseline="0" dirty="0" err="1" smtClean="0">
                          <a:solidFill>
                            <a:schemeClr val="tx1"/>
                          </a:solidFill>
                          <a:latin typeface="+mn-lt"/>
                          <a:ea typeface="+mn-ea"/>
                          <a:cs typeface="+mn-cs"/>
                        </a:rPr>
                        <a:t>daclatasvir</a:t>
                      </a:r>
                      <a:r>
                        <a:rPr lang="en-US" sz="2000" b="0" i="0" u="none" strike="noStrike" kern="1200" baseline="0" dirty="0" smtClean="0">
                          <a:solidFill>
                            <a:schemeClr val="tx1"/>
                          </a:solidFill>
                          <a:latin typeface="+mn-lt"/>
                          <a:ea typeface="+mn-ea"/>
                          <a:cs typeface="+mn-cs"/>
                        </a:rPr>
                        <a:t>, </a:t>
                      </a:r>
                      <a:r>
                        <a:rPr lang="en-US" sz="2000" b="0" i="0" u="none" strike="noStrike" kern="1200" baseline="0" dirty="0" err="1" smtClean="0">
                          <a:solidFill>
                            <a:schemeClr val="tx1"/>
                          </a:solidFill>
                          <a:latin typeface="+mn-lt"/>
                          <a:ea typeface="+mn-ea"/>
                          <a:cs typeface="+mn-cs"/>
                        </a:rPr>
                        <a:t>asunaprevir</a:t>
                      </a:r>
                      <a:r>
                        <a:rPr lang="en-US" sz="2000" b="0" i="0" u="none" strike="noStrike" kern="1200" baseline="0" dirty="0" smtClean="0">
                          <a:solidFill>
                            <a:schemeClr val="tx1"/>
                          </a:solidFill>
                          <a:latin typeface="+mn-lt"/>
                          <a:ea typeface="+mn-ea"/>
                          <a:cs typeface="+mn-cs"/>
                        </a:rPr>
                        <a:t>, and </a:t>
                      </a:r>
                      <a:r>
                        <a:rPr lang="en-US" sz="2000" b="0" i="0" u="none" strike="noStrike" kern="1200" baseline="0" dirty="0" err="1" smtClean="0">
                          <a:solidFill>
                            <a:schemeClr val="tx1"/>
                          </a:solidFill>
                          <a:latin typeface="+mn-lt"/>
                          <a:ea typeface="+mn-ea"/>
                          <a:cs typeface="+mn-cs"/>
                        </a:rPr>
                        <a:t>beclabuvir</a:t>
                      </a:r>
                      <a:r>
                        <a:rPr lang="en-US" sz="2000" b="0" i="0" u="none" strike="noStrike" kern="1200" baseline="0" dirty="0" smtClean="0">
                          <a:solidFill>
                            <a:schemeClr val="tx1"/>
                          </a:solidFill>
                          <a:latin typeface="+mn-lt"/>
                          <a:ea typeface="+mn-ea"/>
                          <a:cs typeface="+mn-cs"/>
                        </a:rPr>
                        <a:t>, with or without ribavirin, achieved high rates of SVR12</a:t>
                      </a:r>
                      <a:r>
                        <a:rPr lang="en-US" sz="2000" b="0" kern="1200" dirty="0" smtClean="0">
                          <a:solidFill>
                            <a:schemeClr val="tx1"/>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23513935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err="1"/>
              <a:t>Daclatasvir</a:t>
            </a:r>
            <a:r>
              <a:rPr lang="en-US" sz="2400" dirty="0"/>
              <a:t> </a:t>
            </a:r>
            <a:r>
              <a:rPr lang="en-US" sz="2400" dirty="0" smtClean="0"/>
              <a:t>+ </a:t>
            </a:r>
            <a:r>
              <a:rPr lang="en-US" sz="2400" dirty="0" err="1" smtClean="0"/>
              <a:t>Asunaprevir</a:t>
            </a:r>
            <a:r>
              <a:rPr lang="en-US" sz="2400" dirty="0" smtClean="0"/>
              <a:t> in Genotype 1</a:t>
            </a:r>
            <a:r>
              <a:rPr lang="en-US" sz="2400" dirty="0"/>
              <a:t>b</a:t>
            </a:r>
            <a:br>
              <a:rPr lang="en-US" sz="2400" dirty="0"/>
            </a:br>
            <a:r>
              <a:rPr lang="en-US" dirty="0" smtClean="0"/>
              <a:t>HALLMARK-DUAL Study</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r>
              <a:rPr lang="en-US" b="1" dirty="0" smtClean="0">
                <a:solidFill>
                  <a:schemeClr val="accent5">
                    <a:lumMod val="20000"/>
                    <a:lumOff val="80000"/>
                  </a:schemeClr>
                </a:solidFill>
              </a:rPr>
              <a:t>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a:t>
            </a:r>
            <a:r>
              <a:rPr lang="en-US" sz="1400" dirty="0" smtClean="0">
                <a:solidFill>
                  <a:schemeClr val="bg1"/>
                </a:solidFill>
                <a:latin typeface="Arial"/>
                <a:cs typeface="Arial"/>
              </a:rPr>
              <a:t>Naïve </a:t>
            </a:r>
            <a:r>
              <a:rPr lang="en-US" sz="1400" dirty="0">
                <a:solidFill>
                  <a:schemeClr val="bg1"/>
                </a:solidFill>
                <a:latin typeface="Arial"/>
                <a:cs typeface="Arial"/>
              </a:rPr>
              <a:t>and </a:t>
            </a:r>
            <a:r>
              <a:rPr lang="en-US" sz="1400" dirty="0" smtClean="0">
                <a:solidFill>
                  <a:schemeClr val="bg1"/>
                </a:solidFill>
                <a:latin typeface="Arial"/>
                <a:cs typeface="Arial"/>
              </a:rPr>
              <a:t>Treatment-Experienced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smtClean="0">
                <a:latin typeface="Arial"/>
                <a:cs typeface="Arial"/>
              </a:rPr>
              <a:t>Manns</a:t>
            </a:r>
            <a:r>
              <a:rPr lang="en-US" sz="1400" dirty="0" smtClean="0">
                <a:latin typeface="Arial"/>
                <a:cs typeface="Arial"/>
              </a:rPr>
              <a:t> M, </a:t>
            </a:r>
            <a:r>
              <a:rPr lang="en-US" sz="1400" dirty="0">
                <a:latin typeface="Arial"/>
                <a:cs typeface="Arial"/>
              </a:rPr>
              <a:t>et al. </a:t>
            </a:r>
            <a:r>
              <a:rPr lang="en-US" sz="1400" dirty="0" smtClean="0">
                <a:latin typeface="Arial"/>
                <a:cs typeface="Arial"/>
              </a:rPr>
              <a:t>Lancet. 2014;384:1597-605.</a:t>
            </a:r>
            <a:endParaRPr lang="en-US" sz="1400" dirty="0">
              <a:latin typeface="Arial"/>
              <a:cs typeface="Arial"/>
            </a:endParaRPr>
          </a:p>
        </p:txBody>
      </p:sp>
    </p:spTree>
    <p:extLst>
      <p:ext uri="{BB962C8B-B14F-4D97-AF65-F5344CB8AC3E}">
        <p14:creationId xmlns:p14="http://schemas.microsoft.com/office/powerpoint/2010/main" val="9364376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smtClean="0"/>
              <a:t>Manns</a:t>
            </a:r>
            <a:r>
              <a:rPr lang="en-US" dirty="0" smtClean="0"/>
              <a:t> M, et al. </a:t>
            </a:r>
            <a:r>
              <a:rPr lang="en-US" dirty="0"/>
              <a:t>Lancet. 2014;384:1597-605.</a:t>
            </a:r>
          </a:p>
        </p:txBody>
      </p:sp>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rPr>
              <a:t>Daclatasvir</a:t>
            </a:r>
            <a:r>
              <a:rPr lang="en-US" sz="2400" dirty="0" smtClean="0">
                <a:solidFill>
                  <a:schemeClr val="accent5">
                    <a:lumMod val="20000"/>
                    <a:lumOff val="80000"/>
                  </a:schemeClr>
                </a:solidFill>
              </a:rPr>
              <a:t> + </a:t>
            </a:r>
            <a:r>
              <a:rPr lang="en-US" sz="2400" dirty="0" err="1" smtClean="0">
                <a:solidFill>
                  <a:schemeClr val="accent5">
                    <a:lumMod val="20000"/>
                    <a:lumOff val="80000"/>
                  </a:schemeClr>
                </a:solidFill>
              </a:rPr>
              <a:t>Asunaprevir</a:t>
            </a:r>
            <a:r>
              <a:rPr lang="en-US" sz="2400" dirty="0" smtClean="0">
                <a:solidFill>
                  <a:schemeClr val="accent5">
                    <a:lumMod val="20000"/>
                    <a:lumOff val="80000"/>
                  </a:schemeClr>
                </a:solidFill>
              </a:rPr>
              <a:t> </a:t>
            </a:r>
            <a:r>
              <a:rPr lang="en-US" sz="2400" dirty="0">
                <a:solidFill>
                  <a:schemeClr val="accent5">
                    <a:lumMod val="20000"/>
                    <a:lumOff val="80000"/>
                  </a:schemeClr>
                </a:solidFill>
              </a:rPr>
              <a:t>for </a:t>
            </a:r>
            <a:r>
              <a:rPr lang="en-US" sz="2400" dirty="0" smtClean="0">
                <a:solidFill>
                  <a:schemeClr val="accent5">
                    <a:lumMod val="20000"/>
                    <a:lumOff val="80000"/>
                  </a:schemeClr>
                </a:solidFill>
              </a:rPr>
              <a:t>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a:t>
            </a:r>
            <a:r>
              <a:rPr lang="en-US" sz="2400" dirty="0">
                <a:solidFill>
                  <a:schemeClr val="accent5">
                    <a:lumMod val="20000"/>
                    <a:lumOff val="80000"/>
                  </a:schemeClr>
                </a:solidFill>
              </a:rPr>
              <a:t>b</a:t>
            </a:r>
            <a:r>
              <a:rPr lang="en-US" sz="2400" dirty="0"/>
              <a:t/>
            </a:r>
            <a:br>
              <a:rPr lang="en-US" sz="2400" dirty="0"/>
            </a:br>
            <a:r>
              <a:rPr lang="en-US" sz="2400" dirty="0" smtClean="0"/>
              <a:t>HALLMARK-DUAL: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378037462"/>
              </p:ext>
            </p:extLst>
          </p:nvPr>
        </p:nvGraphicFramePr>
        <p:xfrm>
          <a:off x="361950" y="1371600"/>
          <a:ext cx="8420100" cy="4923239"/>
        </p:xfrm>
        <a:graphic>
          <a:graphicData uri="http://schemas.openxmlformats.org/drawingml/2006/table">
            <a:tbl>
              <a:tblPr>
                <a:effectLst>
                  <a:outerShdw blurRad="38100" dist="38100" dir="2700000">
                    <a:srgbClr val="000000">
                      <a:alpha val="50000"/>
                    </a:srgbClr>
                  </a:outerShdw>
                </a:effectLst>
              </a:tblPr>
              <a:tblGrid>
                <a:gridCol w="8420100"/>
              </a:tblGrid>
              <a:tr h="301976">
                <a:tc>
                  <a:txBody>
                    <a:bodyPr/>
                    <a:lstStyle/>
                    <a:p>
                      <a:pPr marL="0" marR="0" lvl="0" indent="0" algn="l" defTabSz="457200" rtl="0" eaLnBrk="0" fontAlgn="base" latinLnBrk="0" hangingPunct="0">
                        <a:lnSpc>
                          <a:spcPts val="2100"/>
                        </a:lnSpc>
                        <a:spcBef>
                          <a:spcPts val="400"/>
                        </a:spcBef>
                        <a:spcAft>
                          <a:spcPct val="0"/>
                        </a:spcAft>
                        <a:buClr>
                          <a:srgbClr val="7592A4"/>
                        </a:buClr>
                        <a:buSzPct val="80000"/>
                        <a:buFontTx/>
                        <a:buNone/>
                        <a:tabLst/>
                      </a:pPr>
                      <a:r>
                        <a:rPr kumimoji="0" lang="en-US" sz="1800" b="1" i="0" u="none" strike="noStrike" cap="none" normalizeH="0" baseline="0" dirty="0" err="1" smtClean="0">
                          <a:ln>
                            <a:noFill/>
                          </a:ln>
                          <a:solidFill>
                            <a:srgbClr val="FFFFFF"/>
                          </a:solidFill>
                          <a:effectLst/>
                          <a:latin typeface="Arial"/>
                          <a:ea typeface="ＭＳ Ｐゴシック" pitchFamily="-108" charset="-128"/>
                          <a:cs typeface="Arial"/>
                        </a:rPr>
                        <a:t>Daclatasvir</a:t>
                      </a: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 + Sofosbuvir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556529">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Phase 3 open-label multi-cohort study of </a:t>
                      </a:r>
                      <a:r>
                        <a:rPr lang="en-US" sz="1800" baseline="0" dirty="0" err="1" smtClean="0">
                          <a:solidFill>
                            <a:srgbClr val="000000"/>
                          </a:solidFill>
                          <a:latin typeface="Arial" pitchFamily="22" charset="0"/>
                          <a:cs typeface="+mn-cs"/>
                        </a:rPr>
                        <a:t>daclatasvir</a:t>
                      </a:r>
                      <a:r>
                        <a:rPr lang="en-US" sz="1800" baseline="0" dirty="0" smtClean="0">
                          <a:solidFill>
                            <a:srgbClr val="000000"/>
                          </a:solidFill>
                          <a:latin typeface="Arial" pitchFamily="22" charset="0"/>
                          <a:cs typeface="+mn-cs"/>
                        </a:rPr>
                        <a:t> (DCV) plus </a:t>
                      </a:r>
                      <a:r>
                        <a:rPr lang="en-US" sz="1800" baseline="0" dirty="0" err="1" smtClean="0">
                          <a:solidFill>
                            <a:srgbClr val="000000"/>
                          </a:solidFill>
                          <a:latin typeface="Arial" pitchFamily="22" charset="0"/>
                          <a:cs typeface="+mn-cs"/>
                        </a:rPr>
                        <a:t>asunaprevir</a:t>
                      </a:r>
                      <a:r>
                        <a:rPr lang="en-US" sz="1800" baseline="0" dirty="0" smtClean="0">
                          <a:solidFill>
                            <a:srgbClr val="000000"/>
                          </a:solidFill>
                          <a:latin typeface="Arial" pitchFamily="22" charset="0"/>
                          <a:cs typeface="+mn-cs"/>
                        </a:rPr>
                        <a:t> in treatment-</a:t>
                      </a:r>
                      <a:r>
                        <a:rPr lang="en-US" sz="1800" baseline="0" dirty="0" smtClean="0">
                          <a:solidFill>
                            <a:srgbClr val="000000"/>
                          </a:solidFill>
                          <a:latin typeface="Arial" pitchFamily="22" charset="0"/>
                        </a:rPr>
                        <a:t>naïve or experienced, chronic HCV GT 1b</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18 countries in North &amp; South America, Europe and Asia</a:t>
                      </a:r>
                    </a:p>
                    <a:p>
                      <a:pPr marL="192024" marR="0" lvl="0" indent="-192024" algn="l" defTabSz="457200" rtl="0" eaLnBrk="1" fontAlgn="base" latinLnBrk="0" hangingPunct="1">
                        <a:lnSpc>
                          <a:spcPts val="20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1b</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 or treatment-experienced (prior null or partial responder to</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t>
                      </a:r>
                      <a:r>
                        <a:rPr lang="en-US" sz="1800" baseline="0" dirty="0" err="1" smtClean="0">
                          <a:solidFill>
                            <a:srgbClr val="000000"/>
                          </a:solidFill>
                          <a:latin typeface="Arial" pitchFamily="22" charset="0"/>
                        </a:rPr>
                        <a:t>peginterferon</a:t>
                      </a:r>
                      <a:r>
                        <a:rPr lang="en-US" sz="1800" baseline="0" dirty="0" smtClean="0">
                          <a:solidFill>
                            <a:srgbClr val="000000"/>
                          </a:solidFill>
                          <a:latin typeface="Arial" pitchFamily="22" charset="0"/>
                        </a:rPr>
                        <a:t> + ribavirin)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Ineligible or intolerant (or both) to </a:t>
                      </a:r>
                      <a:r>
                        <a:rPr lang="en-US" sz="1800" baseline="0" dirty="0" err="1" smtClean="0">
                          <a:solidFill>
                            <a:srgbClr val="000000"/>
                          </a:solidFill>
                          <a:latin typeface="Arial" pitchFamily="22" charset="0"/>
                        </a:rPr>
                        <a:t>peginterferon</a:t>
                      </a:r>
                      <a:r>
                        <a:rPr lang="en-US" sz="1800" baseline="0" dirty="0" smtClean="0">
                          <a:solidFill>
                            <a:srgbClr val="000000"/>
                          </a:solidFill>
                          <a:latin typeface="Arial" pitchFamily="22" charset="0"/>
                        </a:rPr>
                        <a:t> + ribavirin</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Compensated cirrhosis allowed</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Patient Groups</a:t>
                      </a:r>
                      <a:br>
                        <a:rPr lang="en-US" sz="1800" b="1" baseline="0" dirty="0" smtClean="0">
                          <a:solidFill>
                            <a:srgbClr val="000000"/>
                          </a:solidFill>
                          <a:latin typeface="Arial" pitchFamily="22" charset="0"/>
                        </a:rPr>
                      </a:br>
                      <a:r>
                        <a:rPr lang="en-US" sz="1800" baseline="0" dirty="0" smtClean="0">
                          <a:solidFill>
                            <a:schemeClr val="tx1"/>
                          </a:solidFill>
                          <a:latin typeface="Arial" pitchFamily="22" charset="0"/>
                        </a:rPr>
                        <a:t>- N = 307 treatment-naïve randomized to DCV + </a:t>
                      </a:r>
                      <a:r>
                        <a:rPr lang="en-US" sz="1800" baseline="0" dirty="0" err="1" smtClean="0">
                          <a:solidFill>
                            <a:schemeClr val="tx1"/>
                          </a:solidFill>
                          <a:latin typeface="Arial" pitchFamily="22" charset="0"/>
                        </a:rPr>
                        <a:t>asunaprevir</a:t>
                      </a:r>
                      <a:r>
                        <a:rPr lang="en-US" sz="1800" baseline="0" dirty="0" smtClean="0">
                          <a:solidFill>
                            <a:schemeClr val="tx1"/>
                          </a:solidFill>
                          <a:latin typeface="Arial" pitchFamily="22" charset="0"/>
                        </a:rPr>
                        <a:t> x 24 weeks</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versus placebo (latter then enrolled in separate DCV study) </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205 treatment-experienced: DCV + </a:t>
                      </a:r>
                      <a:r>
                        <a:rPr lang="en-US" sz="1800" baseline="0" dirty="0" err="1" smtClean="0">
                          <a:solidFill>
                            <a:schemeClr val="tx1"/>
                          </a:solidFill>
                          <a:latin typeface="Arial" pitchFamily="22" charset="0"/>
                        </a:rPr>
                        <a:t>asunaprevir</a:t>
                      </a:r>
                      <a:r>
                        <a:rPr lang="en-US" sz="1800" baseline="0" dirty="0" smtClean="0">
                          <a:solidFill>
                            <a:schemeClr val="tx1"/>
                          </a:solidFill>
                          <a:latin typeface="Arial" pitchFamily="22" charset="0"/>
                        </a:rPr>
                        <a:t> x 24 weeks</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 = 235 Peg/RBV intolerant +/- ineligible: DCV + </a:t>
                      </a:r>
                      <a:r>
                        <a:rPr lang="en-US" sz="1800" baseline="0" dirty="0" err="1" smtClean="0">
                          <a:solidFill>
                            <a:schemeClr val="tx1"/>
                          </a:solidFill>
                          <a:latin typeface="Arial" pitchFamily="22" charset="0"/>
                        </a:rPr>
                        <a:t>asunaprevir</a:t>
                      </a:r>
                      <a:r>
                        <a:rPr lang="en-US" sz="1800" baseline="0" dirty="0" smtClean="0">
                          <a:solidFill>
                            <a:schemeClr val="tx1"/>
                          </a:solidFill>
                          <a:latin typeface="Arial" pitchFamily="22" charset="0"/>
                        </a:rPr>
                        <a:t> x 24 weeks</a:t>
                      </a:r>
                    </a:p>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1709038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6324600" y="2323167"/>
            <a:ext cx="186232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a:t>
            </a:r>
            <a:r>
              <a:rPr lang="en-US" dirty="0" err="1"/>
              <a:t>Manns</a:t>
            </a:r>
            <a:r>
              <a:rPr lang="en-US" dirty="0"/>
              <a:t> M, et al. </a:t>
            </a:r>
            <a:r>
              <a:rPr lang="en-US" dirty="0" smtClean="0"/>
              <a:t>Lancet</a:t>
            </a:r>
            <a:r>
              <a:rPr lang="en-US" dirty="0"/>
              <a:t>. 2014;384:1597-605.</a:t>
            </a: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smtClean="0">
                <a:solidFill>
                  <a:schemeClr val="accent5">
                    <a:lumMod val="20000"/>
                    <a:lumOff val="80000"/>
                  </a:schemeClr>
                </a:solidFill>
              </a:rPr>
              <a:t>Asunaprevir</a:t>
            </a:r>
            <a:r>
              <a:rPr lang="en-US" sz="2400" dirty="0" smtClean="0">
                <a:solidFill>
                  <a:schemeClr val="accent5">
                    <a:lumMod val="20000"/>
                    <a:lumOff val="80000"/>
                  </a:schemeClr>
                </a:solidFill>
              </a:rPr>
              <a:t> </a:t>
            </a:r>
            <a:r>
              <a:rPr lang="en-US" sz="2400" dirty="0">
                <a:solidFill>
                  <a:schemeClr val="accent5">
                    <a:lumMod val="20000"/>
                    <a:lumOff val="80000"/>
                  </a:schemeClr>
                </a:solidFill>
              </a:rPr>
              <a:t>for HCV GT </a:t>
            </a:r>
            <a:r>
              <a:rPr lang="en-US" sz="2400" dirty="0" smtClean="0">
                <a:solidFill>
                  <a:schemeClr val="accent5">
                    <a:lumMod val="20000"/>
                    <a:lumOff val="80000"/>
                  </a:schemeClr>
                </a:solidFill>
              </a:rPr>
              <a:t>1</a:t>
            </a:r>
            <a:r>
              <a:rPr lang="en-US" sz="2400" dirty="0">
                <a:solidFill>
                  <a:schemeClr val="accent5">
                    <a:lumMod val="20000"/>
                    <a:lumOff val="80000"/>
                  </a:schemeClr>
                </a:solidFill>
              </a:rPr>
              <a:t>B</a:t>
            </a:r>
            <a:r>
              <a:rPr lang="en-US" sz="2400" dirty="0" smtClean="0">
                <a:solidFill>
                  <a:schemeClr val="accent5">
                    <a:lumMod val="20000"/>
                    <a:lumOff val="80000"/>
                  </a:schemeClr>
                </a:solidFill>
              </a:rPr>
              <a:t/>
            </a:r>
            <a:br>
              <a:rPr lang="en-US" sz="2400" dirty="0" smtClean="0">
                <a:solidFill>
                  <a:schemeClr val="accent5">
                    <a:lumMod val="20000"/>
                    <a:lumOff val="80000"/>
                  </a:schemeClr>
                </a:solidFill>
              </a:rPr>
            </a:br>
            <a:r>
              <a:rPr lang="en-US" sz="2400" dirty="0" smtClean="0"/>
              <a:t>HALLMARK-DUAL: Study Design</a:t>
            </a:r>
            <a:endParaRPr lang="en-US" sz="2400" dirty="0"/>
          </a:p>
        </p:txBody>
      </p:sp>
      <p:sp>
        <p:nvSpPr>
          <p:cNvPr id="64" name="Rectangle 5"/>
          <p:cNvSpPr>
            <a:spLocks noChangeArrowheads="1"/>
          </p:cNvSpPr>
          <p:nvPr/>
        </p:nvSpPr>
        <p:spPr bwMode="auto">
          <a:xfrm>
            <a:off x="2197105" y="2069051"/>
            <a:ext cx="4108692" cy="494723"/>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err="1" smtClean="0">
                <a:latin typeface="Arial"/>
                <a:cs typeface="Arial"/>
              </a:rPr>
              <a:t>Daclatasvir</a:t>
            </a:r>
            <a:r>
              <a:rPr lang="en-US" sz="1400" b="1" dirty="0" smtClean="0">
                <a:latin typeface="Arial"/>
                <a:cs typeface="Arial"/>
              </a:rPr>
              <a:t> + </a:t>
            </a:r>
            <a:r>
              <a:rPr lang="en-US" sz="1400" b="1" dirty="0" err="1">
                <a:latin typeface="Arial"/>
                <a:cs typeface="Arial"/>
              </a:rPr>
              <a:t>A</a:t>
            </a:r>
            <a:r>
              <a:rPr lang="en-US" sz="1400" b="1" dirty="0" err="1" smtClean="0">
                <a:latin typeface="Arial"/>
                <a:cs typeface="Arial"/>
              </a:rPr>
              <a:t>sunaprevir</a:t>
            </a:r>
            <a:endParaRPr lang="en-US" sz="1400" b="1" dirty="0">
              <a:latin typeface="Arial"/>
              <a:cs typeface="Arial"/>
            </a:endParaRPr>
          </a:p>
        </p:txBody>
      </p:sp>
      <p:sp>
        <p:nvSpPr>
          <p:cNvPr id="66" name="Rectangle 65"/>
          <p:cNvSpPr/>
          <p:nvPr/>
        </p:nvSpPr>
        <p:spPr>
          <a:xfrm>
            <a:off x="8001000" y="2109220"/>
            <a:ext cx="8382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a:t>
            </a:r>
            <a:endParaRPr lang="en-US" sz="1400" dirty="0">
              <a:solidFill>
                <a:srgbClr val="000000"/>
              </a:solidFill>
              <a:latin typeface="Arial"/>
              <a:cs typeface="Arial"/>
            </a:endParaRPr>
          </a:p>
        </p:txBody>
      </p:sp>
      <p:sp>
        <p:nvSpPr>
          <p:cNvPr id="90" name="Rectangle 89"/>
          <p:cNvSpPr/>
          <p:nvPr/>
        </p:nvSpPr>
        <p:spPr>
          <a:xfrm>
            <a:off x="152401" y="1922832"/>
            <a:ext cx="1219199" cy="1429967"/>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FFFFFF"/>
                </a:solidFill>
                <a:latin typeface="Arial"/>
                <a:cs typeface="Arial"/>
              </a:rPr>
              <a:t>Treatment Naïve</a:t>
            </a:r>
          </a:p>
          <a:p>
            <a:pPr algn="ctr"/>
            <a:r>
              <a:rPr lang="en-US" sz="1400" b="1" dirty="0" smtClean="0">
                <a:solidFill>
                  <a:srgbClr val="FFFFFF"/>
                </a:solidFill>
                <a:latin typeface="Arial"/>
                <a:cs typeface="Arial"/>
              </a:rPr>
              <a:t>n = 307</a:t>
            </a:r>
            <a:endParaRPr lang="en-US" sz="1400" b="1" dirty="0">
              <a:solidFill>
                <a:srgbClr val="FFFFFF"/>
              </a:solidFill>
              <a:latin typeface="Arial"/>
              <a:cs typeface="Arial"/>
            </a:endParaRPr>
          </a:p>
        </p:txBody>
      </p:sp>
      <p:sp>
        <p:nvSpPr>
          <p:cNvPr id="29" name="Rectangle 28"/>
          <p:cNvSpPr/>
          <p:nvPr/>
        </p:nvSpPr>
        <p:spPr>
          <a:xfrm>
            <a:off x="1371600" y="2091387"/>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n</a:t>
            </a:r>
            <a:r>
              <a:rPr lang="en-US" sz="1400" dirty="0" smtClean="0">
                <a:solidFill>
                  <a:srgbClr val="000000"/>
                </a:solidFill>
              </a:rPr>
              <a:t> =</a:t>
            </a:r>
            <a:r>
              <a:rPr lang="en-US" sz="1400" dirty="0">
                <a:solidFill>
                  <a:srgbClr val="000000"/>
                </a:solidFill>
              </a:rPr>
              <a:t> </a:t>
            </a:r>
            <a:r>
              <a:rPr lang="en-US" sz="1400" dirty="0" smtClean="0">
                <a:solidFill>
                  <a:srgbClr val="000000"/>
                </a:solidFill>
              </a:rPr>
              <a:t>205</a:t>
            </a:r>
            <a:endParaRPr lang="en-US" sz="1400" dirty="0">
              <a:solidFill>
                <a:srgbClr val="000000"/>
              </a:solidFill>
            </a:endParaRPr>
          </a:p>
        </p:txBody>
      </p:sp>
      <p:sp>
        <p:nvSpPr>
          <p:cNvPr id="36" name="Rectangle 35"/>
          <p:cNvSpPr/>
          <p:nvPr/>
        </p:nvSpPr>
        <p:spPr>
          <a:xfrm>
            <a:off x="1371600" y="2818322"/>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 102</a:t>
            </a:r>
            <a:endParaRPr lang="en-US" sz="1400" dirty="0">
              <a:solidFill>
                <a:srgbClr val="000000"/>
              </a:solidFill>
            </a:endParaRPr>
          </a:p>
        </p:txBody>
      </p:sp>
      <p:sp>
        <p:nvSpPr>
          <p:cNvPr id="37" name="Rectangle 5"/>
          <p:cNvSpPr>
            <a:spLocks noChangeArrowheads="1"/>
          </p:cNvSpPr>
          <p:nvPr/>
        </p:nvSpPr>
        <p:spPr bwMode="auto">
          <a:xfrm>
            <a:off x="2197099" y="2788558"/>
            <a:ext cx="2051813" cy="494723"/>
          </a:xfrm>
          <a:prstGeom prst="rect">
            <a:avLst/>
          </a:prstGeom>
          <a:solidFill>
            <a:schemeClr val="accent1">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Placebo</a:t>
            </a:r>
            <a:endParaRPr lang="en-US" sz="1400" b="1" dirty="0">
              <a:latin typeface="Arial"/>
              <a:cs typeface="Arial"/>
            </a:endParaRPr>
          </a:p>
        </p:txBody>
      </p:sp>
      <p:sp>
        <p:nvSpPr>
          <p:cNvPr id="60" name="Rectangle 59"/>
          <p:cNvSpPr/>
          <p:nvPr/>
        </p:nvSpPr>
        <p:spPr>
          <a:xfrm>
            <a:off x="152400" y="3641413"/>
            <a:ext cx="1371600" cy="854387"/>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FFFFFF"/>
                </a:solidFill>
                <a:cs typeface="Arial"/>
              </a:rPr>
              <a:t>Prior Non-responder</a:t>
            </a:r>
          </a:p>
          <a:p>
            <a:pPr algn="ctr"/>
            <a:r>
              <a:rPr lang="en-US" sz="1400" b="1" dirty="0" smtClean="0">
                <a:solidFill>
                  <a:srgbClr val="FFFFFF"/>
                </a:solidFill>
                <a:latin typeface="Arial"/>
                <a:cs typeface="Arial"/>
              </a:rPr>
              <a:t>n = 205</a:t>
            </a:r>
            <a:endParaRPr lang="en-US" sz="1400" b="1" dirty="0">
              <a:solidFill>
                <a:srgbClr val="FFFFFF"/>
              </a:solidFill>
              <a:latin typeface="Arial"/>
              <a:cs typeface="Arial"/>
            </a:endParaRPr>
          </a:p>
        </p:txBody>
      </p:sp>
      <p:sp>
        <p:nvSpPr>
          <p:cNvPr id="65" name="Rectangle 5"/>
          <p:cNvSpPr>
            <a:spLocks noChangeArrowheads="1"/>
          </p:cNvSpPr>
          <p:nvPr/>
        </p:nvSpPr>
        <p:spPr bwMode="auto">
          <a:xfrm>
            <a:off x="2209809" y="3810000"/>
            <a:ext cx="4108686" cy="494723"/>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err="1" smtClean="0">
                <a:latin typeface="Arial"/>
                <a:cs typeface="Arial"/>
              </a:rPr>
              <a:t>Daclatasvir</a:t>
            </a:r>
            <a:r>
              <a:rPr lang="en-US" sz="1400" b="1" dirty="0" smtClean="0">
                <a:latin typeface="Arial"/>
                <a:cs typeface="Arial"/>
              </a:rPr>
              <a:t> + </a:t>
            </a:r>
            <a:r>
              <a:rPr lang="en-US" sz="1400" b="1" dirty="0" err="1">
                <a:latin typeface="Arial"/>
                <a:cs typeface="Arial"/>
              </a:rPr>
              <a:t>A</a:t>
            </a:r>
            <a:r>
              <a:rPr lang="en-US" sz="1400" b="1" dirty="0" err="1" smtClean="0">
                <a:latin typeface="Arial"/>
                <a:cs typeface="Arial"/>
              </a:rPr>
              <a:t>sunaprevir</a:t>
            </a:r>
            <a:endParaRPr lang="en-US" sz="1400" b="1" dirty="0">
              <a:latin typeface="Arial"/>
              <a:cs typeface="Arial"/>
            </a:endParaRPr>
          </a:p>
        </p:txBody>
      </p:sp>
      <p:cxnSp>
        <p:nvCxnSpPr>
          <p:cNvPr id="75" name="Straight Connector 74"/>
          <p:cNvCxnSpPr/>
          <p:nvPr/>
        </p:nvCxnSpPr>
        <p:spPr>
          <a:xfrm>
            <a:off x="6324600" y="4062033"/>
            <a:ext cx="186232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324600" y="5030900"/>
            <a:ext cx="186232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25"/>
          <p:cNvSpPr>
            <a:spLocks noChangeArrowheads="1"/>
          </p:cNvSpPr>
          <p:nvPr/>
        </p:nvSpPr>
        <p:spPr bwMode="auto">
          <a:xfrm>
            <a:off x="-18289" y="5582603"/>
            <a:ext cx="9180577" cy="81819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ts val="6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60 </a:t>
            </a:r>
            <a:r>
              <a:rPr lang="en-US" sz="1400" dirty="0">
                <a:solidFill>
                  <a:srgbClr val="000000"/>
                </a:solidFill>
                <a:latin typeface="Arial" pitchFamily="22" charset="0"/>
              </a:rPr>
              <a:t>mg once </a:t>
            </a:r>
            <a:r>
              <a:rPr lang="en-US" sz="1400" dirty="0" smtClean="0">
                <a:solidFill>
                  <a:srgbClr val="000000"/>
                </a:solidFill>
                <a:latin typeface="Arial" pitchFamily="22" charset="0"/>
              </a:rPr>
              <a:t>daily</a:t>
            </a:r>
            <a:br>
              <a:rPr lang="en-US" sz="1400" dirty="0" smtClean="0">
                <a:solidFill>
                  <a:srgbClr val="000000"/>
                </a:solidFill>
                <a:latin typeface="Arial" pitchFamily="22" charset="0"/>
              </a:rPr>
            </a:br>
            <a:r>
              <a:rPr lang="en-US" sz="1400" dirty="0" err="1" smtClean="0">
                <a:solidFill>
                  <a:srgbClr val="000000"/>
                </a:solidFill>
                <a:latin typeface="Arial" pitchFamily="22" charset="0"/>
              </a:rPr>
              <a:t>Asunaprevir</a:t>
            </a:r>
            <a:r>
              <a:rPr lang="en-US" sz="1400" dirty="0">
                <a:solidFill>
                  <a:srgbClr val="000000"/>
                </a:solidFill>
                <a:latin typeface="Arial" pitchFamily="22" charset="0"/>
              </a:rPr>
              <a:t>:</a:t>
            </a:r>
            <a:r>
              <a:rPr lang="en-US" sz="1400" dirty="0" smtClean="0">
                <a:solidFill>
                  <a:srgbClr val="000000"/>
                </a:solidFill>
                <a:latin typeface="Arial" pitchFamily="22" charset="0"/>
              </a:rPr>
              <a:t> 100 </a:t>
            </a:r>
            <a:r>
              <a:rPr lang="en-US" sz="1400" dirty="0">
                <a:solidFill>
                  <a:srgbClr val="000000"/>
                </a:solidFill>
                <a:latin typeface="Arial" pitchFamily="22" charset="0"/>
              </a:rPr>
              <a:t>mg </a:t>
            </a:r>
            <a:r>
              <a:rPr lang="en-US" sz="1400" dirty="0" smtClean="0">
                <a:solidFill>
                  <a:srgbClr val="000000"/>
                </a:solidFill>
                <a:latin typeface="Arial" pitchFamily="22" charset="0"/>
              </a:rPr>
              <a:t>twice daily</a:t>
            </a:r>
            <a:endParaRPr lang="en-US" sz="1400" dirty="0">
              <a:solidFill>
                <a:srgbClr val="000000"/>
              </a:solidFill>
              <a:latin typeface="Arial" pitchFamily="22" charset="0"/>
            </a:endParaRPr>
          </a:p>
        </p:txBody>
      </p:sp>
      <p:sp>
        <p:nvSpPr>
          <p:cNvPr id="41" name="Rectangle 5"/>
          <p:cNvSpPr>
            <a:spLocks noChangeArrowheads="1"/>
          </p:cNvSpPr>
          <p:nvPr/>
        </p:nvSpPr>
        <p:spPr bwMode="auto">
          <a:xfrm>
            <a:off x="4254499" y="2801455"/>
            <a:ext cx="2106677" cy="500823"/>
          </a:xfrm>
          <a:prstGeom prst="rect">
            <a:avLst/>
          </a:prstGeom>
          <a:noFill/>
          <a:ln w="19050" cmpd="sng">
            <a:solidFill>
              <a:schemeClr val="tx1"/>
            </a:solidFill>
            <a:miter lim="800000"/>
            <a:headEnd/>
            <a:tailEnd/>
          </a:ln>
          <a:effectLst/>
          <a:extLst/>
        </p:spPr>
        <p:txBody>
          <a:bodyPr wrap="none" anchor="ctr"/>
          <a:lstStyle/>
          <a:p>
            <a:pPr algn="ctr"/>
            <a:r>
              <a:rPr lang="en-US" sz="1400" dirty="0">
                <a:latin typeface="Arial"/>
                <a:cs typeface="Arial"/>
              </a:rPr>
              <a:t>Separate </a:t>
            </a:r>
            <a:r>
              <a:rPr lang="en-US" sz="1400" dirty="0" smtClean="0">
                <a:latin typeface="Arial"/>
                <a:cs typeface="Arial"/>
              </a:rPr>
              <a:t/>
            </a:r>
            <a:br>
              <a:rPr lang="en-US" sz="1400" dirty="0" smtClean="0">
                <a:latin typeface="Arial"/>
                <a:cs typeface="Arial"/>
              </a:rPr>
            </a:br>
            <a:r>
              <a:rPr lang="en-US" sz="1400" dirty="0" err="1" smtClean="0">
                <a:latin typeface="Arial"/>
                <a:cs typeface="Arial"/>
              </a:rPr>
              <a:t>daclatasvir</a:t>
            </a:r>
            <a:r>
              <a:rPr lang="en-US" sz="1400" dirty="0" smtClean="0">
                <a:latin typeface="Arial"/>
                <a:cs typeface="Arial"/>
              </a:rPr>
              <a:t> </a:t>
            </a:r>
            <a:r>
              <a:rPr lang="en-US" sz="1400" dirty="0">
                <a:latin typeface="Arial"/>
                <a:cs typeface="Arial"/>
              </a:rPr>
              <a:t>study</a:t>
            </a:r>
          </a:p>
        </p:txBody>
      </p:sp>
      <p:sp>
        <p:nvSpPr>
          <p:cNvPr id="47" name="Rectangle 46"/>
          <p:cNvSpPr/>
          <p:nvPr/>
        </p:nvSpPr>
        <p:spPr>
          <a:xfrm>
            <a:off x="8077200" y="3809053"/>
            <a:ext cx="8382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a:t>
            </a:r>
            <a:endParaRPr lang="en-US" sz="1400" dirty="0">
              <a:solidFill>
                <a:srgbClr val="000000"/>
              </a:solidFill>
              <a:latin typeface="Arial"/>
              <a:cs typeface="Arial"/>
            </a:endParaRPr>
          </a:p>
        </p:txBody>
      </p:sp>
      <p:sp>
        <p:nvSpPr>
          <p:cNvPr id="48" name="Rectangle 47"/>
          <p:cNvSpPr/>
          <p:nvPr/>
        </p:nvSpPr>
        <p:spPr>
          <a:xfrm>
            <a:off x="152400" y="4632013"/>
            <a:ext cx="1371600" cy="854387"/>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FFFFFF"/>
                </a:solidFill>
                <a:cs typeface="Arial"/>
              </a:rPr>
              <a:t>Intolerant +/-</a:t>
            </a:r>
          </a:p>
          <a:p>
            <a:pPr algn="ctr"/>
            <a:r>
              <a:rPr lang="en-US" sz="1400" b="1" dirty="0" smtClean="0">
                <a:solidFill>
                  <a:srgbClr val="FFFFFF"/>
                </a:solidFill>
                <a:latin typeface="Arial"/>
                <a:cs typeface="Arial"/>
              </a:rPr>
              <a:t>Ineligible</a:t>
            </a:r>
          </a:p>
          <a:p>
            <a:pPr algn="ctr"/>
            <a:r>
              <a:rPr lang="en-US" sz="1400" b="1" dirty="0" smtClean="0">
                <a:solidFill>
                  <a:srgbClr val="FFFFFF"/>
                </a:solidFill>
                <a:latin typeface="Arial"/>
                <a:cs typeface="Arial"/>
              </a:rPr>
              <a:t>n = 235</a:t>
            </a:r>
            <a:endParaRPr lang="en-US" sz="1400" b="1" dirty="0">
              <a:solidFill>
                <a:srgbClr val="FFFFFF"/>
              </a:solidFill>
              <a:latin typeface="Arial"/>
              <a:cs typeface="Arial"/>
            </a:endParaRPr>
          </a:p>
        </p:txBody>
      </p:sp>
      <p:sp>
        <p:nvSpPr>
          <p:cNvPr id="50" name="Rectangle 49"/>
          <p:cNvSpPr/>
          <p:nvPr/>
        </p:nvSpPr>
        <p:spPr>
          <a:xfrm>
            <a:off x="8077200" y="4800600"/>
            <a:ext cx="8382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cs typeface="Arial"/>
              </a:rPr>
              <a:t>SVR12</a:t>
            </a:r>
            <a:endParaRPr lang="en-US" sz="1400" dirty="0">
              <a:solidFill>
                <a:srgbClr val="000000"/>
              </a:solidFill>
              <a:latin typeface="Arial"/>
              <a:cs typeface="Arial"/>
            </a:endParaRPr>
          </a:p>
        </p:txBody>
      </p:sp>
      <p:sp>
        <p:nvSpPr>
          <p:cNvPr id="51" name="Rectangle 5"/>
          <p:cNvSpPr>
            <a:spLocks noChangeArrowheads="1"/>
          </p:cNvSpPr>
          <p:nvPr/>
        </p:nvSpPr>
        <p:spPr bwMode="auto">
          <a:xfrm>
            <a:off x="2209806" y="4788949"/>
            <a:ext cx="4108692" cy="494723"/>
          </a:xfrm>
          <a:prstGeom prst="rect">
            <a:avLst/>
          </a:prstGeom>
          <a:solidFill>
            <a:schemeClr val="accent2">
              <a:lumMod val="40000"/>
              <a:lumOff val="60000"/>
            </a:schemeClr>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err="1" smtClean="0">
                <a:latin typeface="Arial"/>
                <a:cs typeface="Arial"/>
              </a:rPr>
              <a:t>Daclatasvir</a:t>
            </a:r>
            <a:r>
              <a:rPr lang="en-US" sz="1400" b="1" dirty="0" smtClean="0">
                <a:latin typeface="Arial"/>
                <a:cs typeface="Arial"/>
              </a:rPr>
              <a:t> + </a:t>
            </a:r>
            <a:r>
              <a:rPr lang="en-US" sz="1400" b="1" dirty="0" err="1">
                <a:latin typeface="Arial"/>
                <a:cs typeface="Arial"/>
              </a:rPr>
              <a:t>A</a:t>
            </a:r>
            <a:r>
              <a:rPr lang="en-US" sz="1400" b="1" dirty="0" err="1" smtClean="0">
                <a:latin typeface="Arial"/>
                <a:cs typeface="Arial"/>
              </a:rPr>
              <a:t>sunaprevir</a:t>
            </a:r>
            <a:endParaRPr lang="en-US" sz="1400" b="1" dirty="0">
              <a:latin typeface="Arial"/>
              <a:cs typeface="Arial"/>
            </a:endParaRPr>
          </a:p>
        </p:txBody>
      </p:sp>
      <p:grpSp>
        <p:nvGrpSpPr>
          <p:cNvPr id="30" name="Group 29"/>
          <p:cNvGrpSpPr/>
          <p:nvPr/>
        </p:nvGrpSpPr>
        <p:grpSpPr>
          <a:xfrm>
            <a:off x="-6113" y="1295400"/>
            <a:ext cx="9162291" cy="515104"/>
            <a:chOff x="-6113" y="1362488"/>
            <a:chExt cx="9162291" cy="515104"/>
          </a:xfrm>
        </p:grpSpPr>
        <p:sp>
          <p:nvSpPr>
            <p:cNvPr id="31" name="Rectangle 30"/>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32" name="Rectangle 31"/>
            <p:cNvSpPr/>
            <p:nvPr/>
          </p:nvSpPr>
          <p:spPr>
            <a:xfrm>
              <a:off x="106680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33" name="Rectangle 32"/>
            <p:cNvSpPr/>
            <p:nvPr/>
          </p:nvSpPr>
          <p:spPr>
            <a:xfrm>
              <a:off x="203472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35" name="Rectangle 34"/>
            <p:cNvSpPr/>
            <p:nvPr/>
          </p:nvSpPr>
          <p:spPr>
            <a:xfrm>
              <a:off x="60198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38" name="Straight Connector 37"/>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305981"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2925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9624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4" name="Straight Connector 43"/>
            <p:cNvCxnSpPr/>
            <p:nvPr/>
          </p:nvCxnSpPr>
          <p:spPr>
            <a:xfrm flipV="1">
              <a:off x="424442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814120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cxnSp>
          <p:nvCxnSpPr>
            <p:cNvPr id="52" name="Straight Connector 51"/>
            <p:cNvCxnSpPr/>
            <p:nvPr/>
          </p:nvCxnSpPr>
          <p:spPr>
            <a:xfrm flipV="1">
              <a:off x="8414004"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0763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a:t>
            </a:r>
            <a:r>
              <a:rPr lang="en-US" dirty="0" err="1"/>
              <a:t>Manns</a:t>
            </a:r>
            <a:r>
              <a:rPr lang="en-US" dirty="0"/>
              <a:t> M, et al. Lancet. 2014;384:1597-</a:t>
            </a:r>
            <a:r>
              <a:rPr lang="en-US" dirty="0" smtClean="0"/>
              <a:t>605.</a:t>
            </a:r>
            <a:endParaRPr lang="en-US" dirty="0">
              <a:latin typeface="Arial" pitchFamily="22" charset="0"/>
            </a:endParaRPr>
          </a:p>
        </p:txBody>
      </p:sp>
      <p:sp>
        <p:nvSpPr>
          <p:cNvPr id="2" name="Title 1"/>
          <p:cNvSpPr>
            <a:spLocks noGrp="1"/>
          </p:cNvSpPr>
          <p:nvPr>
            <p:ph type="title"/>
          </p:nvPr>
        </p:nvSpPr>
        <p:spPr/>
        <p:txBody>
          <a:bodyPr>
            <a:no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Asunaprevir</a:t>
            </a:r>
            <a:r>
              <a:rPr lang="en-US" sz="2400" dirty="0">
                <a:solidFill>
                  <a:schemeClr val="accent5">
                    <a:lumMod val="20000"/>
                    <a:lumOff val="80000"/>
                  </a:schemeClr>
                </a:solidFill>
              </a:rPr>
              <a:t> for HCV GT 1B</a:t>
            </a:r>
            <a:br>
              <a:rPr lang="en-US" sz="2400" dirty="0">
                <a:solidFill>
                  <a:schemeClr val="accent5">
                    <a:lumMod val="20000"/>
                    <a:lumOff val="80000"/>
                  </a:schemeClr>
                </a:solidFill>
              </a:rPr>
            </a:br>
            <a:r>
              <a:rPr lang="en-US" sz="2400" dirty="0" smtClean="0"/>
              <a:t>HALLMARK-DUAL: Patient Characteristics</a:t>
            </a:r>
            <a:endParaRPr lang="en-US" sz="2400" dirty="0"/>
          </a:p>
        </p:txBody>
      </p:sp>
      <p:sp>
        <p:nvSpPr>
          <p:cNvPr id="4" name="TextBox 3"/>
          <p:cNvSpPr txBox="1"/>
          <p:nvPr/>
        </p:nvSpPr>
        <p:spPr>
          <a:xfrm>
            <a:off x="381000" y="6172200"/>
            <a:ext cx="8044845" cy="307777"/>
          </a:xfrm>
          <a:prstGeom prst="rect">
            <a:avLst/>
          </a:prstGeom>
          <a:noFill/>
        </p:spPr>
        <p:txBody>
          <a:bodyPr wrap="none" rtlCol="0">
            <a:spAutoFit/>
          </a:bodyPr>
          <a:lstStyle/>
          <a:p>
            <a:r>
              <a:rPr lang="en-US" sz="1400" dirty="0" smtClean="0">
                <a:latin typeface="Arial"/>
                <a:cs typeface="Arial"/>
              </a:rPr>
              <a:t>DCV=</a:t>
            </a:r>
            <a:r>
              <a:rPr lang="en-US" sz="1400" dirty="0" err="1" smtClean="0">
                <a:latin typeface="Arial"/>
                <a:cs typeface="Arial"/>
              </a:rPr>
              <a:t>daclatasvir</a:t>
            </a:r>
            <a:r>
              <a:rPr lang="en-US" sz="1400" dirty="0" smtClean="0">
                <a:latin typeface="Arial"/>
                <a:cs typeface="Arial"/>
              </a:rPr>
              <a:t>; ASV=</a:t>
            </a:r>
            <a:r>
              <a:rPr lang="en-US" sz="1400" dirty="0" err="1" smtClean="0">
                <a:latin typeface="Arial"/>
                <a:cs typeface="Arial"/>
              </a:rPr>
              <a:t>asunaprevir</a:t>
            </a:r>
            <a:r>
              <a:rPr lang="en-US" sz="1400" dirty="0" smtClean="0">
                <a:latin typeface="Arial"/>
                <a:cs typeface="Arial"/>
              </a:rPr>
              <a:t>. </a:t>
            </a:r>
            <a:r>
              <a:rPr lang="en-US" sz="1400" baseline="30000" dirty="0" err="1" smtClean="0">
                <a:latin typeface="Arial"/>
                <a:cs typeface="Arial"/>
              </a:rPr>
              <a:t>a</a:t>
            </a:r>
            <a:r>
              <a:rPr lang="en-US" sz="1400" dirty="0" err="1" smtClean="0">
                <a:latin typeface="Arial"/>
                <a:cs typeface="Arial"/>
              </a:rPr>
              <a:t>Compensated</a:t>
            </a:r>
            <a:r>
              <a:rPr lang="en-US" sz="1400" dirty="0" smtClean="0">
                <a:latin typeface="Arial"/>
                <a:cs typeface="Arial"/>
              </a:rPr>
              <a:t> (Child A) if cirrhotic but with thrombocytopenia.</a:t>
            </a:r>
            <a:endParaRPr lang="en-US" sz="1400" baseline="30000" dirty="0">
              <a:latin typeface="Arial"/>
              <a:cs typeface="Arial"/>
            </a:endParaRPr>
          </a:p>
        </p:txBody>
      </p:sp>
      <p:graphicFrame>
        <p:nvGraphicFramePr>
          <p:cNvPr id="8" name="Content Placeholder 6"/>
          <p:cNvGraphicFramePr>
            <a:graphicFrameLocks/>
          </p:cNvGraphicFramePr>
          <p:nvPr>
            <p:extLst>
              <p:ext uri="{D42A27DB-BD31-4B8C-83A1-F6EECF244321}">
                <p14:modId xmlns:p14="http://schemas.microsoft.com/office/powerpoint/2010/main" val="2742765182"/>
              </p:ext>
            </p:extLst>
          </p:nvPr>
        </p:nvGraphicFramePr>
        <p:xfrm>
          <a:off x="304800" y="1371600"/>
          <a:ext cx="8515351" cy="4836159"/>
        </p:xfrm>
        <a:graphic>
          <a:graphicData uri="http://schemas.openxmlformats.org/drawingml/2006/table">
            <a:tbl>
              <a:tblPr firstRow="1" bandRow="1">
                <a:tableStyleId>{5C22544A-7EE6-4342-B048-85BDC9FD1C3A}</a:tableStyleId>
              </a:tblPr>
              <a:tblGrid>
                <a:gridCol w="2276475"/>
                <a:gridCol w="1559719"/>
                <a:gridCol w="1559719"/>
                <a:gridCol w="1559719"/>
                <a:gridCol w="1559719"/>
              </a:tblGrid>
              <a:tr h="716279">
                <a:tc>
                  <a:txBody>
                    <a:bodyPr/>
                    <a:lstStyle/>
                    <a:p>
                      <a:endParaRPr lang="en-US" sz="1400" dirty="0"/>
                    </a:p>
                  </a:txBody>
                  <a:tcPr anchor="b">
                    <a:solidFill>
                      <a:schemeClr val="tx1">
                        <a:lumMod val="75000"/>
                        <a:lumOff val="25000"/>
                      </a:schemeClr>
                    </a:solidFill>
                  </a:tcPr>
                </a:tc>
                <a:tc>
                  <a:txBody>
                    <a:bodyPr/>
                    <a:lstStyle/>
                    <a:p>
                      <a:pPr algn="ctr"/>
                      <a:r>
                        <a:rPr lang="en-US" sz="1400" dirty="0" smtClean="0"/>
                        <a:t>Treatment-naïve</a:t>
                      </a:r>
                      <a:r>
                        <a:rPr lang="en-US" sz="1400" baseline="0" dirty="0" smtClean="0"/>
                        <a:t> on DCV+ASV</a:t>
                      </a:r>
                    </a:p>
                    <a:p>
                      <a:pPr algn="ctr"/>
                      <a:r>
                        <a:rPr lang="en-US" sz="1400" b="0" dirty="0" smtClean="0"/>
                        <a:t>(n=205)</a:t>
                      </a:r>
                      <a:endParaRPr lang="en-US" sz="1400" dirty="0"/>
                    </a:p>
                  </a:txBody>
                  <a:tcPr>
                    <a:solidFill>
                      <a:srgbClr val="064A6B"/>
                    </a:solidFill>
                  </a:tcPr>
                </a:tc>
                <a:tc>
                  <a:txBody>
                    <a:bodyPr/>
                    <a:lstStyle/>
                    <a:p>
                      <a:pPr algn="ctr"/>
                      <a:r>
                        <a:rPr lang="en-US" sz="1400" b="1" dirty="0" smtClean="0"/>
                        <a:t>Treatment-naïve on Placebo</a:t>
                      </a:r>
                    </a:p>
                    <a:p>
                      <a:pPr algn="ctr"/>
                      <a:r>
                        <a:rPr lang="en-US" sz="1400" b="0" dirty="0" smtClean="0"/>
                        <a:t>(n=102)</a:t>
                      </a:r>
                      <a:endParaRPr lang="en-US" sz="1400" b="0" dirty="0"/>
                    </a:p>
                  </a:txBody>
                  <a:tcPr>
                    <a:solidFill>
                      <a:srgbClr val="064A6B"/>
                    </a:solidFill>
                  </a:tcPr>
                </a:tc>
                <a:tc>
                  <a:txBody>
                    <a:bodyPr/>
                    <a:lstStyle/>
                    <a:p>
                      <a:pPr algn="ctr"/>
                      <a:r>
                        <a:rPr lang="en-US" sz="1400" dirty="0" smtClean="0"/>
                        <a:t>Prior Non-responder</a:t>
                      </a:r>
                    </a:p>
                    <a:p>
                      <a:pPr algn="ctr"/>
                      <a:r>
                        <a:rPr lang="en-US" sz="1400" b="0" dirty="0" smtClean="0"/>
                        <a:t>(n=205)</a:t>
                      </a:r>
                      <a:endParaRPr lang="en-US" sz="1400" dirty="0"/>
                    </a:p>
                  </a:txBody>
                  <a:tcPr>
                    <a:solidFill>
                      <a:srgbClr val="064A6B"/>
                    </a:solidFill>
                  </a:tcPr>
                </a:tc>
                <a:tc>
                  <a:txBody>
                    <a:bodyPr/>
                    <a:lstStyle/>
                    <a:p>
                      <a:pPr algn="ctr"/>
                      <a:r>
                        <a:rPr lang="en-US" sz="1400" dirty="0" smtClean="0"/>
                        <a:t>Intolerant/Ineligible</a:t>
                      </a:r>
                      <a:r>
                        <a:rPr lang="en-US" sz="1400" b="0" dirty="0" smtClean="0"/>
                        <a:t/>
                      </a:r>
                      <a:br>
                        <a:rPr lang="en-US" sz="1400" b="0" dirty="0" smtClean="0"/>
                      </a:br>
                      <a:r>
                        <a:rPr lang="en-US" sz="1400" b="0" dirty="0" smtClean="0"/>
                        <a:t>(n=235)</a:t>
                      </a:r>
                      <a:endParaRPr lang="en-US" sz="1400" dirty="0"/>
                    </a:p>
                  </a:txBody>
                  <a:tcPr>
                    <a:solidFill>
                      <a:srgbClr val="064A6B"/>
                    </a:solidFill>
                  </a:tcPr>
                </a:tc>
              </a:tr>
              <a:tr h="370840">
                <a:tc>
                  <a:txBody>
                    <a:bodyPr/>
                    <a:lstStyle/>
                    <a:p>
                      <a:r>
                        <a:rPr lang="en-US" sz="1400" dirty="0" smtClean="0"/>
                        <a:t>Age (years)</a:t>
                      </a:r>
                      <a:endParaRPr lang="en-US" sz="1400" dirty="0"/>
                    </a:p>
                  </a:txBody>
                  <a:tcPr anchor="ctr"/>
                </a:tc>
                <a:tc>
                  <a:txBody>
                    <a:bodyPr/>
                    <a:lstStyle/>
                    <a:p>
                      <a:pPr algn="ctr"/>
                      <a:r>
                        <a:rPr lang="en-US" sz="1400" dirty="0" smtClean="0"/>
                        <a:t>55 (20-79)</a:t>
                      </a:r>
                      <a:endParaRPr lang="en-US" sz="1400" dirty="0"/>
                    </a:p>
                  </a:txBody>
                  <a:tcPr anchor="ctr"/>
                </a:tc>
                <a:tc>
                  <a:txBody>
                    <a:bodyPr/>
                    <a:lstStyle/>
                    <a:p>
                      <a:pPr algn="ctr"/>
                      <a:r>
                        <a:rPr lang="en-US" sz="1400" dirty="0" smtClean="0"/>
                        <a:t>54 (22-83)</a:t>
                      </a:r>
                      <a:endParaRPr lang="en-US" sz="1400" dirty="0"/>
                    </a:p>
                  </a:txBody>
                  <a:tcPr anchor="ctr"/>
                </a:tc>
                <a:tc>
                  <a:txBody>
                    <a:bodyPr/>
                    <a:lstStyle/>
                    <a:p>
                      <a:pPr algn="ctr"/>
                      <a:r>
                        <a:rPr lang="en-US" sz="1400" dirty="0" smtClean="0"/>
                        <a:t>58 (23-77)</a:t>
                      </a:r>
                      <a:endParaRPr lang="en-US" sz="1400" dirty="0"/>
                    </a:p>
                  </a:txBody>
                  <a:tcPr anchor="ctr"/>
                </a:tc>
                <a:tc>
                  <a:txBody>
                    <a:bodyPr/>
                    <a:lstStyle/>
                    <a:p>
                      <a:pPr algn="ctr"/>
                      <a:r>
                        <a:rPr lang="en-US" sz="1400" dirty="0" smtClean="0"/>
                        <a:t>60 (24-77)</a:t>
                      </a:r>
                      <a:endParaRPr lang="en-US" sz="1400" dirty="0"/>
                    </a:p>
                  </a:txBody>
                  <a:tcPr anchor="ctr"/>
                </a:tc>
              </a:tr>
              <a:tr h="370840">
                <a:tc>
                  <a:txBody>
                    <a:bodyPr/>
                    <a:lstStyle/>
                    <a:p>
                      <a:r>
                        <a:rPr lang="en-US" sz="1400" dirty="0" smtClean="0"/>
                        <a:t>Men</a:t>
                      </a:r>
                      <a:endParaRPr lang="en-US" sz="1400" dirty="0"/>
                    </a:p>
                  </a:txBody>
                  <a:tcPr anchor="ctr"/>
                </a:tc>
                <a:tc>
                  <a:txBody>
                    <a:bodyPr/>
                    <a:lstStyle/>
                    <a:p>
                      <a:pPr algn="ctr"/>
                      <a:r>
                        <a:rPr lang="en-US" sz="1400" dirty="0" smtClean="0"/>
                        <a:t>101 (49%)</a:t>
                      </a:r>
                      <a:endParaRPr lang="en-US" sz="1400" dirty="0"/>
                    </a:p>
                  </a:txBody>
                  <a:tcPr anchor="ctr"/>
                </a:tc>
                <a:tc>
                  <a:txBody>
                    <a:bodyPr/>
                    <a:lstStyle/>
                    <a:p>
                      <a:pPr algn="ctr"/>
                      <a:r>
                        <a:rPr lang="en-US" sz="1400" dirty="0" smtClean="0"/>
                        <a:t>54 (53%)</a:t>
                      </a:r>
                      <a:endParaRPr lang="en-US" sz="1400" dirty="0"/>
                    </a:p>
                  </a:txBody>
                  <a:tcPr anchor="ctr"/>
                </a:tc>
                <a:tc>
                  <a:txBody>
                    <a:bodyPr/>
                    <a:lstStyle/>
                    <a:p>
                      <a:pPr algn="ctr"/>
                      <a:r>
                        <a:rPr lang="en-US" sz="1400" dirty="0" smtClean="0"/>
                        <a:t>111 (54%)</a:t>
                      </a:r>
                      <a:endParaRPr lang="en-US" sz="1400" dirty="0"/>
                    </a:p>
                  </a:txBody>
                  <a:tcPr anchor="ctr"/>
                </a:tc>
                <a:tc>
                  <a:txBody>
                    <a:bodyPr/>
                    <a:lstStyle/>
                    <a:p>
                      <a:pPr algn="ctr"/>
                      <a:r>
                        <a:rPr lang="en-US" sz="1400" dirty="0" smtClean="0"/>
                        <a:t>98 (42%)</a:t>
                      </a:r>
                      <a:endParaRPr lang="en-US" sz="1400" dirty="0"/>
                    </a:p>
                  </a:txBody>
                  <a:tcPr anchor="ctr"/>
                </a:tc>
              </a:tr>
              <a:tr h="370840">
                <a:tc>
                  <a:txBody>
                    <a:bodyPr/>
                    <a:lstStyle/>
                    <a:p>
                      <a:r>
                        <a:rPr lang="en-US" sz="1400" dirty="0" smtClean="0"/>
                        <a:t>Race</a:t>
                      </a:r>
                    </a:p>
                    <a:p>
                      <a:r>
                        <a:rPr lang="en-US" sz="1400" dirty="0" smtClean="0"/>
                        <a:t>  White</a:t>
                      </a:r>
                    </a:p>
                    <a:p>
                      <a:r>
                        <a:rPr lang="en-US" sz="1400" dirty="0" smtClean="0"/>
                        <a:t>  Black</a:t>
                      </a:r>
                    </a:p>
                    <a:p>
                      <a:r>
                        <a:rPr lang="en-US" sz="1400" dirty="0" smtClean="0"/>
                        <a:t>  Asian</a:t>
                      </a:r>
                      <a:endParaRPr lang="en-US" sz="1400" dirty="0"/>
                    </a:p>
                  </a:txBody>
                  <a:tcPr anchor="ctr"/>
                </a:tc>
                <a:tc>
                  <a:txBody>
                    <a:bodyPr/>
                    <a:lstStyle/>
                    <a:p>
                      <a:pPr algn="ctr"/>
                      <a:endParaRPr lang="en-US" sz="1400" dirty="0" smtClean="0"/>
                    </a:p>
                    <a:p>
                      <a:pPr algn="ctr"/>
                      <a:r>
                        <a:rPr lang="en-US" sz="1400" dirty="0" smtClean="0"/>
                        <a:t>135 (66%)</a:t>
                      </a:r>
                    </a:p>
                    <a:p>
                      <a:pPr algn="ctr"/>
                      <a:r>
                        <a:rPr lang="en-US" sz="1400" dirty="0" smtClean="0"/>
                        <a:t>14 (7%)</a:t>
                      </a:r>
                    </a:p>
                    <a:p>
                      <a:pPr algn="ctr"/>
                      <a:r>
                        <a:rPr lang="en-US" sz="1400" dirty="0" smtClean="0"/>
                        <a:t>52 (25%)</a:t>
                      </a:r>
                      <a:endParaRPr lang="en-US" sz="1400" dirty="0"/>
                    </a:p>
                  </a:txBody>
                  <a:tcPr anchor="ctr"/>
                </a:tc>
                <a:tc>
                  <a:txBody>
                    <a:bodyPr/>
                    <a:lstStyle/>
                    <a:p>
                      <a:pPr algn="ctr"/>
                      <a:endParaRPr lang="en-US" sz="1400" dirty="0" smtClean="0"/>
                    </a:p>
                    <a:p>
                      <a:pPr algn="ctr"/>
                      <a:r>
                        <a:rPr lang="en-US" sz="1400" dirty="0" smtClean="0"/>
                        <a:t>59 (58%)</a:t>
                      </a:r>
                    </a:p>
                    <a:p>
                      <a:pPr algn="ctr"/>
                      <a:r>
                        <a:rPr lang="en-US" sz="1400" dirty="0" smtClean="0"/>
                        <a:t>8 (8%)</a:t>
                      </a:r>
                    </a:p>
                    <a:p>
                      <a:pPr algn="ctr"/>
                      <a:r>
                        <a:rPr lang="en-US" sz="1400" dirty="0" smtClean="0"/>
                        <a:t>45 (22%)</a:t>
                      </a:r>
                    </a:p>
                  </a:txBody>
                  <a:tcPr anchor="ctr"/>
                </a:tc>
                <a:tc>
                  <a:txBody>
                    <a:bodyPr/>
                    <a:lstStyle/>
                    <a:p>
                      <a:pPr algn="ctr"/>
                      <a:endParaRPr lang="en-US" sz="1400" dirty="0" smtClean="0"/>
                    </a:p>
                    <a:p>
                      <a:pPr algn="ctr"/>
                      <a:r>
                        <a:rPr lang="en-US" sz="1400" dirty="0" smtClean="0"/>
                        <a:t>148 (72%)</a:t>
                      </a:r>
                    </a:p>
                    <a:p>
                      <a:pPr algn="ctr"/>
                      <a:r>
                        <a:rPr lang="en-US" sz="1400" dirty="0" smtClean="0"/>
                        <a:t>10 (5%)</a:t>
                      </a:r>
                    </a:p>
                    <a:p>
                      <a:pPr algn="ctr"/>
                      <a:r>
                        <a:rPr lang="en-US" sz="1400" dirty="0" smtClean="0"/>
                        <a:t>45 (22%)</a:t>
                      </a:r>
                      <a:endParaRPr lang="en-US" sz="1400" dirty="0"/>
                    </a:p>
                  </a:txBody>
                  <a:tcPr anchor="ctr"/>
                </a:tc>
                <a:tc>
                  <a:txBody>
                    <a:bodyPr/>
                    <a:lstStyle/>
                    <a:p>
                      <a:pPr algn="ctr"/>
                      <a:endParaRPr lang="en-US" sz="1400" dirty="0" smtClean="0"/>
                    </a:p>
                    <a:p>
                      <a:pPr algn="ctr"/>
                      <a:r>
                        <a:rPr lang="en-US" sz="1400" dirty="0" smtClean="0"/>
                        <a:t>169 (72%)</a:t>
                      </a:r>
                    </a:p>
                    <a:p>
                      <a:pPr algn="ctr"/>
                      <a:r>
                        <a:rPr lang="en-US" sz="1400" dirty="0" smtClean="0"/>
                        <a:t>10 (4%)</a:t>
                      </a:r>
                    </a:p>
                    <a:p>
                      <a:pPr algn="ctr"/>
                      <a:r>
                        <a:rPr lang="en-US" sz="1400" dirty="0" smtClean="0"/>
                        <a:t>56</a:t>
                      </a:r>
                      <a:r>
                        <a:rPr lang="en-US" sz="1400" baseline="0" dirty="0" smtClean="0"/>
                        <a:t> (24%)</a:t>
                      </a:r>
                      <a:endParaRPr lang="en-US" sz="1400" dirty="0"/>
                    </a:p>
                  </a:txBody>
                  <a:tcPr anchor="ctr"/>
                </a:tc>
              </a:tr>
              <a:tr h="370840">
                <a:tc>
                  <a:txBody>
                    <a:bodyPr/>
                    <a:lstStyle/>
                    <a:p>
                      <a:r>
                        <a:rPr lang="en-US" sz="1400" dirty="0" smtClean="0"/>
                        <a:t>HCV RNA ≥800,000 IU/ml</a:t>
                      </a:r>
                      <a:endParaRPr lang="en-US" sz="1400" dirty="0"/>
                    </a:p>
                  </a:txBody>
                  <a:tcPr anchor="ctr"/>
                </a:tc>
                <a:tc>
                  <a:txBody>
                    <a:bodyPr/>
                    <a:lstStyle/>
                    <a:p>
                      <a:pPr algn="ctr"/>
                      <a:r>
                        <a:rPr lang="en-US" sz="1400" dirty="0" smtClean="0"/>
                        <a:t>152 (74%)</a:t>
                      </a:r>
                      <a:endParaRPr lang="en-US" sz="1400" dirty="0"/>
                    </a:p>
                  </a:txBody>
                  <a:tcPr anchor="ctr"/>
                </a:tc>
                <a:tc>
                  <a:txBody>
                    <a:bodyPr/>
                    <a:lstStyle/>
                    <a:p>
                      <a:pPr algn="ctr"/>
                      <a:r>
                        <a:rPr lang="en-US" sz="1400" dirty="0" smtClean="0"/>
                        <a:t>76 (75%)</a:t>
                      </a:r>
                      <a:endParaRPr lang="en-US" sz="1400" dirty="0"/>
                    </a:p>
                  </a:txBody>
                  <a:tcPr anchor="ctr"/>
                </a:tc>
                <a:tc>
                  <a:txBody>
                    <a:bodyPr/>
                    <a:lstStyle/>
                    <a:p>
                      <a:pPr algn="ctr"/>
                      <a:r>
                        <a:rPr lang="en-US" sz="1400" dirty="0" smtClean="0"/>
                        <a:t>178 (87%)</a:t>
                      </a:r>
                      <a:endParaRPr lang="en-US" sz="1400" dirty="0"/>
                    </a:p>
                  </a:txBody>
                  <a:tcPr anchor="ctr"/>
                </a:tc>
                <a:tc>
                  <a:txBody>
                    <a:bodyPr/>
                    <a:lstStyle/>
                    <a:p>
                      <a:pPr algn="ctr"/>
                      <a:r>
                        <a:rPr lang="en-US" sz="1400" dirty="0" smtClean="0"/>
                        <a:t>187 (80%)</a:t>
                      </a:r>
                      <a:endParaRPr lang="en-US" sz="1400" dirty="0"/>
                    </a:p>
                  </a:txBody>
                  <a:tcPr anchor="ctr"/>
                </a:tc>
              </a:tr>
              <a:tr h="370840">
                <a:tc>
                  <a:txBody>
                    <a:bodyPr/>
                    <a:lstStyle/>
                    <a:p>
                      <a:r>
                        <a:rPr lang="en-US" sz="1400" dirty="0" smtClean="0"/>
                        <a:t>Cirrhosis</a:t>
                      </a:r>
                      <a:endParaRPr lang="en-US" sz="1400" dirty="0"/>
                    </a:p>
                  </a:txBody>
                  <a:tcPr anchor="ctr"/>
                </a:tc>
                <a:tc>
                  <a:txBody>
                    <a:bodyPr/>
                    <a:lstStyle/>
                    <a:p>
                      <a:pPr algn="ctr"/>
                      <a:r>
                        <a:rPr lang="en-US" sz="1400" dirty="0" smtClean="0"/>
                        <a:t>33 (16%)</a:t>
                      </a:r>
                      <a:endParaRPr lang="en-US" sz="1400" dirty="0"/>
                    </a:p>
                  </a:txBody>
                  <a:tcPr anchor="ctr"/>
                </a:tc>
                <a:tc>
                  <a:txBody>
                    <a:bodyPr/>
                    <a:lstStyle/>
                    <a:p>
                      <a:pPr algn="ctr"/>
                      <a:r>
                        <a:rPr lang="en-US" sz="1400" dirty="0" smtClean="0"/>
                        <a:t>16</a:t>
                      </a:r>
                      <a:r>
                        <a:rPr lang="en-US" sz="1400" baseline="0" dirty="0" smtClean="0"/>
                        <a:t> (16%)</a:t>
                      </a:r>
                      <a:endParaRPr lang="en-US" sz="1400" dirty="0"/>
                    </a:p>
                  </a:txBody>
                  <a:tcPr anchor="ctr"/>
                </a:tc>
                <a:tc>
                  <a:txBody>
                    <a:bodyPr/>
                    <a:lstStyle/>
                    <a:p>
                      <a:pPr algn="ctr"/>
                      <a:r>
                        <a:rPr lang="en-US" sz="1400" dirty="0" smtClean="0"/>
                        <a:t>63 (31%)</a:t>
                      </a:r>
                      <a:endParaRPr lang="en-US" sz="1400" dirty="0"/>
                    </a:p>
                  </a:txBody>
                  <a:tcPr anchor="ctr"/>
                </a:tc>
                <a:tc>
                  <a:txBody>
                    <a:bodyPr/>
                    <a:lstStyle/>
                    <a:p>
                      <a:pPr algn="ctr"/>
                      <a:r>
                        <a:rPr lang="en-US" sz="1400" dirty="0" smtClean="0"/>
                        <a:t>111 (47%)</a:t>
                      </a:r>
                      <a:endParaRPr lang="en-US" sz="1400" dirty="0"/>
                    </a:p>
                  </a:txBody>
                  <a:tcPr anchor="ctr"/>
                </a:tc>
              </a:tr>
              <a:tr h="370840">
                <a:tc>
                  <a:txBody>
                    <a:bodyPr/>
                    <a:lstStyle/>
                    <a:p>
                      <a:r>
                        <a:rPr lang="en-US" sz="1400" dirty="0" smtClean="0"/>
                        <a:t>Prior response to P/R</a:t>
                      </a:r>
                    </a:p>
                    <a:p>
                      <a:r>
                        <a:rPr lang="en-US" sz="1400" dirty="0" smtClean="0"/>
                        <a:t>  Null</a:t>
                      </a:r>
                    </a:p>
                    <a:p>
                      <a:r>
                        <a:rPr lang="en-US" sz="1400" dirty="0" smtClean="0"/>
                        <a:t>  Partial</a:t>
                      </a:r>
                    </a:p>
                  </a:txBody>
                  <a:tcPr anchor="ctr"/>
                </a:tc>
                <a:tc>
                  <a:txBody>
                    <a:bodyPr/>
                    <a:lstStyle/>
                    <a:p>
                      <a:pPr algn="ctr"/>
                      <a:r>
                        <a:rPr lang="en-US" sz="1400" dirty="0" smtClean="0"/>
                        <a:t>N/A</a:t>
                      </a:r>
                      <a:endParaRPr lang="en-US" sz="1400" dirty="0"/>
                    </a:p>
                  </a:txBody>
                  <a:tcPr anchor="ctr"/>
                </a:tc>
                <a:tc>
                  <a:txBody>
                    <a:bodyPr/>
                    <a:lstStyle/>
                    <a:p>
                      <a:pPr algn="ctr"/>
                      <a:r>
                        <a:rPr lang="en-US" sz="1400" dirty="0" smtClean="0"/>
                        <a:t>N/A</a:t>
                      </a:r>
                      <a:endParaRPr lang="en-US" sz="1400" dirty="0"/>
                    </a:p>
                  </a:txBody>
                  <a:tcPr anchor="ctr"/>
                </a:tc>
                <a:tc>
                  <a:txBody>
                    <a:bodyPr/>
                    <a:lstStyle/>
                    <a:p>
                      <a:pPr algn="ctr"/>
                      <a:endParaRPr lang="en-US" sz="1400" dirty="0" smtClean="0"/>
                    </a:p>
                    <a:p>
                      <a:pPr algn="ctr"/>
                      <a:r>
                        <a:rPr lang="en-US" sz="1400" dirty="0" smtClean="0"/>
                        <a:t>119 (58%)</a:t>
                      </a:r>
                    </a:p>
                    <a:p>
                      <a:pPr algn="ctr"/>
                      <a:r>
                        <a:rPr lang="en-US" sz="1400" dirty="0" smtClean="0"/>
                        <a:t>84 (41%)</a:t>
                      </a:r>
                      <a:endParaRPr lang="en-US" sz="1400" dirty="0"/>
                    </a:p>
                  </a:txBody>
                  <a:tcPr anchor="ctr"/>
                </a:tc>
                <a:tc>
                  <a:txBody>
                    <a:bodyPr/>
                    <a:lstStyle/>
                    <a:p>
                      <a:pPr algn="ctr"/>
                      <a:r>
                        <a:rPr lang="en-US" sz="1400" dirty="0" smtClean="0"/>
                        <a:t>N/A</a:t>
                      </a:r>
                      <a:endParaRPr lang="en-US" sz="1400" dirty="0"/>
                    </a:p>
                  </a:txBody>
                  <a:tcPr anchor="ctr"/>
                </a:tc>
              </a:tr>
              <a:tr h="370840">
                <a:tc>
                  <a:txBody>
                    <a:bodyPr/>
                    <a:lstStyle/>
                    <a:p>
                      <a:r>
                        <a:rPr lang="en-US" sz="1400" dirty="0" smtClean="0"/>
                        <a:t>Ineligible/intolerant</a:t>
                      </a:r>
                      <a:r>
                        <a:rPr lang="en-US" sz="1400" baseline="0" dirty="0" smtClean="0"/>
                        <a:t> reason</a:t>
                      </a:r>
                    </a:p>
                    <a:p>
                      <a:pPr marL="117475" indent="0">
                        <a:spcBef>
                          <a:spcPts val="0"/>
                        </a:spcBef>
                      </a:pPr>
                      <a:r>
                        <a:rPr lang="en-US" sz="1400" baseline="0" dirty="0" smtClean="0"/>
                        <a:t>Depression</a:t>
                      </a:r>
                    </a:p>
                    <a:p>
                      <a:pPr marL="117475" indent="0"/>
                      <a:r>
                        <a:rPr lang="en-US" sz="1400" baseline="0" dirty="0" smtClean="0"/>
                        <a:t>Anemia/neutropenia</a:t>
                      </a:r>
                    </a:p>
                    <a:p>
                      <a:pPr marL="117475" indent="0"/>
                      <a:r>
                        <a:rPr lang="en-US" sz="1400" baseline="0" dirty="0" smtClean="0"/>
                        <a:t>Advanced F3 or F4</a:t>
                      </a:r>
                      <a:r>
                        <a:rPr lang="en-US" sz="1400" baseline="30000" dirty="0" smtClean="0"/>
                        <a:t>a</a:t>
                      </a:r>
                      <a:endParaRPr lang="en-US" sz="1400" dirty="0"/>
                    </a:p>
                  </a:txBody>
                  <a:tcPr anchor="ctr"/>
                </a:tc>
                <a:tc>
                  <a:txBody>
                    <a:bodyPr/>
                    <a:lstStyle/>
                    <a:p>
                      <a:pPr algn="ctr"/>
                      <a:r>
                        <a:rPr lang="en-US" sz="1400" dirty="0" smtClean="0"/>
                        <a:t>N/A</a:t>
                      </a:r>
                      <a:endParaRPr lang="en-US" sz="1400" dirty="0"/>
                    </a:p>
                  </a:txBody>
                  <a:tcPr anchor="ctr"/>
                </a:tc>
                <a:tc>
                  <a:txBody>
                    <a:bodyPr/>
                    <a:lstStyle/>
                    <a:p>
                      <a:pPr algn="ctr"/>
                      <a:r>
                        <a:rPr lang="en-US" sz="1400" dirty="0" smtClean="0"/>
                        <a:t>N/A</a:t>
                      </a:r>
                      <a:endParaRPr lang="en-US" sz="1400" dirty="0"/>
                    </a:p>
                  </a:txBody>
                  <a:tcPr anchor="ctr"/>
                </a:tc>
                <a:tc>
                  <a:txBody>
                    <a:bodyPr/>
                    <a:lstStyle/>
                    <a:p>
                      <a:pPr algn="ctr"/>
                      <a:r>
                        <a:rPr lang="en-US" sz="1400" dirty="0" smtClean="0"/>
                        <a:t>N/A</a:t>
                      </a:r>
                      <a:endParaRPr lang="en-US" sz="1400" dirty="0"/>
                    </a:p>
                  </a:txBody>
                  <a:tcPr anchor="ctr"/>
                </a:tc>
                <a:tc>
                  <a:txBody>
                    <a:bodyPr/>
                    <a:lstStyle/>
                    <a:p>
                      <a:pPr algn="ctr"/>
                      <a:endParaRPr lang="en-US" sz="1400" dirty="0" smtClean="0"/>
                    </a:p>
                    <a:p>
                      <a:pPr algn="ctr"/>
                      <a:r>
                        <a:rPr lang="en-US" sz="1400" dirty="0" smtClean="0"/>
                        <a:t>71 (30%)</a:t>
                      </a:r>
                    </a:p>
                    <a:p>
                      <a:pPr algn="ctr"/>
                      <a:r>
                        <a:rPr lang="en-US" sz="1400" dirty="0" smtClean="0"/>
                        <a:t>87 (37%)</a:t>
                      </a:r>
                    </a:p>
                    <a:p>
                      <a:pPr algn="ctr"/>
                      <a:r>
                        <a:rPr lang="en-US" sz="1400" dirty="0" smtClean="0"/>
                        <a:t>77 (33%)</a:t>
                      </a:r>
                      <a:endParaRPr lang="en-US" sz="1400" dirty="0"/>
                    </a:p>
                  </a:txBody>
                  <a:tcPr anchor="ctr"/>
                </a:tc>
              </a:tr>
            </a:tbl>
          </a:graphicData>
        </a:graphic>
      </p:graphicFrame>
    </p:spTree>
    <p:extLst>
      <p:ext uri="{BB962C8B-B14F-4D97-AF65-F5344CB8AC3E}">
        <p14:creationId xmlns:p14="http://schemas.microsoft.com/office/powerpoint/2010/main" val="14448804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Asunaprevir</a:t>
            </a:r>
            <a:r>
              <a:rPr lang="en-US" sz="2400" dirty="0">
                <a:solidFill>
                  <a:schemeClr val="accent5">
                    <a:lumMod val="20000"/>
                    <a:lumOff val="80000"/>
                  </a:schemeClr>
                </a:solidFill>
              </a:rPr>
              <a:t> in Genotype </a:t>
            </a:r>
            <a:r>
              <a:rPr lang="en-US" sz="2400" dirty="0" smtClean="0">
                <a:solidFill>
                  <a:schemeClr val="accent5">
                    <a:lumMod val="20000"/>
                    <a:lumOff val="80000"/>
                  </a:schemeClr>
                </a:solidFill>
              </a:rPr>
              <a:t>1b</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400" dirty="0"/>
              <a:t>HALLMARK-DUAL Study</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HALLMARK-DUAL: SVR12</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Manns</a:t>
            </a:r>
            <a:r>
              <a:rPr lang="en-US" dirty="0"/>
              <a:t> M, et al. Lancet. 2014;384:1597-605.</a:t>
            </a:r>
          </a:p>
        </p:txBody>
      </p:sp>
      <p:graphicFrame>
        <p:nvGraphicFramePr>
          <p:cNvPr id="30" name="Chart 29"/>
          <p:cNvGraphicFramePr>
            <a:graphicFrameLocks/>
          </p:cNvGraphicFramePr>
          <p:nvPr>
            <p:extLst>
              <p:ext uri="{D42A27DB-BD31-4B8C-83A1-F6EECF244321}">
                <p14:modId xmlns:p14="http://schemas.microsoft.com/office/powerpoint/2010/main" val="1816769273"/>
              </p:ext>
            </p:extLst>
          </p:nvPr>
        </p:nvGraphicFramePr>
        <p:xfrm>
          <a:off x="304800" y="1828800"/>
          <a:ext cx="8534400" cy="4419596"/>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1839783" y="5257800"/>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547/643</a:t>
            </a:r>
            <a:endParaRPr lang="en-US" sz="1200" dirty="0">
              <a:solidFill>
                <a:schemeClr val="bg1"/>
              </a:solidFill>
            </a:endParaRPr>
          </a:p>
        </p:txBody>
      </p:sp>
      <p:sp>
        <p:nvSpPr>
          <p:cNvPr id="18" name="Rectangle 17"/>
          <p:cNvSpPr/>
          <p:nvPr/>
        </p:nvSpPr>
        <p:spPr>
          <a:xfrm>
            <a:off x="3707963" y="5257800"/>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184/203</a:t>
            </a:r>
            <a:endParaRPr lang="en-US" sz="1200" dirty="0">
              <a:solidFill>
                <a:schemeClr val="bg1"/>
              </a:solidFill>
            </a:endParaRPr>
          </a:p>
        </p:txBody>
      </p:sp>
      <p:sp>
        <p:nvSpPr>
          <p:cNvPr id="20" name="Rectangle 19"/>
          <p:cNvSpPr/>
          <p:nvPr/>
        </p:nvSpPr>
        <p:spPr>
          <a:xfrm>
            <a:off x="5590713" y="5257800"/>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169/205</a:t>
            </a:r>
            <a:endParaRPr lang="en-US" sz="1200" dirty="0">
              <a:solidFill>
                <a:schemeClr val="bg1"/>
              </a:solidFill>
            </a:endParaRPr>
          </a:p>
        </p:txBody>
      </p:sp>
      <p:sp>
        <p:nvSpPr>
          <p:cNvPr id="22" name="Rectangle 21"/>
          <p:cNvSpPr/>
          <p:nvPr/>
        </p:nvSpPr>
        <p:spPr>
          <a:xfrm>
            <a:off x="7449048" y="5257800"/>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194/235</a:t>
            </a:r>
            <a:endParaRPr lang="en-US" sz="1200" dirty="0">
              <a:solidFill>
                <a:schemeClr val="bg1"/>
              </a:solidFill>
            </a:endParaRPr>
          </a:p>
        </p:txBody>
      </p:sp>
    </p:spTree>
    <p:extLst>
      <p:ext uri="{BB962C8B-B14F-4D97-AF65-F5344CB8AC3E}">
        <p14:creationId xmlns:p14="http://schemas.microsoft.com/office/powerpoint/2010/main" val="19328454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Asunaprevir</a:t>
            </a:r>
            <a:r>
              <a:rPr lang="en-US" sz="2400" dirty="0">
                <a:solidFill>
                  <a:schemeClr val="accent5">
                    <a:lumMod val="20000"/>
                    <a:lumOff val="80000"/>
                  </a:schemeClr>
                </a:solidFill>
              </a:rPr>
              <a:t> in Genotype </a:t>
            </a:r>
            <a:r>
              <a:rPr lang="en-US" sz="2400" dirty="0" smtClean="0">
                <a:solidFill>
                  <a:schemeClr val="accent5">
                    <a:lumMod val="20000"/>
                    <a:lumOff val="80000"/>
                  </a:schemeClr>
                </a:solidFill>
              </a:rPr>
              <a:t>1b</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400" dirty="0"/>
              <a:t>HALLMARK-DUAL Study</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HALLMARK-DUAL: SVR12 by Cirrhosis Status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Manns</a:t>
            </a:r>
            <a:r>
              <a:rPr lang="en-US" dirty="0"/>
              <a:t> M, et al. Lancet. 2014;384:1597-605.</a:t>
            </a:r>
          </a:p>
        </p:txBody>
      </p:sp>
      <p:graphicFrame>
        <p:nvGraphicFramePr>
          <p:cNvPr id="30" name="Chart 29"/>
          <p:cNvGraphicFramePr>
            <a:graphicFrameLocks/>
          </p:cNvGraphicFramePr>
          <p:nvPr>
            <p:extLst>
              <p:ext uri="{D42A27DB-BD31-4B8C-83A1-F6EECF244321}">
                <p14:modId xmlns:p14="http://schemas.microsoft.com/office/powerpoint/2010/main" val="2607051231"/>
              </p:ext>
            </p:extLst>
          </p:nvPr>
        </p:nvGraphicFramePr>
        <p:xfrm>
          <a:off x="304800" y="1828800"/>
          <a:ext cx="8534400" cy="4419596"/>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1467300" y="5217095"/>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172/206</a:t>
            </a:r>
            <a:endParaRPr lang="en-US" sz="1200" dirty="0">
              <a:solidFill>
                <a:schemeClr val="bg1"/>
              </a:solidFill>
            </a:endParaRPr>
          </a:p>
        </p:txBody>
      </p:sp>
      <p:sp>
        <p:nvSpPr>
          <p:cNvPr id="17" name="Rectangle 16"/>
          <p:cNvSpPr/>
          <p:nvPr/>
        </p:nvSpPr>
        <p:spPr>
          <a:xfrm>
            <a:off x="2206289" y="5217095"/>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370/437</a:t>
            </a:r>
            <a:endParaRPr lang="en-US" sz="1200" dirty="0">
              <a:solidFill>
                <a:schemeClr val="bg1"/>
              </a:solidFill>
            </a:endParaRPr>
          </a:p>
        </p:txBody>
      </p:sp>
      <p:sp>
        <p:nvSpPr>
          <p:cNvPr id="18" name="Rectangle 17"/>
          <p:cNvSpPr/>
          <p:nvPr/>
        </p:nvSpPr>
        <p:spPr>
          <a:xfrm>
            <a:off x="3352234" y="5217095"/>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29/32</a:t>
            </a:r>
            <a:endParaRPr lang="en-US" sz="1200" dirty="0">
              <a:solidFill>
                <a:schemeClr val="bg1"/>
              </a:solidFill>
            </a:endParaRPr>
          </a:p>
        </p:txBody>
      </p:sp>
      <p:sp>
        <p:nvSpPr>
          <p:cNvPr id="19" name="Rectangle 18"/>
          <p:cNvSpPr/>
          <p:nvPr/>
        </p:nvSpPr>
        <p:spPr>
          <a:xfrm>
            <a:off x="4056357" y="5217095"/>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153/171</a:t>
            </a:r>
            <a:endParaRPr lang="en-US" sz="1200" dirty="0">
              <a:solidFill>
                <a:schemeClr val="bg1"/>
              </a:solidFill>
            </a:endParaRPr>
          </a:p>
        </p:txBody>
      </p:sp>
      <p:sp>
        <p:nvSpPr>
          <p:cNvPr id="20" name="Rectangle 19"/>
          <p:cNvSpPr/>
          <p:nvPr/>
        </p:nvSpPr>
        <p:spPr>
          <a:xfrm>
            <a:off x="5212421" y="5217095"/>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55/63</a:t>
            </a:r>
            <a:endParaRPr lang="en-US" sz="1200" dirty="0">
              <a:solidFill>
                <a:schemeClr val="bg1"/>
              </a:solidFill>
            </a:endParaRPr>
          </a:p>
        </p:txBody>
      </p:sp>
      <p:sp>
        <p:nvSpPr>
          <p:cNvPr id="21" name="Rectangle 20"/>
          <p:cNvSpPr/>
          <p:nvPr/>
        </p:nvSpPr>
        <p:spPr>
          <a:xfrm>
            <a:off x="5939465" y="5217095"/>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113/142</a:t>
            </a:r>
            <a:endParaRPr lang="en-US" sz="1200" dirty="0">
              <a:solidFill>
                <a:schemeClr val="bg1"/>
              </a:solidFill>
            </a:endParaRPr>
          </a:p>
        </p:txBody>
      </p:sp>
      <p:sp>
        <p:nvSpPr>
          <p:cNvPr id="22" name="Rectangle 21"/>
          <p:cNvSpPr/>
          <p:nvPr/>
        </p:nvSpPr>
        <p:spPr>
          <a:xfrm>
            <a:off x="7094741" y="5217095"/>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88/111</a:t>
            </a:r>
            <a:endParaRPr lang="en-US" sz="1200" dirty="0">
              <a:solidFill>
                <a:schemeClr val="bg1"/>
              </a:solidFill>
            </a:endParaRPr>
          </a:p>
        </p:txBody>
      </p:sp>
      <p:sp>
        <p:nvSpPr>
          <p:cNvPr id="23" name="Rectangle 22"/>
          <p:cNvSpPr/>
          <p:nvPr/>
        </p:nvSpPr>
        <p:spPr>
          <a:xfrm>
            <a:off x="7805503" y="5217095"/>
            <a:ext cx="77070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rPr>
              <a:t>104/124</a:t>
            </a:r>
            <a:endParaRPr lang="en-US" sz="1200" dirty="0">
              <a:solidFill>
                <a:schemeClr val="bg1"/>
              </a:solidFill>
            </a:endParaRPr>
          </a:p>
        </p:txBody>
      </p:sp>
    </p:spTree>
    <p:extLst>
      <p:ext uri="{BB962C8B-B14F-4D97-AF65-F5344CB8AC3E}">
        <p14:creationId xmlns:p14="http://schemas.microsoft.com/office/powerpoint/2010/main" val="27401693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prstGeom prst="rect">
            <a:avLst/>
          </a:prstGeom>
        </p:spPr>
        <p:txBody>
          <a:bodyPr/>
          <a:lstStyle/>
          <a:p>
            <a:r>
              <a:rPr lang="en-US" dirty="0"/>
              <a:t>Source: </a:t>
            </a:r>
            <a:r>
              <a:rPr lang="en-US" i="1" dirty="0" err="1" smtClean="0"/>
              <a:t>Daklinza</a:t>
            </a:r>
            <a:r>
              <a:rPr lang="en-US" i="1" dirty="0" smtClean="0"/>
              <a:t> </a:t>
            </a:r>
            <a:r>
              <a:rPr lang="en-US" dirty="0" smtClean="0"/>
              <a:t>Prescribing </a:t>
            </a:r>
            <a:r>
              <a:rPr lang="en-US" dirty="0"/>
              <a:t>Information. </a:t>
            </a:r>
            <a:r>
              <a:rPr lang="en-US" dirty="0" smtClean="0"/>
              <a:t>Bristol Myers Squibb</a:t>
            </a:r>
            <a:endParaRPr lang="en-US" dirty="0"/>
          </a:p>
        </p:txBody>
      </p:sp>
      <p:sp>
        <p:nvSpPr>
          <p:cNvPr id="2" name="Title 1"/>
          <p:cNvSpPr>
            <a:spLocks noGrp="1"/>
          </p:cNvSpPr>
          <p:nvPr>
            <p:ph type="title"/>
          </p:nvPr>
        </p:nvSpPr>
        <p:spPr/>
        <p:txBody>
          <a:bodyPr>
            <a:normAutofit fontScale="90000"/>
          </a:bodyPr>
          <a:lstStyle/>
          <a:p>
            <a:r>
              <a:rPr lang="en-US" sz="2700" dirty="0" err="1" smtClean="0">
                <a:solidFill>
                  <a:schemeClr val="accent5">
                    <a:lumMod val="20000"/>
                    <a:lumOff val="80000"/>
                  </a:schemeClr>
                </a:solidFill>
              </a:rPr>
              <a:t>Daclatasvir</a:t>
            </a:r>
            <a:r>
              <a:rPr lang="en-US" sz="2700" dirty="0" smtClean="0">
                <a:solidFill>
                  <a:schemeClr val="accent5">
                    <a:lumMod val="20000"/>
                    <a:lumOff val="80000"/>
                  </a:schemeClr>
                </a:solidFill>
              </a:rPr>
              <a:t> (</a:t>
            </a:r>
            <a:r>
              <a:rPr lang="en-US" sz="2700" i="1" dirty="0" err="1" smtClean="0">
                <a:solidFill>
                  <a:schemeClr val="accent5">
                    <a:lumMod val="20000"/>
                    <a:lumOff val="80000"/>
                  </a:schemeClr>
                </a:solidFill>
              </a:rPr>
              <a:t>Daklinza</a:t>
            </a:r>
            <a:r>
              <a:rPr lang="en-US" sz="2700" dirty="0" smtClean="0">
                <a:solidFill>
                  <a:schemeClr val="accent5">
                    <a:lumMod val="20000"/>
                    <a:lumOff val="80000"/>
                  </a:schemeClr>
                </a:solidFill>
              </a:rPr>
              <a:t>)</a:t>
            </a:r>
            <a:br>
              <a:rPr lang="en-US" sz="2700" dirty="0" smtClean="0">
                <a:solidFill>
                  <a:schemeClr val="accent5">
                    <a:lumMod val="20000"/>
                    <a:lumOff val="80000"/>
                  </a:schemeClr>
                </a:solidFill>
              </a:rPr>
            </a:br>
            <a:r>
              <a:rPr lang="en-US" sz="3200" dirty="0" smtClean="0"/>
              <a:t>Drug-Drug Interactions</a:t>
            </a:r>
            <a:endParaRPr lang="en-US" sz="2200" dirty="0"/>
          </a:p>
        </p:txBody>
      </p:sp>
      <p:graphicFrame>
        <p:nvGraphicFramePr>
          <p:cNvPr id="7" name="Content Placeholder 6"/>
          <p:cNvGraphicFramePr>
            <a:graphicFrameLocks/>
          </p:cNvGraphicFramePr>
          <p:nvPr>
            <p:extLst>
              <p:ext uri="{D42A27DB-BD31-4B8C-83A1-F6EECF244321}">
                <p14:modId xmlns:p14="http://schemas.microsoft.com/office/powerpoint/2010/main" val="143974089"/>
              </p:ext>
            </p:extLst>
          </p:nvPr>
        </p:nvGraphicFramePr>
        <p:xfrm>
          <a:off x="350520" y="1524000"/>
          <a:ext cx="8412480" cy="4572002"/>
        </p:xfrm>
        <a:graphic>
          <a:graphicData uri="http://schemas.openxmlformats.org/drawingml/2006/table">
            <a:tbl>
              <a:tblPr firstRow="1" bandRow="1">
                <a:tableStyleId>{5C22544A-7EE6-4342-B048-85BDC9FD1C3A}</a:tableStyleId>
              </a:tblPr>
              <a:tblGrid>
                <a:gridCol w="2773680"/>
                <a:gridCol w="2362200"/>
                <a:gridCol w="3276600"/>
              </a:tblGrid>
              <a:tr h="533401">
                <a:tc gridSpan="3">
                  <a:txBody>
                    <a:bodyPr/>
                    <a:lstStyle/>
                    <a:p>
                      <a:r>
                        <a:rPr lang="en-US" sz="1600" dirty="0" smtClean="0"/>
                        <a:t>Drugs that are Contraindicated</a:t>
                      </a:r>
                      <a:r>
                        <a:rPr lang="en-US" sz="1600" baseline="0" dirty="0" smtClean="0"/>
                        <a:t> for use with </a:t>
                      </a:r>
                      <a:r>
                        <a:rPr lang="en-US" sz="1600" baseline="0" dirty="0" err="1" smtClean="0"/>
                        <a:t>Daclatasvir</a:t>
                      </a:r>
                      <a:endParaRPr lang="en-US" sz="1600" dirty="0"/>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solidFill>
                      <a:schemeClr val="tx1"/>
                    </a:solidFill>
                  </a:tcPr>
                </a:tc>
                <a:tc hMerge="1">
                  <a:txBody>
                    <a:bodyPr/>
                    <a:lstStyle/>
                    <a:p>
                      <a:endParaRPr lang="en-US" sz="1600" dirty="0"/>
                    </a:p>
                  </a:txBody>
                  <a:tcPr anchor="ctr">
                    <a:solidFill>
                      <a:schemeClr val="bg2"/>
                    </a:solidFill>
                  </a:tcPr>
                </a:tc>
                <a:tc hMerge="1">
                  <a:txBody>
                    <a:bodyPr/>
                    <a:lstStyle/>
                    <a:p>
                      <a:pPr algn="ctr"/>
                      <a:endParaRPr lang="en-US" sz="1600" dirty="0"/>
                    </a:p>
                  </a:txBody>
                  <a:tcPr anchor="ctr">
                    <a:solidFill>
                      <a:schemeClr val="accent6">
                        <a:lumMod val="75000"/>
                      </a:schemeClr>
                    </a:solidFill>
                  </a:tcPr>
                </a:tc>
              </a:tr>
              <a:tr h="765309">
                <a:tc>
                  <a:txBody>
                    <a:bodyPr/>
                    <a:lstStyle/>
                    <a:p>
                      <a:r>
                        <a:rPr lang="en-US" sz="1600" b="1" dirty="0" smtClean="0">
                          <a:solidFill>
                            <a:srgbClr val="FFFFFF"/>
                          </a:solidFill>
                        </a:rPr>
                        <a:t>Mechanism of Interaction</a:t>
                      </a:r>
                      <a:endParaRPr lang="en-US" sz="1600" b="1" dirty="0">
                        <a:solidFill>
                          <a:srgbClr val="FFFFFF"/>
                        </a:solidFill>
                      </a:endParaRPr>
                    </a:p>
                  </a:txBody>
                  <a:tcPr anchor="ctr">
                    <a:lnL w="9525" cap="flat" cmpd="sng" algn="ctr">
                      <a:solidFill>
                        <a:srgbClr val="BFBFBF"/>
                      </a:solidFill>
                      <a:prstDash val="solid"/>
                      <a:round/>
                      <a:headEnd type="none" w="med" len="med"/>
                      <a:tailEnd type="none" w="med" len="med"/>
                    </a:lnL>
                    <a:lnB w="57150" cap="flat" cmpd="sng" algn="ctr">
                      <a:solidFill>
                        <a:srgbClr val="FFFFFF"/>
                      </a:solidFill>
                      <a:prstDash val="solid"/>
                      <a:round/>
                      <a:headEnd type="none" w="med" len="med"/>
                      <a:tailEnd type="none" w="med" len="med"/>
                    </a:lnB>
                    <a:solidFill>
                      <a:srgbClr val="53385E"/>
                    </a:solidFill>
                  </a:tcPr>
                </a:tc>
                <a:tc>
                  <a:txBody>
                    <a:bodyPr/>
                    <a:lstStyle/>
                    <a:p>
                      <a:r>
                        <a:rPr lang="en-US" sz="1600" b="1" dirty="0" smtClean="0">
                          <a:solidFill>
                            <a:srgbClr val="FFFFFF"/>
                          </a:solidFill>
                        </a:rPr>
                        <a:t>Clinical Comment</a:t>
                      </a:r>
                      <a:endParaRPr lang="en-US" sz="1600" b="1" dirty="0">
                        <a:solidFill>
                          <a:srgbClr val="FFFFFF"/>
                        </a:solidFill>
                      </a:endParaRPr>
                    </a:p>
                  </a:txBody>
                  <a:tcPr anchor="ctr">
                    <a:lnB w="57150" cap="flat" cmpd="sng" algn="ctr">
                      <a:solidFill>
                        <a:srgbClr val="FFFFFF"/>
                      </a:solidFill>
                      <a:prstDash val="solid"/>
                      <a:round/>
                      <a:headEnd type="none" w="med" len="med"/>
                      <a:tailEnd type="none" w="med" len="med"/>
                    </a:lnB>
                    <a:solidFill>
                      <a:schemeClr val="bg2"/>
                    </a:solidFill>
                  </a:tcPr>
                </a:tc>
                <a:tc>
                  <a:txBody>
                    <a:bodyPr/>
                    <a:lstStyle/>
                    <a:p>
                      <a:pPr algn="ctr"/>
                      <a:r>
                        <a:rPr lang="en-US" sz="1600" b="1" dirty="0" smtClean="0">
                          <a:solidFill>
                            <a:srgbClr val="FFFFFF"/>
                          </a:solidFill>
                        </a:rPr>
                        <a:t>Drugs</a:t>
                      </a:r>
                      <a:r>
                        <a:rPr lang="en-US" sz="1600" b="1" baseline="0" dirty="0" smtClean="0">
                          <a:solidFill>
                            <a:srgbClr val="FFFFFF"/>
                          </a:solidFill>
                        </a:rPr>
                        <a:t> that are Contraindicated for use with </a:t>
                      </a:r>
                      <a:r>
                        <a:rPr lang="en-US" sz="1600" b="1" baseline="0" dirty="0" err="1" smtClean="0">
                          <a:solidFill>
                            <a:srgbClr val="FFFFFF"/>
                          </a:solidFill>
                        </a:rPr>
                        <a:t>Daclatasvir</a:t>
                      </a:r>
                      <a:r>
                        <a:rPr lang="en-US" sz="1600" b="1" baseline="0" dirty="0" smtClean="0">
                          <a:solidFill>
                            <a:srgbClr val="FFFFFF"/>
                          </a:solidFill>
                        </a:rPr>
                        <a:t>*</a:t>
                      </a:r>
                      <a:endParaRPr lang="en-US" sz="1600" dirty="0">
                        <a:solidFill>
                          <a:srgbClr val="FFFFFF"/>
                        </a:solidFill>
                      </a:endParaRPr>
                    </a:p>
                  </a:txBody>
                  <a:tcPr anchor="ctr">
                    <a:lnR w="9525" cap="flat" cmpd="sng" algn="ctr">
                      <a:solidFill>
                        <a:srgbClr val="BFBFB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6">
                        <a:lumMod val="75000"/>
                      </a:schemeClr>
                    </a:solidFill>
                  </a:tcPr>
                </a:tc>
              </a:tr>
              <a:tr h="2761664">
                <a:tc>
                  <a:txBody>
                    <a:bodyPr/>
                    <a:lstStyle/>
                    <a:p>
                      <a:pPr>
                        <a:lnSpc>
                          <a:spcPts val="2020"/>
                        </a:lnSpc>
                      </a:pPr>
                      <a:r>
                        <a:rPr lang="en-US" sz="1600" dirty="0" smtClean="0"/>
                        <a:t>Strong</a:t>
                      </a:r>
                      <a:r>
                        <a:rPr lang="en-US" sz="1600" baseline="0" dirty="0" smtClean="0"/>
                        <a:t> induction of CYP3A by </a:t>
                      </a:r>
                      <a:r>
                        <a:rPr lang="en-US" sz="1600" baseline="0" dirty="0" err="1" smtClean="0"/>
                        <a:t>coadministered</a:t>
                      </a:r>
                      <a:r>
                        <a:rPr lang="en-US" sz="1600" baseline="0" dirty="0" smtClean="0"/>
                        <a:t> drug</a:t>
                      </a:r>
                      <a:endParaRPr lang="en-US" sz="1600" dirty="0"/>
                    </a:p>
                  </a:txBody>
                  <a:tcPr anchor="ctr">
                    <a:lnL w="9525" cap="flat" cmpd="sng" algn="ctr">
                      <a:solidFill>
                        <a:srgbClr val="BFBFBF"/>
                      </a:solidFill>
                      <a:prstDash val="solid"/>
                      <a:round/>
                      <a:headEnd type="none" w="med" len="med"/>
                      <a:tailEnd type="none" w="med" len="med"/>
                    </a:lnL>
                    <a:lnT w="57150" cap="flat" cmpd="sng" algn="ctr">
                      <a:solidFill>
                        <a:srgbClr val="FFFFFF"/>
                      </a:solidFill>
                      <a:prstDash val="solid"/>
                      <a:round/>
                      <a:headEnd type="none" w="med" len="med"/>
                      <a:tailEnd type="none" w="med" len="med"/>
                    </a:lnT>
                  </a:tcPr>
                </a:tc>
                <a:tc>
                  <a:txBody>
                    <a:bodyPr/>
                    <a:lstStyle/>
                    <a:p>
                      <a:pPr>
                        <a:lnSpc>
                          <a:spcPts val="2020"/>
                        </a:lnSpc>
                      </a:pPr>
                      <a:r>
                        <a:rPr lang="en-US" sz="1600" dirty="0" smtClean="0"/>
                        <a:t>May lead to loss of </a:t>
                      </a:r>
                      <a:r>
                        <a:rPr lang="en-US" sz="1600" dirty="0" err="1" smtClean="0"/>
                        <a:t>virologic</a:t>
                      </a:r>
                      <a:r>
                        <a:rPr lang="en-US" sz="1600" dirty="0" smtClean="0"/>
                        <a:t> response to </a:t>
                      </a:r>
                      <a:r>
                        <a:rPr lang="en-US" sz="1600" dirty="0" err="1" smtClean="0"/>
                        <a:t>daclatasvir</a:t>
                      </a:r>
                      <a:endParaRPr lang="en-US" sz="1600" dirty="0"/>
                    </a:p>
                  </a:txBody>
                  <a:tcPr anchor="ctr">
                    <a:lnT w="57150" cap="flat" cmpd="sng" algn="ctr">
                      <a:solidFill>
                        <a:srgbClr val="FFFFFF"/>
                      </a:solidFill>
                      <a:prstDash val="solid"/>
                      <a:round/>
                      <a:headEnd type="none" w="med" len="med"/>
                      <a:tailEnd type="none" w="med" len="med"/>
                    </a:lnT>
                  </a:tcPr>
                </a:tc>
                <a:tc>
                  <a:txBody>
                    <a:bodyPr/>
                    <a:lstStyle/>
                    <a:p>
                      <a:pPr marL="100584" indent="-192024" algn="l">
                        <a:buFont typeface="Arial"/>
                        <a:buChar char="•"/>
                      </a:pPr>
                      <a:r>
                        <a:rPr lang="en-US" sz="1600" b="1" dirty="0" smtClean="0"/>
                        <a:t>Anticonvulsants</a:t>
                      </a:r>
                      <a:r>
                        <a:rPr lang="en-US" sz="1600" dirty="0" smtClean="0"/>
                        <a:t/>
                      </a:r>
                      <a:br>
                        <a:rPr lang="en-US" sz="1600" dirty="0" smtClean="0"/>
                      </a:br>
                      <a:r>
                        <a:rPr lang="en-US" sz="1600" dirty="0" smtClean="0"/>
                        <a:t>- Phenytoin</a:t>
                      </a:r>
                      <a:r>
                        <a:rPr lang="en-US" sz="1600" baseline="0" dirty="0" smtClean="0"/>
                        <a:t>, </a:t>
                      </a:r>
                      <a:br>
                        <a:rPr lang="en-US" sz="1600" baseline="0" dirty="0" smtClean="0"/>
                      </a:br>
                      <a:r>
                        <a:rPr lang="en-US" sz="1600" baseline="0" dirty="0" smtClean="0"/>
                        <a:t>- Carbamazepine</a:t>
                      </a:r>
                      <a:endParaRPr lang="en-US" sz="1600" baseline="0" dirty="0"/>
                    </a:p>
                    <a:p>
                      <a:pPr marL="100584" indent="-192024" algn="l">
                        <a:buFont typeface="Arial"/>
                        <a:buChar char="•"/>
                      </a:pPr>
                      <a:endParaRPr lang="en-US" sz="1600" b="1" baseline="0" dirty="0"/>
                    </a:p>
                    <a:p>
                      <a:pPr marL="100584" indent="-192024" algn="l">
                        <a:buFont typeface="Arial"/>
                        <a:buChar char="•"/>
                      </a:pPr>
                      <a:r>
                        <a:rPr lang="en-US" sz="1600" b="1" dirty="0" err="1" smtClean="0"/>
                        <a:t>Antimycobacterial</a:t>
                      </a:r>
                      <a:r>
                        <a:rPr lang="en-US" sz="1600" b="1" baseline="0" dirty="0" smtClean="0"/>
                        <a:t> agents</a:t>
                      </a:r>
                      <a:br>
                        <a:rPr lang="en-US" sz="1600" b="1" baseline="0" dirty="0" smtClean="0"/>
                      </a:br>
                      <a:r>
                        <a:rPr lang="en-US" sz="1600" baseline="0" dirty="0" smtClean="0"/>
                        <a:t>- Rifampin</a:t>
                      </a:r>
                      <a:endParaRPr lang="en-US" sz="1600" dirty="0"/>
                    </a:p>
                    <a:p>
                      <a:pPr marL="100584" indent="-192024" algn="l">
                        <a:buFont typeface="Arial"/>
                        <a:buChar char="•"/>
                      </a:pPr>
                      <a:endParaRPr lang="en-US" sz="1600" b="0" baseline="0" dirty="0" smtClean="0"/>
                    </a:p>
                    <a:p>
                      <a:pPr marL="100584" indent="-192024" algn="l">
                        <a:buFont typeface="Arial"/>
                        <a:buChar char="•"/>
                      </a:pPr>
                      <a:r>
                        <a:rPr lang="en-US" sz="1600" b="1" dirty="0" smtClean="0"/>
                        <a:t>Herbal Products</a:t>
                      </a:r>
                      <a:br>
                        <a:rPr lang="en-US" sz="1600" b="1" dirty="0" smtClean="0"/>
                      </a:br>
                      <a:r>
                        <a:rPr lang="en-US" sz="1600" baseline="0" dirty="0" smtClean="0"/>
                        <a:t>- St. John’s </a:t>
                      </a:r>
                      <a:r>
                        <a:rPr lang="en-US" sz="1600" baseline="0" dirty="0" err="1" smtClean="0"/>
                        <a:t>wort</a:t>
                      </a:r>
                      <a:r>
                        <a:rPr lang="en-US" sz="1600" baseline="0" dirty="0" smtClean="0"/>
                        <a:t> </a:t>
                      </a:r>
                      <a:br>
                        <a:rPr lang="en-US" sz="1600" baseline="0" dirty="0" smtClean="0"/>
                      </a:br>
                      <a:r>
                        <a:rPr lang="en-US" sz="1600" baseline="0" dirty="0" smtClean="0"/>
                        <a:t>  (</a:t>
                      </a:r>
                      <a:r>
                        <a:rPr lang="en-US" sz="1600" i="1" baseline="0" dirty="0" err="1" smtClean="0"/>
                        <a:t>Hypericuum</a:t>
                      </a:r>
                      <a:r>
                        <a:rPr lang="en-US" sz="1600" i="0" baseline="0" dirty="0" smtClean="0"/>
                        <a:t> </a:t>
                      </a:r>
                      <a:r>
                        <a:rPr lang="en-US" sz="1600" i="1" baseline="0" dirty="0" err="1" smtClean="0"/>
                        <a:t>perforatum</a:t>
                      </a:r>
                      <a:r>
                        <a:rPr lang="en-US" sz="1600" baseline="0" dirty="0" smtClean="0"/>
                        <a:t>)</a:t>
                      </a:r>
                      <a:endParaRPr lang="en-US" sz="1600" dirty="0"/>
                    </a:p>
                  </a:txBody>
                  <a:tcPr anchor="ctr">
                    <a:lnR w="9525"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tr>
              <a:tr h="511628">
                <a:tc gridSpan="3">
                  <a:txBody>
                    <a:bodyPr/>
                    <a:lstStyle/>
                    <a:p>
                      <a:r>
                        <a:rPr lang="en-US" sz="1600" dirty="0" smtClean="0"/>
                        <a:t>*Note: this table is not a comprehensive list of all drugs</a:t>
                      </a:r>
                      <a:r>
                        <a:rPr lang="en-US" sz="1600" baseline="0" dirty="0" smtClean="0"/>
                        <a:t> that strongly induce CYP3A</a:t>
                      </a:r>
                      <a:endParaRPr lang="en-US" sz="1600" dirty="0"/>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B w="9525" cap="flat" cmpd="sng" algn="ctr">
                      <a:solidFill>
                        <a:srgbClr val="BFBFBF"/>
                      </a:solidFill>
                      <a:prstDash val="solid"/>
                      <a:round/>
                      <a:headEnd type="none" w="med" len="med"/>
                      <a:tailEnd type="none" w="med" len="med"/>
                    </a:lnB>
                  </a:tcPr>
                </a:tc>
                <a:tc hMerge="1">
                  <a:txBody>
                    <a:bodyPr/>
                    <a:lstStyle/>
                    <a:p>
                      <a:endParaRPr lang="en-US" sz="1600" dirty="0"/>
                    </a:p>
                  </a:txBody>
                  <a:tcPr anchor="ctr"/>
                </a:tc>
                <a:tc hMerge="1">
                  <a:txBody>
                    <a:bodyPr/>
                    <a:lstStyle/>
                    <a:p>
                      <a:pPr algn="ctr"/>
                      <a:endParaRPr lang="en-US" sz="1600" dirty="0" smtClean="0"/>
                    </a:p>
                  </a:txBody>
                  <a:tcPr anchor="ctr"/>
                </a:tc>
              </a:tr>
            </a:tbl>
          </a:graphicData>
        </a:graphic>
      </p:graphicFrame>
    </p:spTree>
    <p:extLst>
      <p:ext uri="{BB962C8B-B14F-4D97-AF65-F5344CB8AC3E}">
        <p14:creationId xmlns:p14="http://schemas.microsoft.com/office/powerpoint/2010/main" val="27199649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a:t>
            </a:r>
            <a:r>
              <a:rPr lang="en-US" dirty="0" err="1"/>
              <a:t>Manns</a:t>
            </a:r>
            <a:r>
              <a:rPr lang="en-US" dirty="0"/>
              <a:t> M, et al. Lancet. 2014;384:1597-605.</a:t>
            </a:r>
          </a:p>
        </p:txBody>
      </p:sp>
      <p:sp>
        <p:nvSpPr>
          <p:cNvPr id="2" name="Title 1"/>
          <p:cNvSpPr>
            <a:spLocks noGrp="1"/>
          </p:cNvSpPr>
          <p:nvPr>
            <p:ph type="title"/>
          </p:nvPr>
        </p:nvSpPr>
        <p:spPr/>
        <p:txBody>
          <a:bodyPr>
            <a:no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Asunaprevir</a:t>
            </a:r>
            <a:r>
              <a:rPr lang="en-US" sz="2400" dirty="0">
                <a:solidFill>
                  <a:schemeClr val="accent5">
                    <a:lumMod val="20000"/>
                    <a:lumOff val="80000"/>
                  </a:schemeClr>
                </a:solidFill>
              </a:rPr>
              <a:t> for HCV GT 1B</a:t>
            </a:r>
            <a:br>
              <a:rPr lang="en-US" sz="2400" dirty="0">
                <a:solidFill>
                  <a:schemeClr val="accent5">
                    <a:lumMod val="20000"/>
                    <a:lumOff val="80000"/>
                  </a:schemeClr>
                </a:solidFill>
              </a:rPr>
            </a:br>
            <a:r>
              <a:rPr lang="en-US" sz="2400" dirty="0" smtClean="0"/>
              <a:t>HALLMARK-DUAL: Adverse Events</a:t>
            </a:r>
            <a:endParaRPr lang="en-US" sz="2400" dirty="0"/>
          </a:p>
        </p:txBody>
      </p:sp>
      <p:sp>
        <p:nvSpPr>
          <p:cNvPr id="4" name="TextBox 3"/>
          <p:cNvSpPr txBox="1"/>
          <p:nvPr/>
        </p:nvSpPr>
        <p:spPr>
          <a:xfrm>
            <a:off x="228600" y="6093023"/>
            <a:ext cx="2270022" cy="307777"/>
          </a:xfrm>
          <a:prstGeom prst="rect">
            <a:avLst/>
          </a:prstGeom>
          <a:noFill/>
        </p:spPr>
        <p:txBody>
          <a:bodyPr wrap="none" rtlCol="0">
            <a:spAutoFit/>
          </a:bodyPr>
          <a:lstStyle/>
          <a:p>
            <a:r>
              <a:rPr lang="en-US" sz="1400" dirty="0" smtClean="0">
                <a:latin typeface="Arial"/>
                <a:cs typeface="Arial"/>
              </a:rPr>
              <a:t>ULN, upper limit of normal</a:t>
            </a:r>
            <a:endParaRPr lang="en-US" sz="1400" dirty="0">
              <a:latin typeface="Arial"/>
              <a:cs typeface="Arial"/>
            </a:endParaRPr>
          </a:p>
        </p:txBody>
      </p:sp>
      <p:graphicFrame>
        <p:nvGraphicFramePr>
          <p:cNvPr id="8" name="Content Placeholder 6"/>
          <p:cNvGraphicFramePr>
            <a:graphicFrameLocks/>
          </p:cNvGraphicFramePr>
          <p:nvPr>
            <p:extLst>
              <p:ext uri="{D42A27DB-BD31-4B8C-83A1-F6EECF244321}">
                <p14:modId xmlns:p14="http://schemas.microsoft.com/office/powerpoint/2010/main" val="1029597027"/>
              </p:ext>
            </p:extLst>
          </p:nvPr>
        </p:nvGraphicFramePr>
        <p:xfrm>
          <a:off x="304800" y="1371600"/>
          <a:ext cx="8515351" cy="4734559"/>
        </p:xfrm>
        <a:graphic>
          <a:graphicData uri="http://schemas.openxmlformats.org/drawingml/2006/table">
            <a:tbl>
              <a:tblPr firstRow="1" bandRow="1">
                <a:tableStyleId>{5C22544A-7EE6-4342-B048-85BDC9FD1C3A}</a:tableStyleId>
              </a:tblPr>
              <a:tblGrid>
                <a:gridCol w="2276475"/>
                <a:gridCol w="1559719"/>
                <a:gridCol w="1559719"/>
                <a:gridCol w="1559719"/>
                <a:gridCol w="1559719"/>
              </a:tblGrid>
              <a:tr h="716279">
                <a:tc>
                  <a:txBody>
                    <a:bodyPr/>
                    <a:lstStyle/>
                    <a:p>
                      <a:endParaRPr lang="en-US" sz="1400" dirty="0"/>
                    </a:p>
                  </a:txBody>
                  <a:tcPr anchor="b">
                    <a:solidFill>
                      <a:schemeClr val="tx1">
                        <a:lumMod val="75000"/>
                        <a:lumOff val="25000"/>
                      </a:schemeClr>
                    </a:solidFill>
                  </a:tcPr>
                </a:tc>
                <a:tc>
                  <a:txBody>
                    <a:bodyPr/>
                    <a:lstStyle/>
                    <a:p>
                      <a:pPr algn="ctr"/>
                      <a:r>
                        <a:rPr lang="en-US" sz="1400" dirty="0" smtClean="0"/>
                        <a:t>Treatment-naïve</a:t>
                      </a:r>
                      <a:r>
                        <a:rPr lang="en-US" sz="1400" baseline="0" dirty="0" smtClean="0"/>
                        <a:t> on DCV + ASV</a:t>
                      </a:r>
                    </a:p>
                    <a:p>
                      <a:pPr algn="ctr"/>
                      <a:r>
                        <a:rPr lang="en-US" sz="1400" b="0" dirty="0" smtClean="0"/>
                        <a:t>(n=205)</a:t>
                      </a:r>
                      <a:endParaRPr lang="en-US" sz="1400" dirty="0"/>
                    </a:p>
                  </a:txBody>
                  <a:tcPr>
                    <a:solidFill>
                      <a:srgbClr val="064A6B"/>
                    </a:solidFill>
                  </a:tcPr>
                </a:tc>
                <a:tc>
                  <a:txBody>
                    <a:bodyPr/>
                    <a:lstStyle/>
                    <a:p>
                      <a:pPr algn="ctr"/>
                      <a:r>
                        <a:rPr lang="en-US" sz="1400" b="1" dirty="0" smtClean="0"/>
                        <a:t>Treatment-naïve on Placebo</a:t>
                      </a:r>
                    </a:p>
                    <a:p>
                      <a:pPr algn="ctr"/>
                      <a:r>
                        <a:rPr lang="en-US" sz="1400" b="0" dirty="0" smtClean="0"/>
                        <a:t>(n=102)</a:t>
                      </a:r>
                      <a:endParaRPr lang="en-US" sz="1400" b="0" dirty="0"/>
                    </a:p>
                  </a:txBody>
                  <a:tcPr>
                    <a:solidFill>
                      <a:srgbClr val="064A6B"/>
                    </a:solidFill>
                  </a:tcPr>
                </a:tc>
                <a:tc>
                  <a:txBody>
                    <a:bodyPr/>
                    <a:lstStyle/>
                    <a:p>
                      <a:pPr algn="ctr"/>
                      <a:r>
                        <a:rPr lang="en-US" sz="1400" dirty="0" smtClean="0"/>
                        <a:t>Prior Non-responder</a:t>
                      </a:r>
                    </a:p>
                    <a:p>
                      <a:pPr algn="ctr"/>
                      <a:r>
                        <a:rPr lang="en-US" sz="1400" b="0" dirty="0" smtClean="0"/>
                        <a:t>(n=205)</a:t>
                      </a:r>
                      <a:endParaRPr lang="en-US" sz="1400" dirty="0"/>
                    </a:p>
                  </a:txBody>
                  <a:tcPr>
                    <a:solidFill>
                      <a:srgbClr val="064A6B"/>
                    </a:solidFill>
                  </a:tcPr>
                </a:tc>
                <a:tc>
                  <a:txBody>
                    <a:bodyPr/>
                    <a:lstStyle/>
                    <a:p>
                      <a:pPr algn="ctr"/>
                      <a:r>
                        <a:rPr lang="en-US" sz="1400" dirty="0" smtClean="0"/>
                        <a:t>Intolerant/Ineligible</a:t>
                      </a:r>
                      <a:r>
                        <a:rPr lang="en-US" sz="1400" b="0" dirty="0" smtClean="0"/>
                        <a:t/>
                      </a:r>
                      <a:br>
                        <a:rPr lang="en-US" sz="1400" b="0" dirty="0" smtClean="0"/>
                      </a:br>
                      <a:r>
                        <a:rPr lang="en-US" sz="1400" b="0" dirty="0" smtClean="0"/>
                        <a:t>(n=235)</a:t>
                      </a:r>
                      <a:endParaRPr lang="en-US" sz="1400" dirty="0"/>
                    </a:p>
                  </a:txBody>
                  <a:tcPr>
                    <a:solidFill>
                      <a:srgbClr val="064A6B"/>
                    </a:solidFill>
                  </a:tcPr>
                </a:tc>
              </a:tr>
              <a:tr h="370840">
                <a:tc>
                  <a:txBody>
                    <a:bodyPr/>
                    <a:lstStyle/>
                    <a:p>
                      <a:r>
                        <a:rPr lang="en-US" sz="1400" dirty="0" smtClean="0"/>
                        <a:t>Any adverse event</a:t>
                      </a:r>
                      <a:endParaRPr lang="en-US" sz="1400" dirty="0"/>
                    </a:p>
                  </a:txBody>
                  <a:tcPr anchor="ctr"/>
                </a:tc>
                <a:tc>
                  <a:txBody>
                    <a:bodyPr/>
                    <a:lstStyle/>
                    <a:p>
                      <a:pPr algn="ctr"/>
                      <a:r>
                        <a:rPr lang="en-US" sz="1400" dirty="0" smtClean="0"/>
                        <a:t>176 (86%)</a:t>
                      </a:r>
                      <a:endParaRPr lang="en-US" sz="1400" dirty="0"/>
                    </a:p>
                  </a:txBody>
                  <a:tcPr anchor="ctr"/>
                </a:tc>
                <a:tc>
                  <a:txBody>
                    <a:bodyPr/>
                    <a:lstStyle/>
                    <a:p>
                      <a:pPr algn="ctr"/>
                      <a:r>
                        <a:rPr lang="en-US" sz="1400" dirty="0" smtClean="0"/>
                        <a:t>74 (73%)</a:t>
                      </a:r>
                      <a:endParaRPr lang="en-US" sz="1400" dirty="0"/>
                    </a:p>
                  </a:txBody>
                  <a:tcPr anchor="ctr"/>
                </a:tc>
                <a:tc>
                  <a:txBody>
                    <a:bodyPr/>
                    <a:lstStyle/>
                    <a:p>
                      <a:pPr algn="ctr"/>
                      <a:r>
                        <a:rPr lang="en-US" sz="1400" dirty="0" smtClean="0"/>
                        <a:t>167 (81%)</a:t>
                      </a:r>
                      <a:endParaRPr lang="en-US" sz="1400" dirty="0"/>
                    </a:p>
                  </a:txBody>
                  <a:tcPr anchor="ctr"/>
                </a:tc>
                <a:tc>
                  <a:txBody>
                    <a:bodyPr/>
                    <a:lstStyle/>
                    <a:p>
                      <a:pPr algn="ctr"/>
                      <a:r>
                        <a:rPr lang="en-US" sz="1400" dirty="0" smtClean="0"/>
                        <a:t>204 (87%)</a:t>
                      </a:r>
                      <a:endParaRPr lang="en-US" sz="1400" dirty="0"/>
                    </a:p>
                  </a:txBody>
                  <a:tcPr anchor="ctr"/>
                </a:tc>
              </a:tr>
              <a:tr h="370840">
                <a:tc>
                  <a:txBody>
                    <a:bodyPr/>
                    <a:lstStyle/>
                    <a:p>
                      <a:r>
                        <a:rPr lang="en-US" sz="1400" dirty="0" smtClean="0"/>
                        <a:t>Serious adverse events</a:t>
                      </a:r>
                      <a:endParaRPr lang="en-US" sz="1400" dirty="0"/>
                    </a:p>
                  </a:txBody>
                  <a:tcPr anchor="ctr"/>
                </a:tc>
                <a:tc>
                  <a:txBody>
                    <a:bodyPr/>
                    <a:lstStyle/>
                    <a:p>
                      <a:pPr algn="ctr"/>
                      <a:r>
                        <a:rPr lang="en-US" sz="1400" dirty="0" smtClean="0"/>
                        <a:t>12</a:t>
                      </a:r>
                      <a:r>
                        <a:rPr lang="en-US" sz="1400" baseline="0" dirty="0" smtClean="0"/>
                        <a:t> (6%)</a:t>
                      </a:r>
                      <a:endParaRPr lang="en-US" sz="1400" dirty="0"/>
                    </a:p>
                  </a:txBody>
                  <a:tcPr anchor="ctr"/>
                </a:tc>
                <a:tc>
                  <a:txBody>
                    <a:bodyPr/>
                    <a:lstStyle/>
                    <a:p>
                      <a:pPr algn="ctr"/>
                      <a:r>
                        <a:rPr lang="en-US" sz="1400" dirty="0" smtClean="0"/>
                        <a:t>1 (1%)</a:t>
                      </a:r>
                      <a:endParaRPr lang="en-US" sz="1400" dirty="0"/>
                    </a:p>
                  </a:txBody>
                  <a:tcPr anchor="ctr"/>
                </a:tc>
                <a:tc>
                  <a:txBody>
                    <a:bodyPr/>
                    <a:lstStyle/>
                    <a:p>
                      <a:pPr algn="ctr"/>
                      <a:r>
                        <a:rPr lang="en-US" sz="1400" dirty="0" smtClean="0"/>
                        <a:t>11 (5%)</a:t>
                      </a:r>
                      <a:endParaRPr lang="en-US" sz="1400" dirty="0"/>
                    </a:p>
                  </a:txBody>
                  <a:tcPr anchor="ctr"/>
                </a:tc>
                <a:tc>
                  <a:txBody>
                    <a:bodyPr/>
                    <a:lstStyle/>
                    <a:p>
                      <a:pPr algn="ctr"/>
                      <a:r>
                        <a:rPr lang="en-US" sz="1400" dirty="0" smtClean="0"/>
                        <a:t>16 (7%)</a:t>
                      </a:r>
                      <a:endParaRPr lang="en-US" sz="1400" dirty="0"/>
                    </a:p>
                  </a:txBody>
                  <a:tcPr anchor="ctr"/>
                </a:tc>
              </a:tr>
              <a:tr h="370840">
                <a:tc>
                  <a:txBody>
                    <a:bodyPr/>
                    <a:lstStyle/>
                    <a:p>
                      <a:r>
                        <a:rPr lang="en-US" sz="1400" dirty="0" smtClean="0"/>
                        <a:t>Adverse</a:t>
                      </a:r>
                      <a:r>
                        <a:rPr lang="en-US" sz="1400" baseline="0" dirty="0" smtClean="0"/>
                        <a:t> events leading to discontinuation</a:t>
                      </a:r>
                      <a:endParaRPr lang="en-US" sz="1400" dirty="0"/>
                    </a:p>
                  </a:txBody>
                  <a:tcPr anchor="ctr"/>
                </a:tc>
                <a:tc>
                  <a:txBody>
                    <a:bodyPr/>
                    <a:lstStyle/>
                    <a:p>
                      <a:pPr algn="ctr"/>
                      <a:r>
                        <a:rPr lang="en-US" sz="1400" dirty="0" smtClean="0"/>
                        <a:t>6 (3%)</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2 (1%)</a:t>
                      </a:r>
                      <a:endParaRPr lang="en-US" sz="1400" dirty="0"/>
                    </a:p>
                  </a:txBody>
                  <a:tcPr anchor="ctr"/>
                </a:tc>
                <a:tc>
                  <a:txBody>
                    <a:bodyPr/>
                    <a:lstStyle/>
                    <a:p>
                      <a:pPr algn="ctr"/>
                      <a:r>
                        <a:rPr lang="en-US" sz="1400" dirty="0" smtClean="0"/>
                        <a:t>2 (1%)</a:t>
                      </a:r>
                      <a:endParaRPr lang="en-US" sz="1400" dirty="0"/>
                    </a:p>
                  </a:txBody>
                  <a:tcPr anchor="ctr"/>
                </a:tc>
              </a:tr>
              <a:tr h="370840">
                <a:tc>
                  <a:txBody>
                    <a:bodyPr/>
                    <a:lstStyle/>
                    <a:p>
                      <a:r>
                        <a:rPr lang="en-US" sz="1400" dirty="0" smtClean="0"/>
                        <a:t>Adverse events in ≥10% in</a:t>
                      </a:r>
                      <a:r>
                        <a:rPr lang="en-US" sz="1400" baseline="0" dirty="0" smtClean="0"/>
                        <a:t> any cohort</a:t>
                      </a:r>
                    </a:p>
                    <a:p>
                      <a:r>
                        <a:rPr lang="en-US" sz="1400" baseline="0" dirty="0" smtClean="0"/>
                        <a:t>  Headache</a:t>
                      </a:r>
                    </a:p>
                    <a:p>
                      <a:r>
                        <a:rPr lang="en-US" sz="1400" baseline="0" dirty="0" smtClean="0"/>
                        <a:t>  Fatigue</a:t>
                      </a:r>
                    </a:p>
                    <a:p>
                      <a:r>
                        <a:rPr lang="en-US" sz="1400" baseline="0" dirty="0" smtClean="0"/>
                        <a:t>  Diarrhea</a:t>
                      </a:r>
                    </a:p>
                    <a:p>
                      <a:r>
                        <a:rPr lang="en-US" sz="1400" baseline="0" dirty="0" smtClean="0"/>
                        <a:t>  Nausea</a:t>
                      </a:r>
                    </a:p>
                    <a:p>
                      <a:r>
                        <a:rPr lang="en-US" sz="1400" baseline="0" dirty="0" smtClean="0"/>
                        <a:t>  Asthenia</a:t>
                      </a:r>
                      <a:endParaRPr lang="en-US" sz="1400" dirty="0"/>
                    </a:p>
                  </a:txBody>
                  <a:tcPr anchor="ctr"/>
                </a:tc>
                <a:tc>
                  <a:txBody>
                    <a:bodyPr/>
                    <a:lstStyle/>
                    <a:p>
                      <a:pPr algn="ctr"/>
                      <a:endParaRPr lang="en-US" sz="1400" dirty="0" smtClean="0"/>
                    </a:p>
                    <a:p>
                      <a:pPr algn="ctr"/>
                      <a:endParaRPr lang="en-US" sz="1400" dirty="0" smtClean="0"/>
                    </a:p>
                    <a:p>
                      <a:pPr algn="ctr"/>
                      <a:r>
                        <a:rPr lang="en-US" sz="1400" dirty="0" smtClean="0"/>
                        <a:t>50 (24%)</a:t>
                      </a:r>
                    </a:p>
                    <a:p>
                      <a:pPr algn="ctr"/>
                      <a:r>
                        <a:rPr lang="en-US" sz="1400" dirty="0" smtClean="0"/>
                        <a:t>43 (21%)</a:t>
                      </a:r>
                    </a:p>
                    <a:p>
                      <a:pPr algn="ctr"/>
                      <a:r>
                        <a:rPr lang="en-US" sz="1400" dirty="0" smtClean="0"/>
                        <a:t>24 (12%)</a:t>
                      </a:r>
                    </a:p>
                    <a:p>
                      <a:pPr algn="ctr"/>
                      <a:r>
                        <a:rPr lang="en-US" sz="1400" dirty="0" smtClean="0"/>
                        <a:t>25 (12%)</a:t>
                      </a:r>
                    </a:p>
                    <a:p>
                      <a:pPr algn="ctr"/>
                      <a:r>
                        <a:rPr lang="en-US" sz="1400" dirty="0" smtClean="0"/>
                        <a:t>4 (2%)</a:t>
                      </a:r>
                      <a:endParaRPr lang="en-US" sz="1400" dirty="0"/>
                    </a:p>
                  </a:txBody>
                  <a:tcPr anchor="ctr"/>
                </a:tc>
                <a:tc>
                  <a:txBody>
                    <a:bodyPr/>
                    <a:lstStyle/>
                    <a:p>
                      <a:pPr algn="ctr"/>
                      <a:endParaRPr lang="en-US" sz="1400" dirty="0" smtClean="0"/>
                    </a:p>
                    <a:p>
                      <a:pPr algn="ctr"/>
                      <a:endParaRPr lang="en-US" sz="1400" dirty="0" smtClean="0"/>
                    </a:p>
                    <a:p>
                      <a:pPr algn="ctr"/>
                      <a:r>
                        <a:rPr lang="en-US" sz="1400" dirty="0" smtClean="0"/>
                        <a:t>17 (17%)</a:t>
                      </a:r>
                    </a:p>
                    <a:p>
                      <a:pPr algn="ctr"/>
                      <a:r>
                        <a:rPr lang="en-US" sz="1400" dirty="0" smtClean="0"/>
                        <a:t>18 (18%)</a:t>
                      </a:r>
                    </a:p>
                    <a:p>
                      <a:pPr algn="ctr"/>
                      <a:r>
                        <a:rPr lang="en-US" sz="1400" dirty="0" smtClean="0"/>
                        <a:t>10 (10%)</a:t>
                      </a:r>
                    </a:p>
                    <a:p>
                      <a:pPr algn="ctr"/>
                      <a:r>
                        <a:rPr lang="en-US" sz="1400" dirty="0" smtClean="0"/>
                        <a:t>12 (12%)</a:t>
                      </a:r>
                    </a:p>
                    <a:p>
                      <a:pPr algn="ctr"/>
                      <a:r>
                        <a:rPr lang="en-US" sz="1400" dirty="0" smtClean="0"/>
                        <a:t>1 (1%)</a:t>
                      </a:r>
                      <a:endParaRPr lang="en-US" sz="1400" dirty="0"/>
                    </a:p>
                  </a:txBody>
                  <a:tcPr anchor="ctr"/>
                </a:tc>
                <a:tc>
                  <a:txBody>
                    <a:bodyPr/>
                    <a:lstStyle/>
                    <a:p>
                      <a:pPr algn="ctr"/>
                      <a:endParaRPr lang="en-US" sz="1400" dirty="0" smtClean="0"/>
                    </a:p>
                    <a:p>
                      <a:pPr algn="ctr"/>
                      <a:endParaRPr lang="en-US" sz="1400" dirty="0" smtClean="0"/>
                    </a:p>
                    <a:p>
                      <a:pPr algn="ctr"/>
                      <a:r>
                        <a:rPr lang="en-US" sz="1400" dirty="0" smtClean="0"/>
                        <a:t>50 (24%)</a:t>
                      </a:r>
                    </a:p>
                    <a:p>
                      <a:pPr algn="ctr"/>
                      <a:r>
                        <a:rPr lang="en-US" sz="1400" dirty="0" smtClean="0"/>
                        <a:t>45</a:t>
                      </a:r>
                      <a:r>
                        <a:rPr lang="en-US" sz="1400" baseline="0" dirty="0" smtClean="0"/>
                        <a:t> (22%)</a:t>
                      </a:r>
                    </a:p>
                    <a:p>
                      <a:pPr algn="ctr"/>
                      <a:r>
                        <a:rPr lang="en-US" sz="1400" baseline="0" dirty="0" smtClean="0"/>
                        <a:t>28 (14%)</a:t>
                      </a:r>
                    </a:p>
                    <a:p>
                      <a:pPr algn="ctr"/>
                      <a:r>
                        <a:rPr lang="en-US" sz="1400" baseline="0" dirty="0" smtClean="0"/>
                        <a:t>22 (11%)</a:t>
                      </a:r>
                    </a:p>
                    <a:p>
                      <a:pPr algn="ctr"/>
                      <a:r>
                        <a:rPr lang="en-US" sz="1400" baseline="0" dirty="0" smtClean="0"/>
                        <a:t>12 (6%)</a:t>
                      </a:r>
                      <a:endParaRPr lang="en-US" sz="1400" dirty="0"/>
                    </a:p>
                  </a:txBody>
                  <a:tcPr anchor="ctr"/>
                </a:tc>
                <a:tc>
                  <a:txBody>
                    <a:bodyPr/>
                    <a:lstStyle/>
                    <a:p>
                      <a:pPr algn="ctr"/>
                      <a:endParaRPr lang="en-US" sz="1400" dirty="0" smtClean="0"/>
                    </a:p>
                    <a:p>
                      <a:pPr algn="ctr"/>
                      <a:endParaRPr lang="en-US" sz="1400" dirty="0" smtClean="0"/>
                    </a:p>
                    <a:p>
                      <a:pPr algn="ctr"/>
                      <a:r>
                        <a:rPr lang="en-US" sz="1400" dirty="0" smtClean="0"/>
                        <a:t>59 (25%)</a:t>
                      </a:r>
                    </a:p>
                    <a:p>
                      <a:pPr algn="ctr"/>
                      <a:r>
                        <a:rPr lang="en-US" sz="1400" dirty="0" smtClean="0"/>
                        <a:t>52 (22%)</a:t>
                      </a:r>
                    </a:p>
                    <a:p>
                      <a:pPr algn="ctr"/>
                      <a:r>
                        <a:rPr lang="en-US" sz="1400" dirty="0" smtClean="0"/>
                        <a:t>51 (22%)</a:t>
                      </a:r>
                    </a:p>
                    <a:p>
                      <a:pPr algn="ctr"/>
                      <a:r>
                        <a:rPr lang="en-US" sz="1400" dirty="0" smtClean="0"/>
                        <a:t>28 (12%)</a:t>
                      </a:r>
                    </a:p>
                    <a:p>
                      <a:pPr algn="ctr"/>
                      <a:r>
                        <a:rPr lang="en-US" sz="1400" dirty="0" smtClean="0"/>
                        <a:t>25 (11%)</a:t>
                      </a:r>
                      <a:endParaRPr lang="en-US" sz="1400" dirty="0"/>
                    </a:p>
                  </a:txBody>
                  <a:tcPr anchor="ctr"/>
                </a:tc>
              </a:tr>
              <a:tr h="370840">
                <a:tc>
                  <a:txBody>
                    <a:bodyPr/>
                    <a:lstStyle/>
                    <a:p>
                      <a:r>
                        <a:rPr lang="en-US" sz="1400" dirty="0" smtClean="0"/>
                        <a:t>Grade</a:t>
                      </a:r>
                      <a:r>
                        <a:rPr lang="en-US" sz="1400" baseline="0" dirty="0" smtClean="0"/>
                        <a:t> 3-4 lab events</a:t>
                      </a:r>
                    </a:p>
                    <a:p>
                      <a:r>
                        <a:rPr lang="en-US" sz="1400" baseline="0" dirty="0" smtClean="0"/>
                        <a:t>   ALT 5.1-10 x ULN</a:t>
                      </a:r>
                    </a:p>
                    <a:p>
                      <a:r>
                        <a:rPr lang="en-US" sz="1400" baseline="0" dirty="0" smtClean="0"/>
                        <a:t>   ALT &gt;10 x ULN</a:t>
                      </a:r>
                    </a:p>
                    <a:p>
                      <a:r>
                        <a:rPr lang="en-US" sz="1400" baseline="0" dirty="0" smtClean="0"/>
                        <a:t>   AST 5.1-10 x ULN</a:t>
                      </a:r>
                    </a:p>
                    <a:p>
                      <a:r>
                        <a:rPr lang="en-US" sz="1400" baseline="0" dirty="0" smtClean="0"/>
                        <a:t>   AST &gt;10 x ULN</a:t>
                      </a:r>
                      <a:endParaRPr lang="en-US" sz="1400" dirty="0"/>
                    </a:p>
                  </a:txBody>
                  <a:tcPr anchor="ctr"/>
                </a:tc>
                <a:tc>
                  <a:txBody>
                    <a:bodyPr/>
                    <a:lstStyle/>
                    <a:p>
                      <a:pPr algn="ctr"/>
                      <a:endParaRPr lang="en-US" sz="1400" dirty="0" smtClean="0"/>
                    </a:p>
                    <a:p>
                      <a:pPr algn="ctr"/>
                      <a:r>
                        <a:rPr lang="en-US" sz="1400" dirty="0" smtClean="0"/>
                        <a:t>1</a:t>
                      </a:r>
                      <a:r>
                        <a:rPr lang="en-US" sz="1400" baseline="0" dirty="0" smtClean="0"/>
                        <a:t> (&lt;1%)</a:t>
                      </a:r>
                    </a:p>
                    <a:p>
                      <a:pPr algn="ctr"/>
                      <a:r>
                        <a:rPr lang="en-US" sz="1400" baseline="0" dirty="0" smtClean="0"/>
                        <a:t>6 (3%)</a:t>
                      </a:r>
                    </a:p>
                    <a:p>
                      <a:pPr algn="ctr"/>
                      <a:r>
                        <a:rPr lang="en-US" sz="1400" baseline="0" dirty="0" smtClean="0"/>
                        <a:t>5 (2%)</a:t>
                      </a:r>
                    </a:p>
                    <a:p>
                      <a:pPr algn="ctr"/>
                      <a:r>
                        <a:rPr lang="en-US" sz="1400" baseline="0" dirty="0" smtClean="0"/>
                        <a:t>2 (1%)</a:t>
                      </a:r>
                      <a:endParaRPr lang="en-US" sz="1400" dirty="0"/>
                    </a:p>
                  </a:txBody>
                  <a:tcPr anchor="ctr"/>
                </a:tc>
                <a:tc>
                  <a:txBody>
                    <a:bodyPr/>
                    <a:lstStyle/>
                    <a:p>
                      <a:pPr algn="ctr"/>
                      <a:endParaRPr lang="en-US" sz="1400" dirty="0" smtClean="0"/>
                    </a:p>
                    <a:p>
                      <a:pPr algn="ctr"/>
                      <a:r>
                        <a:rPr lang="en-US" sz="1400" dirty="0" smtClean="0"/>
                        <a:t>2 (2%)</a:t>
                      </a:r>
                    </a:p>
                    <a:p>
                      <a:pPr algn="ctr"/>
                      <a:r>
                        <a:rPr lang="en-US" sz="1400" dirty="0" smtClean="0"/>
                        <a:t>0</a:t>
                      </a:r>
                    </a:p>
                    <a:p>
                      <a:pPr algn="ctr"/>
                      <a:r>
                        <a:rPr lang="en-US" sz="1400" dirty="0" smtClean="0"/>
                        <a:t>1 (1%)</a:t>
                      </a:r>
                    </a:p>
                    <a:p>
                      <a:pPr algn="ctr"/>
                      <a:r>
                        <a:rPr lang="en-US" sz="1400" dirty="0" smtClean="0"/>
                        <a:t>0</a:t>
                      </a:r>
                      <a:endParaRPr lang="en-US" sz="1400" dirty="0"/>
                    </a:p>
                  </a:txBody>
                  <a:tcPr anchor="ctr"/>
                </a:tc>
                <a:tc>
                  <a:txBody>
                    <a:bodyPr/>
                    <a:lstStyle/>
                    <a:p>
                      <a:pPr algn="ctr"/>
                      <a:endParaRPr lang="en-US" sz="1400" dirty="0" smtClean="0"/>
                    </a:p>
                    <a:p>
                      <a:pPr algn="ctr"/>
                      <a:r>
                        <a:rPr lang="en-US" sz="1400" dirty="0" smtClean="0"/>
                        <a:t>3 (1%)</a:t>
                      </a:r>
                    </a:p>
                    <a:p>
                      <a:pPr algn="ctr"/>
                      <a:r>
                        <a:rPr lang="en-US" sz="1400" dirty="0" smtClean="0"/>
                        <a:t>1 (&lt;1%)</a:t>
                      </a:r>
                    </a:p>
                    <a:p>
                      <a:pPr algn="ctr"/>
                      <a:r>
                        <a:rPr lang="en-US" sz="1400" dirty="0" smtClean="0"/>
                        <a:t>1 (&lt;1%)</a:t>
                      </a:r>
                    </a:p>
                    <a:p>
                      <a:pPr algn="ctr"/>
                      <a:r>
                        <a:rPr lang="en-US" sz="1400" dirty="0" smtClean="0"/>
                        <a:t>1 (&lt;1%)</a:t>
                      </a:r>
                      <a:endParaRPr lang="en-US" sz="1400" dirty="0"/>
                    </a:p>
                  </a:txBody>
                  <a:tcPr anchor="ctr"/>
                </a:tc>
                <a:tc>
                  <a:txBody>
                    <a:bodyPr/>
                    <a:lstStyle/>
                    <a:p>
                      <a:pPr algn="ctr"/>
                      <a:endParaRPr lang="en-US" sz="1400" dirty="0" smtClean="0"/>
                    </a:p>
                    <a:p>
                      <a:pPr algn="ctr"/>
                      <a:r>
                        <a:rPr lang="en-US" sz="1400" dirty="0" smtClean="0"/>
                        <a:t>3 (1%)</a:t>
                      </a:r>
                    </a:p>
                    <a:p>
                      <a:pPr algn="ctr"/>
                      <a:r>
                        <a:rPr lang="en-US" sz="1400" dirty="0" smtClean="0"/>
                        <a:t>1 (&lt;1%)</a:t>
                      </a:r>
                    </a:p>
                    <a:p>
                      <a:pPr algn="ctr"/>
                      <a:r>
                        <a:rPr lang="en-US" sz="1400" dirty="0" smtClean="0"/>
                        <a:t>2 (1%)</a:t>
                      </a:r>
                    </a:p>
                    <a:p>
                      <a:pPr algn="ctr"/>
                      <a:r>
                        <a:rPr lang="en-US" sz="1400" dirty="0" smtClean="0"/>
                        <a:t>1 (&lt;1%)</a:t>
                      </a:r>
                      <a:endParaRPr lang="en-US" sz="1400" dirty="0"/>
                    </a:p>
                  </a:txBody>
                  <a:tcPr anchor="ctr"/>
                </a:tc>
              </a:tr>
            </a:tbl>
          </a:graphicData>
        </a:graphic>
      </p:graphicFrame>
    </p:spTree>
    <p:extLst>
      <p:ext uri="{BB962C8B-B14F-4D97-AF65-F5344CB8AC3E}">
        <p14:creationId xmlns:p14="http://schemas.microsoft.com/office/powerpoint/2010/main" val="103947527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US" dirty="0" err="1"/>
              <a:t>Manns</a:t>
            </a:r>
            <a:r>
              <a:rPr lang="en-US" dirty="0"/>
              <a:t> M, et al. Lancet. 2014;384:1597-605.</a:t>
            </a:r>
          </a:p>
        </p:txBody>
      </p:sp>
      <p:sp>
        <p:nvSpPr>
          <p:cNvPr id="4" name="Title 3"/>
          <p:cNvSpPr>
            <a:spLocks noGrp="1"/>
          </p:cNvSpPr>
          <p:nvPr>
            <p:ph type="title"/>
          </p:nvPr>
        </p:nvSpPr>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Asunaprevir</a:t>
            </a:r>
            <a:r>
              <a:rPr lang="en-US" sz="2400" dirty="0">
                <a:solidFill>
                  <a:schemeClr val="accent5">
                    <a:lumMod val="20000"/>
                    <a:lumOff val="80000"/>
                  </a:schemeClr>
                </a:solidFill>
              </a:rPr>
              <a:t> for HCV GT </a:t>
            </a:r>
            <a:r>
              <a:rPr lang="en-US" sz="2400" dirty="0" smtClean="0">
                <a:solidFill>
                  <a:schemeClr val="accent5">
                    <a:lumMod val="20000"/>
                    <a:lumOff val="80000"/>
                  </a:schemeClr>
                </a:solidFill>
              </a:rPr>
              <a:t>1b</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400" dirty="0"/>
              <a:t>HALLMARK-DUAL: Conclusions</a:t>
            </a:r>
          </a:p>
        </p:txBody>
      </p:sp>
      <p:graphicFrame>
        <p:nvGraphicFramePr>
          <p:cNvPr id="9" name="Table 8"/>
          <p:cNvGraphicFramePr>
            <a:graphicFrameLocks noGrp="1"/>
          </p:cNvGraphicFramePr>
          <p:nvPr>
            <p:extLst>
              <p:ext uri="{D42A27DB-BD31-4B8C-83A1-F6EECF244321}">
                <p14:modId xmlns:p14="http://schemas.microsoft.com/office/powerpoint/2010/main" val="193028891"/>
              </p:ext>
            </p:extLst>
          </p:nvPr>
        </p:nvGraphicFramePr>
        <p:xfrm>
          <a:off x="0" y="2209800"/>
          <a:ext cx="9144000" cy="3032760"/>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3000"/>
                        </a:lnSpc>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kern="1200" dirty="0" smtClean="0">
                          <a:solidFill>
                            <a:srgbClr val="000000"/>
                          </a:solidFill>
                          <a:latin typeface="Arial"/>
                          <a:ea typeface="+mn-ea"/>
                          <a:cs typeface="Arial"/>
                        </a:rPr>
                        <a:t>In </a:t>
                      </a:r>
                      <a:r>
                        <a:rPr lang="en-US" sz="2000" b="0" kern="1200" dirty="0" err="1" smtClean="0">
                          <a:solidFill>
                            <a:srgbClr val="000000"/>
                          </a:solidFill>
                          <a:latin typeface="Arial"/>
                          <a:ea typeface="+mn-ea"/>
                          <a:cs typeface="Arial"/>
                        </a:rPr>
                        <a:t>D</a:t>
                      </a:r>
                      <a:r>
                        <a:rPr lang="en-US" sz="2000" b="0" kern="1200" dirty="0" err="1" smtClean="0">
                          <a:solidFill>
                            <a:srgbClr val="000000"/>
                          </a:solidFill>
                          <a:effectLst/>
                          <a:latin typeface="Arial"/>
                          <a:ea typeface="+mn-ea"/>
                          <a:cs typeface="Arial"/>
                        </a:rPr>
                        <a:t>aclatasvir</a:t>
                      </a:r>
                      <a:r>
                        <a:rPr lang="en-US" sz="2000" b="0" kern="1200" dirty="0" smtClean="0">
                          <a:solidFill>
                            <a:srgbClr val="000000"/>
                          </a:solidFill>
                          <a:effectLst/>
                          <a:latin typeface="Arial"/>
                          <a:ea typeface="+mn-ea"/>
                          <a:cs typeface="Arial"/>
                        </a:rPr>
                        <a:t> plus </a:t>
                      </a:r>
                      <a:r>
                        <a:rPr lang="en-US" sz="2000" b="0" kern="1200" dirty="0" err="1" smtClean="0">
                          <a:solidFill>
                            <a:srgbClr val="000000"/>
                          </a:solidFill>
                          <a:effectLst/>
                          <a:latin typeface="Arial"/>
                          <a:ea typeface="+mn-ea"/>
                          <a:cs typeface="Arial"/>
                        </a:rPr>
                        <a:t>asunaprevir</a:t>
                      </a:r>
                      <a:r>
                        <a:rPr lang="en-US" sz="2000" b="0" kern="1200" dirty="0" smtClean="0">
                          <a:solidFill>
                            <a:srgbClr val="000000"/>
                          </a:solidFill>
                          <a:effectLst/>
                          <a:latin typeface="Arial"/>
                          <a:ea typeface="+mn-ea"/>
                          <a:cs typeface="Arial"/>
                        </a:rPr>
                        <a:t> provided high sustained </a:t>
                      </a:r>
                      <a:r>
                        <a:rPr lang="en-US" sz="2000" b="0" kern="1200" dirty="0" err="1" smtClean="0">
                          <a:solidFill>
                            <a:srgbClr val="000000"/>
                          </a:solidFill>
                          <a:effectLst/>
                          <a:latin typeface="Arial"/>
                          <a:ea typeface="+mn-ea"/>
                          <a:cs typeface="Arial"/>
                        </a:rPr>
                        <a:t>virological</a:t>
                      </a:r>
                      <a:r>
                        <a:rPr lang="en-US" sz="2000" b="0" kern="1200" dirty="0" smtClean="0">
                          <a:solidFill>
                            <a:srgbClr val="000000"/>
                          </a:solidFill>
                          <a:effectLst/>
                          <a:latin typeface="Arial"/>
                          <a:ea typeface="+mn-ea"/>
                          <a:cs typeface="Arial"/>
                        </a:rPr>
                        <a:t> response rates in treatment-naive, non-responder, and ineligible, intolerant, or ineligible and intolerant patients, and was well tolerated in patients with HCV genotype 1b infection. These results support the use of </a:t>
                      </a:r>
                      <a:r>
                        <a:rPr lang="en-US" sz="2000" b="0" kern="1200" dirty="0" err="1" smtClean="0">
                          <a:solidFill>
                            <a:srgbClr val="000000"/>
                          </a:solidFill>
                          <a:effectLst/>
                          <a:latin typeface="Arial"/>
                          <a:ea typeface="+mn-ea"/>
                          <a:cs typeface="Arial"/>
                        </a:rPr>
                        <a:t>daclatasvir</a:t>
                      </a:r>
                      <a:r>
                        <a:rPr lang="en-US" sz="2000" b="0" kern="1200" dirty="0" smtClean="0">
                          <a:solidFill>
                            <a:srgbClr val="000000"/>
                          </a:solidFill>
                          <a:effectLst/>
                          <a:latin typeface="Arial"/>
                          <a:ea typeface="+mn-ea"/>
                          <a:cs typeface="Arial"/>
                        </a:rPr>
                        <a:t> plus </a:t>
                      </a:r>
                      <a:r>
                        <a:rPr lang="en-US" sz="2000" b="0" kern="1200" dirty="0" err="1" smtClean="0">
                          <a:solidFill>
                            <a:srgbClr val="000000"/>
                          </a:solidFill>
                          <a:effectLst/>
                          <a:latin typeface="Arial"/>
                          <a:ea typeface="+mn-ea"/>
                          <a:cs typeface="Arial"/>
                        </a:rPr>
                        <a:t>asunaprevir</a:t>
                      </a:r>
                      <a:r>
                        <a:rPr lang="en-US" sz="2000" b="0" kern="1200" dirty="0" smtClean="0">
                          <a:solidFill>
                            <a:srgbClr val="000000"/>
                          </a:solidFill>
                          <a:effectLst/>
                          <a:latin typeface="Arial"/>
                          <a:ea typeface="+mn-ea"/>
                          <a:cs typeface="Arial"/>
                        </a:rPr>
                        <a:t> as an all-oral, interferon- free and ribavirin-free treatment option for patients with HCV genotype 1b infection, including those with cirrhosis</a:t>
                      </a:r>
                      <a:r>
                        <a:rPr lang="en-US" sz="2000" b="0" kern="1200" dirty="0" smtClean="0">
                          <a:solidFill>
                            <a:schemeClr val="tx1"/>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10273383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err="1"/>
              <a:t>Daclatasvir</a:t>
            </a:r>
            <a:r>
              <a:rPr lang="en-US" sz="2400" dirty="0"/>
              <a:t> </a:t>
            </a:r>
            <a:r>
              <a:rPr lang="en-US" sz="2400" dirty="0" smtClean="0"/>
              <a:t>+ </a:t>
            </a:r>
            <a:r>
              <a:rPr lang="en-US" sz="2400" dirty="0" err="1" smtClean="0"/>
              <a:t>Asunaprevir</a:t>
            </a:r>
            <a:r>
              <a:rPr lang="en-US" sz="2400" dirty="0" smtClean="0"/>
              <a:t> + Peg/RBV in Genotype 1</a:t>
            </a:r>
            <a:r>
              <a:rPr lang="en-US" sz="2400" dirty="0"/>
              <a:t> </a:t>
            </a:r>
            <a:r>
              <a:rPr lang="en-US" sz="2400" dirty="0" smtClean="0"/>
              <a:t>and 4</a:t>
            </a:r>
            <a:r>
              <a:rPr lang="en-US" sz="2400" dirty="0"/>
              <a:t/>
            </a:r>
            <a:br>
              <a:rPr lang="en-US" sz="2400" dirty="0"/>
            </a:br>
            <a:r>
              <a:rPr lang="en-US" dirty="0" smtClean="0"/>
              <a:t>HALLMARK-QUAD Study</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r>
              <a:rPr lang="en-US" b="1" dirty="0" smtClean="0">
                <a:solidFill>
                  <a:schemeClr val="accent5">
                    <a:lumMod val="20000"/>
                    <a:lumOff val="80000"/>
                  </a:schemeClr>
                </a:solidFill>
              </a:rPr>
              <a:t>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a:cs typeface="Arial"/>
              </a:rPr>
              <a:t>Jensen DM, et. al. J </a:t>
            </a:r>
            <a:r>
              <a:rPr lang="en-US" sz="1400" dirty="0" err="1" smtClean="0">
                <a:latin typeface="Arial"/>
                <a:cs typeface="Arial"/>
              </a:rPr>
              <a:t>Hepatol</a:t>
            </a:r>
            <a:r>
              <a:rPr lang="en-US" sz="1400" dirty="0" smtClean="0">
                <a:latin typeface="Arial"/>
                <a:cs typeface="Arial"/>
              </a:rPr>
              <a:t> 2015;63:30</a:t>
            </a:r>
            <a:r>
              <a:rPr lang="en-US" sz="1400" dirty="0" smtClean="0">
                <a:latin typeface="Arial"/>
                <a:cs typeface="Arial"/>
              </a:rPr>
              <a:t>-7</a:t>
            </a:r>
            <a:r>
              <a:rPr lang="en-US" sz="1400" dirty="0" smtClean="0">
                <a:latin typeface="Arial"/>
                <a:cs typeface="Arial"/>
              </a:rPr>
              <a:t>.</a:t>
            </a:r>
            <a:endParaRPr lang="en-US" sz="1400" dirty="0">
              <a:latin typeface="Arial"/>
              <a:cs typeface="Arial"/>
            </a:endParaRPr>
          </a:p>
        </p:txBody>
      </p:sp>
    </p:spTree>
    <p:extLst>
      <p:ext uri="{BB962C8B-B14F-4D97-AF65-F5344CB8AC3E}">
        <p14:creationId xmlns:p14="http://schemas.microsoft.com/office/powerpoint/2010/main" val="31710396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smtClean="0"/>
              <a:t>Jensen DM, et. al. J </a:t>
            </a:r>
            <a:r>
              <a:rPr lang="en-US" dirty="0" err="1" smtClean="0"/>
              <a:t>Hepatol</a:t>
            </a:r>
            <a:r>
              <a:rPr lang="en-US" dirty="0" smtClean="0"/>
              <a:t> 2015;63:30</a:t>
            </a:r>
            <a:r>
              <a:rPr lang="en-US" dirty="0" smtClean="0"/>
              <a:t>-7</a:t>
            </a:r>
            <a:r>
              <a:rPr lang="en-US" dirty="0" smtClean="0"/>
              <a:t>.</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rPr>
              <a:t>Daclatasvir</a:t>
            </a:r>
            <a:r>
              <a:rPr lang="en-US" sz="2400" dirty="0" smtClean="0">
                <a:solidFill>
                  <a:schemeClr val="accent5">
                    <a:lumMod val="20000"/>
                    <a:lumOff val="80000"/>
                  </a:schemeClr>
                </a:solidFill>
              </a:rPr>
              <a:t> + </a:t>
            </a:r>
            <a:r>
              <a:rPr lang="en-US" sz="2400" dirty="0" err="1" smtClean="0">
                <a:solidFill>
                  <a:schemeClr val="accent5">
                    <a:lumMod val="20000"/>
                    <a:lumOff val="80000"/>
                  </a:schemeClr>
                </a:solidFill>
              </a:rPr>
              <a:t>Asunaprevir</a:t>
            </a:r>
            <a:r>
              <a:rPr lang="en-US" sz="2400" dirty="0" smtClean="0">
                <a:solidFill>
                  <a:schemeClr val="accent5">
                    <a:lumMod val="20000"/>
                    <a:lumOff val="80000"/>
                  </a:schemeClr>
                </a:solidFill>
              </a:rPr>
              <a:t> + P/R </a:t>
            </a:r>
            <a:r>
              <a:rPr lang="en-US" sz="2400" dirty="0">
                <a:solidFill>
                  <a:schemeClr val="accent5">
                    <a:lumMod val="20000"/>
                    <a:lumOff val="80000"/>
                  </a:schemeClr>
                </a:solidFill>
              </a:rPr>
              <a:t>for </a:t>
            </a:r>
            <a:r>
              <a:rPr lang="en-US" sz="2400" dirty="0" smtClean="0">
                <a:solidFill>
                  <a:schemeClr val="accent5">
                    <a:lumMod val="20000"/>
                    <a:lumOff val="80000"/>
                  </a:schemeClr>
                </a:solidFill>
              </a:rPr>
              <a:t>HCV</a:t>
            </a:r>
            <a:r>
              <a:rPr lang="en-US" sz="2400" dirty="0">
                <a:solidFill>
                  <a:schemeClr val="accent5">
                    <a:lumMod val="20000"/>
                    <a:lumOff val="80000"/>
                  </a:schemeClr>
                </a:solidFill>
              </a:rPr>
              <a:t> </a:t>
            </a:r>
            <a:r>
              <a:rPr lang="en-US" sz="2400" dirty="0" smtClean="0">
                <a:solidFill>
                  <a:schemeClr val="accent5">
                    <a:lumMod val="20000"/>
                    <a:lumOff val="80000"/>
                  </a:schemeClr>
                </a:solidFill>
              </a:rPr>
              <a:t>GT 1,4</a:t>
            </a:r>
            <a:r>
              <a:rPr lang="en-US" sz="2400" dirty="0"/>
              <a:t/>
            </a:r>
            <a:br>
              <a:rPr lang="en-US" sz="2400" dirty="0"/>
            </a:br>
            <a:r>
              <a:rPr lang="en-US" sz="2400" dirty="0" smtClean="0"/>
              <a:t>HALLMARK-QUAD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1785452077"/>
              </p:ext>
            </p:extLst>
          </p:nvPr>
        </p:nvGraphicFramePr>
        <p:xfrm>
          <a:off x="361950" y="1447800"/>
          <a:ext cx="8420100" cy="4923239"/>
        </p:xfrm>
        <a:graphic>
          <a:graphicData uri="http://schemas.openxmlformats.org/drawingml/2006/table">
            <a:tbl>
              <a:tblPr>
                <a:effectLst>
                  <a:outerShdw blurRad="38100" dist="38100" dir="2700000">
                    <a:srgbClr val="000000">
                      <a:alpha val="50000"/>
                    </a:srgbClr>
                  </a:outerShdw>
                </a:effectLst>
              </a:tblPr>
              <a:tblGrid>
                <a:gridCol w="8420100"/>
              </a:tblGrid>
              <a:tr h="301976">
                <a:tc>
                  <a:txBody>
                    <a:bodyPr/>
                    <a:lstStyle/>
                    <a:p>
                      <a:pPr marL="0" marR="0" lvl="0" indent="0" algn="l" defTabSz="457200" rtl="0" eaLnBrk="0" fontAlgn="base" latinLnBrk="0" hangingPunct="0">
                        <a:lnSpc>
                          <a:spcPts val="2100"/>
                        </a:lnSpc>
                        <a:spcBef>
                          <a:spcPts val="400"/>
                        </a:spcBef>
                        <a:spcAft>
                          <a:spcPct val="0"/>
                        </a:spcAft>
                        <a:buClr>
                          <a:srgbClr val="7592A4"/>
                        </a:buClr>
                        <a:buSzPct val="80000"/>
                        <a:buFontTx/>
                        <a:buNone/>
                        <a:tabLst/>
                      </a:pPr>
                      <a:r>
                        <a:rPr kumimoji="0" lang="en-US" sz="1800" b="1" i="0" u="none" strike="noStrike" cap="none" normalizeH="0" baseline="0" dirty="0" err="1" smtClean="0">
                          <a:ln>
                            <a:noFill/>
                          </a:ln>
                          <a:solidFill>
                            <a:srgbClr val="FFFFFF"/>
                          </a:solidFill>
                          <a:effectLst/>
                          <a:latin typeface="Arial"/>
                          <a:ea typeface="ＭＳ Ｐゴシック" pitchFamily="-108" charset="-128"/>
                          <a:cs typeface="Arial"/>
                        </a:rPr>
                        <a:t>Daclatasvir</a:t>
                      </a: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 + </a:t>
                      </a:r>
                      <a:r>
                        <a:rPr kumimoji="0" lang="en-US" sz="1800" b="1" i="0" u="none" strike="noStrike" cap="none" normalizeH="0" baseline="0" dirty="0" err="1" smtClean="0">
                          <a:ln>
                            <a:noFill/>
                          </a:ln>
                          <a:solidFill>
                            <a:srgbClr val="FFFFFF"/>
                          </a:solidFill>
                          <a:effectLst/>
                          <a:latin typeface="Arial"/>
                          <a:ea typeface="ＭＳ Ｐゴシック" pitchFamily="-108" charset="-128"/>
                          <a:cs typeface="Arial"/>
                        </a:rPr>
                        <a:t>Asunaprevir</a:t>
                      </a: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 + PR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556529">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Phase 3 open-label single-arm study of </a:t>
                      </a:r>
                      <a:r>
                        <a:rPr lang="en-US" sz="1800" baseline="0" dirty="0" err="1" smtClean="0">
                          <a:solidFill>
                            <a:srgbClr val="000000"/>
                          </a:solidFill>
                          <a:latin typeface="Arial" pitchFamily="22" charset="0"/>
                          <a:cs typeface="+mn-cs"/>
                        </a:rPr>
                        <a:t>daclatasvir</a:t>
                      </a:r>
                      <a:r>
                        <a:rPr lang="en-US" sz="1800" baseline="0" dirty="0" smtClean="0">
                          <a:solidFill>
                            <a:srgbClr val="000000"/>
                          </a:solidFill>
                          <a:latin typeface="Arial" pitchFamily="22" charset="0"/>
                          <a:cs typeface="+mn-cs"/>
                        </a:rPr>
                        <a:t> (DCV) plus </a:t>
                      </a:r>
                      <a:r>
                        <a:rPr lang="en-US" sz="1800" baseline="0" dirty="0" err="1" smtClean="0">
                          <a:solidFill>
                            <a:srgbClr val="000000"/>
                          </a:solidFill>
                          <a:latin typeface="Arial" pitchFamily="22" charset="0"/>
                          <a:cs typeface="+mn-cs"/>
                        </a:rPr>
                        <a:t>asunaprevir</a:t>
                      </a:r>
                      <a:r>
                        <a:rPr lang="en-US" sz="1800" baseline="0" dirty="0" smtClean="0">
                          <a:solidFill>
                            <a:srgbClr val="000000"/>
                          </a:solidFill>
                          <a:latin typeface="Arial" pitchFamily="22" charset="0"/>
                          <a:cs typeface="+mn-cs"/>
                        </a:rPr>
                        <a:t> (ASV) with </a:t>
                      </a:r>
                      <a:r>
                        <a:rPr lang="en-US" sz="1800" baseline="0" dirty="0" err="1" smtClean="0">
                          <a:solidFill>
                            <a:srgbClr val="000000"/>
                          </a:solidFill>
                          <a:latin typeface="Arial" pitchFamily="22" charset="0"/>
                          <a:cs typeface="+mn-cs"/>
                        </a:rPr>
                        <a:t>peginterferon</a:t>
                      </a:r>
                      <a:r>
                        <a:rPr lang="en-US" sz="1800" baseline="0" dirty="0" smtClean="0">
                          <a:solidFill>
                            <a:srgbClr val="000000"/>
                          </a:solidFill>
                          <a:latin typeface="Arial" pitchFamily="22" charset="0"/>
                          <a:cs typeface="+mn-cs"/>
                        </a:rPr>
                        <a:t> alfa-2a and ribavirin in treatment-</a:t>
                      </a:r>
                      <a:r>
                        <a:rPr lang="en-US" sz="1800" baseline="0" dirty="0" smtClean="0">
                          <a:solidFill>
                            <a:srgbClr val="000000"/>
                          </a:solidFill>
                          <a:latin typeface="Arial" pitchFamily="22" charset="0"/>
                        </a:rPr>
                        <a:t>experienced, chronic HCV GT 1 or 4</a:t>
                      </a: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North &amp; South America, Europe and Asia</a:t>
                      </a:r>
                    </a:p>
                    <a:p>
                      <a:pPr marL="192024" marR="0" lvl="0" indent="-192024" algn="l" defTabSz="457200" rtl="0" eaLnBrk="1" fontAlgn="base" latinLnBrk="0" hangingPunct="1">
                        <a:lnSpc>
                          <a:spcPts val="20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 or 4</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Treatment-experienced (prior null or partial responder to </a:t>
                      </a:r>
                      <a:r>
                        <a:rPr lang="en-US" sz="1800" baseline="0" dirty="0" err="1" smtClean="0">
                          <a:solidFill>
                            <a:srgbClr val="000000"/>
                          </a:solidFill>
                          <a:latin typeface="Arial" pitchFamily="22" charset="0"/>
                        </a:rPr>
                        <a:t>peginterferon</a:t>
                      </a:r>
                      <a:r>
                        <a:rPr lang="en-US" sz="1800" baseline="0" dirty="0" smtClean="0">
                          <a:solidFill>
                            <a:srgbClr val="000000"/>
                          </a:solidFill>
                          <a:latin typeface="Arial" pitchFamily="22" charset="0"/>
                        </a:rPr>
                        <a:t>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ribavirin)</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Compensated cirrhosis allowed</a:t>
                      </a: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Intervention (Single-arm)</a:t>
                      </a:r>
                      <a:r>
                        <a:rPr lang="en-US" sz="1800" baseline="0" dirty="0" smtClean="0">
                          <a:solidFill>
                            <a:srgbClr val="000000"/>
                          </a:solidFill>
                          <a:latin typeface="Arial" pitchFamily="22" charset="0"/>
                        </a:rPr>
                        <a:t>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t>
                      </a:r>
                      <a:r>
                        <a:rPr lang="en-US" sz="1800" baseline="0" dirty="0" err="1" smtClean="0">
                          <a:solidFill>
                            <a:srgbClr val="000000"/>
                          </a:solidFill>
                          <a:latin typeface="Arial" pitchFamily="22" charset="0"/>
                        </a:rPr>
                        <a:t>Daclatasvir</a:t>
                      </a:r>
                      <a:r>
                        <a:rPr lang="en-US" sz="1800" baseline="0" dirty="0" smtClean="0">
                          <a:solidFill>
                            <a:srgbClr val="000000"/>
                          </a:solidFill>
                          <a:latin typeface="Arial" pitchFamily="22" charset="0"/>
                        </a:rPr>
                        <a:t> plus </a:t>
                      </a:r>
                      <a:r>
                        <a:rPr lang="en-US" sz="1800" baseline="0" dirty="0" err="1" smtClean="0">
                          <a:solidFill>
                            <a:srgbClr val="000000"/>
                          </a:solidFill>
                          <a:latin typeface="Arial" pitchFamily="22" charset="0"/>
                        </a:rPr>
                        <a:t>asunaprevir</a:t>
                      </a:r>
                      <a:r>
                        <a:rPr lang="en-US" sz="1800" baseline="0" dirty="0" smtClean="0">
                          <a:solidFill>
                            <a:srgbClr val="000000"/>
                          </a:solidFill>
                          <a:latin typeface="Arial" pitchFamily="22" charset="0"/>
                        </a:rPr>
                        <a:t> with </a:t>
                      </a:r>
                      <a:r>
                        <a:rPr lang="en-US" sz="1800" baseline="0" dirty="0" err="1" smtClean="0">
                          <a:solidFill>
                            <a:srgbClr val="000000"/>
                          </a:solidFill>
                          <a:latin typeface="Arial" pitchFamily="22" charset="0"/>
                        </a:rPr>
                        <a:t>peginterferon</a:t>
                      </a:r>
                      <a:r>
                        <a:rPr lang="en-US" sz="1800" baseline="0" dirty="0" smtClean="0">
                          <a:solidFill>
                            <a:srgbClr val="000000"/>
                          </a:solidFill>
                          <a:latin typeface="Arial" pitchFamily="22" charset="0"/>
                        </a:rPr>
                        <a:t> alfa-2a and ribavirin (weight-based dosing)</a:t>
                      </a:r>
                      <a:endParaRPr lang="en-US" sz="1800" baseline="0" dirty="0" smtClean="0">
                        <a:solidFill>
                          <a:schemeClr val="tx1"/>
                        </a:solidFill>
                        <a:latin typeface="Arial" pitchFamily="22" charset="0"/>
                      </a:endParaRP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177113251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5051402" y="2730500"/>
            <a:ext cx="292608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216028" y="4023871"/>
            <a:ext cx="292608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Jensen DM, et. al. J </a:t>
            </a:r>
            <a:r>
              <a:rPr lang="en-US" dirty="0" err="1"/>
              <a:t>Hepatol</a:t>
            </a:r>
            <a:r>
              <a:rPr lang="en-US" dirty="0"/>
              <a:t> 2015;63:30</a:t>
            </a:r>
            <a:r>
              <a:rPr lang="en-US" dirty="0" smtClean="0"/>
              <a:t>-7</a:t>
            </a:r>
            <a:r>
              <a:rPr lang="en-US" dirty="0"/>
              <a:t>.</a:t>
            </a:r>
            <a:endParaRPr lang="en-US" dirty="0">
              <a:latin typeface="Arial" pitchFamily="22" charset="0"/>
            </a:endParaRPr>
          </a:p>
        </p:txBody>
      </p:sp>
      <p:sp>
        <p:nvSpPr>
          <p:cNvPr id="27" name="Rectangle 26"/>
          <p:cNvSpPr/>
          <p:nvPr/>
        </p:nvSpPr>
        <p:spPr>
          <a:xfrm>
            <a:off x="35277" y="3581401"/>
            <a:ext cx="2286000" cy="8381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Treatment-Experienced GT 4</a:t>
            </a:r>
          </a:p>
          <a:p>
            <a:pPr algn="ctr"/>
            <a:r>
              <a:rPr lang="en-US" sz="1400" dirty="0" smtClean="0">
                <a:solidFill>
                  <a:srgbClr val="000000"/>
                </a:solidFill>
              </a:rPr>
              <a:t>N = 44</a:t>
            </a:r>
            <a:endParaRPr lang="en-US" sz="1400" dirty="0">
              <a:solidFill>
                <a:srgbClr val="000000"/>
              </a:solidFill>
            </a:endParaRPr>
          </a:p>
        </p:txBody>
      </p:sp>
      <p:sp>
        <p:nvSpPr>
          <p:cNvPr id="29" name="Rectangle 28"/>
          <p:cNvSpPr/>
          <p:nvPr/>
        </p:nvSpPr>
        <p:spPr>
          <a:xfrm>
            <a:off x="35277" y="2342561"/>
            <a:ext cx="2286000" cy="9340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Treatment</a:t>
            </a:r>
            <a:r>
              <a:rPr lang="en-US" sz="1400" dirty="0">
                <a:solidFill>
                  <a:srgbClr val="000000"/>
                </a:solidFill>
              </a:rPr>
              <a:t>-</a:t>
            </a:r>
            <a:r>
              <a:rPr lang="en-US" sz="1400" dirty="0" smtClean="0">
                <a:solidFill>
                  <a:srgbClr val="000000"/>
                </a:solidFill>
              </a:rPr>
              <a:t>Experienced</a:t>
            </a:r>
          </a:p>
          <a:p>
            <a:pPr algn="ctr"/>
            <a:r>
              <a:rPr lang="en-US" sz="1400" dirty="0" smtClean="0">
                <a:solidFill>
                  <a:srgbClr val="000000"/>
                </a:solidFill>
              </a:rPr>
              <a:t>GT 1a or 1b</a:t>
            </a:r>
          </a:p>
          <a:p>
            <a:pPr algn="ctr"/>
            <a:r>
              <a:rPr lang="en-US" sz="1400" dirty="0" smtClean="0">
                <a:solidFill>
                  <a:srgbClr val="000000"/>
                </a:solidFill>
              </a:rPr>
              <a:t>N = 354</a:t>
            </a:r>
            <a:endParaRPr lang="en-US" sz="1400" dirty="0">
              <a:solidFill>
                <a:srgbClr val="000000"/>
              </a:solidFill>
            </a:endParaRPr>
          </a:p>
        </p:txBody>
      </p:sp>
      <p:sp>
        <p:nvSpPr>
          <p:cNvPr id="40" name="Rectangle 39"/>
          <p:cNvSpPr/>
          <p:nvPr/>
        </p:nvSpPr>
        <p:spPr>
          <a:xfrm>
            <a:off x="7718266" y="252832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42" name="Rectangle 41"/>
          <p:cNvSpPr/>
          <p:nvPr/>
        </p:nvSpPr>
        <p:spPr>
          <a:xfrm>
            <a:off x="7746526" y="3808991"/>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SVR12</a:t>
            </a:r>
            <a:endParaRPr lang="en-US" sz="1600" dirty="0">
              <a:solidFill>
                <a:srgbClr val="000000"/>
              </a:solidFill>
              <a:latin typeface="Arial"/>
              <a:cs typeface="Arial"/>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Asunaprevir</a:t>
            </a:r>
            <a:r>
              <a:rPr lang="en-US" sz="2400" dirty="0">
                <a:solidFill>
                  <a:schemeClr val="accent5">
                    <a:lumMod val="20000"/>
                    <a:lumOff val="80000"/>
                  </a:schemeClr>
                </a:solidFill>
              </a:rPr>
              <a:t> + P/R for HCV GT </a:t>
            </a:r>
            <a:r>
              <a:rPr lang="en-US" sz="2400" dirty="0" smtClean="0">
                <a:solidFill>
                  <a:schemeClr val="accent5">
                    <a:lumMod val="20000"/>
                    <a:lumOff val="80000"/>
                  </a:schemeClr>
                </a:solidFill>
              </a:rPr>
              <a:t>1,4</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400" dirty="0" smtClean="0"/>
              <a:t>HALLMARK-QUAD Trial: Design</a:t>
            </a:r>
            <a:endParaRPr lang="en-US" sz="2400" dirty="0"/>
          </a:p>
        </p:txBody>
      </p:sp>
      <p:sp>
        <p:nvSpPr>
          <p:cNvPr id="30" name="Rectangle 3"/>
          <p:cNvSpPr>
            <a:spLocks noChangeArrowheads="1"/>
          </p:cNvSpPr>
          <p:nvPr/>
        </p:nvSpPr>
        <p:spPr bwMode="auto">
          <a:xfrm>
            <a:off x="2272826" y="3650043"/>
            <a:ext cx="2926080" cy="769557"/>
          </a:xfrm>
          <a:prstGeom prst="rect">
            <a:avLst/>
          </a:prstGeom>
          <a:solidFill>
            <a:schemeClr val="accent1">
              <a:lumMod val="40000"/>
              <a:lumOff val="60000"/>
            </a:schemeClr>
          </a:solidFill>
          <a:ln w="19050" cmpd="sng">
            <a:solidFill>
              <a:schemeClr val="tx1"/>
            </a:solidFill>
            <a:miter lim="800000"/>
            <a:headEnd/>
            <a:tailEnd/>
          </a:ln>
          <a:effectLst/>
          <a:extLst/>
        </p:spPr>
        <p:txBody>
          <a:bodyPr wrap="square" anchor="ctr"/>
          <a:lstStyle/>
          <a:p>
            <a:pPr algn="ctr"/>
            <a:r>
              <a:rPr lang="en-US" sz="1600" b="1" dirty="0" err="1">
                <a:solidFill>
                  <a:srgbClr val="000000"/>
                </a:solidFill>
                <a:latin typeface="Arial"/>
                <a:cs typeface="Arial"/>
              </a:rPr>
              <a:t>Daclatasvir</a:t>
            </a:r>
            <a:r>
              <a:rPr lang="en-US" sz="1600" b="1" dirty="0">
                <a:solidFill>
                  <a:srgbClr val="000000"/>
                </a:solidFill>
                <a:latin typeface="Arial"/>
                <a:cs typeface="Arial"/>
              </a:rPr>
              <a:t> + </a:t>
            </a:r>
            <a:r>
              <a:rPr lang="en-US" sz="1600" b="1" dirty="0" err="1">
                <a:solidFill>
                  <a:srgbClr val="000000"/>
                </a:solidFill>
                <a:latin typeface="Arial"/>
                <a:cs typeface="Arial"/>
              </a:rPr>
              <a:t>Asunaprevir</a:t>
            </a:r>
            <a:r>
              <a:rPr lang="en-US" sz="1600" b="1" dirty="0">
                <a:solidFill>
                  <a:srgbClr val="000000"/>
                </a:solidFill>
                <a:latin typeface="Arial"/>
                <a:cs typeface="Arial"/>
              </a:rPr>
              <a:t> +</a:t>
            </a:r>
            <a:br>
              <a:rPr lang="en-US" sz="1600" b="1" dirty="0">
                <a:solidFill>
                  <a:srgbClr val="000000"/>
                </a:solidFill>
                <a:latin typeface="Arial"/>
                <a:cs typeface="Arial"/>
              </a:rPr>
            </a:br>
            <a:r>
              <a:rPr lang="en-US" sz="1600" b="1" dirty="0">
                <a:solidFill>
                  <a:srgbClr val="000000"/>
                </a:solidFill>
                <a:latin typeface="Arial"/>
                <a:cs typeface="Arial"/>
              </a:rPr>
              <a:t>Peginterferon + Ribavirin</a:t>
            </a:r>
            <a:endParaRPr lang="en-US" sz="1600" dirty="0">
              <a:solidFill>
                <a:srgbClr val="000000"/>
              </a:solidFill>
              <a:latin typeface="Arial"/>
              <a:cs typeface="Arial"/>
            </a:endParaRPr>
          </a:p>
        </p:txBody>
      </p:sp>
      <p:sp>
        <p:nvSpPr>
          <p:cNvPr id="59" name="Rectangle 5"/>
          <p:cNvSpPr>
            <a:spLocks noChangeArrowheads="1"/>
          </p:cNvSpPr>
          <p:nvPr/>
        </p:nvSpPr>
        <p:spPr bwMode="auto">
          <a:xfrm>
            <a:off x="2272826" y="2334623"/>
            <a:ext cx="2926080" cy="769049"/>
          </a:xfrm>
          <a:prstGeom prst="rect">
            <a:avLst/>
          </a:prstGeom>
          <a:solidFill>
            <a:schemeClr val="accent2">
              <a:lumMod val="40000"/>
              <a:lumOff val="60000"/>
            </a:schemeClr>
          </a:solidFill>
          <a:ln w="19050" cmpd="sng">
            <a:solidFill>
              <a:srgbClr val="000000"/>
            </a:solidFill>
            <a:miter lim="800000"/>
            <a:headEnd/>
            <a:tailEnd/>
          </a:ln>
          <a:effectLst/>
          <a:extLst/>
        </p:spPr>
        <p:txBody>
          <a:bodyPr wrap="square" anchor="ctr"/>
          <a:lstStyle/>
          <a:p>
            <a:pPr algn="ctr"/>
            <a:r>
              <a:rPr lang="en-US" sz="1600" b="1" dirty="0" err="1" smtClean="0">
                <a:solidFill>
                  <a:srgbClr val="000000"/>
                </a:solidFill>
                <a:latin typeface="Arial"/>
                <a:cs typeface="Arial"/>
              </a:rPr>
              <a:t>Daclatasvir</a:t>
            </a:r>
            <a:r>
              <a:rPr lang="en-US" sz="1600" b="1" dirty="0" smtClean="0">
                <a:solidFill>
                  <a:srgbClr val="000000"/>
                </a:solidFill>
                <a:latin typeface="Arial"/>
                <a:cs typeface="Arial"/>
              </a:rPr>
              <a:t> + </a:t>
            </a:r>
            <a:r>
              <a:rPr lang="en-US" sz="1600" b="1" dirty="0" err="1" smtClean="0">
                <a:solidFill>
                  <a:srgbClr val="000000"/>
                </a:solidFill>
                <a:latin typeface="Arial"/>
                <a:cs typeface="Arial"/>
              </a:rPr>
              <a:t>Asunaprevir</a:t>
            </a:r>
            <a:r>
              <a:rPr lang="en-US" sz="1600" b="1" dirty="0" smtClean="0">
                <a:solidFill>
                  <a:srgbClr val="000000"/>
                </a:solidFill>
                <a:latin typeface="Arial"/>
                <a:cs typeface="Arial"/>
              </a:rPr>
              <a:t> +</a:t>
            </a:r>
            <a:br>
              <a:rPr lang="en-US" sz="1600" b="1" dirty="0" smtClean="0">
                <a:solidFill>
                  <a:srgbClr val="000000"/>
                </a:solidFill>
                <a:latin typeface="Arial"/>
                <a:cs typeface="Arial"/>
              </a:rPr>
            </a:br>
            <a:r>
              <a:rPr lang="en-US" sz="1600" b="1" dirty="0" smtClean="0">
                <a:solidFill>
                  <a:srgbClr val="000000"/>
                </a:solidFill>
                <a:latin typeface="Arial"/>
                <a:cs typeface="Arial"/>
              </a:rPr>
              <a:t>Peginterferon + Ribavirin</a:t>
            </a:r>
            <a:endParaRPr lang="en-US" sz="1600" dirty="0" smtClean="0">
              <a:solidFill>
                <a:srgbClr val="000000"/>
              </a:solidFill>
              <a:latin typeface="Arial"/>
              <a:cs typeface="Arial"/>
            </a:endParaRPr>
          </a:p>
        </p:txBody>
      </p:sp>
      <p:sp>
        <p:nvSpPr>
          <p:cNvPr id="19" name="Rectangle 25"/>
          <p:cNvSpPr>
            <a:spLocks noChangeArrowheads="1"/>
          </p:cNvSpPr>
          <p:nvPr/>
        </p:nvSpPr>
        <p:spPr bwMode="auto">
          <a:xfrm>
            <a:off x="-12330" y="5029200"/>
            <a:ext cx="9180577" cy="1319784"/>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60 mg once daily</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Asunaprevir</a:t>
            </a:r>
            <a:r>
              <a:rPr lang="en-US" sz="1400" dirty="0" smtClean="0">
                <a:solidFill>
                  <a:srgbClr val="000000"/>
                </a:solidFill>
                <a:latin typeface="Arial" pitchFamily="22" charset="0"/>
              </a:rPr>
              <a:t>: 100 mg </a:t>
            </a:r>
            <a:r>
              <a:rPr lang="en-US" sz="1400" dirty="0">
                <a:solidFill>
                  <a:srgbClr val="000000"/>
                </a:solidFill>
                <a:latin typeface="Arial" pitchFamily="22" charset="0"/>
              </a:rPr>
              <a:t>twice daily</a:t>
            </a:r>
            <a:br>
              <a:rPr lang="en-US" sz="1400" dirty="0">
                <a:solidFill>
                  <a:srgbClr val="000000"/>
                </a:solidFill>
                <a:latin typeface="Arial" pitchFamily="22" charset="0"/>
              </a:rPr>
            </a:br>
            <a:r>
              <a:rPr lang="en-US" sz="1400" dirty="0" err="1" smtClean="0">
                <a:solidFill>
                  <a:srgbClr val="000000"/>
                </a:solidFill>
                <a:latin typeface="Arial" pitchFamily="22" charset="0"/>
              </a:rPr>
              <a:t>Peginterferon</a:t>
            </a:r>
            <a:r>
              <a:rPr lang="en-US" sz="1400" dirty="0" smtClean="0">
                <a:solidFill>
                  <a:srgbClr val="000000"/>
                </a:solidFill>
                <a:latin typeface="Arial" pitchFamily="22" charset="0"/>
              </a:rPr>
              <a:t> alfa-2a: 180 mcg once weekly</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weight-based dosing, twice daily: 1000 </a:t>
            </a:r>
            <a:r>
              <a:rPr lang="en-US" sz="1400" dirty="0">
                <a:solidFill>
                  <a:srgbClr val="000000"/>
                </a:solidFill>
                <a:latin typeface="Arial" pitchFamily="22" charset="0"/>
              </a:rPr>
              <a:t>mg/day if &lt; 75kg or 1200 mg/day if ≥ </a:t>
            </a:r>
            <a:r>
              <a:rPr lang="en-US" sz="1400" dirty="0" smtClean="0">
                <a:solidFill>
                  <a:srgbClr val="000000"/>
                </a:solidFill>
                <a:latin typeface="Arial" pitchFamily="22" charset="0"/>
              </a:rPr>
              <a:t>75kg</a:t>
            </a:r>
            <a:endParaRPr lang="en-US" sz="1400" dirty="0">
              <a:solidFill>
                <a:srgbClr val="000000"/>
              </a:solidFill>
              <a:latin typeface="Arial" pitchFamily="22" charset="0"/>
            </a:endParaRPr>
          </a:p>
        </p:txBody>
      </p:sp>
      <p:sp>
        <p:nvSpPr>
          <p:cNvPr id="20" name="Rectangle 19"/>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1" name="Rectangle 20"/>
          <p:cNvSpPr/>
          <p:nvPr/>
        </p:nvSpPr>
        <p:spPr>
          <a:xfrm>
            <a:off x="1079026"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22" name="Rectangle 21"/>
          <p:cNvSpPr/>
          <p:nvPr/>
        </p:nvSpPr>
        <p:spPr>
          <a:xfrm>
            <a:off x="1993426"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23" name="Rectangle 22"/>
          <p:cNvSpPr/>
          <p:nvPr/>
        </p:nvSpPr>
        <p:spPr>
          <a:xfrm>
            <a:off x="7860826"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26" name="Straight Connector 25"/>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264687"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13362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924303"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35" name="Straight Connector 34"/>
          <p:cNvCxnSpPr/>
          <p:nvPr/>
        </p:nvCxnSpPr>
        <p:spPr>
          <a:xfrm flipV="1">
            <a:off x="5206325"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041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Asunaprevir</a:t>
            </a:r>
            <a:r>
              <a:rPr lang="en-US" sz="2400" dirty="0">
                <a:solidFill>
                  <a:schemeClr val="accent5">
                    <a:lumMod val="20000"/>
                    <a:lumOff val="80000"/>
                  </a:schemeClr>
                </a:solidFill>
              </a:rPr>
              <a:t> + P/R for HCV GT 1,4</a:t>
            </a:r>
            <a:r>
              <a:rPr lang="en-US" sz="2400" dirty="0"/>
              <a:t/>
            </a:r>
            <a:br>
              <a:rPr lang="en-US" sz="2400" dirty="0"/>
            </a:br>
            <a:r>
              <a:rPr lang="en-US" sz="2400" dirty="0"/>
              <a:t>HALLMARK-</a:t>
            </a:r>
            <a:r>
              <a:rPr lang="en-US" sz="2400" dirty="0" smtClean="0"/>
              <a:t>QUAD Trial: Patient Characteristics</a:t>
            </a:r>
            <a:endParaRPr lang="en-US" sz="2400" dirty="0"/>
          </a:p>
        </p:txBody>
      </p:sp>
      <p:sp>
        <p:nvSpPr>
          <p:cNvPr id="3" name="Content Placeholder 2"/>
          <p:cNvSpPr>
            <a:spLocks noGrp="1"/>
          </p:cNvSpPr>
          <p:nvPr>
            <p:ph sz="quarter" idx="13"/>
          </p:nvPr>
        </p:nvSpPr>
        <p:spPr/>
        <p:txBody>
          <a:bodyPr/>
          <a:lstStyle/>
          <a:p>
            <a:r>
              <a:rPr lang="en-US" dirty="0"/>
              <a:t>Source: Jensen DM, et. al. J </a:t>
            </a:r>
            <a:r>
              <a:rPr lang="en-US" dirty="0" err="1"/>
              <a:t>Hepatol</a:t>
            </a:r>
            <a:r>
              <a:rPr lang="en-US" dirty="0"/>
              <a:t> 2015;63:30</a:t>
            </a:r>
            <a:r>
              <a:rPr lang="en-US" dirty="0" smtClean="0"/>
              <a:t>-7</a:t>
            </a:r>
            <a:r>
              <a:rPr lang="en-US" dirty="0"/>
              <a:t>.</a:t>
            </a:r>
            <a:endParaRPr lang="en-US" dirty="0">
              <a:latin typeface="Arial" pitchFamily="22" charset="0"/>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829099039"/>
              </p:ext>
            </p:extLst>
          </p:nvPr>
        </p:nvGraphicFramePr>
        <p:xfrm>
          <a:off x="314325" y="1333165"/>
          <a:ext cx="8515351" cy="5074920"/>
        </p:xfrm>
        <a:graphic>
          <a:graphicData uri="http://schemas.openxmlformats.org/drawingml/2006/table">
            <a:tbl>
              <a:tblPr firstRow="1" bandRow="1">
                <a:tableStyleId>{5C22544A-7EE6-4342-B048-85BDC9FD1C3A}</a:tableStyleId>
              </a:tblPr>
              <a:tblGrid>
                <a:gridCol w="2733675"/>
                <a:gridCol w="2890838"/>
                <a:gridCol w="2890838"/>
              </a:tblGrid>
              <a:tr h="505603">
                <a:tc>
                  <a:txBody>
                    <a:bodyPr/>
                    <a:lstStyle/>
                    <a:p>
                      <a:r>
                        <a:rPr lang="en-US" sz="1500" dirty="0" smtClean="0"/>
                        <a:t>Characteristic</a:t>
                      </a:r>
                      <a:endParaRPr lang="en-US" sz="1500" dirty="0"/>
                    </a:p>
                  </a:txBody>
                  <a:tcPr>
                    <a:solidFill>
                      <a:srgbClr val="404040"/>
                    </a:solidFill>
                  </a:tcPr>
                </a:tc>
                <a:tc>
                  <a:txBody>
                    <a:bodyPr/>
                    <a:lstStyle/>
                    <a:p>
                      <a:pPr algn="ctr"/>
                      <a:r>
                        <a:rPr lang="en-US" sz="1500" dirty="0" smtClean="0"/>
                        <a:t>Genotype</a:t>
                      </a:r>
                      <a:r>
                        <a:rPr lang="en-US" sz="1500" baseline="0" dirty="0" smtClean="0"/>
                        <a:t> 1</a:t>
                      </a:r>
                    </a:p>
                    <a:p>
                      <a:pPr algn="ctr"/>
                      <a:r>
                        <a:rPr lang="en-US" sz="1400" b="0" dirty="0" smtClean="0"/>
                        <a:t>(n=354)</a:t>
                      </a:r>
                      <a:endParaRPr lang="en-US" sz="1400" dirty="0"/>
                    </a:p>
                  </a:txBody>
                  <a:tcPr>
                    <a:solidFill>
                      <a:srgbClr val="064A6B"/>
                    </a:solidFill>
                  </a:tcPr>
                </a:tc>
                <a:tc>
                  <a:txBody>
                    <a:bodyPr/>
                    <a:lstStyle/>
                    <a:p>
                      <a:pPr algn="ctr"/>
                      <a:r>
                        <a:rPr lang="en-US" sz="1500" dirty="0" smtClean="0"/>
                        <a:t>Genotype 4</a:t>
                      </a:r>
                      <a:endParaRPr lang="en-US" sz="1500" baseline="0" dirty="0" smtClean="0"/>
                    </a:p>
                    <a:p>
                      <a:pPr algn="ctr"/>
                      <a:r>
                        <a:rPr lang="en-US" sz="1200" b="0" dirty="0" smtClean="0"/>
                        <a:t>(n=44)</a:t>
                      </a:r>
                      <a:endParaRPr lang="en-US" sz="1200" dirty="0"/>
                    </a:p>
                  </a:txBody>
                  <a:tcPr>
                    <a:solidFill>
                      <a:srgbClr val="064A6B"/>
                    </a:solidFill>
                  </a:tcPr>
                </a:tc>
              </a:tr>
              <a:tr h="365158">
                <a:tc>
                  <a:txBody>
                    <a:bodyPr/>
                    <a:lstStyle/>
                    <a:p>
                      <a:r>
                        <a:rPr lang="en-US" sz="1500" dirty="0" smtClean="0"/>
                        <a:t>Male</a:t>
                      </a:r>
                      <a:endParaRPr lang="en-US" sz="1500" dirty="0"/>
                    </a:p>
                  </a:txBody>
                  <a:tcPr anchor="ctr"/>
                </a:tc>
                <a:tc>
                  <a:txBody>
                    <a:bodyPr/>
                    <a:lstStyle/>
                    <a:p>
                      <a:pPr algn="ctr">
                        <a:lnSpc>
                          <a:spcPts val="2400"/>
                        </a:lnSpc>
                      </a:pPr>
                      <a:r>
                        <a:rPr lang="en-US" sz="1500" dirty="0" smtClean="0"/>
                        <a:t>240 (68%)</a:t>
                      </a:r>
                      <a:endParaRPr lang="en-US" sz="1500" dirty="0"/>
                    </a:p>
                  </a:txBody>
                  <a:tcPr anchor="ctr"/>
                </a:tc>
                <a:tc>
                  <a:txBody>
                    <a:bodyPr/>
                    <a:lstStyle/>
                    <a:p>
                      <a:pPr algn="ctr">
                        <a:lnSpc>
                          <a:spcPts val="2400"/>
                        </a:lnSpc>
                      </a:pPr>
                      <a:r>
                        <a:rPr lang="en-US" sz="1500" dirty="0" smtClean="0"/>
                        <a:t>33 (75%)</a:t>
                      </a:r>
                      <a:endParaRPr lang="en-US" sz="1500" dirty="0"/>
                    </a:p>
                  </a:txBody>
                  <a:tcPr anchor="ctr"/>
                </a:tc>
              </a:tr>
              <a:tr h="365158">
                <a:tc>
                  <a:txBody>
                    <a:bodyPr/>
                    <a:lstStyle/>
                    <a:p>
                      <a:r>
                        <a:rPr lang="en-US" sz="1500" dirty="0" smtClean="0"/>
                        <a:t>Median age, years (range)</a:t>
                      </a:r>
                      <a:endParaRPr lang="en-US" sz="1500" dirty="0"/>
                    </a:p>
                  </a:txBody>
                  <a:tcPr anchor="ctr"/>
                </a:tc>
                <a:tc>
                  <a:txBody>
                    <a:bodyPr/>
                    <a:lstStyle/>
                    <a:p>
                      <a:pPr algn="ctr">
                        <a:lnSpc>
                          <a:spcPts val="2400"/>
                        </a:lnSpc>
                      </a:pPr>
                      <a:r>
                        <a:rPr lang="en-US" sz="1500" dirty="0" smtClean="0"/>
                        <a:t>54 (19-76)</a:t>
                      </a:r>
                      <a:endParaRPr lang="en-US" sz="1500" dirty="0"/>
                    </a:p>
                  </a:txBody>
                  <a:tcPr anchor="ctr"/>
                </a:tc>
                <a:tc>
                  <a:txBody>
                    <a:bodyPr/>
                    <a:lstStyle/>
                    <a:p>
                      <a:pPr algn="ctr">
                        <a:lnSpc>
                          <a:spcPts val="2400"/>
                        </a:lnSpc>
                      </a:pPr>
                      <a:r>
                        <a:rPr lang="en-US" sz="1500" dirty="0" smtClean="0"/>
                        <a:t>52 (20-71)</a:t>
                      </a:r>
                      <a:endParaRPr lang="en-US" sz="1500" dirty="0"/>
                    </a:p>
                  </a:txBody>
                  <a:tcPr anchor="ctr"/>
                </a:tc>
              </a:tr>
              <a:tr h="926939">
                <a:tc>
                  <a:txBody>
                    <a:bodyPr/>
                    <a:lstStyle/>
                    <a:p>
                      <a:r>
                        <a:rPr lang="en-US" sz="1500" dirty="0" smtClean="0"/>
                        <a:t>Race</a:t>
                      </a:r>
                    </a:p>
                    <a:p>
                      <a:pPr marL="228600" indent="0"/>
                      <a:r>
                        <a:rPr lang="en-US" sz="1500" dirty="0" smtClean="0"/>
                        <a:t>White</a:t>
                      </a:r>
                    </a:p>
                    <a:p>
                      <a:pPr marL="228600" indent="0"/>
                      <a:r>
                        <a:rPr lang="en-US" sz="1500" dirty="0" smtClean="0"/>
                        <a:t>Black</a:t>
                      </a:r>
                    </a:p>
                    <a:p>
                      <a:pPr marL="228600" indent="0"/>
                      <a:r>
                        <a:rPr lang="en-US" sz="1500" dirty="0" smtClean="0"/>
                        <a:t>Asian</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271</a:t>
                      </a:r>
                      <a:r>
                        <a:rPr lang="en-US" sz="1500" baseline="0" dirty="0" smtClean="0"/>
                        <a:t> (77%</a:t>
                      </a:r>
                      <a:r>
                        <a:rPr lang="en-US" sz="1500" dirty="0" smtClean="0"/>
                        <a:t>)</a:t>
                      </a:r>
                    </a:p>
                    <a:p>
                      <a:pPr algn="ctr">
                        <a:lnSpc>
                          <a:spcPct val="100000"/>
                        </a:lnSpc>
                      </a:pPr>
                      <a:r>
                        <a:rPr lang="en-US" sz="1500" dirty="0" smtClean="0"/>
                        <a:t>33 (9%)</a:t>
                      </a:r>
                    </a:p>
                    <a:p>
                      <a:pPr algn="ctr">
                        <a:lnSpc>
                          <a:spcPct val="100000"/>
                        </a:lnSpc>
                      </a:pPr>
                      <a:r>
                        <a:rPr lang="en-US" sz="1500" dirty="0" smtClean="0"/>
                        <a:t>47 (13%)</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33 (75%)</a:t>
                      </a:r>
                    </a:p>
                    <a:p>
                      <a:pPr algn="ctr">
                        <a:lnSpc>
                          <a:spcPct val="100000"/>
                        </a:lnSpc>
                      </a:pPr>
                      <a:r>
                        <a:rPr lang="en-US" sz="1500" dirty="0" smtClean="0"/>
                        <a:t>4 (9%)</a:t>
                      </a:r>
                    </a:p>
                    <a:p>
                      <a:pPr algn="ctr">
                        <a:lnSpc>
                          <a:spcPct val="100000"/>
                        </a:lnSpc>
                      </a:pPr>
                      <a:r>
                        <a:rPr lang="en-US" sz="1500" dirty="0" smtClean="0"/>
                        <a:t>1 (2%)</a:t>
                      </a:r>
                      <a:endParaRPr lang="en-US" sz="1500" dirty="0"/>
                    </a:p>
                  </a:txBody>
                  <a:tcPr anchor="ctr"/>
                </a:tc>
              </a:tr>
              <a:tr h="716271">
                <a:tc>
                  <a:txBody>
                    <a:bodyPr/>
                    <a:lstStyle/>
                    <a:p>
                      <a:r>
                        <a:rPr lang="en-US" sz="1500" dirty="0" smtClean="0"/>
                        <a:t>HCV genotype</a:t>
                      </a:r>
                    </a:p>
                    <a:p>
                      <a:r>
                        <a:rPr lang="en-US" sz="1500" baseline="0" dirty="0" smtClean="0"/>
                        <a:t>    1a</a:t>
                      </a:r>
                    </a:p>
                    <a:p>
                      <a:r>
                        <a:rPr lang="en-US" sz="1500" baseline="0" dirty="0" smtClean="0"/>
                        <a:t>    1b</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176 (50%)</a:t>
                      </a:r>
                    </a:p>
                    <a:p>
                      <a:pPr algn="ctr">
                        <a:lnSpc>
                          <a:spcPct val="100000"/>
                        </a:lnSpc>
                      </a:pPr>
                      <a:r>
                        <a:rPr lang="en-US" sz="1500" dirty="0" smtClean="0"/>
                        <a:t>178 (50%)</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N/A</a:t>
                      </a:r>
                      <a:endParaRPr lang="en-US" sz="1500" dirty="0"/>
                    </a:p>
                  </a:txBody>
                  <a:tcPr anchor="ctr"/>
                </a:tc>
              </a:tr>
              <a:tr h="365158">
                <a:tc>
                  <a:txBody>
                    <a:bodyPr/>
                    <a:lstStyle/>
                    <a:p>
                      <a:r>
                        <a:rPr lang="en-US" sz="1500" dirty="0" smtClean="0"/>
                        <a:t>HCV RNA ≥800,000</a:t>
                      </a:r>
                      <a:r>
                        <a:rPr lang="en-US" sz="1500" baseline="0" dirty="0" smtClean="0"/>
                        <a:t> IU/ml</a:t>
                      </a:r>
                      <a:endParaRPr lang="en-US" sz="1500" dirty="0"/>
                    </a:p>
                  </a:txBody>
                  <a:tcPr anchor="ctr"/>
                </a:tc>
                <a:tc>
                  <a:txBody>
                    <a:bodyPr/>
                    <a:lstStyle/>
                    <a:p>
                      <a:pPr algn="ctr">
                        <a:lnSpc>
                          <a:spcPts val="2400"/>
                        </a:lnSpc>
                      </a:pPr>
                      <a:r>
                        <a:rPr lang="en-US" sz="1500" dirty="0" smtClean="0"/>
                        <a:t>307 (87%)</a:t>
                      </a:r>
                      <a:endParaRPr lang="en-US" sz="1500" dirty="0"/>
                    </a:p>
                  </a:txBody>
                  <a:tcPr anchor="ctr"/>
                </a:tc>
                <a:tc>
                  <a:txBody>
                    <a:bodyPr/>
                    <a:lstStyle/>
                    <a:p>
                      <a:pPr algn="ctr">
                        <a:lnSpc>
                          <a:spcPts val="2400"/>
                        </a:lnSpc>
                      </a:pPr>
                      <a:r>
                        <a:rPr lang="en-US" sz="1500" dirty="0" smtClean="0"/>
                        <a:t>29 (66%)</a:t>
                      </a:r>
                      <a:endParaRPr lang="en-US" sz="1500" dirty="0"/>
                    </a:p>
                  </a:txBody>
                  <a:tcPr anchor="ctr"/>
                </a:tc>
              </a:tr>
              <a:tr h="365158">
                <a:tc>
                  <a:txBody>
                    <a:bodyPr/>
                    <a:lstStyle/>
                    <a:p>
                      <a:r>
                        <a:rPr lang="en-US" sz="1500" dirty="0" smtClean="0"/>
                        <a:t>Cirrhosis</a:t>
                      </a:r>
                      <a:endParaRPr lang="en-US" sz="1500" dirty="0"/>
                    </a:p>
                  </a:txBody>
                  <a:tcPr anchor="ctr"/>
                </a:tc>
                <a:tc>
                  <a:txBody>
                    <a:bodyPr/>
                    <a:lstStyle/>
                    <a:p>
                      <a:pPr marL="0" indent="0" algn="ctr">
                        <a:lnSpc>
                          <a:spcPts val="2400"/>
                        </a:lnSpc>
                      </a:pPr>
                      <a:r>
                        <a:rPr lang="en-US" sz="1500" dirty="0" smtClean="0"/>
                        <a:t>73 (21%)</a:t>
                      </a:r>
                      <a:endParaRPr lang="en-US" sz="1500" dirty="0"/>
                    </a:p>
                  </a:txBody>
                  <a:tcPr anchor="ctr"/>
                </a:tc>
                <a:tc>
                  <a:txBody>
                    <a:bodyPr/>
                    <a:lstStyle/>
                    <a:p>
                      <a:pPr algn="ctr">
                        <a:lnSpc>
                          <a:spcPts val="2400"/>
                        </a:lnSpc>
                      </a:pPr>
                      <a:r>
                        <a:rPr lang="en-US" sz="1500" dirty="0" smtClean="0"/>
                        <a:t>20 (46%)</a:t>
                      </a:r>
                      <a:endParaRPr lang="en-US" sz="1500" dirty="0"/>
                    </a:p>
                  </a:txBody>
                  <a:tcPr anchor="ctr"/>
                </a:tc>
              </a:tr>
              <a:tr h="365158">
                <a:tc>
                  <a:txBody>
                    <a:bodyPr/>
                    <a:lstStyle/>
                    <a:p>
                      <a:r>
                        <a:rPr lang="en-US" sz="1500" i="1" dirty="0" smtClean="0"/>
                        <a:t>IL28B</a:t>
                      </a:r>
                      <a:r>
                        <a:rPr lang="en-US" sz="1500" i="0" baseline="0" dirty="0" smtClean="0"/>
                        <a:t> non-CC genotype</a:t>
                      </a:r>
                      <a:endParaRPr lang="en-US" sz="1500" i="1" dirty="0"/>
                    </a:p>
                  </a:txBody>
                  <a:tcPr anchor="ctr"/>
                </a:tc>
                <a:tc>
                  <a:txBody>
                    <a:bodyPr/>
                    <a:lstStyle/>
                    <a:p>
                      <a:pPr marL="0" indent="0" algn="ctr">
                        <a:lnSpc>
                          <a:spcPts val="2400"/>
                        </a:lnSpc>
                      </a:pPr>
                      <a:r>
                        <a:rPr lang="en-US" sz="1500" dirty="0" smtClean="0"/>
                        <a:t>321 (91%)</a:t>
                      </a:r>
                      <a:endParaRPr lang="en-US" sz="1500" dirty="0"/>
                    </a:p>
                  </a:txBody>
                  <a:tcPr anchor="ctr"/>
                </a:tc>
                <a:tc>
                  <a:txBody>
                    <a:bodyPr/>
                    <a:lstStyle/>
                    <a:p>
                      <a:pPr algn="ctr">
                        <a:lnSpc>
                          <a:spcPts val="2400"/>
                        </a:lnSpc>
                      </a:pPr>
                      <a:r>
                        <a:rPr lang="en-US" sz="1500" dirty="0" smtClean="0"/>
                        <a:t>41 (93%)</a:t>
                      </a:r>
                      <a:endParaRPr lang="en-US" sz="1500" dirty="0"/>
                    </a:p>
                  </a:txBody>
                  <a:tcPr anchor="ctr"/>
                </a:tc>
              </a:tr>
              <a:tr h="716271">
                <a:tc>
                  <a:txBody>
                    <a:bodyPr/>
                    <a:lstStyle/>
                    <a:p>
                      <a:r>
                        <a:rPr lang="en-US" sz="1500" dirty="0" smtClean="0"/>
                        <a:t>Prior treatment failure</a:t>
                      </a:r>
                    </a:p>
                    <a:p>
                      <a:pPr marL="228600" indent="0"/>
                      <a:r>
                        <a:rPr lang="en-US" sz="1500" dirty="0" smtClean="0"/>
                        <a:t>Partial</a:t>
                      </a:r>
                      <a:r>
                        <a:rPr lang="en-US" sz="1500" baseline="0" dirty="0" smtClean="0"/>
                        <a:t> response</a:t>
                      </a:r>
                    </a:p>
                    <a:p>
                      <a:pPr marL="228600" indent="0"/>
                      <a:r>
                        <a:rPr lang="en-US" sz="1500" baseline="0" dirty="0" smtClean="0"/>
                        <a:t>Null response</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120 (34%)</a:t>
                      </a:r>
                    </a:p>
                    <a:p>
                      <a:pPr algn="ctr">
                        <a:lnSpc>
                          <a:spcPct val="100000"/>
                        </a:lnSpc>
                      </a:pPr>
                      <a:r>
                        <a:rPr lang="en-US" sz="1500" dirty="0" smtClean="0"/>
                        <a:t>234 </a:t>
                      </a:r>
                      <a:r>
                        <a:rPr lang="en-US" sz="1500" baseline="0" dirty="0" smtClean="0"/>
                        <a:t>(66%)</a:t>
                      </a:r>
                      <a:endParaRPr lang="en-US" sz="1500" dirty="0" smtClean="0"/>
                    </a:p>
                  </a:txBody>
                  <a:tcPr anchor="ctr"/>
                </a:tc>
                <a:tc>
                  <a:txBody>
                    <a:bodyPr/>
                    <a:lstStyle/>
                    <a:p>
                      <a:pPr algn="ctr">
                        <a:lnSpc>
                          <a:spcPct val="100000"/>
                        </a:lnSpc>
                      </a:pPr>
                      <a:endParaRPr lang="en-US" sz="1500" dirty="0" smtClean="0"/>
                    </a:p>
                    <a:p>
                      <a:pPr algn="ctr">
                        <a:lnSpc>
                          <a:spcPct val="100000"/>
                        </a:lnSpc>
                      </a:pPr>
                      <a:r>
                        <a:rPr lang="en-US" sz="1500" dirty="0" smtClean="0"/>
                        <a:t>10 (23%)</a:t>
                      </a:r>
                    </a:p>
                    <a:p>
                      <a:pPr algn="ctr">
                        <a:lnSpc>
                          <a:spcPct val="100000"/>
                        </a:lnSpc>
                      </a:pPr>
                      <a:r>
                        <a:rPr lang="en-US" sz="1500" dirty="0" smtClean="0"/>
                        <a:t>34 (77%)</a:t>
                      </a:r>
                    </a:p>
                  </a:txBody>
                  <a:tcPr anchor="ctr"/>
                </a:tc>
              </a:tr>
            </a:tbl>
          </a:graphicData>
        </a:graphic>
      </p:graphicFrame>
    </p:spTree>
    <p:extLst>
      <p:ext uri="{BB962C8B-B14F-4D97-AF65-F5344CB8AC3E}">
        <p14:creationId xmlns:p14="http://schemas.microsoft.com/office/powerpoint/2010/main" val="272293868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Asunaprevir</a:t>
            </a:r>
            <a:r>
              <a:rPr lang="en-US" sz="2400" dirty="0">
                <a:solidFill>
                  <a:schemeClr val="accent5">
                    <a:lumMod val="20000"/>
                    <a:lumOff val="80000"/>
                  </a:schemeClr>
                </a:solidFill>
              </a:rPr>
              <a:t> + P/R for HCV GT 1,4</a:t>
            </a:r>
            <a:br>
              <a:rPr lang="en-US" sz="2400" dirty="0">
                <a:solidFill>
                  <a:schemeClr val="accent5">
                    <a:lumMod val="20000"/>
                    <a:lumOff val="80000"/>
                  </a:schemeClr>
                </a:solidFill>
              </a:rPr>
            </a:br>
            <a:r>
              <a:rPr lang="en-US" sz="2400" dirty="0"/>
              <a:t>HALLMARK-QUAD</a:t>
            </a:r>
            <a:r>
              <a:rPr lang="en-US" sz="2400" dirty="0" smtClean="0">
                <a:ea typeface="ＭＳ Ｐゴシック" pitchFamily="22" charset="-128"/>
                <a:cs typeface="ＭＳ Ｐゴシック" pitchFamily="22" charset="-128"/>
              </a:rPr>
              <a:t> Trial: Results</a:t>
            </a:r>
            <a:endParaRPr lang="en-US" sz="2400" dirty="0"/>
          </a:p>
        </p:txBody>
      </p:sp>
      <p:sp>
        <p:nvSpPr>
          <p:cNvPr id="6" name="Text Placeholder 5"/>
          <p:cNvSpPr>
            <a:spLocks noGrp="1"/>
          </p:cNvSpPr>
          <p:nvPr>
            <p:ph type="body" idx="10"/>
          </p:nvPr>
        </p:nvSpPr>
        <p:spPr>
          <a:prstGeom prst="rect">
            <a:avLst/>
          </a:prstGeom>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HALLMARK-QUAD: SVR 12 by </a:t>
            </a:r>
            <a:r>
              <a:rPr lang="en-US" dirty="0" err="1" smtClean="0">
                <a:solidFill>
                  <a:schemeClr val="bg1"/>
                </a:solidFill>
                <a:latin typeface="Arial" pitchFamily="-110" charset="0"/>
                <a:ea typeface="ＭＳ Ｐゴシック" pitchFamily="-110" charset="-128"/>
                <a:cs typeface="ＭＳ Ｐゴシック" pitchFamily="-110" charset="-128"/>
              </a:rPr>
              <a:t>Genotype</a:t>
            </a:r>
            <a:r>
              <a:rPr lang="en-US" baseline="30000" dirty="0" err="1">
                <a:solidFill>
                  <a:schemeClr val="bg1"/>
                </a:solidFill>
                <a:latin typeface="Arial" pitchFamily="-110" charset="0"/>
                <a:ea typeface="ＭＳ Ｐゴシック" pitchFamily="-110" charset="-128"/>
                <a:cs typeface="ＭＳ Ｐゴシック" pitchFamily="-110" charset="-128"/>
              </a:rPr>
              <a:t>a</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Jensen DM, et. al. J </a:t>
            </a:r>
            <a:r>
              <a:rPr lang="en-US" dirty="0" err="1"/>
              <a:t>Hepatol</a:t>
            </a:r>
            <a:r>
              <a:rPr lang="en-US" dirty="0"/>
              <a:t> 2015;63:30</a:t>
            </a:r>
            <a:r>
              <a:rPr lang="en-US" dirty="0" smtClean="0"/>
              <a:t>-7</a:t>
            </a:r>
            <a:r>
              <a:rPr lang="en-US" dirty="0"/>
              <a:t>.</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693858427"/>
              </p:ext>
            </p:extLst>
          </p:nvPr>
        </p:nvGraphicFramePr>
        <p:xfrm>
          <a:off x="457200" y="1828800"/>
          <a:ext cx="8229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33" name="Rectangle 25"/>
          <p:cNvSpPr>
            <a:spLocks noChangeArrowheads="1"/>
          </p:cNvSpPr>
          <p:nvPr/>
        </p:nvSpPr>
        <p:spPr bwMode="auto">
          <a:xfrm>
            <a:off x="-5104" y="6096000"/>
            <a:ext cx="9162288" cy="274318"/>
          </a:xfrm>
          <a:prstGeom prst="rect">
            <a:avLst/>
          </a:prstGeom>
          <a:solidFill>
            <a:schemeClr val="bg1">
              <a:lumMod val="85000"/>
            </a:schemeClr>
          </a:solidFill>
          <a:ln w="12700">
            <a:noFill/>
            <a:miter lim="800000"/>
            <a:headEnd/>
            <a:tailEnd/>
          </a:ln>
        </p:spPr>
        <p:txBody>
          <a:bodyPr lIns="92486" tIns="45431" rIns="92486" bIns="45431" anchor="ctr">
            <a:prstTxWarp prst="textNoShape">
              <a:avLst/>
            </a:prstTxWarp>
          </a:bodyPr>
          <a:lstStyle/>
          <a:p>
            <a:pPr marL="274320" defTabSz="935038">
              <a:spcBef>
                <a:spcPct val="50000"/>
              </a:spcBef>
            </a:pPr>
            <a:r>
              <a:rPr lang="en-US" sz="1400" baseline="30000" dirty="0" smtClean="0">
                <a:solidFill>
                  <a:srgbClr val="000000"/>
                </a:solidFill>
                <a:latin typeface="Arial" pitchFamily="22" charset="0"/>
              </a:rPr>
              <a:t>a</a:t>
            </a:r>
            <a:r>
              <a:rPr lang="en-US" sz="1400" dirty="0" smtClean="0">
                <a:solidFill>
                  <a:srgbClr val="000000"/>
                </a:solidFill>
                <a:latin typeface="Arial" pitchFamily="22" charset="0"/>
              </a:rPr>
              <a:t> Modified intention-to-treat analysis; GT = genotype</a:t>
            </a:r>
            <a:endParaRPr lang="en-US" sz="1400" dirty="0">
              <a:solidFill>
                <a:srgbClr val="000000"/>
              </a:solidFill>
              <a:latin typeface="Arial" pitchFamily="22" charset="0"/>
            </a:endParaRPr>
          </a:p>
        </p:txBody>
      </p:sp>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9" name="Rectangle 8"/>
          <p:cNvSpPr/>
          <p:nvPr/>
        </p:nvSpPr>
        <p:spPr>
          <a:xfrm>
            <a:off x="1853702" y="4953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329/354</a:t>
            </a:r>
            <a:endParaRPr lang="en-US" sz="1400" dirty="0">
              <a:solidFill>
                <a:schemeClr val="bg1"/>
              </a:solidFill>
            </a:endParaRPr>
          </a:p>
        </p:txBody>
      </p:sp>
      <p:sp>
        <p:nvSpPr>
          <p:cNvPr id="10" name="Rectangle 9"/>
          <p:cNvSpPr/>
          <p:nvPr/>
        </p:nvSpPr>
        <p:spPr>
          <a:xfrm>
            <a:off x="3654730" y="4953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153/176</a:t>
            </a:r>
            <a:endParaRPr lang="en-US" sz="1400" dirty="0">
              <a:solidFill>
                <a:schemeClr val="bg1"/>
              </a:solidFill>
            </a:endParaRPr>
          </a:p>
        </p:txBody>
      </p:sp>
      <p:sp>
        <p:nvSpPr>
          <p:cNvPr id="11" name="Rectangle 10"/>
          <p:cNvSpPr/>
          <p:nvPr/>
        </p:nvSpPr>
        <p:spPr>
          <a:xfrm>
            <a:off x="5461498" y="4953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176/178</a:t>
            </a:r>
            <a:endParaRPr lang="en-US" sz="1400" dirty="0">
              <a:solidFill>
                <a:schemeClr val="bg1"/>
              </a:solidFill>
            </a:endParaRPr>
          </a:p>
        </p:txBody>
      </p:sp>
      <p:sp>
        <p:nvSpPr>
          <p:cNvPr id="12" name="Rectangle 11"/>
          <p:cNvSpPr/>
          <p:nvPr/>
        </p:nvSpPr>
        <p:spPr>
          <a:xfrm>
            <a:off x="7263902" y="4953000"/>
            <a:ext cx="90481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43/44</a:t>
            </a:r>
            <a:endParaRPr lang="en-US" sz="1400" dirty="0">
              <a:solidFill>
                <a:schemeClr val="bg1"/>
              </a:solidFill>
            </a:endParaRPr>
          </a:p>
        </p:txBody>
      </p:sp>
    </p:spTree>
    <p:extLst>
      <p:ext uri="{BB962C8B-B14F-4D97-AF65-F5344CB8AC3E}">
        <p14:creationId xmlns:p14="http://schemas.microsoft.com/office/powerpoint/2010/main" val="15295249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Asunaprevir</a:t>
            </a:r>
            <a:r>
              <a:rPr lang="en-US" sz="2400" dirty="0">
                <a:solidFill>
                  <a:schemeClr val="accent5">
                    <a:lumMod val="20000"/>
                    <a:lumOff val="80000"/>
                  </a:schemeClr>
                </a:solidFill>
              </a:rPr>
              <a:t> + P/R for HCV GT 1,4</a:t>
            </a:r>
            <a:br>
              <a:rPr lang="en-US" sz="2400" dirty="0">
                <a:solidFill>
                  <a:schemeClr val="accent5">
                    <a:lumMod val="20000"/>
                    <a:lumOff val="80000"/>
                  </a:schemeClr>
                </a:solidFill>
              </a:rPr>
            </a:br>
            <a:r>
              <a:rPr lang="en-US" sz="2400" dirty="0"/>
              <a:t>HALLMARK-QUAD</a:t>
            </a:r>
            <a:r>
              <a:rPr lang="en-US" sz="2400" dirty="0">
                <a:ea typeface="ＭＳ Ｐゴシック" pitchFamily="22" charset="-128"/>
                <a:cs typeface="ＭＳ Ｐゴシック" pitchFamily="22" charset="-128"/>
              </a:rPr>
              <a:t> Trial</a:t>
            </a:r>
            <a:r>
              <a:rPr lang="en-US" sz="2400" dirty="0" smtClean="0"/>
              <a:t>: </a:t>
            </a:r>
            <a:r>
              <a:rPr lang="en-US" sz="2400" dirty="0"/>
              <a:t>Results</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HALLMARK-QUAD: SVR12, by Cirrhosis Status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Jensen DM, et. al. J </a:t>
            </a:r>
            <a:r>
              <a:rPr lang="en-US" dirty="0" err="1"/>
              <a:t>Hepatol</a:t>
            </a:r>
            <a:r>
              <a:rPr lang="en-US" dirty="0"/>
              <a:t> 2015;63:30</a:t>
            </a:r>
            <a:r>
              <a:rPr lang="en-US" dirty="0" smtClean="0"/>
              <a:t>-7</a:t>
            </a:r>
            <a:r>
              <a:rPr lang="en-US" dirty="0"/>
              <a:t>.</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1200517602"/>
              </p:ext>
            </p:extLst>
          </p:nvPr>
        </p:nvGraphicFramePr>
        <p:xfrm>
          <a:off x="457200" y="1782200"/>
          <a:ext cx="8229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216333" y="5390987"/>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66/73</a:t>
            </a:r>
          </a:p>
        </p:txBody>
      </p:sp>
      <p:sp>
        <p:nvSpPr>
          <p:cNvPr id="11" name="Rectangle 10"/>
          <p:cNvSpPr/>
          <p:nvPr/>
        </p:nvSpPr>
        <p:spPr>
          <a:xfrm>
            <a:off x="5778043" y="5390987"/>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19/20</a:t>
            </a:r>
            <a:endParaRPr lang="en-US" sz="1400" dirty="0">
              <a:solidFill>
                <a:schemeClr val="bg1"/>
              </a:solidFill>
            </a:endParaRPr>
          </a:p>
        </p:txBody>
      </p:sp>
      <p:sp>
        <p:nvSpPr>
          <p:cNvPr id="12" name="Rectangle 11"/>
          <p:cNvSpPr/>
          <p:nvPr/>
        </p:nvSpPr>
        <p:spPr>
          <a:xfrm>
            <a:off x="6789085" y="5390987"/>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24/24</a:t>
            </a:r>
            <a:endParaRPr lang="en-US" sz="1400" dirty="0">
              <a:solidFill>
                <a:schemeClr val="bg1"/>
              </a:solidFill>
            </a:endParaRPr>
          </a:p>
        </p:txBody>
      </p:sp>
      <p:sp>
        <p:nvSpPr>
          <p:cNvPr id="13" name="Rectangle 12"/>
          <p:cNvSpPr/>
          <p:nvPr/>
        </p:nvSpPr>
        <p:spPr>
          <a:xfrm>
            <a:off x="3247065" y="5390987"/>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263/281</a:t>
            </a:r>
            <a:endParaRPr lang="en-US" sz="1400" dirty="0">
              <a:solidFill>
                <a:schemeClr val="bg1"/>
              </a:solidFill>
            </a:endParaRPr>
          </a:p>
        </p:txBody>
      </p:sp>
    </p:spTree>
    <p:extLst>
      <p:ext uri="{BB962C8B-B14F-4D97-AF65-F5344CB8AC3E}">
        <p14:creationId xmlns:p14="http://schemas.microsoft.com/office/powerpoint/2010/main" val="1586516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Jensen DM, et. al. J </a:t>
            </a:r>
            <a:r>
              <a:rPr lang="en-US" dirty="0" err="1"/>
              <a:t>Hepatol</a:t>
            </a:r>
            <a:r>
              <a:rPr lang="en-US" dirty="0"/>
              <a:t> 2015;63:30</a:t>
            </a:r>
            <a:r>
              <a:rPr lang="en-US" dirty="0" smtClean="0"/>
              <a:t>-7</a:t>
            </a:r>
            <a:r>
              <a:rPr lang="en-US" dirty="0"/>
              <a:t>.</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Asunaprevir</a:t>
            </a:r>
            <a:r>
              <a:rPr lang="en-US" sz="2400" dirty="0">
                <a:solidFill>
                  <a:schemeClr val="accent5">
                    <a:lumMod val="20000"/>
                    <a:lumOff val="80000"/>
                  </a:schemeClr>
                </a:solidFill>
              </a:rPr>
              <a:t> + P/R for HCV GT 1,4</a:t>
            </a:r>
            <a:br>
              <a:rPr lang="en-US" sz="2400" dirty="0">
                <a:solidFill>
                  <a:schemeClr val="accent5">
                    <a:lumMod val="20000"/>
                    <a:lumOff val="80000"/>
                  </a:schemeClr>
                </a:solidFill>
              </a:rPr>
            </a:br>
            <a:r>
              <a:rPr lang="en-US" sz="2400" dirty="0"/>
              <a:t>HALLMARK-QUAD Trial</a:t>
            </a:r>
            <a:r>
              <a:rPr lang="en-US" sz="2400" dirty="0" smtClean="0">
                <a:ea typeface="ＭＳ Ｐゴシック" pitchFamily="22" charset="-128"/>
                <a:cs typeface="ＭＳ Ｐゴシック" pitchFamily="22" charset="-128"/>
              </a:rPr>
              <a:t>: </a:t>
            </a:r>
            <a:r>
              <a:rPr lang="en-US" sz="2400" dirty="0">
                <a:ea typeface="ＭＳ Ｐゴシック" pitchFamily="22" charset="-128"/>
                <a:cs typeface="ＭＳ Ｐゴシック" pitchFamily="22" charset="-128"/>
              </a:rPr>
              <a:t>Adverse Events</a:t>
            </a:r>
            <a:endParaRPr lang="en-US" sz="2400" dirty="0"/>
          </a:p>
        </p:txBody>
      </p:sp>
      <p:graphicFrame>
        <p:nvGraphicFramePr>
          <p:cNvPr id="8" name="Content Placeholder 6"/>
          <p:cNvGraphicFramePr>
            <a:graphicFrameLocks/>
          </p:cNvGraphicFramePr>
          <p:nvPr>
            <p:extLst>
              <p:ext uri="{D42A27DB-BD31-4B8C-83A1-F6EECF244321}">
                <p14:modId xmlns:p14="http://schemas.microsoft.com/office/powerpoint/2010/main" val="468692801"/>
              </p:ext>
            </p:extLst>
          </p:nvPr>
        </p:nvGraphicFramePr>
        <p:xfrm>
          <a:off x="716280" y="1371600"/>
          <a:ext cx="7711440" cy="4862946"/>
        </p:xfrm>
        <a:graphic>
          <a:graphicData uri="http://schemas.openxmlformats.org/drawingml/2006/table">
            <a:tbl>
              <a:tblPr firstRow="1" bandRow="1">
                <a:tableStyleId>{5C22544A-7EE6-4342-B048-85BDC9FD1C3A}</a:tableStyleId>
              </a:tblPr>
              <a:tblGrid>
                <a:gridCol w="4282440"/>
                <a:gridCol w="3429000"/>
              </a:tblGrid>
              <a:tr h="374073">
                <a:tc>
                  <a:txBody>
                    <a:bodyPr/>
                    <a:lstStyle/>
                    <a:p>
                      <a:r>
                        <a:rPr lang="en-US" dirty="0" smtClean="0"/>
                        <a:t>Event</a:t>
                      </a:r>
                      <a:endParaRPr lang="en-US" dirty="0"/>
                    </a:p>
                  </a:txBody>
                  <a:tcPr>
                    <a:lnL w="9525" cap="flat" cmpd="sng" algn="ctr">
                      <a:solidFill>
                        <a:srgbClr val="BFBFBF"/>
                      </a:solidFill>
                      <a:prstDash val="solid"/>
                      <a:round/>
                      <a:headEnd type="none" w="med" len="med"/>
                      <a:tailEnd type="none" w="med" len="med"/>
                    </a:lnL>
                    <a:lnT w="9525" cap="flat" cmpd="sng" algn="ctr">
                      <a:solidFill>
                        <a:srgbClr val="BFBFBF"/>
                      </a:solidFill>
                      <a:prstDash val="solid"/>
                      <a:round/>
                      <a:headEnd type="none" w="med" len="med"/>
                      <a:tailEnd type="none" w="med" len="med"/>
                    </a:lnT>
                    <a:solidFill>
                      <a:schemeClr val="tx1">
                        <a:lumMod val="75000"/>
                        <a:lumOff val="25000"/>
                      </a:schemeClr>
                    </a:solidFill>
                  </a:tcPr>
                </a:tc>
                <a:tc>
                  <a:txBody>
                    <a:bodyPr/>
                    <a:lstStyle/>
                    <a:p>
                      <a:pPr algn="ctr"/>
                      <a:r>
                        <a:rPr lang="en-US" dirty="0" smtClean="0"/>
                        <a:t>All patients</a:t>
                      </a:r>
                    </a:p>
                    <a:p>
                      <a:pPr algn="ctr"/>
                      <a:r>
                        <a:rPr lang="en-US" b="0" dirty="0" smtClean="0"/>
                        <a:t>(n=398)</a:t>
                      </a:r>
                      <a:endParaRPr lang="en-US" dirty="0"/>
                    </a:p>
                  </a:txBody>
                  <a:tcPr anchor="ctr">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solidFill>
                      <a:srgbClr val="064A6B"/>
                    </a:solidFill>
                  </a:tcPr>
                </a:tc>
              </a:tr>
              <a:tr h="374073">
                <a:tc>
                  <a:txBody>
                    <a:bodyPr/>
                    <a:lstStyle/>
                    <a:p>
                      <a:r>
                        <a:rPr lang="en-US" dirty="0" smtClean="0"/>
                        <a:t>Serious Adverse</a:t>
                      </a:r>
                      <a:r>
                        <a:rPr lang="en-US" baseline="0" dirty="0" smtClean="0"/>
                        <a:t> Events (AEs)</a:t>
                      </a:r>
                      <a:endParaRPr lang="en-US" dirty="0"/>
                    </a:p>
                  </a:txBody>
                  <a:tcPr anchor="ctr">
                    <a:lnL w="9525" cap="flat" cmpd="sng" algn="ctr">
                      <a:solidFill>
                        <a:srgbClr val="BFBFBF"/>
                      </a:solidFill>
                      <a:prstDash val="solid"/>
                      <a:round/>
                      <a:headEnd type="none" w="med" len="med"/>
                      <a:tailEnd type="none" w="med" len="med"/>
                    </a:lnL>
                  </a:tcPr>
                </a:tc>
                <a:tc>
                  <a:txBody>
                    <a:bodyPr/>
                    <a:lstStyle/>
                    <a:p>
                      <a:pPr algn="ctr"/>
                      <a:r>
                        <a:rPr lang="en-US" dirty="0" smtClean="0"/>
                        <a:t>22 (6%)</a:t>
                      </a:r>
                      <a:endParaRPr lang="en-US" dirty="0"/>
                    </a:p>
                  </a:txBody>
                  <a:tcPr anchor="ctr">
                    <a:lnR w="9525" cap="flat" cmpd="sng" algn="ctr">
                      <a:solidFill>
                        <a:srgbClr val="BFBFBF"/>
                      </a:solidFill>
                      <a:prstDash val="solid"/>
                      <a:round/>
                      <a:headEnd type="none" w="med" len="med"/>
                      <a:tailEnd type="none" w="med" len="med"/>
                    </a:lnR>
                  </a:tcPr>
                </a:tc>
              </a:tr>
              <a:tr h="374073">
                <a:tc>
                  <a:txBody>
                    <a:bodyPr/>
                    <a:lstStyle/>
                    <a:p>
                      <a:r>
                        <a:rPr lang="en-US" dirty="0" smtClean="0"/>
                        <a:t>AEs</a:t>
                      </a:r>
                      <a:r>
                        <a:rPr lang="en-US" baseline="0" dirty="0" smtClean="0"/>
                        <a:t> leading to discontinuation</a:t>
                      </a:r>
                      <a:endParaRPr lang="en-US" dirty="0"/>
                    </a:p>
                  </a:txBody>
                  <a:tcPr anchor="ctr">
                    <a:lnL w="9525" cap="flat" cmpd="sng" algn="ctr">
                      <a:solidFill>
                        <a:srgbClr val="BFBFBF"/>
                      </a:solidFill>
                      <a:prstDash val="solid"/>
                      <a:round/>
                      <a:headEnd type="none" w="med" len="med"/>
                      <a:tailEnd type="none" w="med" len="med"/>
                    </a:lnL>
                  </a:tcPr>
                </a:tc>
                <a:tc>
                  <a:txBody>
                    <a:bodyPr/>
                    <a:lstStyle/>
                    <a:p>
                      <a:pPr algn="ctr"/>
                      <a:r>
                        <a:rPr lang="en-US" dirty="0" smtClean="0"/>
                        <a:t>18</a:t>
                      </a:r>
                      <a:r>
                        <a:rPr lang="en-US" baseline="0" dirty="0" smtClean="0"/>
                        <a:t> (5%)</a:t>
                      </a:r>
                      <a:endParaRPr lang="en-US" dirty="0"/>
                    </a:p>
                  </a:txBody>
                  <a:tcPr anchor="ctr">
                    <a:lnR w="9525" cap="flat" cmpd="sng" algn="ctr">
                      <a:solidFill>
                        <a:srgbClr val="BFBFBF"/>
                      </a:solidFill>
                      <a:prstDash val="solid"/>
                      <a:round/>
                      <a:headEnd type="none" w="med" len="med"/>
                      <a:tailEnd type="none" w="med" len="med"/>
                    </a:lnR>
                  </a:tcPr>
                </a:tc>
              </a:tr>
              <a:tr h="1735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Adverse</a:t>
                      </a:r>
                      <a:r>
                        <a:rPr lang="en-US" baseline="0" dirty="0" smtClean="0"/>
                        <a:t> Events in </a:t>
                      </a:r>
                      <a:r>
                        <a:rPr lang="en-US" sz="1800" baseline="0" dirty="0" smtClean="0"/>
                        <a:t>≥2</a:t>
                      </a:r>
                      <a:r>
                        <a:rPr lang="en-US" baseline="0" dirty="0" smtClean="0"/>
                        <a:t>0% of patients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Fatigue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Headache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Pruritus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Asthenia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Influenza-like</a:t>
                      </a:r>
                      <a:r>
                        <a:rPr lang="en-US" baseline="0" dirty="0" smtClean="0"/>
                        <a:t> illness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Insomnia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Rash</a:t>
                      </a:r>
                      <a:endParaRPr lang="en-US" dirty="0" smtClean="0"/>
                    </a:p>
                  </a:txBody>
                  <a:tcPr anchor="ctr">
                    <a:lnL w="9525" cap="flat" cmpd="sng" algn="ctr">
                      <a:solidFill>
                        <a:srgbClr val="BFBFBF"/>
                      </a:solidFill>
                      <a:prstDash val="solid"/>
                      <a:round/>
                      <a:headEnd type="none" w="med" len="med"/>
                      <a:tailEnd type="none" w="med" len="med"/>
                    </a:lnL>
                  </a:tcPr>
                </a:tc>
                <a:tc>
                  <a:txBody>
                    <a:bodyPr/>
                    <a:lstStyle/>
                    <a:p>
                      <a:pPr algn="ctr"/>
                      <a:endParaRPr lang="en-US" baseline="0" dirty="0" smtClean="0"/>
                    </a:p>
                    <a:p>
                      <a:pPr algn="ctr"/>
                      <a:r>
                        <a:rPr lang="en-US" baseline="0" dirty="0" smtClean="0"/>
                        <a:t>165 (41%)</a:t>
                      </a:r>
                    </a:p>
                    <a:p>
                      <a:pPr algn="ctr"/>
                      <a:r>
                        <a:rPr lang="en-US" baseline="0" dirty="0" smtClean="0"/>
                        <a:t>124 (31%)</a:t>
                      </a:r>
                    </a:p>
                    <a:p>
                      <a:pPr algn="ctr"/>
                      <a:r>
                        <a:rPr lang="en-US" baseline="0" dirty="0" smtClean="0"/>
                        <a:t>104 (26%)</a:t>
                      </a:r>
                    </a:p>
                    <a:p>
                      <a:pPr algn="ctr"/>
                      <a:r>
                        <a:rPr lang="en-US" baseline="0" dirty="0" smtClean="0"/>
                        <a:t>96 (24%)</a:t>
                      </a:r>
                    </a:p>
                    <a:p>
                      <a:pPr algn="ctr"/>
                      <a:r>
                        <a:rPr lang="en-US" baseline="0" dirty="0" smtClean="0"/>
                        <a:t>89 (22%)</a:t>
                      </a:r>
                    </a:p>
                    <a:p>
                      <a:pPr algn="ctr"/>
                      <a:r>
                        <a:rPr lang="en-US" baseline="0" dirty="0" smtClean="0"/>
                        <a:t>89 (22%)</a:t>
                      </a:r>
                    </a:p>
                    <a:p>
                      <a:pPr algn="ctr"/>
                      <a:r>
                        <a:rPr lang="en-US" baseline="0" dirty="0" smtClean="0"/>
                        <a:t>82 (21%)</a:t>
                      </a:r>
                      <a:endParaRPr lang="en-US" dirty="0"/>
                    </a:p>
                  </a:txBody>
                  <a:tcPr anchor="ctr">
                    <a:lnR w="9525" cap="flat" cmpd="sng" algn="ctr">
                      <a:solidFill>
                        <a:srgbClr val="BFBFBF"/>
                      </a:solidFill>
                      <a:prstDash val="solid"/>
                      <a:round/>
                      <a:headEnd type="none" w="med" len="med"/>
                      <a:tailEnd type="none" w="med" len="med"/>
                    </a:lnR>
                  </a:tcPr>
                </a:tc>
              </a:tr>
              <a:tr h="374073">
                <a:tc>
                  <a:txBody>
                    <a:bodyPr/>
                    <a:lstStyle/>
                    <a:p>
                      <a:r>
                        <a:rPr lang="en-US" dirty="0" smtClean="0"/>
                        <a:t>Grade</a:t>
                      </a:r>
                      <a:r>
                        <a:rPr lang="en-US" baseline="0" dirty="0" smtClean="0"/>
                        <a:t> 3 or 4 Lab Abnormalities</a:t>
                      </a:r>
                    </a:p>
                    <a:p>
                      <a:r>
                        <a:rPr lang="en-US" baseline="0" dirty="0" smtClean="0"/>
                        <a:t>   Hemoglobin &lt; 9 g/</a:t>
                      </a:r>
                      <a:r>
                        <a:rPr lang="en-US" baseline="0" dirty="0" err="1" smtClean="0"/>
                        <a:t>dL</a:t>
                      </a:r>
                      <a:endParaRPr lang="en-US" baseline="0" dirty="0" smtClean="0"/>
                    </a:p>
                    <a:p>
                      <a:r>
                        <a:rPr lang="en-US" baseline="0" dirty="0" smtClean="0"/>
                        <a:t>   Neutrophils &lt; 0.75 x 10</a:t>
                      </a:r>
                      <a:r>
                        <a:rPr lang="en-US" baseline="30000" dirty="0" smtClean="0"/>
                        <a:t>9</a:t>
                      </a:r>
                      <a:r>
                        <a:rPr lang="en-US" baseline="0" dirty="0" smtClean="0"/>
                        <a:t>/L</a:t>
                      </a:r>
                    </a:p>
                    <a:p>
                      <a:r>
                        <a:rPr lang="en-US" baseline="0" dirty="0" smtClean="0"/>
                        <a:t>   Platelets &lt; 50 x 10</a:t>
                      </a:r>
                      <a:r>
                        <a:rPr lang="en-US" baseline="30000" dirty="0" smtClean="0"/>
                        <a:t>9</a:t>
                      </a:r>
                      <a:r>
                        <a:rPr lang="en-US" baseline="0" dirty="0" smtClean="0"/>
                        <a:t>/L</a:t>
                      </a:r>
                      <a:endParaRPr lang="en-US" dirty="0"/>
                    </a:p>
                  </a:txBody>
                  <a:tcPr anchor="ctr">
                    <a:lnL w="9525" cap="flat" cmpd="sng" algn="ctr">
                      <a:solidFill>
                        <a:srgbClr val="BFBFBF"/>
                      </a:solidFill>
                      <a:prstDash val="solid"/>
                      <a:round/>
                      <a:headEnd type="none" w="med" len="med"/>
                      <a:tailEnd type="none" w="med" len="med"/>
                    </a:lnL>
                    <a:lnB w="9525" cap="flat" cmpd="sng" algn="ctr">
                      <a:solidFill>
                        <a:srgbClr val="BFBFBF"/>
                      </a:solidFill>
                      <a:prstDash val="solid"/>
                      <a:round/>
                      <a:headEnd type="none" w="med" len="med"/>
                      <a:tailEnd type="none" w="med" len="med"/>
                    </a:lnB>
                  </a:tcPr>
                </a:tc>
                <a:tc>
                  <a:txBody>
                    <a:bodyPr/>
                    <a:lstStyle/>
                    <a:p>
                      <a:pPr algn="ctr"/>
                      <a:endParaRPr lang="en-US" dirty="0" smtClean="0"/>
                    </a:p>
                    <a:p>
                      <a:pPr algn="ctr"/>
                      <a:r>
                        <a:rPr lang="en-US" dirty="0" smtClean="0"/>
                        <a:t>25 (6%)</a:t>
                      </a:r>
                    </a:p>
                    <a:p>
                      <a:pPr algn="ctr"/>
                      <a:r>
                        <a:rPr lang="en-US" dirty="0" smtClean="0"/>
                        <a:t>89 (22%)</a:t>
                      </a:r>
                    </a:p>
                    <a:p>
                      <a:pPr algn="ctr"/>
                      <a:r>
                        <a:rPr lang="en-US" dirty="0" smtClean="0"/>
                        <a:t>15 (4%)</a:t>
                      </a:r>
                      <a:endParaRPr lang="en-US" dirty="0"/>
                    </a:p>
                  </a:txBody>
                  <a:tcPr anchor="ctr">
                    <a:lnR w="9525" cap="flat" cmpd="sng" algn="ctr">
                      <a:solidFill>
                        <a:srgbClr val="BFBFBF"/>
                      </a:solidFill>
                      <a:prstDash val="solid"/>
                      <a:round/>
                      <a:headEnd type="none" w="med" len="med"/>
                      <a:tailEnd type="none" w="med" len="med"/>
                    </a:lnR>
                    <a:lnB w="9525" cap="flat" cmpd="sng" algn="ctr">
                      <a:solidFill>
                        <a:srgbClr val="BFBFB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414772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Jensen DM, et. al. J </a:t>
            </a:r>
            <a:r>
              <a:rPr lang="en-US" dirty="0" err="1"/>
              <a:t>Hepatol</a:t>
            </a:r>
            <a:r>
              <a:rPr lang="en-US" dirty="0"/>
              <a:t> 2015;63:30</a:t>
            </a:r>
            <a:r>
              <a:rPr lang="en-US" dirty="0" smtClean="0"/>
              <a:t>-7</a:t>
            </a:r>
            <a:r>
              <a:rPr lang="en-US" dirty="0"/>
              <a:t>.</a:t>
            </a:r>
            <a:endParaRPr lang="en-US" dirty="0">
              <a:latin typeface="Arial" pitchFamily="22" charset="0"/>
            </a:endParaRPr>
          </a:p>
        </p:txBody>
      </p:sp>
      <p:sp>
        <p:nvSpPr>
          <p:cNvPr id="4" name="Title 3"/>
          <p:cNvSpPr>
            <a:spLocks noGrp="1"/>
          </p:cNvSpPr>
          <p:nvPr>
            <p:ph type="title"/>
          </p:nvPr>
        </p:nvSpPr>
        <p:spPr/>
        <p:txBody>
          <a:bodyPr>
            <a:normAutofit/>
          </a:bodyPr>
          <a:lstStyle/>
          <a:p>
            <a:r>
              <a:rPr lang="en-US" sz="2400" dirty="0" err="1">
                <a:solidFill>
                  <a:schemeClr val="accent5">
                    <a:lumMod val="20000"/>
                    <a:lumOff val="80000"/>
                  </a:schemeClr>
                </a:solidFill>
              </a:rPr>
              <a:t>Daclatasvir</a:t>
            </a:r>
            <a:r>
              <a:rPr lang="en-US" sz="2400" dirty="0">
                <a:solidFill>
                  <a:schemeClr val="accent5">
                    <a:lumMod val="20000"/>
                    <a:lumOff val="80000"/>
                  </a:schemeClr>
                </a:solidFill>
              </a:rPr>
              <a:t> + </a:t>
            </a:r>
            <a:r>
              <a:rPr lang="en-US" sz="2400" dirty="0" err="1">
                <a:solidFill>
                  <a:schemeClr val="accent5">
                    <a:lumMod val="20000"/>
                    <a:lumOff val="80000"/>
                  </a:schemeClr>
                </a:solidFill>
              </a:rPr>
              <a:t>Asunaprevir</a:t>
            </a:r>
            <a:r>
              <a:rPr lang="en-US" sz="2400" dirty="0">
                <a:solidFill>
                  <a:schemeClr val="accent5">
                    <a:lumMod val="20000"/>
                    <a:lumOff val="80000"/>
                  </a:schemeClr>
                </a:solidFill>
              </a:rPr>
              <a:t> + P/R for HCV GT 1,4</a:t>
            </a:r>
            <a:br>
              <a:rPr lang="en-US" sz="2400" dirty="0">
                <a:solidFill>
                  <a:schemeClr val="accent5">
                    <a:lumMod val="20000"/>
                    <a:lumOff val="80000"/>
                  </a:schemeClr>
                </a:solidFill>
              </a:rPr>
            </a:br>
            <a:r>
              <a:rPr lang="en-US" sz="2400" dirty="0"/>
              <a:t>HALLMARK-QUAD Trial</a:t>
            </a:r>
            <a:r>
              <a:rPr lang="en-US" sz="2400" dirty="0">
                <a:ea typeface="ＭＳ Ｐゴシック" pitchFamily="22" charset="-128"/>
                <a:cs typeface="ＭＳ Ｐゴシック" pitchFamily="22" charset="-128"/>
              </a:rPr>
              <a:t>: </a:t>
            </a: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52575927"/>
              </p:ext>
            </p:extLst>
          </p:nvPr>
        </p:nvGraphicFramePr>
        <p:xfrm>
          <a:off x="0" y="2590800"/>
          <a:ext cx="9144000" cy="2270760"/>
        </p:xfrm>
        <a:graphic>
          <a:graphicData uri="http://schemas.openxmlformats.org/drawingml/2006/table">
            <a:tbl>
              <a:tblPr firstRow="1" bandRow="1">
                <a:effectLst/>
                <a:tableStyleId>{5C22544A-7EE6-4342-B048-85BDC9FD1C3A}</a:tableStyleId>
              </a:tblPr>
              <a:tblGrid>
                <a:gridCol w="9144000"/>
              </a:tblGrid>
              <a:tr h="2008632">
                <a:tc>
                  <a:txBody>
                    <a:bodyPr/>
                    <a:lstStyle/>
                    <a:p>
                      <a:pPr marL="0" marR="0" indent="0" algn="l" defTabSz="914400" rtl="0" eaLnBrk="1" fontAlgn="auto" latinLnBrk="0" hangingPunct="1">
                        <a:lnSpc>
                          <a:spcPts val="3000"/>
                        </a:lnSpc>
                        <a:spcBef>
                          <a:spcPts val="0"/>
                        </a:spcBef>
                        <a:spcAft>
                          <a:spcPts val="0"/>
                        </a:spcAft>
                        <a:buClrTx/>
                        <a:buSzTx/>
                        <a:buFontTx/>
                        <a:buNone/>
                        <a:tabLst/>
                        <a:defRPr/>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i="0" dirty="0" smtClean="0">
                          <a:solidFill>
                            <a:srgbClr val="000000"/>
                          </a:solidFill>
                          <a:latin typeface="Arial"/>
                          <a:cs typeface="Arial"/>
                        </a:rPr>
                        <a:t>“</a:t>
                      </a:r>
                      <a:r>
                        <a:rPr lang="en-US" sz="2000" b="0" kern="1200" dirty="0" err="1" smtClean="0">
                          <a:solidFill>
                            <a:srgbClr val="000000"/>
                          </a:solidFill>
                          <a:effectLst/>
                          <a:latin typeface="Arial"/>
                          <a:ea typeface="+mn-ea"/>
                          <a:cs typeface="Arial"/>
                        </a:rPr>
                        <a:t>Daclatasvir</a:t>
                      </a:r>
                      <a:r>
                        <a:rPr lang="en-US" sz="2000" b="0" kern="1200" dirty="0" smtClean="0">
                          <a:solidFill>
                            <a:srgbClr val="000000"/>
                          </a:solidFill>
                          <a:effectLst/>
                          <a:latin typeface="Arial"/>
                          <a:ea typeface="+mn-ea"/>
                          <a:cs typeface="Arial"/>
                        </a:rPr>
                        <a:t> plus </a:t>
                      </a:r>
                      <a:r>
                        <a:rPr lang="en-US" sz="2000" b="0" kern="1200" dirty="0" err="1" smtClean="0">
                          <a:solidFill>
                            <a:srgbClr val="000000"/>
                          </a:solidFill>
                          <a:effectLst/>
                          <a:latin typeface="Arial"/>
                          <a:ea typeface="+mn-ea"/>
                          <a:cs typeface="Arial"/>
                        </a:rPr>
                        <a:t>asunaprevir</a:t>
                      </a:r>
                      <a:r>
                        <a:rPr lang="en-US" sz="2000" b="0" kern="1200" dirty="0" smtClean="0">
                          <a:solidFill>
                            <a:srgbClr val="000000"/>
                          </a:solidFill>
                          <a:effectLst/>
                          <a:latin typeface="Arial"/>
                          <a:ea typeface="+mn-ea"/>
                          <a:cs typeface="Arial"/>
                        </a:rPr>
                        <a:t> and </a:t>
                      </a:r>
                      <a:r>
                        <a:rPr lang="en-US" sz="2000" b="0" kern="1200" dirty="0" err="1" smtClean="0">
                          <a:solidFill>
                            <a:srgbClr val="000000"/>
                          </a:solidFill>
                          <a:effectLst/>
                          <a:latin typeface="Arial"/>
                          <a:ea typeface="+mn-ea"/>
                          <a:cs typeface="Arial"/>
                        </a:rPr>
                        <a:t>peginterferon</a:t>
                      </a:r>
                      <a:r>
                        <a:rPr lang="en-US" sz="2000" b="0" kern="1200" dirty="0" smtClean="0">
                          <a:solidFill>
                            <a:srgbClr val="000000"/>
                          </a:solidFill>
                          <a:effectLst/>
                          <a:latin typeface="Arial"/>
                          <a:ea typeface="+mn-ea"/>
                          <a:cs typeface="Arial"/>
                        </a:rPr>
                        <a:t>/ribavirin demonstrated high rates of SVR12 in genotype 1- or 4-infected prior null or partial responders. The combination was well tolerated and no additional safety and tolerability concerns were observed compared with </a:t>
                      </a:r>
                      <a:r>
                        <a:rPr lang="en-US" sz="2000" b="0" kern="1200" dirty="0" err="1" smtClean="0">
                          <a:solidFill>
                            <a:srgbClr val="000000"/>
                          </a:solidFill>
                          <a:effectLst/>
                          <a:latin typeface="Arial"/>
                          <a:ea typeface="+mn-ea"/>
                          <a:cs typeface="Arial"/>
                        </a:rPr>
                        <a:t>peginterferon</a:t>
                      </a:r>
                      <a:r>
                        <a:rPr lang="en-US" sz="2000" b="0" kern="1200" dirty="0" smtClean="0">
                          <a:solidFill>
                            <a:srgbClr val="000000"/>
                          </a:solidFill>
                          <a:effectLst/>
                          <a:latin typeface="Arial"/>
                          <a:ea typeface="+mn-ea"/>
                          <a:cs typeface="Arial"/>
                        </a:rPr>
                        <a:t>/ribavirin regimens</a:t>
                      </a:r>
                      <a:r>
                        <a:rPr lang="en-US" sz="2000" b="0" kern="1200" dirty="0" smtClean="0">
                          <a:solidFill>
                            <a:srgbClr val="000000"/>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4826125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Daclatasvir</a:t>
            </a:r>
            <a:endParaRPr lang="en-US" dirty="0"/>
          </a:p>
        </p:txBody>
      </p:sp>
      <p:sp>
        <p:nvSpPr>
          <p:cNvPr id="3" name="Text Placeholder 2"/>
          <p:cNvSpPr>
            <a:spLocks noGrp="1"/>
          </p:cNvSpPr>
          <p:nvPr>
            <p:ph type="body" idx="1"/>
          </p:nvPr>
        </p:nvSpPr>
        <p:spPr/>
        <p:txBody>
          <a:bodyPr/>
          <a:lstStyle/>
          <a:p>
            <a:r>
              <a:rPr lang="en-US" dirty="0" smtClean="0"/>
              <a:t>Clinical Trials</a:t>
            </a:r>
            <a:endParaRPr lang="en-US" dirty="0"/>
          </a:p>
        </p:txBody>
      </p:sp>
    </p:spTree>
    <p:extLst>
      <p:ext uri="{BB962C8B-B14F-4D97-AF65-F5344CB8AC3E}">
        <p14:creationId xmlns:p14="http://schemas.microsoft.com/office/powerpoint/2010/main" val="4724417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err="1"/>
              <a:t>Daclatasvir</a:t>
            </a:r>
            <a:r>
              <a:rPr lang="en-US" sz="2400" dirty="0"/>
              <a:t> </a:t>
            </a:r>
            <a:r>
              <a:rPr lang="en-US" sz="2400" dirty="0" smtClean="0"/>
              <a:t>+ Peg/RBV in Treatment-Naïve Genotype 4</a:t>
            </a:r>
            <a:r>
              <a:rPr lang="en-US" sz="2400" dirty="0"/>
              <a:t/>
            </a:r>
            <a:br>
              <a:rPr lang="en-US" sz="2400" dirty="0"/>
            </a:br>
            <a:r>
              <a:rPr lang="en-US" dirty="0" smtClean="0"/>
              <a:t>COMMAND-4 Study</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r>
              <a:rPr lang="en-US" b="1" dirty="0" smtClean="0">
                <a:solidFill>
                  <a:schemeClr val="accent5">
                    <a:lumMod val="20000"/>
                    <a:lumOff val="80000"/>
                  </a:schemeClr>
                </a:solidFill>
              </a:rPr>
              <a:t>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Treatment-Naïve</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smtClean="0">
                <a:latin typeface="Arial"/>
                <a:cs typeface="Arial"/>
              </a:rPr>
              <a:t>Hezode</a:t>
            </a:r>
            <a:r>
              <a:rPr lang="en-US" sz="1400" dirty="0" smtClean="0">
                <a:latin typeface="Arial"/>
                <a:cs typeface="Arial"/>
              </a:rPr>
              <a:t> C, et. al. ID Week. October 8-12, 2014; Abstract 819.</a:t>
            </a:r>
            <a:endParaRPr lang="en-US" sz="1400" dirty="0">
              <a:latin typeface="Arial"/>
              <a:cs typeface="Arial"/>
            </a:endParaRPr>
          </a:p>
        </p:txBody>
      </p:sp>
    </p:spTree>
    <p:extLst>
      <p:ext uri="{BB962C8B-B14F-4D97-AF65-F5344CB8AC3E}">
        <p14:creationId xmlns:p14="http://schemas.microsoft.com/office/powerpoint/2010/main" val="29987899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smtClean="0"/>
              <a:t>Hezode</a:t>
            </a:r>
            <a:r>
              <a:rPr lang="en-US" dirty="0" smtClean="0"/>
              <a:t> C, et. al. ID Week. October 8-12, 2014; Abstract 819.</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ea typeface="ＭＳ Ｐゴシック" pitchFamily="22" charset="-128"/>
                <a:cs typeface="ＭＳ Ｐゴシック" pitchFamily="22" charset="-128"/>
              </a:rPr>
              <a:t>Daclatasvir</a:t>
            </a:r>
            <a:r>
              <a:rPr lang="en-US" sz="2400" dirty="0">
                <a:solidFill>
                  <a:schemeClr val="accent5">
                    <a:lumMod val="20000"/>
                    <a:lumOff val="80000"/>
                  </a:schemeClr>
                </a:solidFill>
                <a:ea typeface="ＭＳ Ｐゴシック" pitchFamily="22" charset="-128"/>
                <a:cs typeface="ＭＳ Ｐゴシック" pitchFamily="22" charset="-128"/>
              </a:rPr>
              <a:t> + </a:t>
            </a:r>
            <a:r>
              <a:rPr lang="en-US" sz="2400" dirty="0" err="1">
                <a:solidFill>
                  <a:schemeClr val="accent5">
                    <a:lumMod val="20000"/>
                    <a:lumOff val="80000"/>
                  </a:schemeClr>
                </a:solidFill>
                <a:ea typeface="ＭＳ Ｐゴシック" pitchFamily="22" charset="-128"/>
                <a:cs typeface="ＭＳ Ｐゴシック" pitchFamily="22" charset="-128"/>
              </a:rPr>
              <a:t>Peginterferon</a:t>
            </a:r>
            <a:r>
              <a:rPr lang="en-US" sz="2400" dirty="0">
                <a:solidFill>
                  <a:schemeClr val="accent5">
                    <a:lumMod val="20000"/>
                    <a:lumOff val="80000"/>
                  </a:schemeClr>
                </a:solidFill>
                <a:ea typeface="ＭＳ Ｐゴシック" pitchFamily="22" charset="-128"/>
                <a:cs typeface="ＭＳ Ｐゴシック" pitchFamily="22" charset="-128"/>
              </a:rPr>
              <a:t>/RBV for HCV GT 4</a:t>
            </a:r>
            <a:br>
              <a:rPr lang="en-US" sz="2400" dirty="0">
                <a:solidFill>
                  <a:schemeClr val="accent5">
                    <a:lumMod val="20000"/>
                    <a:lumOff val="80000"/>
                  </a:schemeClr>
                </a:solidFill>
                <a:ea typeface="ＭＳ Ｐゴシック" pitchFamily="22" charset="-128"/>
                <a:cs typeface="ＭＳ Ｐゴシック" pitchFamily="22" charset="-128"/>
              </a:rPr>
            </a:br>
            <a:r>
              <a:rPr lang="en-US" sz="2400" dirty="0">
                <a:ea typeface="ＭＳ Ｐゴシック" pitchFamily="22" charset="-128"/>
                <a:cs typeface="ＭＳ Ｐゴシック" pitchFamily="22" charset="-128"/>
              </a:rPr>
              <a:t>COMMAND-4</a:t>
            </a:r>
            <a:r>
              <a:rPr lang="en-US" sz="2400" dirty="0" smtClean="0"/>
              <a:t> Trial: 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3642976290"/>
              </p:ext>
            </p:extLst>
          </p:nvPr>
        </p:nvGraphicFramePr>
        <p:xfrm>
          <a:off x="361950" y="1447800"/>
          <a:ext cx="8420100" cy="4923239"/>
        </p:xfrm>
        <a:graphic>
          <a:graphicData uri="http://schemas.openxmlformats.org/drawingml/2006/table">
            <a:tbl>
              <a:tblPr>
                <a:effectLst>
                  <a:outerShdw blurRad="38100" dist="38100" dir="2700000">
                    <a:srgbClr val="000000">
                      <a:alpha val="50000"/>
                    </a:srgbClr>
                  </a:outerShdw>
                </a:effectLst>
              </a:tblPr>
              <a:tblGrid>
                <a:gridCol w="8420100"/>
              </a:tblGrid>
              <a:tr h="301976">
                <a:tc>
                  <a:txBody>
                    <a:bodyPr/>
                    <a:lstStyle/>
                    <a:p>
                      <a:pPr marL="0" marR="0" lvl="0" indent="0" algn="l" defTabSz="457200" rtl="0" eaLnBrk="0" fontAlgn="base" latinLnBrk="0" hangingPunct="0">
                        <a:lnSpc>
                          <a:spcPts val="2100"/>
                        </a:lnSpc>
                        <a:spcBef>
                          <a:spcPts val="400"/>
                        </a:spcBef>
                        <a:spcAft>
                          <a:spcPct val="0"/>
                        </a:spcAft>
                        <a:buClr>
                          <a:srgbClr val="7592A4"/>
                        </a:buClr>
                        <a:buSzPct val="80000"/>
                        <a:buFontTx/>
                        <a:buNone/>
                        <a:tabLst/>
                      </a:pPr>
                      <a:r>
                        <a:rPr kumimoji="0" lang="en-US" sz="1800" b="1" i="0" u="none" strike="noStrike" cap="none" normalizeH="0" baseline="0" dirty="0" err="1" smtClean="0">
                          <a:ln>
                            <a:noFill/>
                          </a:ln>
                          <a:solidFill>
                            <a:srgbClr val="FFFFFF"/>
                          </a:solidFill>
                          <a:effectLst/>
                          <a:latin typeface="Arial"/>
                          <a:ea typeface="ＭＳ Ｐゴシック" pitchFamily="-108" charset="-128"/>
                          <a:cs typeface="Arial"/>
                        </a:rPr>
                        <a:t>Daclatasvir</a:t>
                      </a: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 + PR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556529">
                <a:tc>
                  <a:txBody>
                    <a:bodyPr/>
                    <a:lstStyle/>
                    <a:p>
                      <a:pPr marL="192024" marR="0" lvl="0" indent="-192024" algn="l" defTabSz="457200" rtl="0" eaLnBrk="1" fontAlgn="base" latinLnBrk="0" hangingPunct="1">
                        <a:lnSpc>
                          <a:spcPts val="21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Phase 3 randomized, placebo-controlled trial of </a:t>
                      </a:r>
                      <a:r>
                        <a:rPr lang="en-US" sz="1800" baseline="0" dirty="0" err="1" smtClean="0">
                          <a:solidFill>
                            <a:srgbClr val="000000"/>
                          </a:solidFill>
                          <a:latin typeface="Arial" pitchFamily="22" charset="0"/>
                          <a:cs typeface="+mn-cs"/>
                        </a:rPr>
                        <a:t>daclatasvir</a:t>
                      </a:r>
                      <a:r>
                        <a:rPr lang="en-US" sz="1800" baseline="0" dirty="0" smtClean="0">
                          <a:solidFill>
                            <a:srgbClr val="000000"/>
                          </a:solidFill>
                          <a:latin typeface="Arial" pitchFamily="22" charset="0"/>
                          <a:cs typeface="+mn-cs"/>
                        </a:rPr>
                        <a:t> (DCV) with </a:t>
                      </a:r>
                      <a:r>
                        <a:rPr lang="en-US" sz="1800" baseline="0" dirty="0" err="1" smtClean="0">
                          <a:solidFill>
                            <a:srgbClr val="000000"/>
                          </a:solidFill>
                          <a:latin typeface="Arial" pitchFamily="22" charset="0"/>
                          <a:cs typeface="+mn-cs"/>
                        </a:rPr>
                        <a:t>peginterferon</a:t>
                      </a:r>
                      <a:r>
                        <a:rPr lang="en-US" sz="1800" baseline="0" dirty="0" smtClean="0">
                          <a:solidFill>
                            <a:srgbClr val="000000"/>
                          </a:solidFill>
                          <a:latin typeface="Arial" pitchFamily="22" charset="0"/>
                          <a:cs typeface="+mn-cs"/>
                        </a:rPr>
                        <a:t> alfa-2a and ribavirin in treatment-naïve patients with</a:t>
                      </a:r>
                      <a:r>
                        <a:rPr lang="en-US" sz="1800" baseline="0" dirty="0" smtClean="0">
                          <a:solidFill>
                            <a:srgbClr val="000000"/>
                          </a:solidFill>
                          <a:latin typeface="Arial" pitchFamily="22" charset="0"/>
                        </a:rPr>
                        <a:t> chronic HCV genotype 4</a:t>
                      </a: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United States and Europe</a:t>
                      </a:r>
                    </a:p>
                    <a:p>
                      <a:pPr marL="192024" marR="0" lvl="0" indent="-192024" algn="l" defTabSz="457200" rtl="0" eaLnBrk="1" fontAlgn="base" latinLnBrk="0" hangingPunct="1">
                        <a:lnSpc>
                          <a:spcPts val="20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4</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&gt;10,000 IU/ml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Compensated cirrhosis allowed</a:t>
                      </a:r>
                    </a:p>
                    <a:p>
                      <a:pPr marL="173038" marR="0" lvl="0" indent="-173038"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Treatment Arm</a:t>
                      </a:r>
                      <a:r>
                        <a:rPr lang="en-US" sz="1800" baseline="0" dirty="0" smtClean="0">
                          <a:solidFill>
                            <a:srgbClr val="000000"/>
                          </a:solidFill>
                          <a:latin typeface="Arial" pitchFamily="22" charset="0"/>
                        </a:rPr>
                        <a:t>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t>
                      </a:r>
                      <a:r>
                        <a:rPr lang="en-US" sz="1800" baseline="0" dirty="0" err="1" smtClean="0">
                          <a:solidFill>
                            <a:srgbClr val="000000"/>
                          </a:solidFill>
                          <a:latin typeface="Arial" pitchFamily="22" charset="0"/>
                        </a:rPr>
                        <a:t>Daclatasvir</a:t>
                      </a:r>
                      <a:r>
                        <a:rPr lang="en-US" sz="1800" baseline="0" dirty="0" smtClean="0">
                          <a:solidFill>
                            <a:srgbClr val="000000"/>
                          </a:solidFill>
                          <a:latin typeface="Arial" pitchFamily="22" charset="0"/>
                        </a:rPr>
                        <a:t> with </a:t>
                      </a:r>
                      <a:r>
                        <a:rPr lang="en-US" sz="1800" baseline="0" dirty="0" err="1" smtClean="0">
                          <a:solidFill>
                            <a:srgbClr val="000000"/>
                          </a:solidFill>
                          <a:latin typeface="Arial" pitchFamily="22" charset="0"/>
                        </a:rPr>
                        <a:t>peginterferon</a:t>
                      </a:r>
                      <a:r>
                        <a:rPr lang="en-US" sz="1800" baseline="0" dirty="0" smtClean="0">
                          <a:solidFill>
                            <a:srgbClr val="000000"/>
                          </a:solidFill>
                          <a:latin typeface="Arial" pitchFamily="22" charset="0"/>
                        </a:rPr>
                        <a:t> alfa-2a and ribavirin (weight-based dosing) x 24 weeks with response-guided treatment: if extended rapid </a:t>
                      </a:r>
                      <a:r>
                        <a:rPr lang="en-US" sz="1800" baseline="0" dirty="0" err="1" smtClean="0">
                          <a:solidFill>
                            <a:srgbClr val="000000"/>
                          </a:solidFill>
                          <a:latin typeface="Arial" pitchFamily="22" charset="0"/>
                        </a:rPr>
                        <a:t>virologic</a:t>
                      </a:r>
                      <a:r>
                        <a:rPr lang="en-US" sz="1800" baseline="0" dirty="0" smtClean="0">
                          <a:solidFill>
                            <a:srgbClr val="000000"/>
                          </a:solidFill>
                          <a:latin typeface="Arial" pitchFamily="22" charset="0"/>
                        </a:rPr>
                        <a:t> response (</a:t>
                      </a:r>
                      <a:r>
                        <a:rPr lang="en-US" sz="1800" baseline="0" dirty="0" err="1" smtClean="0">
                          <a:solidFill>
                            <a:srgbClr val="000000"/>
                          </a:solidFill>
                          <a:latin typeface="Arial" pitchFamily="22" charset="0"/>
                        </a:rPr>
                        <a:t>eRVR</a:t>
                      </a:r>
                      <a:r>
                        <a:rPr lang="en-US" sz="1800" baseline="0" dirty="0" smtClean="0">
                          <a:solidFill>
                            <a:srgbClr val="000000"/>
                          </a:solidFill>
                          <a:latin typeface="Arial" pitchFamily="22" charset="0"/>
                        </a:rPr>
                        <a:t>), then treatment stopped, if no </a:t>
                      </a:r>
                      <a:r>
                        <a:rPr lang="en-US" sz="1800" baseline="0" dirty="0" err="1" smtClean="0">
                          <a:solidFill>
                            <a:srgbClr val="000000"/>
                          </a:solidFill>
                          <a:latin typeface="Arial" pitchFamily="22" charset="0"/>
                        </a:rPr>
                        <a:t>eRVR</a:t>
                      </a:r>
                      <a:r>
                        <a:rPr lang="en-US" sz="1800" baseline="0" dirty="0" smtClean="0">
                          <a:solidFill>
                            <a:srgbClr val="000000"/>
                          </a:solidFill>
                          <a:latin typeface="Arial" pitchFamily="22" charset="0"/>
                        </a:rPr>
                        <a:t>, then followed by 24-week PR tail.</a:t>
                      </a:r>
                      <a:endParaRPr lang="en-US" sz="1800" baseline="0" dirty="0" smtClean="0">
                        <a:solidFill>
                          <a:schemeClr val="tx1"/>
                        </a:solidFill>
                        <a:latin typeface="Arial" pitchFamily="22" charset="0"/>
                      </a:endParaRPr>
                    </a:p>
                    <a:p>
                      <a:pPr marL="192024" marR="0" lvl="0" indent="-192024" algn="l" defTabSz="457200" rtl="0" eaLnBrk="1" fontAlgn="base" latinLnBrk="0" hangingPunct="1">
                        <a:lnSpc>
                          <a:spcPts val="2100"/>
                        </a:lnSpc>
                        <a:spcBef>
                          <a:spcPts val="14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27184444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ChangeArrowheads="1"/>
          </p:cNvSpPr>
          <p:nvPr/>
        </p:nvSpPr>
        <p:spPr bwMode="ltGray">
          <a:xfrm>
            <a:off x="5194300" y="2817537"/>
            <a:ext cx="3657600" cy="457197"/>
          </a:xfrm>
          <a:prstGeom prst="rect">
            <a:avLst/>
          </a:prstGeom>
          <a:solidFill>
            <a:schemeClr val="accent2">
              <a:lumMod val="40000"/>
              <a:lumOff val="6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r>
              <a:rPr lang="en-US" sz="1400" b="1" dirty="0">
                <a:solidFill>
                  <a:schemeClr val="accent6"/>
                </a:solidFill>
                <a:latin typeface="Arial"/>
                <a:cs typeface="Arial"/>
              </a:rPr>
              <a:t>If </a:t>
            </a:r>
            <a:r>
              <a:rPr lang="en-US" sz="1400" b="1" dirty="0" smtClean="0">
                <a:solidFill>
                  <a:schemeClr val="accent6"/>
                </a:solidFill>
                <a:latin typeface="Arial"/>
                <a:cs typeface="Arial"/>
              </a:rPr>
              <a:t>no </a:t>
            </a:r>
            <a:r>
              <a:rPr lang="en-US" sz="1400" b="1" dirty="0" err="1" smtClean="0">
                <a:solidFill>
                  <a:schemeClr val="accent6"/>
                </a:solidFill>
                <a:latin typeface="Arial"/>
                <a:cs typeface="Arial"/>
              </a:rPr>
              <a:t>eRVR</a:t>
            </a:r>
            <a:r>
              <a:rPr lang="en-US" sz="1400" b="1" dirty="0" smtClean="0">
                <a:solidFill>
                  <a:schemeClr val="accent6"/>
                </a:solidFill>
                <a:latin typeface="Arial"/>
                <a:cs typeface="Arial"/>
              </a:rPr>
              <a:t> continue </a:t>
            </a:r>
            <a:r>
              <a:rPr lang="en-US" sz="1800" dirty="0" smtClean="0">
                <a:solidFill>
                  <a:srgbClr val="000000"/>
                </a:solidFill>
                <a:latin typeface="Arial"/>
                <a:cs typeface="Arial"/>
              </a:rPr>
              <a:t>PEG + RBV</a:t>
            </a:r>
          </a:p>
        </p:txBody>
      </p:sp>
      <p:sp>
        <p:nvSpPr>
          <p:cNvPr id="6" name="Content Placeholder 5"/>
          <p:cNvSpPr>
            <a:spLocks noGrp="1"/>
          </p:cNvSpPr>
          <p:nvPr>
            <p:ph sz="quarter" idx="13"/>
          </p:nvPr>
        </p:nvSpPr>
        <p:spPr/>
        <p:txBody>
          <a:bodyPr/>
          <a:lstStyle/>
          <a:p>
            <a:r>
              <a:rPr lang="en-US" dirty="0"/>
              <a:t>Source: </a:t>
            </a:r>
            <a:r>
              <a:rPr lang="en-US" dirty="0" err="1"/>
              <a:t>Hezode</a:t>
            </a:r>
            <a:r>
              <a:rPr lang="en-US" dirty="0"/>
              <a:t> C, et. al. ID Week. October 8-12, 2014; Abstract 819.</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err="1" smtClean="0">
                <a:solidFill>
                  <a:schemeClr val="accent5">
                    <a:lumMod val="20000"/>
                    <a:lumOff val="80000"/>
                  </a:schemeClr>
                </a:solidFill>
                <a:ea typeface="ＭＳ Ｐゴシック" pitchFamily="22" charset="-128"/>
                <a:cs typeface="ＭＳ Ｐゴシック" pitchFamily="22" charset="-128"/>
              </a:rPr>
              <a:t>Daclatasvir</a:t>
            </a:r>
            <a:r>
              <a:rPr lang="en-US" sz="2400" dirty="0" smtClean="0">
                <a:solidFill>
                  <a:schemeClr val="accent5">
                    <a:lumMod val="20000"/>
                    <a:lumOff val="80000"/>
                  </a:schemeClr>
                </a:solidFill>
                <a:ea typeface="ＭＳ Ｐゴシック" pitchFamily="22" charset="-128"/>
                <a:cs typeface="ＭＳ Ｐゴシック" pitchFamily="22" charset="-128"/>
              </a:rPr>
              <a:t> + </a:t>
            </a:r>
            <a:r>
              <a:rPr lang="en-US" sz="2400" dirty="0" err="1" smtClean="0">
                <a:solidFill>
                  <a:schemeClr val="accent5">
                    <a:lumMod val="20000"/>
                    <a:lumOff val="80000"/>
                  </a:schemeClr>
                </a:solidFill>
                <a:ea typeface="ＭＳ Ｐゴシック" pitchFamily="22" charset="-128"/>
                <a:cs typeface="ＭＳ Ｐゴシック" pitchFamily="22" charset="-128"/>
              </a:rPr>
              <a:t>Peginterferon</a:t>
            </a:r>
            <a:r>
              <a:rPr lang="en-US" sz="2400" dirty="0" smtClean="0">
                <a:solidFill>
                  <a:schemeClr val="accent5">
                    <a:lumMod val="20000"/>
                    <a:lumOff val="80000"/>
                  </a:schemeClr>
                </a:solidFill>
                <a:ea typeface="ＭＳ Ｐゴシック" pitchFamily="22" charset="-128"/>
                <a:cs typeface="ＭＳ Ｐゴシック" pitchFamily="22" charset="-128"/>
              </a:rPr>
              <a:t>/RBV for HCV GT 4</a:t>
            </a:r>
            <a:br>
              <a:rPr lang="en-US" sz="2400" dirty="0" smtClean="0">
                <a:solidFill>
                  <a:schemeClr val="accent5">
                    <a:lumMod val="20000"/>
                    <a:lumOff val="80000"/>
                  </a:schemeClr>
                </a:solidFill>
                <a:ea typeface="ＭＳ Ｐゴシック" pitchFamily="22" charset="-128"/>
                <a:cs typeface="ＭＳ Ｐゴシック" pitchFamily="22" charset="-128"/>
              </a:rPr>
            </a:br>
            <a:r>
              <a:rPr lang="en-US" sz="2400" dirty="0" smtClean="0">
                <a:ea typeface="ＭＳ Ｐゴシック" pitchFamily="22" charset="-128"/>
                <a:cs typeface="ＭＳ Ｐゴシック" pitchFamily="22" charset="-128"/>
              </a:rPr>
              <a:t>COMMAND-4 Trial: Design</a:t>
            </a:r>
            <a:endParaRPr lang="en-US" sz="2400" dirty="0"/>
          </a:p>
        </p:txBody>
      </p:sp>
      <p:sp>
        <p:nvSpPr>
          <p:cNvPr id="42" name="Rectangle 7"/>
          <p:cNvSpPr>
            <a:spLocks noChangeArrowheads="1"/>
          </p:cNvSpPr>
          <p:nvPr/>
        </p:nvSpPr>
        <p:spPr bwMode="ltGray">
          <a:xfrm>
            <a:off x="1542628" y="2366433"/>
            <a:ext cx="3657260" cy="457197"/>
          </a:xfrm>
          <a:prstGeom prst="rect">
            <a:avLst/>
          </a:prstGeom>
          <a:solidFill>
            <a:schemeClr val="accent2">
              <a:lumMod val="20000"/>
              <a:lumOff val="8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nSpc>
                <a:spcPts val="2000"/>
              </a:lnSpc>
            </a:pPr>
            <a:r>
              <a:rPr lang="en-US" sz="1800" dirty="0" err="1" smtClean="0">
                <a:solidFill>
                  <a:srgbClr val="000000"/>
                </a:solidFill>
                <a:latin typeface="Arial"/>
                <a:cs typeface="Arial"/>
              </a:rPr>
              <a:t>Daclatasvir</a:t>
            </a:r>
            <a:r>
              <a:rPr lang="en-US" sz="1800" dirty="0" smtClean="0">
                <a:solidFill>
                  <a:srgbClr val="000000"/>
                </a:solidFill>
                <a:latin typeface="Arial"/>
                <a:cs typeface="Arial"/>
              </a:rPr>
              <a:t> 60 mg once daily</a:t>
            </a:r>
            <a:endParaRPr lang="en-US" sz="1800" dirty="0">
              <a:solidFill>
                <a:srgbClr val="000000"/>
              </a:solidFill>
              <a:latin typeface="Arial"/>
              <a:cs typeface="Arial"/>
            </a:endParaRPr>
          </a:p>
        </p:txBody>
      </p:sp>
      <p:sp>
        <p:nvSpPr>
          <p:cNvPr id="43" name="Rectangle 7"/>
          <p:cNvSpPr>
            <a:spLocks noChangeArrowheads="1"/>
          </p:cNvSpPr>
          <p:nvPr/>
        </p:nvSpPr>
        <p:spPr bwMode="ltGray">
          <a:xfrm>
            <a:off x="1542628" y="2817537"/>
            <a:ext cx="3657600" cy="457197"/>
          </a:xfrm>
          <a:prstGeom prst="rect">
            <a:avLst/>
          </a:prstGeom>
          <a:solidFill>
            <a:schemeClr val="accent2">
              <a:lumMod val="40000"/>
              <a:lumOff val="6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r>
              <a:rPr lang="en-US" sz="1800" dirty="0" smtClean="0">
                <a:solidFill>
                  <a:srgbClr val="000000"/>
                </a:solidFill>
                <a:latin typeface="Arial"/>
                <a:cs typeface="Arial"/>
              </a:rPr>
              <a:t>PEG + RBV</a:t>
            </a:r>
          </a:p>
        </p:txBody>
      </p:sp>
      <p:sp>
        <p:nvSpPr>
          <p:cNvPr id="49" name="Rectangle 48"/>
          <p:cNvSpPr/>
          <p:nvPr/>
        </p:nvSpPr>
        <p:spPr bwMode="ltGray">
          <a:xfrm>
            <a:off x="228600" y="2362200"/>
            <a:ext cx="1321644" cy="914400"/>
          </a:xfrm>
          <a:prstGeom prst="rect">
            <a:avLst/>
          </a:prstGeom>
          <a:solidFill>
            <a:schemeClr val="tx1">
              <a:alpha val="80000"/>
            </a:schemeClr>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ts val="2000"/>
              </a:lnSpc>
            </a:pPr>
            <a:r>
              <a:rPr lang="en-US" sz="1600" dirty="0" smtClean="0">
                <a:latin typeface="Arial"/>
                <a:cs typeface="Arial"/>
              </a:rPr>
              <a:t>Treatment</a:t>
            </a:r>
          </a:p>
          <a:p>
            <a:pPr algn="ctr">
              <a:lnSpc>
                <a:spcPts val="2000"/>
              </a:lnSpc>
            </a:pPr>
            <a:r>
              <a:rPr lang="en-US" sz="1600" dirty="0" smtClean="0">
                <a:latin typeface="Arial"/>
                <a:cs typeface="Arial"/>
              </a:rPr>
              <a:t>Arm</a:t>
            </a:r>
            <a:br>
              <a:rPr lang="en-US" sz="1600" dirty="0" smtClean="0">
                <a:latin typeface="Arial"/>
                <a:cs typeface="Arial"/>
              </a:rPr>
            </a:br>
            <a:r>
              <a:rPr lang="en-US" sz="1400" dirty="0" smtClean="0">
                <a:latin typeface="Arial"/>
                <a:cs typeface="Arial"/>
              </a:rPr>
              <a:t>(n = 82)</a:t>
            </a:r>
            <a:endParaRPr lang="en-US" sz="1400" dirty="0">
              <a:latin typeface="Arial"/>
              <a:cs typeface="Arial"/>
            </a:endParaRPr>
          </a:p>
        </p:txBody>
      </p:sp>
      <p:sp>
        <p:nvSpPr>
          <p:cNvPr id="51" name="Rectangle 7"/>
          <p:cNvSpPr>
            <a:spLocks noChangeArrowheads="1"/>
          </p:cNvSpPr>
          <p:nvPr/>
        </p:nvSpPr>
        <p:spPr bwMode="invGray">
          <a:xfrm>
            <a:off x="228600" y="2366433"/>
            <a:ext cx="8628049" cy="908301"/>
          </a:xfrm>
          <a:prstGeom prst="rect">
            <a:avLst/>
          </a:prstGeom>
          <a:noFill/>
          <a:ln w="38100" cap="flat" cmpd="sng" algn="ctr">
            <a:solidFill>
              <a:srgbClr val="000000"/>
            </a:solidFill>
            <a:prstDash val="solid"/>
            <a:miter lim="800000"/>
            <a:headEnd type="none" w="med" len="med"/>
            <a:tailEnd type="none" w="med" len="med"/>
          </a:ln>
          <a:effectLst/>
        </p:spPr>
        <p:txBody>
          <a:bodyPr wrap="none" lIns="91430" tIns="45714" rIns="91430" bIns="45714" anchor="t">
            <a:prstTxWarp prst="textNoShape">
              <a:avLst/>
            </a:prstTxWarp>
          </a:bodyPr>
          <a:lstStyle/>
          <a:p>
            <a:r>
              <a:rPr lang="en-US" sz="1600" dirty="0" smtClean="0">
                <a:solidFill>
                  <a:srgbClr val="000000"/>
                </a:solidFill>
                <a:latin typeface="Arial"/>
                <a:cs typeface="Arial"/>
              </a:rPr>
              <a:t/>
            </a:r>
            <a:br>
              <a:rPr lang="en-US" sz="1600" dirty="0" smtClean="0">
                <a:solidFill>
                  <a:srgbClr val="000000"/>
                </a:solidFill>
                <a:latin typeface="Arial"/>
                <a:cs typeface="Arial"/>
              </a:rPr>
            </a:br>
            <a:r>
              <a:rPr lang="en-US" sz="1600" dirty="0" smtClean="0">
                <a:solidFill>
                  <a:srgbClr val="000000"/>
                </a:solidFill>
                <a:latin typeface="Arial"/>
                <a:cs typeface="Arial"/>
              </a:rPr>
              <a:t/>
            </a:r>
            <a:br>
              <a:rPr lang="en-US" sz="1600" dirty="0" smtClean="0">
                <a:solidFill>
                  <a:srgbClr val="000000"/>
                </a:solidFill>
                <a:latin typeface="Arial"/>
                <a:cs typeface="Arial"/>
              </a:rPr>
            </a:br>
            <a:endParaRPr lang="en-US" sz="1600" dirty="0">
              <a:solidFill>
                <a:srgbClr val="000000"/>
              </a:solidFill>
              <a:latin typeface="Arial"/>
              <a:cs typeface="Arial"/>
            </a:endParaRPr>
          </a:p>
        </p:txBody>
      </p:sp>
      <p:sp>
        <p:nvSpPr>
          <p:cNvPr id="57" name="Rectangle 7"/>
          <p:cNvSpPr>
            <a:spLocks noChangeArrowheads="1"/>
          </p:cNvSpPr>
          <p:nvPr/>
        </p:nvSpPr>
        <p:spPr bwMode="ltGray">
          <a:xfrm>
            <a:off x="1542628" y="3810000"/>
            <a:ext cx="3638972" cy="457197"/>
          </a:xfrm>
          <a:prstGeom prst="rect">
            <a:avLst/>
          </a:prstGeom>
          <a:solidFill>
            <a:schemeClr val="accent1">
              <a:lumMod val="20000"/>
              <a:lumOff val="8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nSpc>
                <a:spcPts val="2000"/>
              </a:lnSpc>
            </a:pPr>
            <a:r>
              <a:rPr lang="en-US" sz="1800" dirty="0" smtClean="0">
                <a:solidFill>
                  <a:srgbClr val="000000"/>
                </a:solidFill>
                <a:latin typeface="Arial"/>
                <a:cs typeface="Arial"/>
              </a:rPr>
              <a:t>Placebo</a:t>
            </a:r>
            <a:endParaRPr lang="en-US" sz="1800" dirty="0">
              <a:solidFill>
                <a:srgbClr val="000000"/>
              </a:solidFill>
              <a:latin typeface="Arial"/>
              <a:cs typeface="Arial"/>
            </a:endParaRPr>
          </a:p>
        </p:txBody>
      </p:sp>
      <p:sp>
        <p:nvSpPr>
          <p:cNvPr id="61" name="Rectangle 7"/>
          <p:cNvSpPr>
            <a:spLocks noChangeArrowheads="1"/>
          </p:cNvSpPr>
          <p:nvPr/>
        </p:nvSpPr>
        <p:spPr bwMode="ltGray">
          <a:xfrm>
            <a:off x="1542628" y="4261104"/>
            <a:ext cx="7314860" cy="457197"/>
          </a:xfrm>
          <a:prstGeom prst="rect">
            <a:avLst/>
          </a:prstGeom>
          <a:solidFill>
            <a:schemeClr val="accent1">
              <a:lumMod val="40000"/>
              <a:lumOff val="60000"/>
            </a:schemeClr>
          </a:solidFill>
          <a:ln w="1270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r>
              <a:rPr lang="en-US" sz="1800" dirty="0">
                <a:solidFill>
                  <a:srgbClr val="000000"/>
                </a:solidFill>
                <a:latin typeface="Arial"/>
                <a:cs typeface="Arial"/>
              </a:rPr>
              <a:t>PEG + RBV</a:t>
            </a:r>
          </a:p>
        </p:txBody>
      </p:sp>
      <p:sp>
        <p:nvSpPr>
          <p:cNvPr id="65" name="Rectangle 64"/>
          <p:cNvSpPr/>
          <p:nvPr/>
        </p:nvSpPr>
        <p:spPr bwMode="ltGray">
          <a:xfrm>
            <a:off x="228600" y="3805767"/>
            <a:ext cx="1321644" cy="914400"/>
          </a:xfrm>
          <a:prstGeom prst="rect">
            <a:avLst/>
          </a:prstGeom>
          <a:solidFill>
            <a:schemeClr val="tx1">
              <a:alpha val="80000"/>
            </a:schemeClr>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ts val="2000"/>
              </a:lnSpc>
            </a:pPr>
            <a:r>
              <a:rPr lang="en-US" sz="1600" dirty="0" smtClean="0">
                <a:latin typeface="Arial"/>
                <a:cs typeface="Arial"/>
              </a:rPr>
              <a:t>Placebo</a:t>
            </a:r>
          </a:p>
          <a:p>
            <a:pPr algn="ctr">
              <a:lnSpc>
                <a:spcPts val="2000"/>
              </a:lnSpc>
            </a:pPr>
            <a:r>
              <a:rPr lang="en-US" sz="1600" dirty="0" smtClean="0">
                <a:latin typeface="Arial"/>
                <a:cs typeface="Arial"/>
              </a:rPr>
              <a:t>Arm</a:t>
            </a:r>
          </a:p>
          <a:p>
            <a:pPr algn="ctr">
              <a:lnSpc>
                <a:spcPts val="2000"/>
              </a:lnSpc>
            </a:pPr>
            <a:r>
              <a:rPr lang="en-US" sz="1400" dirty="0" smtClean="0">
                <a:cs typeface="Arial"/>
              </a:rPr>
              <a:t>(</a:t>
            </a:r>
            <a:r>
              <a:rPr lang="en-US" sz="1400" dirty="0">
                <a:cs typeface="Arial"/>
              </a:rPr>
              <a:t>n = </a:t>
            </a:r>
            <a:r>
              <a:rPr lang="en-US" sz="1400" dirty="0" smtClean="0">
                <a:cs typeface="Arial"/>
              </a:rPr>
              <a:t>42)</a:t>
            </a:r>
            <a:endParaRPr lang="en-US" sz="1400" dirty="0">
              <a:cs typeface="Arial"/>
            </a:endParaRPr>
          </a:p>
        </p:txBody>
      </p:sp>
      <p:sp>
        <p:nvSpPr>
          <p:cNvPr id="67" name="Rectangle 7"/>
          <p:cNvSpPr>
            <a:spLocks noChangeArrowheads="1"/>
          </p:cNvSpPr>
          <p:nvPr/>
        </p:nvSpPr>
        <p:spPr bwMode="invGray">
          <a:xfrm>
            <a:off x="228601" y="3810000"/>
            <a:ext cx="8628048" cy="908301"/>
          </a:xfrm>
          <a:prstGeom prst="rect">
            <a:avLst/>
          </a:prstGeom>
          <a:noFill/>
          <a:ln w="38100" cap="flat" cmpd="sng" algn="ctr">
            <a:solidFill>
              <a:srgbClr val="000000"/>
            </a:solidFill>
            <a:prstDash val="solid"/>
            <a:miter lim="800000"/>
            <a:headEnd type="none" w="med" len="med"/>
            <a:tailEnd type="none" w="med" len="med"/>
          </a:ln>
          <a:effectLst/>
        </p:spPr>
        <p:txBody>
          <a:bodyPr wrap="none" lIns="91430" tIns="45714" rIns="91430" bIns="45714" anchor="t">
            <a:prstTxWarp prst="textNoShape">
              <a:avLst/>
            </a:prstTxWarp>
          </a:bodyPr>
          <a:lstStyle/>
          <a:p>
            <a:r>
              <a:rPr lang="en-US" sz="1600" dirty="0" smtClean="0">
                <a:solidFill>
                  <a:srgbClr val="000000"/>
                </a:solidFill>
                <a:latin typeface="Arial"/>
                <a:cs typeface="Arial"/>
              </a:rPr>
              <a:t/>
            </a:r>
            <a:br>
              <a:rPr lang="en-US" sz="1600" dirty="0" smtClean="0">
                <a:solidFill>
                  <a:srgbClr val="000000"/>
                </a:solidFill>
                <a:latin typeface="Arial"/>
                <a:cs typeface="Arial"/>
              </a:rPr>
            </a:br>
            <a:r>
              <a:rPr lang="en-US" sz="1600" dirty="0" smtClean="0">
                <a:solidFill>
                  <a:srgbClr val="000000"/>
                </a:solidFill>
                <a:latin typeface="Arial"/>
                <a:cs typeface="Arial"/>
              </a:rPr>
              <a:t/>
            </a:r>
            <a:br>
              <a:rPr lang="en-US" sz="1600" dirty="0" smtClean="0">
                <a:solidFill>
                  <a:srgbClr val="000000"/>
                </a:solidFill>
                <a:latin typeface="Arial"/>
                <a:cs typeface="Arial"/>
              </a:rPr>
            </a:br>
            <a:endParaRPr lang="en-US" sz="1600" dirty="0">
              <a:solidFill>
                <a:srgbClr val="000000"/>
              </a:solidFill>
              <a:latin typeface="Arial"/>
              <a:cs typeface="Arial"/>
            </a:endParaRPr>
          </a:p>
        </p:txBody>
      </p:sp>
      <p:sp>
        <p:nvSpPr>
          <p:cNvPr id="25" name="Rectangle 25"/>
          <p:cNvSpPr>
            <a:spLocks noChangeArrowheads="1"/>
          </p:cNvSpPr>
          <p:nvPr/>
        </p:nvSpPr>
        <p:spPr bwMode="auto">
          <a:xfrm>
            <a:off x="0" y="5334000"/>
            <a:ext cx="9153144" cy="685786"/>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400" dirty="0" err="1" smtClean="0">
                <a:solidFill>
                  <a:srgbClr val="000000"/>
                </a:solidFill>
                <a:latin typeface="Arial" pitchFamily="22" charset="0"/>
              </a:rPr>
              <a:t>eRVR</a:t>
            </a:r>
            <a:r>
              <a:rPr lang="en-US" sz="1400" dirty="0" smtClean="0">
                <a:solidFill>
                  <a:srgbClr val="000000"/>
                </a:solidFill>
                <a:latin typeface="Arial" pitchFamily="22" charset="0"/>
              </a:rPr>
              <a:t> = HCV RNA &lt; 25 IU/mL at weeks 4 and 12</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a:solidFill>
                  <a:srgbClr val="000000"/>
                </a:solidFill>
                <a:latin typeface="Arial" pitchFamily="22" charset="0"/>
              </a:rPr>
              <a:t>PEG = </a:t>
            </a:r>
            <a:r>
              <a:rPr lang="en-US" sz="1400" dirty="0" smtClean="0">
                <a:solidFill>
                  <a:srgbClr val="000000"/>
                </a:solidFill>
                <a:latin typeface="Arial" pitchFamily="22" charset="0"/>
              </a:rPr>
              <a:t>peginterferon; RBV = ribavirin </a:t>
            </a:r>
            <a:endParaRPr lang="en-US" sz="1400" dirty="0">
              <a:solidFill>
                <a:srgbClr val="000000"/>
              </a:solidFill>
              <a:latin typeface="Arial" pitchFamily="22" charset="0"/>
            </a:endParaRPr>
          </a:p>
        </p:txBody>
      </p:sp>
      <p:sp>
        <p:nvSpPr>
          <p:cNvPr id="22" name="Rectangle 21"/>
          <p:cNvSpPr/>
          <p:nvPr/>
        </p:nvSpPr>
        <p:spPr>
          <a:xfrm>
            <a:off x="-6113" y="15331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3" name="Rectangle 22"/>
          <p:cNvSpPr/>
          <p:nvPr/>
        </p:nvSpPr>
        <p:spPr>
          <a:xfrm>
            <a:off x="381000" y="1515522"/>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26" name="Rectangle 25"/>
          <p:cNvSpPr/>
          <p:nvPr/>
        </p:nvSpPr>
        <p:spPr>
          <a:xfrm>
            <a:off x="1317367" y="14478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27" name="Straight Connector 26"/>
          <p:cNvCxnSpPr/>
          <p:nvPr/>
        </p:nvCxnSpPr>
        <p:spPr>
          <a:xfrm flipV="1">
            <a:off x="-6113" y="19354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588628" y="18562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815912" y="18562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522208" y="14478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48</a:t>
            </a:r>
            <a:endParaRPr lang="en-US" sz="1400" dirty="0">
              <a:solidFill>
                <a:srgbClr val="000000"/>
              </a:solidFill>
              <a:latin typeface="Arial"/>
              <a:cs typeface="Arial"/>
            </a:endParaRPr>
          </a:p>
        </p:txBody>
      </p:sp>
      <p:sp>
        <p:nvSpPr>
          <p:cNvPr id="35" name="Rectangle 34"/>
          <p:cNvSpPr/>
          <p:nvPr/>
        </p:nvSpPr>
        <p:spPr>
          <a:xfrm>
            <a:off x="4941241" y="14478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37" name="Straight Connector 36"/>
          <p:cNvCxnSpPr/>
          <p:nvPr/>
        </p:nvCxnSpPr>
        <p:spPr>
          <a:xfrm flipV="1">
            <a:off x="5223263" y="18562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1922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a:t>
            </a:r>
            <a:r>
              <a:rPr lang="en-US" dirty="0" err="1"/>
              <a:t>Hezode</a:t>
            </a:r>
            <a:r>
              <a:rPr lang="en-US" dirty="0"/>
              <a:t> C, et. al. ID Week. October 8-12, 2014; Abstract 819.</a:t>
            </a:r>
            <a:endParaRPr lang="en-US" dirty="0">
              <a:latin typeface="Arial" pitchFamily="22" charset="0"/>
            </a:endParaRPr>
          </a:p>
        </p:txBody>
      </p:sp>
      <p:sp>
        <p:nvSpPr>
          <p:cNvPr id="2" name="Title 1"/>
          <p:cNvSpPr>
            <a:spLocks noGrp="1"/>
          </p:cNvSpPr>
          <p:nvPr>
            <p:ph type="title"/>
          </p:nvPr>
        </p:nvSpPr>
        <p:spPr/>
        <p:txBody>
          <a:bodyPr>
            <a:noAutofit/>
          </a:bodyPr>
          <a:lstStyle/>
          <a:p>
            <a:r>
              <a:rPr lang="en-US" sz="2400" dirty="0" err="1">
                <a:solidFill>
                  <a:schemeClr val="accent5">
                    <a:lumMod val="20000"/>
                    <a:lumOff val="80000"/>
                  </a:schemeClr>
                </a:solidFill>
                <a:ea typeface="ＭＳ Ｐゴシック" pitchFamily="22" charset="-128"/>
                <a:cs typeface="ＭＳ Ｐゴシック" pitchFamily="22" charset="-128"/>
              </a:rPr>
              <a:t>Daclatasvir</a:t>
            </a:r>
            <a:r>
              <a:rPr lang="en-US" sz="2400" dirty="0">
                <a:solidFill>
                  <a:schemeClr val="accent5">
                    <a:lumMod val="20000"/>
                    <a:lumOff val="80000"/>
                  </a:schemeClr>
                </a:solidFill>
                <a:ea typeface="ＭＳ Ｐゴシック" pitchFamily="22" charset="-128"/>
                <a:cs typeface="ＭＳ Ｐゴシック" pitchFamily="22" charset="-128"/>
              </a:rPr>
              <a:t> + </a:t>
            </a:r>
            <a:r>
              <a:rPr lang="en-US" sz="2400" dirty="0" err="1">
                <a:solidFill>
                  <a:schemeClr val="accent5">
                    <a:lumMod val="20000"/>
                    <a:lumOff val="80000"/>
                  </a:schemeClr>
                </a:solidFill>
                <a:ea typeface="ＭＳ Ｐゴシック" pitchFamily="22" charset="-128"/>
                <a:cs typeface="ＭＳ Ｐゴシック" pitchFamily="22" charset="-128"/>
              </a:rPr>
              <a:t>Peginterferon</a:t>
            </a:r>
            <a:r>
              <a:rPr lang="en-US" sz="2400" dirty="0">
                <a:solidFill>
                  <a:schemeClr val="accent5">
                    <a:lumMod val="20000"/>
                    <a:lumOff val="80000"/>
                  </a:schemeClr>
                </a:solidFill>
                <a:ea typeface="ＭＳ Ｐゴシック" pitchFamily="22" charset="-128"/>
                <a:cs typeface="ＭＳ Ｐゴシック" pitchFamily="22" charset="-128"/>
              </a:rPr>
              <a:t>/RBV for HCV GT 4</a:t>
            </a:r>
            <a:br>
              <a:rPr lang="en-US" sz="2400" dirty="0">
                <a:solidFill>
                  <a:schemeClr val="accent5">
                    <a:lumMod val="20000"/>
                    <a:lumOff val="80000"/>
                  </a:schemeClr>
                </a:solidFill>
                <a:ea typeface="ＭＳ Ｐゴシック" pitchFamily="22" charset="-128"/>
                <a:cs typeface="ＭＳ Ｐゴシック" pitchFamily="22" charset="-128"/>
              </a:rPr>
            </a:br>
            <a:r>
              <a:rPr lang="en-US" sz="2400" dirty="0">
                <a:ea typeface="ＭＳ Ｐゴシック" pitchFamily="22" charset="-128"/>
                <a:cs typeface="ＭＳ Ｐゴシック" pitchFamily="22" charset="-128"/>
              </a:rPr>
              <a:t>COMMAND-4</a:t>
            </a:r>
            <a:r>
              <a:rPr lang="en-US" sz="2400" dirty="0" smtClean="0"/>
              <a:t> Trial: Patient Characteristics</a:t>
            </a:r>
            <a:endParaRPr lang="en-US" sz="2400" dirty="0"/>
          </a:p>
        </p:txBody>
      </p:sp>
      <p:graphicFrame>
        <p:nvGraphicFramePr>
          <p:cNvPr id="6" name="Content Placeholder 6"/>
          <p:cNvGraphicFramePr>
            <a:graphicFrameLocks/>
          </p:cNvGraphicFramePr>
          <p:nvPr>
            <p:extLst>
              <p:ext uri="{D42A27DB-BD31-4B8C-83A1-F6EECF244321}">
                <p14:modId xmlns:p14="http://schemas.microsoft.com/office/powerpoint/2010/main" val="1649316152"/>
              </p:ext>
            </p:extLst>
          </p:nvPr>
        </p:nvGraphicFramePr>
        <p:xfrm>
          <a:off x="314325" y="1493520"/>
          <a:ext cx="8515351" cy="4450080"/>
        </p:xfrm>
        <a:graphic>
          <a:graphicData uri="http://schemas.openxmlformats.org/drawingml/2006/table">
            <a:tbl>
              <a:tblPr firstRow="1" bandRow="1">
                <a:tableStyleId>{5C22544A-7EE6-4342-B048-85BDC9FD1C3A}</a:tableStyleId>
              </a:tblPr>
              <a:tblGrid>
                <a:gridCol w="2733675"/>
                <a:gridCol w="2890838"/>
                <a:gridCol w="2890838"/>
              </a:tblGrid>
              <a:tr h="609600">
                <a:tc>
                  <a:txBody>
                    <a:bodyPr/>
                    <a:lstStyle/>
                    <a:p>
                      <a:r>
                        <a:rPr lang="en-US" sz="1500" dirty="0" smtClean="0"/>
                        <a:t>Characteristic</a:t>
                      </a:r>
                      <a:endParaRPr lang="en-US" sz="1500" dirty="0"/>
                    </a:p>
                  </a:txBody>
                  <a:tcPr>
                    <a:solidFill>
                      <a:schemeClr val="tx1">
                        <a:lumMod val="75000"/>
                        <a:lumOff val="25000"/>
                      </a:schemeClr>
                    </a:solidFill>
                  </a:tcPr>
                </a:tc>
                <a:tc>
                  <a:txBody>
                    <a:bodyPr/>
                    <a:lstStyle/>
                    <a:p>
                      <a:pPr algn="ctr"/>
                      <a:r>
                        <a:rPr lang="en-US" sz="1500" dirty="0" smtClean="0"/>
                        <a:t>DCV + Peg/RBV</a:t>
                      </a:r>
                      <a:endParaRPr lang="en-US" sz="1500" baseline="0" dirty="0" smtClean="0"/>
                    </a:p>
                    <a:p>
                      <a:pPr algn="ctr"/>
                      <a:r>
                        <a:rPr lang="en-US" sz="1500" b="0" dirty="0" smtClean="0"/>
                        <a:t>(n=82)</a:t>
                      </a:r>
                      <a:endParaRPr lang="en-US" sz="1500" dirty="0"/>
                    </a:p>
                  </a:txBody>
                  <a:tcPr>
                    <a:solidFill>
                      <a:srgbClr val="064A6B"/>
                    </a:solidFill>
                  </a:tcPr>
                </a:tc>
                <a:tc>
                  <a:txBody>
                    <a:bodyPr/>
                    <a:lstStyle/>
                    <a:p>
                      <a:pPr algn="ctr"/>
                      <a:r>
                        <a:rPr lang="en-US" sz="1500" baseline="0" dirty="0" smtClean="0"/>
                        <a:t>Placebo + Peg/RBV</a:t>
                      </a:r>
                    </a:p>
                    <a:p>
                      <a:pPr algn="ctr"/>
                      <a:r>
                        <a:rPr lang="en-US" sz="1500" b="0" dirty="0" smtClean="0"/>
                        <a:t>(n=42)</a:t>
                      </a:r>
                      <a:endParaRPr lang="en-US" sz="1500" dirty="0"/>
                    </a:p>
                  </a:txBody>
                  <a:tcPr>
                    <a:solidFill>
                      <a:srgbClr val="064A6B"/>
                    </a:solidFill>
                  </a:tcPr>
                </a:tc>
              </a:tr>
              <a:tr h="370840">
                <a:tc>
                  <a:txBody>
                    <a:bodyPr/>
                    <a:lstStyle/>
                    <a:p>
                      <a:r>
                        <a:rPr lang="en-US" sz="1500" dirty="0" smtClean="0"/>
                        <a:t>Male</a:t>
                      </a:r>
                      <a:endParaRPr lang="en-US" sz="1500" dirty="0"/>
                    </a:p>
                  </a:txBody>
                  <a:tcPr anchor="ctr"/>
                </a:tc>
                <a:tc>
                  <a:txBody>
                    <a:bodyPr/>
                    <a:lstStyle/>
                    <a:p>
                      <a:pPr algn="ctr">
                        <a:lnSpc>
                          <a:spcPts val="2400"/>
                        </a:lnSpc>
                      </a:pPr>
                      <a:r>
                        <a:rPr lang="en-US" sz="1500" dirty="0" smtClean="0"/>
                        <a:t>61 (74%)</a:t>
                      </a:r>
                      <a:endParaRPr lang="en-US" sz="1500" dirty="0"/>
                    </a:p>
                  </a:txBody>
                  <a:tcPr anchor="ctr"/>
                </a:tc>
                <a:tc>
                  <a:txBody>
                    <a:bodyPr/>
                    <a:lstStyle/>
                    <a:p>
                      <a:pPr algn="ctr">
                        <a:lnSpc>
                          <a:spcPts val="2400"/>
                        </a:lnSpc>
                      </a:pPr>
                      <a:r>
                        <a:rPr lang="en-US" sz="1500" dirty="0" smtClean="0"/>
                        <a:t>29 (69%)</a:t>
                      </a:r>
                      <a:endParaRPr lang="en-US" sz="1500" dirty="0"/>
                    </a:p>
                  </a:txBody>
                  <a:tcPr anchor="ctr"/>
                </a:tc>
              </a:tr>
              <a:tr h="370840">
                <a:tc>
                  <a:txBody>
                    <a:bodyPr/>
                    <a:lstStyle/>
                    <a:p>
                      <a:r>
                        <a:rPr lang="en-US" sz="1500" dirty="0" smtClean="0"/>
                        <a:t>Median age, years</a:t>
                      </a:r>
                      <a:endParaRPr lang="en-US" sz="1500" dirty="0"/>
                    </a:p>
                  </a:txBody>
                  <a:tcPr anchor="ctr"/>
                </a:tc>
                <a:tc>
                  <a:txBody>
                    <a:bodyPr/>
                    <a:lstStyle/>
                    <a:p>
                      <a:pPr algn="ctr">
                        <a:lnSpc>
                          <a:spcPts val="2400"/>
                        </a:lnSpc>
                      </a:pPr>
                      <a:r>
                        <a:rPr lang="en-US" sz="1500" dirty="0" smtClean="0"/>
                        <a:t>49</a:t>
                      </a:r>
                      <a:r>
                        <a:rPr lang="en-US" sz="1500" baseline="0" dirty="0" smtClean="0"/>
                        <a:t> (20-71)</a:t>
                      </a:r>
                      <a:endParaRPr lang="en-US" sz="1500" dirty="0"/>
                    </a:p>
                  </a:txBody>
                  <a:tcPr anchor="ctr"/>
                </a:tc>
                <a:tc>
                  <a:txBody>
                    <a:bodyPr/>
                    <a:lstStyle/>
                    <a:p>
                      <a:pPr algn="ctr">
                        <a:lnSpc>
                          <a:spcPts val="2400"/>
                        </a:lnSpc>
                      </a:pPr>
                      <a:r>
                        <a:rPr lang="en-US" sz="1500" dirty="0" smtClean="0"/>
                        <a:t>50</a:t>
                      </a:r>
                      <a:r>
                        <a:rPr lang="en-US" sz="1500" baseline="0" dirty="0" smtClean="0"/>
                        <a:t> (32-61)</a:t>
                      </a:r>
                      <a:endParaRPr lang="en-US" sz="1500" dirty="0"/>
                    </a:p>
                  </a:txBody>
                  <a:tcPr anchor="ctr"/>
                </a:tc>
              </a:tr>
              <a:tr h="370840">
                <a:tc>
                  <a:txBody>
                    <a:bodyPr/>
                    <a:lstStyle/>
                    <a:p>
                      <a:r>
                        <a:rPr lang="en-US" sz="1500" dirty="0" smtClean="0"/>
                        <a:t>Race</a:t>
                      </a:r>
                    </a:p>
                    <a:p>
                      <a:pPr marL="228600" indent="0"/>
                      <a:r>
                        <a:rPr lang="en-US" sz="1500" dirty="0" smtClean="0"/>
                        <a:t>White</a:t>
                      </a:r>
                    </a:p>
                    <a:p>
                      <a:pPr marL="228600" indent="0"/>
                      <a:r>
                        <a:rPr lang="en-US" sz="1500" dirty="0" smtClean="0"/>
                        <a:t>Black</a:t>
                      </a:r>
                    </a:p>
                    <a:p>
                      <a:pPr marL="228600" indent="0"/>
                      <a:r>
                        <a:rPr lang="en-US" sz="1500" dirty="0" smtClean="0"/>
                        <a:t>Other</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60 </a:t>
                      </a:r>
                      <a:r>
                        <a:rPr lang="en-US" sz="1500" baseline="0" dirty="0" smtClean="0"/>
                        <a:t>(73%</a:t>
                      </a:r>
                      <a:r>
                        <a:rPr lang="en-US" sz="1500" dirty="0" smtClean="0"/>
                        <a:t>)</a:t>
                      </a:r>
                    </a:p>
                    <a:p>
                      <a:pPr algn="ctr">
                        <a:lnSpc>
                          <a:spcPct val="100000"/>
                        </a:lnSpc>
                      </a:pPr>
                      <a:r>
                        <a:rPr lang="en-US" sz="1500" dirty="0" smtClean="0"/>
                        <a:t>18 (22%)</a:t>
                      </a:r>
                    </a:p>
                    <a:p>
                      <a:pPr algn="ctr">
                        <a:lnSpc>
                          <a:spcPct val="100000"/>
                        </a:lnSpc>
                      </a:pPr>
                      <a:r>
                        <a:rPr lang="en-US" sz="1500" dirty="0" smtClean="0"/>
                        <a:t>4 (5%)</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36 (86%)</a:t>
                      </a:r>
                    </a:p>
                    <a:p>
                      <a:pPr algn="ctr">
                        <a:lnSpc>
                          <a:spcPct val="100000"/>
                        </a:lnSpc>
                      </a:pPr>
                      <a:r>
                        <a:rPr lang="en-US" sz="1500" dirty="0" smtClean="0"/>
                        <a:t>5 (12%)</a:t>
                      </a:r>
                    </a:p>
                    <a:p>
                      <a:pPr algn="ctr">
                        <a:lnSpc>
                          <a:spcPct val="100000"/>
                        </a:lnSpc>
                      </a:pPr>
                      <a:r>
                        <a:rPr lang="en-US" sz="1500" dirty="0" smtClean="0"/>
                        <a:t>1 (2%)</a:t>
                      </a:r>
                      <a:endParaRPr lang="en-US" sz="1500" dirty="0"/>
                    </a:p>
                  </a:txBody>
                  <a:tcPr anchor="ctr"/>
                </a:tc>
              </a:tr>
              <a:tr h="370840">
                <a:tc>
                  <a:txBody>
                    <a:bodyPr/>
                    <a:lstStyle/>
                    <a:p>
                      <a:r>
                        <a:rPr lang="en-US" sz="1500" dirty="0" smtClean="0"/>
                        <a:t>HCV genotype</a:t>
                      </a:r>
                    </a:p>
                    <a:p>
                      <a:r>
                        <a:rPr lang="en-US" sz="1500" baseline="0" dirty="0" smtClean="0"/>
                        <a:t>    4 unspecified</a:t>
                      </a:r>
                    </a:p>
                    <a:p>
                      <a:r>
                        <a:rPr lang="en-US" sz="1500" baseline="0" dirty="0" smtClean="0"/>
                        <a:t>    4a, 4c, or 4d</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26 (32%)</a:t>
                      </a:r>
                    </a:p>
                    <a:p>
                      <a:pPr algn="ctr">
                        <a:lnSpc>
                          <a:spcPct val="100000"/>
                        </a:lnSpc>
                      </a:pPr>
                      <a:r>
                        <a:rPr lang="en-US" sz="1500" dirty="0" smtClean="0"/>
                        <a:t>46 (56%)</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16</a:t>
                      </a:r>
                      <a:r>
                        <a:rPr lang="en-US" sz="1500" baseline="0" dirty="0" smtClean="0"/>
                        <a:t> (38%)</a:t>
                      </a:r>
                    </a:p>
                    <a:p>
                      <a:pPr algn="ctr">
                        <a:lnSpc>
                          <a:spcPct val="100000"/>
                        </a:lnSpc>
                      </a:pPr>
                      <a:r>
                        <a:rPr lang="en-US" sz="1500" baseline="0" dirty="0" smtClean="0"/>
                        <a:t>24 (57%)</a:t>
                      </a:r>
                      <a:endParaRPr lang="en-US" sz="1500" dirty="0"/>
                    </a:p>
                  </a:txBody>
                  <a:tcPr anchor="ctr"/>
                </a:tc>
              </a:tr>
              <a:tr h="370840">
                <a:tc>
                  <a:txBody>
                    <a:bodyPr/>
                    <a:lstStyle/>
                    <a:p>
                      <a:r>
                        <a:rPr lang="en-US" sz="1500" dirty="0" smtClean="0"/>
                        <a:t>HCV RNA ≥800,000</a:t>
                      </a:r>
                      <a:r>
                        <a:rPr lang="en-US" sz="1500" baseline="0" dirty="0" smtClean="0"/>
                        <a:t> IU/ml</a:t>
                      </a:r>
                      <a:endParaRPr lang="en-US" sz="1500" dirty="0"/>
                    </a:p>
                  </a:txBody>
                  <a:tcPr anchor="ctr"/>
                </a:tc>
                <a:tc>
                  <a:txBody>
                    <a:bodyPr/>
                    <a:lstStyle/>
                    <a:p>
                      <a:pPr algn="ctr">
                        <a:lnSpc>
                          <a:spcPts val="2400"/>
                        </a:lnSpc>
                      </a:pPr>
                      <a:r>
                        <a:rPr lang="en-US" sz="1500" dirty="0" smtClean="0"/>
                        <a:t>39 (48%)</a:t>
                      </a:r>
                      <a:endParaRPr lang="en-US" sz="1500" dirty="0"/>
                    </a:p>
                  </a:txBody>
                  <a:tcPr anchor="ctr"/>
                </a:tc>
                <a:tc>
                  <a:txBody>
                    <a:bodyPr/>
                    <a:lstStyle/>
                    <a:p>
                      <a:pPr algn="ctr">
                        <a:lnSpc>
                          <a:spcPts val="2400"/>
                        </a:lnSpc>
                      </a:pPr>
                      <a:r>
                        <a:rPr lang="en-US" sz="1500" dirty="0" smtClean="0"/>
                        <a:t>16 (38%)</a:t>
                      </a:r>
                      <a:endParaRPr lang="en-US" sz="1500" dirty="0"/>
                    </a:p>
                  </a:txBody>
                  <a:tcPr anchor="ctr"/>
                </a:tc>
              </a:tr>
              <a:tr h="370840">
                <a:tc>
                  <a:txBody>
                    <a:bodyPr/>
                    <a:lstStyle/>
                    <a:p>
                      <a:r>
                        <a:rPr lang="en-US" sz="1500" dirty="0" smtClean="0"/>
                        <a:t>Cirrhosis</a:t>
                      </a:r>
                      <a:endParaRPr lang="en-US" sz="1500" dirty="0"/>
                    </a:p>
                  </a:txBody>
                  <a:tcPr anchor="ctr"/>
                </a:tc>
                <a:tc>
                  <a:txBody>
                    <a:bodyPr/>
                    <a:lstStyle/>
                    <a:p>
                      <a:pPr marL="0" indent="0" algn="ctr">
                        <a:lnSpc>
                          <a:spcPts val="2400"/>
                        </a:lnSpc>
                      </a:pPr>
                      <a:r>
                        <a:rPr lang="en-US" sz="1500" dirty="0" smtClean="0"/>
                        <a:t>9 (11%)</a:t>
                      </a:r>
                      <a:endParaRPr lang="en-US" sz="1500" dirty="0"/>
                    </a:p>
                  </a:txBody>
                  <a:tcPr anchor="ctr"/>
                </a:tc>
                <a:tc>
                  <a:txBody>
                    <a:bodyPr/>
                    <a:lstStyle/>
                    <a:p>
                      <a:pPr algn="ctr">
                        <a:lnSpc>
                          <a:spcPts val="2400"/>
                        </a:lnSpc>
                      </a:pPr>
                      <a:r>
                        <a:rPr lang="en-US" sz="1500" dirty="0" smtClean="0"/>
                        <a:t>4 (9.5%)</a:t>
                      </a:r>
                      <a:endParaRPr lang="en-US" sz="1500" dirty="0"/>
                    </a:p>
                  </a:txBody>
                  <a:tcPr anchor="ctr"/>
                </a:tc>
              </a:tr>
              <a:tr h="472440">
                <a:tc>
                  <a:txBody>
                    <a:bodyPr/>
                    <a:lstStyle/>
                    <a:p>
                      <a:r>
                        <a:rPr lang="en-US" sz="1500" i="1" dirty="0" smtClean="0"/>
                        <a:t>IL28B</a:t>
                      </a:r>
                      <a:r>
                        <a:rPr lang="en-US" sz="1500" i="0" baseline="0" dirty="0" smtClean="0"/>
                        <a:t> non-CC genotype</a:t>
                      </a:r>
                      <a:endParaRPr lang="en-US" sz="1500" i="1" dirty="0"/>
                    </a:p>
                  </a:txBody>
                  <a:tcPr anchor="ctr"/>
                </a:tc>
                <a:tc>
                  <a:txBody>
                    <a:bodyPr/>
                    <a:lstStyle/>
                    <a:p>
                      <a:pPr marL="0" indent="0" algn="ctr">
                        <a:lnSpc>
                          <a:spcPts val="2400"/>
                        </a:lnSpc>
                      </a:pPr>
                      <a:r>
                        <a:rPr lang="en-US" sz="1500" dirty="0" smtClean="0"/>
                        <a:t>60 (73%)</a:t>
                      </a:r>
                      <a:endParaRPr lang="en-US" sz="1500" dirty="0"/>
                    </a:p>
                  </a:txBody>
                  <a:tcPr anchor="ctr"/>
                </a:tc>
                <a:tc>
                  <a:txBody>
                    <a:bodyPr/>
                    <a:lstStyle/>
                    <a:p>
                      <a:pPr algn="ctr">
                        <a:lnSpc>
                          <a:spcPts val="2400"/>
                        </a:lnSpc>
                      </a:pPr>
                      <a:r>
                        <a:rPr lang="en-US" sz="1500" dirty="0" smtClean="0"/>
                        <a:t>33 (79%)</a:t>
                      </a:r>
                      <a:endParaRPr lang="en-US" sz="1500" dirty="0"/>
                    </a:p>
                  </a:txBody>
                  <a:tcPr anchor="ctr"/>
                </a:tc>
              </a:tr>
            </a:tbl>
          </a:graphicData>
        </a:graphic>
      </p:graphicFrame>
    </p:spTree>
    <p:extLst>
      <p:ext uri="{BB962C8B-B14F-4D97-AF65-F5344CB8AC3E}">
        <p14:creationId xmlns:p14="http://schemas.microsoft.com/office/powerpoint/2010/main" val="6958079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ea typeface="ＭＳ Ｐゴシック" pitchFamily="22" charset="-128"/>
                <a:cs typeface="ＭＳ Ｐゴシック" pitchFamily="22" charset="-128"/>
              </a:rPr>
              <a:t>Daclatasvir</a:t>
            </a:r>
            <a:r>
              <a:rPr lang="en-US" sz="2400" dirty="0">
                <a:solidFill>
                  <a:schemeClr val="accent5">
                    <a:lumMod val="20000"/>
                    <a:lumOff val="80000"/>
                  </a:schemeClr>
                </a:solidFill>
                <a:ea typeface="ＭＳ Ｐゴシック" pitchFamily="22" charset="-128"/>
                <a:cs typeface="ＭＳ Ｐゴシック" pitchFamily="22" charset="-128"/>
              </a:rPr>
              <a:t> + </a:t>
            </a:r>
            <a:r>
              <a:rPr lang="en-US" sz="2400" dirty="0" err="1">
                <a:solidFill>
                  <a:schemeClr val="accent5">
                    <a:lumMod val="20000"/>
                    <a:lumOff val="80000"/>
                  </a:schemeClr>
                </a:solidFill>
                <a:ea typeface="ＭＳ Ｐゴシック" pitchFamily="22" charset="-128"/>
                <a:cs typeface="ＭＳ Ｐゴシック" pitchFamily="22" charset="-128"/>
              </a:rPr>
              <a:t>Peginterferon</a:t>
            </a:r>
            <a:r>
              <a:rPr lang="en-US" sz="2400" dirty="0">
                <a:solidFill>
                  <a:schemeClr val="accent5">
                    <a:lumMod val="20000"/>
                    <a:lumOff val="80000"/>
                  </a:schemeClr>
                </a:solidFill>
                <a:ea typeface="ＭＳ Ｐゴシック" pitchFamily="22" charset="-128"/>
                <a:cs typeface="ＭＳ Ｐゴシック" pitchFamily="22" charset="-128"/>
              </a:rPr>
              <a:t>/RBV for HCV GT 4</a:t>
            </a:r>
            <a:br>
              <a:rPr lang="en-US" sz="2400" dirty="0">
                <a:solidFill>
                  <a:schemeClr val="accent5">
                    <a:lumMod val="20000"/>
                    <a:lumOff val="80000"/>
                  </a:schemeClr>
                </a:solidFill>
                <a:ea typeface="ＭＳ Ｐゴシック" pitchFamily="22" charset="-128"/>
                <a:cs typeface="ＭＳ Ｐゴシック" pitchFamily="22" charset="-128"/>
              </a:rPr>
            </a:br>
            <a:r>
              <a:rPr lang="en-US" sz="2400" dirty="0">
                <a:ea typeface="ＭＳ Ｐゴシック" pitchFamily="22" charset="-128"/>
                <a:cs typeface="ＭＳ Ｐゴシック" pitchFamily="22" charset="-128"/>
              </a:rPr>
              <a:t>COMMAND-4</a:t>
            </a:r>
            <a:r>
              <a:rPr lang="en-US" sz="2400" dirty="0" smtClean="0"/>
              <a:t> </a:t>
            </a:r>
            <a:r>
              <a:rPr lang="en-US" sz="2400" dirty="0"/>
              <a:t>Trial: Results</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COMMAND-4: SVR12 by Analysis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Hezode</a:t>
            </a:r>
            <a:r>
              <a:rPr lang="en-US" dirty="0"/>
              <a:t> C, et. al. ID Week. October 8-12, 2014; Abstract 819.</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2010355141"/>
              </p:ext>
            </p:extLst>
          </p:nvPr>
        </p:nvGraphicFramePr>
        <p:xfrm>
          <a:off x="457200" y="1782200"/>
          <a:ext cx="8229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216333" y="490639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60/82</a:t>
            </a:r>
          </a:p>
        </p:txBody>
      </p:sp>
      <p:sp>
        <p:nvSpPr>
          <p:cNvPr id="11" name="Rectangle 10"/>
          <p:cNvSpPr/>
          <p:nvPr/>
        </p:nvSpPr>
        <p:spPr>
          <a:xfrm>
            <a:off x="5867400" y="490639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67/82</a:t>
            </a:r>
            <a:endParaRPr lang="en-US" sz="1400" dirty="0">
              <a:solidFill>
                <a:schemeClr val="bg1"/>
              </a:solidFill>
            </a:endParaRPr>
          </a:p>
        </p:txBody>
      </p:sp>
      <p:sp>
        <p:nvSpPr>
          <p:cNvPr id="12" name="Rectangle 11"/>
          <p:cNvSpPr/>
          <p:nvPr/>
        </p:nvSpPr>
        <p:spPr>
          <a:xfrm>
            <a:off x="6956062" y="490639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18/42</a:t>
            </a:r>
            <a:endParaRPr lang="en-US" sz="1400" dirty="0">
              <a:solidFill>
                <a:schemeClr val="bg1"/>
              </a:solidFill>
            </a:endParaRPr>
          </a:p>
        </p:txBody>
      </p:sp>
      <p:sp>
        <p:nvSpPr>
          <p:cNvPr id="13" name="Rectangle 12"/>
          <p:cNvSpPr/>
          <p:nvPr/>
        </p:nvSpPr>
        <p:spPr>
          <a:xfrm>
            <a:off x="3346882" y="490639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16/42</a:t>
            </a:r>
            <a:endParaRPr lang="en-US" sz="1400" dirty="0">
              <a:solidFill>
                <a:schemeClr val="bg1"/>
              </a:solidFill>
            </a:endParaRPr>
          </a:p>
        </p:txBody>
      </p:sp>
      <p:sp>
        <p:nvSpPr>
          <p:cNvPr id="14" name="Rectangle 25"/>
          <p:cNvSpPr>
            <a:spLocks noChangeArrowheads="1"/>
          </p:cNvSpPr>
          <p:nvPr/>
        </p:nvSpPr>
        <p:spPr bwMode="auto">
          <a:xfrm>
            <a:off x="-5104" y="6004563"/>
            <a:ext cx="9162288" cy="320037"/>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Modified ITT, intent-to-treat: patients with missing data at post-treatment week 12 were considered treatment failures.</a:t>
            </a:r>
            <a:endParaRPr lang="en-US" sz="1200" dirty="0">
              <a:latin typeface="Arial"/>
              <a:cs typeface="Arial"/>
            </a:endParaRPr>
          </a:p>
        </p:txBody>
      </p:sp>
    </p:spTree>
    <p:extLst>
      <p:ext uri="{BB962C8B-B14F-4D97-AF65-F5344CB8AC3E}">
        <p14:creationId xmlns:p14="http://schemas.microsoft.com/office/powerpoint/2010/main" val="21724014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5">
                    <a:lumMod val="20000"/>
                    <a:lumOff val="80000"/>
                  </a:schemeClr>
                </a:solidFill>
                <a:ea typeface="ＭＳ Ｐゴシック" pitchFamily="22" charset="-128"/>
                <a:cs typeface="ＭＳ Ｐゴシック" pitchFamily="22" charset="-128"/>
              </a:rPr>
              <a:t>Daclatasvir</a:t>
            </a:r>
            <a:r>
              <a:rPr lang="en-US" sz="2400" dirty="0">
                <a:solidFill>
                  <a:schemeClr val="accent5">
                    <a:lumMod val="20000"/>
                    <a:lumOff val="80000"/>
                  </a:schemeClr>
                </a:solidFill>
                <a:ea typeface="ＭＳ Ｐゴシック" pitchFamily="22" charset="-128"/>
                <a:cs typeface="ＭＳ Ｐゴシック" pitchFamily="22" charset="-128"/>
              </a:rPr>
              <a:t> + </a:t>
            </a:r>
            <a:r>
              <a:rPr lang="en-US" sz="2400" dirty="0" err="1">
                <a:solidFill>
                  <a:schemeClr val="accent5">
                    <a:lumMod val="20000"/>
                    <a:lumOff val="80000"/>
                  </a:schemeClr>
                </a:solidFill>
                <a:ea typeface="ＭＳ Ｐゴシック" pitchFamily="22" charset="-128"/>
                <a:cs typeface="ＭＳ Ｐゴシック" pitchFamily="22" charset="-128"/>
              </a:rPr>
              <a:t>Peginterferon</a:t>
            </a:r>
            <a:r>
              <a:rPr lang="en-US" sz="2400" dirty="0">
                <a:solidFill>
                  <a:schemeClr val="accent5">
                    <a:lumMod val="20000"/>
                    <a:lumOff val="80000"/>
                  </a:schemeClr>
                </a:solidFill>
                <a:ea typeface="ＭＳ Ｐゴシック" pitchFamily="22" charset="-128"/>
                <a:cs typeface="ＭＳ Ｐゴシック" pitchFamily="22" charset="-128"/>
              </a:rPr>
              <a:t>/RBV for HCV GT 4</a:t>
            </a:r>
            <a:br>
              <a:rPr lang="en-US" sz="2400" dirty="0">
                <a:solidFill>
                  <a:schemeClr val="accent5">
                    <a:lumMod val="20000"/>
                    <a:lumOff val="80000"/>
                  </a:schemeClr>
                </a:solidFill>
                <a:ea typeface="ＭＳ Ｐゴシック" pitchFamily="22" charset="-128"/>
                <a:cs typeface="ＭＳ Ｐゴシック" pitchFamily="22" charset="-128"/>
              </a:rPr>
            </a:br>
            <a:r>
              <a:rPr lang="en-US" sz="2400" dirty="0">
                <a:ea typeface="ＭＳ Ｐゴシック" pitchFamily="22" charset="-128"/>
                <a:cs typeface="ＭＳ Ｐゴシック" pitchFamily="22" charset="-128"/>
              </a:rPr>
              <a:t>COMMAND-4: </a:t>
            </a:r>
            <a:r>
              <a:rPr lang="en-US" sz="2400" dirty="0" smtClean="0"/>
              <a:t>Results in DCV Arm</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COMMAND-4: SVR12 by </a:t>
            </a:r>
            <a:r>
              <a:rPr lang="en-US" dirty="0" err="1" smtClean="0">
                <a:solidFill>
                  <a:schemeClr val="bg1"/>
                </a:solidFill>
                <a:latin typeface="Arial" pitchFamily="-110" charset="0"/>
                <a:ea typeface="ＭＳ Ｐゴシック" pitchFamily="-110" charset="-128"/>
                <a:cs typeface="ＭＳ Ｐゴシック" pitchFamily="-110" charset="-128"/>
              </a:rPr>
              <a:t>eRVR</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Hezode</a:t>
            </a:r>
            <a:r>
              <a:rPr lang="en-US" dirty="0"/>
              <a:t> C, et. al. ID Week. October 8-12, 2014; Abstract 819.</a:t>
            </a:r>
            <a:endParaRPr lang="en-US" dirty="0">
              <a:latin typeface="Arial" pitchFamily="22" charset="0"/>
            </a:endParaRPr>
          </a:p>
        </p:txBody>
      </p:sp>
      <p:graphicFrame>
        <p:nvGraphicFramePr>
          <p:cNvPr id="11" name="Chart 10"/>
          <p:cNvGraphicFramePr>
            <a:graphicFrameLocks/>
          </p:cNvGraphicFramePr>
          <p:nvPr>
            <p:extLst>
              <p:ext uri="{D42A27DB-BD31-4B8C-83A1-F6EECF244321}">
                <p14:modId xmlns:p14="http://schemas.microsoft.com/office/powerpoint/2010/main" val="2556635125"/>
              </p:ext>
            </p:extLst>
          </p:nvPr>
        </p:nvGraphicFramePr>
        <p:xfrm>
          <a:off x="759619" y="1828800"/>
          <a:ext cx="7621588"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25"/>
          <p:cNvSpPr>
            <a:spLocks noChangeArrowheads="1"/>
          </p:cNvSpPr>
          <p:nvPr/>
        </p:nvSpPr>
        <p:spPr bwMode="auto">
          <a:xfrm>
            <a:off x="0" y="6041137"/>
            <a:ext cx="9153144" cy="359663"/>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pPr defTabSz="935038">
              <a:spcBef>
                <a:spcPct val="50000"/>
              </a:spcBef>
            </a:pPr>
            <a:r>
              <a:rPr lang="en-US" sz="1400" dirty="0" smtClean="0">
                <a:solidFill>
                  <a:srgbClr val="000000"/>
                </a:solidFill>
                <a:latin typeface="Arial" pitchFamily="22" charset="0"/>
              </a:rPr>
              <a:t>In DCV group, most (79%) patients achieved an </a:t>
            </a:r>
            <a:r>
              <a:rPr lang="en-US" sz="1400" dirty="0" err="1" smtClean="0">
                <a:solidFill>
                  <a:srgbClr val="000000"/>
                </a:solidFill>
                <a:latin typeface="Arial" pitchFamily="22" charset="0"/>
              </a:rPr>
              <a:t>eRVR</a:t>
            </a:r>
            <a:r>
              <a:rPr lang="en-US" sz="1400" dirty="0" smtClean="0">
                <a:solidFill>
                  <a:srgbClr val="000000"/>
                </a:solidFill>
                <a:latin typeface="Arial" pitchFamily="22" charset="0"/>
              </a:rPr>
              <a:t> and were eligible for shortened (24 week) duration</a:t>
            </a:r>
            <a:endParaRPr lang="en-US" sz="1400" dirty="0">
              <a:solidFill>
                <a:srgbClr val="000000"/>
              </a:solidFill>
              <a:latin typeface="Arial" pitchFamily="22" charset="0"/>
            </a:endParaRPr>
          </a:p>
        </p:txBody>
      </p:sp>
      <p:grpSp>
        <p:nvGrpSpPr>
          <p:cNvPr id="3" name="Group 2"/>
          <p:cNvGrpSpPr/>
          <p:nvPr/>
        </p:nvGrpSpPr>
        <p:grpSpPr>
          <a:xfrm>
            <a:off x="2815312" y="5004960"/>
            <a:ext cx="4183216" cy="381004"/>
            <a:chOff x="2929346" y="4876800"/>
            <a:chExt cx="4001316" cy="381004"/>
          </a:xfrm>
        </p:grpSpPr>
        <p:sp>
          <p:nvSpPr>
            <p:cNvPr id="8" name="Rectangle 7"/>
            <p:cNvSpPr/>
            <p:nvPr/>
          </p:nvSpPr>
          <p:spPr>
            <a:xfrm>
              <a:off x="2929346" y="48768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56/62</a:t>
              </a:r>
              <a:endParaRPr lang="en-US" sz="1400" dirty="0">
                <a:solidFill>
                  <a:srgbClr val="FFFFFF"/>
                </a:solidFill>
              </a:endParaRPr>
            </a:p>
          </p:txBody>
        </p:sp>
        <p:sp>
          <p:nvSpPr>
            <p:cNvPr id="12" name="Rectangle 11"/>
            <p:cNvSpPr/>
            <p:nvPr/>
          </p:nvSpPr>
          <p:spPr>
            <a:xfrm>
              <a:off x="6068022" y="4876800"/>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4/17</a:t>
              </a:r>
              <a:endParaRPr lang="en-US" sz="1400" dirty="0">
                <a:solidFill>
                  <a:srgbClr val="FFFFFF"/>
                </a:solidFill>
              </a:endParaRPr>
            </a:p>
          </p:txBody>
        </p:sp>
      </p:grpSp>
    </p:spTree>
    <p:extLst>
      <p:ext uri="{BB962C8B-B14F-4D97-AF65-F5344CB8AC3E}">
        <p14:creationId xmlns:p14="http://schemas.microsoft.com/office/powerpoint/2010/main" val="3699461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1" y="3030510"/>
            <a:ext cx="8077200" cy="1238250"/>
          </a:xfrm>
        </p:spPr>
        <p:txBody>
          <a:bodyPr>
            <a:normAutofit/>
          </a:bodyPr>
          <a:lstStyle/>
          <a:p>
            <a:r>
              <a:rPr lang="en-US" dirty="0" smtClean="0"/>
              <a:t>Daclatasvir in HCV-HIV Coinfection</a:t>
            </a:r>
            <a:endParaRPr lang="en-US" dirty="0"/>
          </a:p>
        </p:txBody>
      </p:sp>
      <p:sp>
        <p:nvSpPr>
          <p:cNvPr id="4" name="Rectangle 3"/>
          <p:cNvSpPr/>
          <p:nvPr/>
        </p:nvSpPr>
        <p:spPr>
          <a:xfrm>
            <a:off x="-13512" y="1828801"/>
            <a:ext cx="9180577" cy="371855"/>
          </a:xfrm>
          <a:prstGeom prst="rect">
            <a:avLst/>
          </a:prstGeom>
          <a:solidFill>
            <a:srgbClr val="6E7A91"/>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5" name="Rectangle 4"/>
          <p:cNvSpPr/>
          <p:nvPr/>
        </p:nvSpPr>
        <p:spPr>
          <a:xfrm>
            <a:off x="-13512" y="4659540"/>
            <a:ext cx="9180577" cy="371855"/>
          </a:xfrm>
          <a:prstGeom prst="rect">
            <a:avLst/>
          </a:prstGeom>
          <a:solidFill>
            <a:srgbClr val="6E7A91"/>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latin typeface="Arial"/>
              <a:cs typeface="Arial"/>
            </a:endParaRPr>
          </a:p>
        </p:txBody>
      </p:sp>
    </p:spTree>
    <p:extLst>
      <p:ext uri="{BB962C8B-B14F-4D97-AF65-F5344CB8AC3E}">
        <p14:creationId xmlns:p14="http://schemas.microsoft.com/office/powerpoint/2010/main" val="29029459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t>Daclatasvir </a:t>
            </a:r>
            <a:r>
              <a:rPr lang="en-US" sz="2400" dirty="0" smtClean="0"/>
              <a:t>+ Sofosbuvir in HCV GT 1-4 and HIV Coinfection</a:t>
            </a:r>
            <a:br>
              <a:rPr lang="en-US" sz="2400" dirty="0" smtClean="0"/>
            </a:br>
            <a:r>
              <a:rPr lang="en-US" dirty="0" smtClean="0"/>
              <a:t>ALLY-2 Study</a:t>
            </a:r>
            <a:endParaRPr lang="en-US" sz="2000" dirty="0"/>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a:t>
            </a:r>
            <a:r>
              <a:rPr lang="en-US" b="1" dirty="0" smtClean="0">
                <a:solidFill>
                  <a:schemeClr val="accent5">
                    <a:lumMod val="20000"/>
                    <a:lumOff val="80000"/>
                  </a:schemeClr>
                </a:solidFill>
              </a:rPr>
              <a:t> </a:t>
            </a:r>
            <a:endParaRPr lang="en-US" b="1" dirty="0">
              <a:solidFill>
                <a:schemeClr val="accent5">
                  <a:lumMod val="20000"/>
                  <a:lumOff val="80000"/>
                </a:schemeClr>
              </a:solidFill>
            </a:endParaRP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a:t>
            </a:r>
            <a:r>
              <a:rPr lang="en-US" sz="1400" dirty="0" smtClean="0">
                <a:solidFill>
                  <a:schemeClr val="bg1"/>
                </a:solidFill>
                <a:latin typeface="Arial"/>
                <a:cs typeface="Arial"/>
              </a:rPr>
              <a:t>Naïve </a:t>
            </a:r>
            <a:r>
              <a:rPr lang="en-US" sz="1400" dirty="0">
                <a:solidFill>
                  <a:schemeClr val="bg1"/>
                </a:solidFill>
                <a:latin typeface="Arial"/>
                <a:cs typeface="Arial"/>
              </a:rPr>
              <a:t>and </a:t>
            </a:r>
            <a:r>
              <a:rPr lang="en-US" sz="1400" dirty="0" smtClean="0">
                <a:solidFill>
                  <a:schemeClr val="bg1"/>
                </a:solidFill>
                <a:latin typeface="Arial"/>
                <a:cs typeface="Arial"/>
              </a:rPr>
              <a:t>Treatment-Experienced</a:t>
            </a:r>
            <a:endParaRPr lang="en-US" sz="1400" dirty="0">
              <a:solidFill>
                <a:schemeClr val="bg1"/>
              </a:solidFill>
              <a:latin typeface="Aria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smtClean="0">
                <a:latin typeface="Arial"/>
                <a:cs typeface="Arial"/>
              </a:rPr>
              <a:t>Wyles</a:t>
            </a:r>
            <a:r>
              <a:rPr lang="en-US" sz="1400" dirty="0" smtClean="0">
                <a:latin typeface="Arial"/>
                <a:cs typeface="Arial"/>
              </a:rPr>
              <a:t> DL, </a:t>
            </a:r>
            <a:r>
              <a:rPr lang="en-US" sz="1400" dirty="0">
                <a:latin typeface="Arial"/>
                <a:cs typeface="Arial"/>
              </a:rPr>
              <a:t>et al</a:t>
            </a:r>
            <a:r>
              <a:rPr lang="en-US" sz="1400" dirty="0" smtClean="0">
                <a:latin typeface="Arial"/>
                <a:cs typeface="Arial"/>
              </a:rPr>
              <a:t>. N </a:t>
            </a:r>
            <a:r>
              <a:rPr lang="en-US" sz="1400" dirty="0" err="1" smtClean="0">
                <a:latin typeface="Arial"/>
                <a:cs typeface="Arial"/>
              </a:rPr>
              <a:t>Engl</a:t>
            </a:r>
            <a:r>
              <a:rPr lang="en-US" sz="1400" dirty="0" smtClean="0">
                <a:latin typeface="Arial"/>
                <a:cs typeface="Arial"/>
              </a:rPr>
              <a:t> J Med. 2015 July 21. [</a:t>
            </a:r>
            <a:r>
              <a:rPr lang="en-US" sz="1400" dirty="0" err="1" smtClean="0">
                <a:latin typeface="Arial"/>
                <a:cs typeface="Arial"/>
              </a:rPr>
              <a:t>Epub</a:t>
            </a:r>
            <a:r>
              <a:rPr lang="en-US" sz="1400" dirty="0" smtClean="0">
                <a:latin typeface="Arial"/>
                <a:cs typeface="Arial"/>
              </a:rPr>
              <a:t> ahead of print]</a:t>
            </a:r>
            <a:endParaRPr lang="en-US" sz="1400" dirty="0">
              <a:latin typeface="Arial"/>
              <a:cs typeface="Arial"/>
            </a:endParaRPr>
          </a:p>
        </p:txBody>
      </p:sp>
    </p:spTree>
    <p:extLst>
      <p:ext uri="{BB962C8B-B14F-4D97-AF65-F5344CB8AC3E}">
        <p14:creationId xmlns:p14="http://schemas.microsoft.com/office/powerpoint/2010/main" val="49291498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Wyles</a:t>
            </a:r>
            <a:r>
              <a:rPr lang="en-US" dirty="0"/>
              <a:t> DL, et al. N </a:t>
            </a:r>
            <a:r>
              <a:rPr lang="en-US" dirty="0" err="1"/>
              <a:t>Engl</a:t>
            </a:r>
            <a:r>
              <a:rPr lang="en-US" dirty="0"/>
              <a:t> J Med. 2015 July 21. [</a:t>
            </a:r>
            <a:r>
              <a:rPr lang="en-US" dirty="0" err="1"/>
              <a:t>Epub</a:t>
            </a:r>
            <a:r>
              <a:rPr lang="en-US" dirty="0"/>
              <a:t> ahead of print]</a:t>
            </a:r>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Sofosbuvir for HCV GT 1-4 and HIV Coinfection</a:t>
            </a:r>
            <a:br>
              <a:rPr lang="en-US" sz="2400" dirty="0">
                <a:solidFill>
                  <a:schemeClr val="accent5">
                    <a:lumMod val="20000"/>
                    <a:lumOff val="80000"/>
                  </a:schemeClr>
                </a:solidFill>
              </a:rPr>
            </a:br>
            <a:r>
              <a:rPr lang="en-US" sz="2400" dirty="0"/>
              <a:t>ALLY-2 Trial</a:t>
            </a:r>
            <a:r>
              <a:rPr lang="en-US" sz="2400" dirty="0">
                <a:ea typeface="ＭＳ Ｐゴシック" pitchFamily="22" charset="-128"/>
                <a:cs typeface="ＭＳ Ｐゴシック" pitchFamily="22" charset="-128"/>
              </a:rPr>
              <a:t>: </a:t>
            </a:r>
            <a:r>
              <a:rPr lang="en-US" sz="2400" dirty="0" smtClean="0"/>
              <a:t>Study Features</a:t>
            </a:r>
            <a:endParaRPr lang="en-US" sz="2400" dirty="0"/>
          </a:p>
        </p:txBody>
      </p:sp>
      <p:graphicFrame>
        <p:nvGraphicFramePr>
          <p:cNvPr id="30" name="Group 31"/>
          <p:cNvGraphicFramePr>
            <a:graphicFrameLocks noGrp="1"/>
          </p:cNvGraphicFramePr>
          <p:nvPr>
            <p:extLst>
              <p:ext uri="{D42A27DB-BD31-4B8C-83A1-F6EECF244321}">
                <p14:modId xmlns:p14="http://schemas.microsoft.com/office/powerpoint/2010/main" val="922483478"/>
              </p:ext>
            </p:extLst>
          </p:nvPr>
        </p:nvGraphicFramePr>
        <p:xfrm>
          <a:off x="361950" y="1447800"/>
          <a:ext cx="8420100" cy="4876800"/>
        </p:xfrm>
        <a:graphic>
          <a:graphicData uri="http://schemas.openxmlformats.org/drawingml/2006/table">
            <a:tbl>
              <a:tblPr>
                <a:effectLst>
                  <a:outerShdw blurRad="38100" dist="38100" dir="2700000">
                    <a:srgbClr val="000000">
                      <a:alpha val="50000"/>
                    </a:srgbClr>
                  </a:outerShdw>
                </a:effectLst>
              </a:tblPr>
              <a:tblGrid>
                <a:gridCol w="8420100"/>
              </a:tblGrid>
              <a:tr h="397787">
                <a:tc>
                  <a:txBody>
                    <a:bodyPr/>
                    <a:lstStyle/>
                    <a:p>
                      <a:pPr marL="0" marR="0" lvl="0" indent="0" algn="l" defTabSz="457200" rtl="0" eaLnBrk="0" fontAlgn="base" latinLnBrk="0" hangingPunct="0">
                        <a:lnSpc>
                          <a:spcPts val="2200"/>
                        </a:lnSpc>
                        <a:spcBef>
                          <a:spcPts val="8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ALLY-2: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F4951"/>
                    </a:solidFill>
                  </a:tcPr>
                </a:tc>
              </a:tr>
              <a:tr h="4479013">
                <a:tc>
                  <a:txBody>
                    <a:bodyPr/>
                    <a:lstStyle/>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Phase 3, open-label study of daclatasvir (DCV) plus sofosbuvir (SOF) in treatment-</a:t>
                      </a:r>
                      <a:r>
                        <a:rPr lang="en-US" sz="1800" baseline="0" dirty="0" smtClean="0">
                          <a:solidFill>
                            <a:srgbClr val="000000"/>
                          </a:solidFill>
                          <a:latin typeface="Arial" pitchFamily="22" charset="0"/>
                        </a:rPr>
                        <a:t>naïve or experienced, chronic HCV GT 1-4 and HIV coinfection</a:t>
                      </a:r>
                    </a:p>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Multiple centers in the United States</a:t>
                      </a:r>
                    </a:p>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Genotype 1 through 4</a:t>
                      </a:r>
                      <a:br>
                        <a:rPr lang="en-US" sz="1800" baseline="0" dirty="0" smtClean="0">
                          <a:solidFill>
                            <a:srgbClr val="000000"/>
                          </a:solidFill>
                          <a:latin typeface="Arial" pitchFamily="22" charset="0"/>
                        </a:rPr>
                      </a:br>
                      <a:r>
                        <a:rPr lang="en-US" sz="1800" baseline="0" dirty="0" smtClean="0">
                          <a:solidFill>
                            <a:schemeClr val="tx1"/>
                          </a:solidFill>
                          <a:latin typeface="Arial" pitchFamily="22" charset="0"/>
                        </a:rPr>
                        <a:t>- </a:t>
                      </a:r>
                      <a:r>
                        <a:rPr lang="en-US" sz="1800" baseline="0" dirty="0" smtClean="0">
                          <a:solidFill>
                            <a:srgbClr val="000000"/>
                          </a:solidFill>
                          <a:latin typeface="Arial" pitchFamily="22" charset="0"/>
                        </a:rPr>
                        <a:t>Treatment-naïve or treatment experienced</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t>
                      </a:r>
                      <a:r>
                        <a:rPr lang="en-US" sz="1800" baseline="0" dirty="0" err="1" smtClean="0">
                          <a:solidFill>
                            <a:schemeClr val="tx1"/>
                          </a:solidFill>
                          <a:latin typeface="Arial" pitchFamily="22" charset="0"/>
                        </a:rPr>
                        <a:t>Noncirrhotic</a:t>
                      </a:r>
                      <a:r>
                        <a:rPr lang="en-US" sz="1800" baseline="0" dirty="0" smtClean="0">
                          <a:solidFill>
                            <a:schemeClr val="tx1"/>
                          </a:solidFill>
                          <a:latin typeface="Arial" pitchFamily="22" charset="0"/>
                        </a:rPr>
                        <a:t> or compensated cirrhosis (less than 50%)</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Stable ARV with HIV RNA &lt; 50 copies/ml at screening and &lt;200 copies/ml</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for ≥8 weeks; and CD4 count &gt; 100 cells/mm</a:t>
                      </a:r>
                      <a:r>
                        <a:rPr lang="en-US" sz="1800" baseline="30000" dirty="0" smtClean="0">
                          <a:solidFill>
                            <a:schemeClr val="tx1"/>
                          </a:solidFill>
                          <a:latin typeface="Arial" pitchFamily="22" charset="0"/>
                        </a:rPr>
                        <a:t>3</a:t>
                      </a:r>
                      <a:r>
                        <a:rPr lang="en-US" sz="1800" baseline="0" dirty="0" smtClean="0">
                          <a:solidFill>
                            <a:schemeClr val="tx1"/>
                          </a:solidFill>
                          <a:latin typeface="Arial" pitchFamily="22" charset="0"/>
                        </a:rPr>
                        <a:t> </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ARVs allowed: tenofovir, emtricitabine, abacavir, lamivudine, zidovudine,</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darunavir-ritonavir, atazanavir-ritonavir, lopinavir-ritonavir, efavirenz,</a:t>
                      </a:r>
                      <a:br>
                        <a:rPr lang="en-US" sz="1800" baseline="0" dirty="0" smtClean="0">
                          <a:solidFill>
                            <a:schemeClr val="tx1"/>
                          </a:solidFill>
                          <a:latin typeface="Arial" pitchFamily="22" charset="0"/>
                        </a:rPr>
                      </a:br>
                      <a:r>
                        <a:rPr lang="en-US" sz="1800" baseline="0" dirty="0" smtClean="0">
                          <a:solidFill>
                            <a:schemeClr val="tx1"/>
                          </a:solidFill>
                          <a:latin typeface="Arial" pitchFamily="22" charset="0"/>
                        </a:rPr>
                        <a:t>  nevirapine, rilpivirine, </a:t>
                      </a:r>
                      <a:r>
                        <a:rPr lang="en-US" sz="1800" baseline="0" dirty="0" err="1" smtClean="0">
                          <a:solidFill>
                            <a:schemeClr val="tx1"/>
                          </a:solidFill>
                          <a:latin typeface="Arial" pitchFamily="22" charset="0"/>
                        </a:rPr>
                        <a:t>dolutegravir</a:t>
                      </a:r>
                      <a:r>
                        <a:rPr lang="en-US" sz="1800" baseline="0" dirty="0" smtClean="0">
                          <a:solidFill>
                            <a:schemeClr val="tx1"/>
                          </a:solidFill>
                          <a:latin typeface="Arial" pitchFamily="22" charset="0"/>
                        </a:rPr>
                        <a:t>, raltegravir, enfuvirtide, maraviroc</a:t>
                      </a:r>
                    </a:p>
                    <a:p>
                      <a:pPr marL="192024" marR="0" lvl="0" indent="-192024" algn="l" defTabSz="457200" rtl="0" eaLnBrk="1" fontAlgn="base" latinLnBrk="0" hangingPunct="1">
                        <a:lnSpc>
                          <a:spcPts val="2200"/>
                        </a:lnSpc>
                        <a:spcBef>
                          <a:spcPts val="800"/>
                        </a:spcBef>
                        <a:spcAft>
                          <a:spcPct val="0"/>
                        </a:spcAft>
                        <a:buClr>
                          <a:srgbClr val="126B8F"/>
                        </a:buClr>
                        <a:buSzPct val="90000"/>
                        <a:buFont typeface="Wingdings" charset="2"/>
                        <a:buChar char="§"/>
                        <a:tabLst/>
                        <a:defRPr/>
                      </a:pPr>
                      <a:r>
                        <a:rPr lang="en-US" sz="1800" b="1" baseline="0" dirty="0" smtClean="0">
                          <a:solidFill>
                            <a:schemeClr val="tx1"/>
                          </a:solidFill>
                          <a:latin typeface="Arial" pitchFamily="22" charset="0"/>
                        </a:rPr>
                        <a:t>End-Points</a:t>
                      </a:r>
                      <a:r>
                        <a:rPr lang="en-US" sz="1800" baseline="0" dirty="0" smtClean="0">
                          <a:solidFill>
                            <a:schemeClr val="tx1"/>
                          </a:solidFill>
                          <a:latin typeface="Arial" pitchFamily="22" charset="0"/>
                        </a:rPr>
                        <a:t>: Primary = SVR12</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31737294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5315459" y="4327118"/>
            <a:ext cx="34290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315459" y="2607962"/>
            <a:ext cx="342899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3"/>
          </p:nvPr>
        </p:nvSpPr>
        <p:spPr/>
        <p:txBody>
          <a:bodyPr/>
          <a:lstStyle/>
          <a:p>
            <a:r>
              <a:rPr lang="en-US" dirty="0"/>
              <a:t>Source: </a:t>
            </a:r>
            <a:r>
              <a:rPr lang="en-US" dirty="0" err="1"/>
              <a:t>Wyles</a:t>
            </a:r>
            <a:r>
              <a:rPr lang="en-US" dirty="0"/>
              <a:t> DL, et al. N </a:t>
            </a:r>
            <a:r>
              <a:rPr lang="en-US" dirty="0" err="1"/>
              <a:t>Engl</a:t>
            </a:r>
            <a:r>
              <a:rPr lang="en-US" dirty="0"/>
              <a:t> J Med. 2015 July 21. [</a:t>
            </a:r>
            <a:r>
              <a:rPr lang="en-US" dirty="0" err="1"/>
              <a:t>Epub</a:t>
            </a:r>
            <a:r>
              <a:rPr lang="en-US" dirty="0"/>
              <a:t> ahead of print]</a:t>
            </a:r>
          </a:p>
        </p:txBody>
      </p:sp>
      <p:sp>
        <p:nvSpPr>
          <p:cNvPr id="27" name="Rectangle 26"/>
          <p:cNvSpPr/>
          <p:nvPr/>
        </p:nvSpPr>
        <p:spPr>
          <a:xfrm>
            <a:off x="19213" y="4063023"/>
            <a:ext cx="1905000" cy="5333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Treatment-Experienced</a:t>
            </a:r>
          </a:p>
          <a:p>
            <a:pPr algn="ctr"/>
            <a:r>
              <a:rPr lang="en-US" sz="1200" dirty="0" smtClean="0">
                <a:solidFill>
                  <a:srgbClr val="000000"/>
                </a:solidFill>
              </a:rPr>
              <a:t>N = 52</a:t>
            </a:r>
            <a:endParaRPr lang="en-US" sz="1200" dirty="0">
              <a:solidFill>
                <a:srgbClr val="000000"/>
              </a:solidFill>
            </a:endParaRPr>
          </a:p>
        </p:txBody>
      </p:sp>
      <p:sp>
        <p:nvSpPr>
          <p:cNvPr id="29" name="Rectangle 28"/>
          <p:cNvSpPr/>
          <p:nvPr/>
        </p:nvSpPr>
        <p:spPr>
          <a:xfrm>
            <a:off x="-21492" y="2326705"/>
            <a:ext cx="1524000" cy="5455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Treatment-Naïve</a:t>
            </a:r>
          </a:p>
          <a:p>
            <a:pPr algn="ctr"/>
            <a:r>
              <a:rPr lang="en-US" sz="1200" dirty="0" smtClean="0">
                <a:solidFill>
                  <a:srgbClr val="000000"/>
                </a:solidFill>
              </a:rPr>
              <a:t>N = 101</a:t>
            </a:r>
            <a:endParaRPr lang="en-US" sz="1200" dirty="0">
              <a:solidFill>
                <a:srgbClr val="000000"/>
              </a:solidFill>
            </a:endParaRPr>
          </a:p>
        </p:txBody>
      </p:sp>
      <p:sp>
        <p:nvSpPr>
          <p:cNvPr id="40" name="Rectangle 39"/>
          <p:cNvSpPr/>
          <p:nvPr/>
        </p:nvSpPr>
        <p:spPr>
          <a:xfrm>
            <a:off x="8155341" y="2404076"/>
            <a:ext cx="794004"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Daclatasvir + Sofosbuvir for HCV GT 1-4 and HIV Coinfection</a:t>
            </a:r>
            <a:br>
              <a:rPr lang="en-US" sz="2400" dirty="0">
                <a:solidFill>
                  <a:schemeClr val="accent5">
                    <a:lumMod val="20000"/>
                    <a:lumOff val="80000"/>
                  </a:schemeClr>
                </a:solidFill>
              </a:rPr>
            </a:br>
            <a:r>
              <a:rPr lang="en-US" sz="2400" dirty="0"/>
              <a:t>ALLY-2 Trial</a:t>
            </a:r>
            <a:r>
              <a:rPr lang="en-US" sz="2400" dirty="0">
                <a:ea typeface="ＭＳ Ｐゴシック" pitchFamily="22" charset="-128"/>
                <a:cs typeface="ＭＳ Ｐゴシック" pitchFamily="22" charset="-128"/>
              </a:rPr>
              <a:t>: </a:t>
            </a:r>
            <a:r>
              <a:rPr lang="en-US" sz="2400" dirty="0" smtClean="0"/>
              <a:t>Design</a:t>
            </a:r>
            <a:endParaRPr lang="en-US" sz="2400" dirty="0"/>
          </a:p>
        </p:txBody>
      </p:sp>
      <p:sp>
        <p:nvSpPr>
          <p:cNvPr id="30" name="Rectangle 3"/>
          <p:cNvSpPr>
            <a:spLocks noChangeArrowheads="1"/>
          </p:cNvSpPr>
          <p:nvPr/>
        </p:nvSpPr>
        <p:spPr bwMode="auto">
          <a:xfrm>
            <a:off x="1872436" y="4058473"/>
            <a:ext cx="3429000" cy="540957"/>
          </a:xfrm>
          <a:prstGeom prst="rect">
            <a:avLst/>
          </a:prstGeom>
          <a:solidFill>
            <a:schemeClr val="accent5">
              <a:lumMod val="40000"/>
              <a:lumOff val="60000"/>
            </a:schemeClr>
          </a:solidFill>
          <a:ln w="19050" cmpd="sng">
            <a:solidFill>
              <a:schemeClr val="tx1"/>
            </a:solidFill>
            <a:miter lim="800000"/>
            <a:headEnd/>
            <a:tailEnd/>
          </a:ln>
          <a:effectLst/>
          <a:extLst/>
        </p:spPr>
        <p:txBody>
          <a:bodyPr wrap="square" anchor="ctr"/>
          <a:lstStyle/>
          <a:p>
            <a:pPr algn="ctr">
              <a:lnSpc>
                <a:spcPct val="100000"/>
              </a:lnSpc>
              <a:spcBef>
                <a:spcPct val="0"/>
              </a:spcBef>
              <a:spcAft>
                <a:spcPct val="0"/>
              </a:spcAft>
              <a:buFont typeface="Arial" charset="0"/>
              <a:buNone/>
            </a:pPr>
            <a:r>
              <a:rPr lang="en-US" sz="1400" b="1" dirty="0" err="1" smtClean="0">
                <a:solidFill>
                  <a:srgbClr val="000000"/>
                </a:solidFill>
                <a:latin typeface="Arial"/>
                <a:cs typeface="Arial"/>
              </a:rPr>
              <a:t>Daclatasvir</a:t>
            </a:r>
            <a:r>
              <a:rPr lang="en-US" sz="1400" b="1" dirty="0" smtClean="0">
                <a:solidFill>
                  <a:srgbClr val="000000"/>
                </a:solidFill>
                <a:latin typeface="Arial"/>
                <a:cs typeface="Arial"/>
              </a:rPr>
              <a:t> + Sofosbuvir</a:t>
            </a:r>
            <a:endParaRPr lang="en-US" sz="1400" dirty="0">
              <a:solidFill>
                <a:srgbClr val="000000"/>
              </a:solidFill>
              <a:latin typeface="Arial"/>
              <a:cs typeface="Arial"/>
            </a:endParaRPr>
          </a:p>
        </p:txBody>
      </p:sp>
      <p:sp>
        <p:nvSpPr>
          <p:cNvPr id="59" name="Rectangle 5"/>
          <p:cNvSpPr>
            <a:spLocks noChangeArrowheads="1"/>
          </p:cNvSpPr>
          <p:nvPr/>
        </p:nvSpPr>
        <p:spPr bwMode="auto">
          <a:xfrm>
            <a:off x="1872438" y="2334623"/>
            <a:ext cx="3429000" cy="540449"/>
          </a:xfrm>
          <a:prstGeom prst="rect">
            <a:avLst/>
          </a:prstGeom>
          <a:solidFill>
            <a:schemeClr val="accent2">
              <a:lumMod val="40000"/>
              <a:lumOff val="60000"/>
            </a:schemeClr>
          </a:solidFill>
          <a:ln w="19050" cmpd="sng">
            <a:solidFill>
              <a:srgbClr val="000000"/>
            </a:solidFill>
            <a:miter lim="800000"/>
            <a:headEnd/>
            <a:tailEnd/>
          </a:ln>
          <a:effectLst/>
          <a:extLst/>
        </p:spPr>
        <p:txBody>
          <a:bodyPr wrap="square" anchor="ctr"/>
          <a:lstStyle/>
          <a:p>
            <a:pPr algn="ctr"/>
            <a:r>
              <a:rPr lang="en-US" sz="1400" b="1" dirty="0" err="1" smtClean="0">
                <a:solidFill>
                  <a:srgbClr val="000000"/>
                </a:solidFill>
                <a:latin typeface="Arial"/>
                <a:cs typeface="Arial"/>
              </a:rPr>
              <a:t>Daclatasvir</a:t>
            </a:r>
            <a:r>
              <a:rPr lang="en-US" sz="1400" b="1" dirty="0" smtClean="0">
                <a:solidFill>
                  <a:srgbClr val="000000"/>
                </a:solidFill>
                <a:latin typeface="Arial"/>
                <a:cs typeface="Arial"/>
              </a:rPr>
              <a:t> + Sofosbuvir</a:t>
            </a:r>
            <a:endParaRPr lang="en-US" sz="1400" dirty="0" smtClean="0">
              <a:solidFill>
                <a:srgbClr val="000000"/>
              </a:solidFill>
              <a:latin typeface="Arial"/>
              <a:cs typeface="Arial"/>
            </a:endParaRPr>
          </a:p>
        </p:txBody>
      </p:sp>
      <p:sp>
        <p:nvSpPr>
          <p:cNvPr id="19" name="Rectangle 25"/>
          <p:cNvSpPr>
            <a:spLocks noChangeArrowheads="1"/>
          </p:cNvSpPr>
          <p:nvPr/>
        </p:nvSpPr>
        <p:spPr bwMode="auto">
          <a:xfrm>
            <a:off x="-12330" y="5029198"/>
            <a:ext cx="9180577" cy="116127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a:t>
            </a:r>
            <a:r>
              <a:rPr lang="en-US" sz="1400" b="1" dirty="0" smtClean="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err="1" smtClean="0">
                <a:solidFill>
                  <a:srgbClr val="000000"/>
                </a:solidFill>
                <a:latin typeface="Arial" pitchFamily="22" charset="0"/>
              </a:rPr>
              <a:t>Daclatasvir</a:t>
            </a:r>
            <a:r>
              <a:rPr lang="en-US" sz="1400" dirty="0" smtClean="0">
                <a:solidFill>
                  <a:srgbClr val="000000"/>
                </a:solidFill>
                <a:latin typeface="Arial" pitchFamily="22" charset="0"/>
              </a:rPr>
              <a:t>: 60 mg once daily; with </a:t>
            </a:r>
            <a:r>
              <a:rPr lang="en-US" sz="1400" dirty="0" err="1">
                <a:solidFill>
                  <a:srgbClr val="000000"/>
                </a:solidFill>
                <a:latin typeface="Arial" pitchFamily="22" charset="0"/>
              </a:rPr>
              <a:t>efavirenz</a:t>
            </a:r>
            <a:r>
              <a:rPr lang="en-US" sz="1400" dirty="0">
                <a:solidFill>
                  <a:srgbClr val="000000"/>
                </a:solidFill>
                <a:latin typeface="Arial" pitchFamily="22" charset="0"/>
              </a:rPr>
              <a:t> </a:t>
            </a:r>
            <a:r>
              <a:rPr lang="en-US" sz="1400" dirty="0" smtClean="0">
                <a:solidFill>
                  <a:srgbClr val="000000"/>
                </a:solidFill>
                <a:latin typeface="Arial" pitchFamily="22" charset="0"/>
              </a:rPr>
              <a:t>and </a:t>
            </a:r>
            <a:r>
              <a:rPr lang="en-US" sz="1400" dirty="0" err="1">
                <a:solidFill>
                  <a:srgbClr val="000000"/>
                </a:solidFill>
                <a:latin typeface="Arial" pitchFamily="22" charset="0"/>
              </a:rPr>
              <a:t>nevirapine</a:t>
            </a:r>
            <a:r>
              <a:rPr lang="en-US" sz="1400" dirty="0">
                <a:solidFill>
                  <a:srgbClr val="000000"/>
                </a:solidFill>
                <a:latin typeface="Arial" pitchFamily="22" charset="0"/>
              </a:rPr>
              <a:t> </a:t>
            </a:r>
            <a:r>
              <a:rPr lang="en-US" sz="1400" dirty="0" smtClean="0">
                <a:solidFill>
                  <a:srgbClr val="000000"/>
                </a:solidFill>
                <a:latin typeface="Arial" pitchFamily="22" charset="0"/>
              </a:rPr>
              <a:t>the dose was increased to 90 mg once daily and with ritonavir-boosted protease inhibitors the dose was decreased to 30 mg once daily</a:t>
            </a:r>
            <a:br>
              <a:rPr lang="en-US" sz="1400" dirty="0" smtClean="0">
                <a:solidFill>
                  <a:srgbClr val="000000"/>
                </a:solidFill>
                <a:latin typeface="Arial" pitchFamily="22" charset="0"/>
              </a:rPr>
            </a:br>
            <a:r>
              <a:rPr lang="en-US" sz="1400" dirty="0" err="1" smtClean="0">
                <a:solidFill>
                  <a:srgbClr val="000000"/>
                </a:solidFill>
                <a:latin typeface="Arial" pitchFamily="22" charset="0"/>
              </a:rPr>
              <a:t>Sofosbuvir</a:t>
            </a:r>
            <a:r>
              <a:rPr lang="en-US" sz="1400" dirty="0">
                <a:solidFill>
                  <a:srgbClr val="000000"/>
                </a:solidFill>
                <a:latin typeface="Arial" pitchFamily="22" charset="0"/>
              </a:rPr>
              <a:t>: </a:t>
            </a:r>
            <a:r>
              <a:rPr lang="en-US" sz="1400" dirty="0" smtClean="0">
                <a:solidFill>
                  <a:srgbClr val="000000"/>
                </a:solidFill>
                <a:latin typeface="Arial" pitchFamily="22" charset="0"/>
              </a:rPr>
              <a:t>400 mg </a:t>
            </a:r>
            <a:r>
              <a:rPr lang="en-US" sz="1400" dirty="0">
                <a:solidFill>
                  <a:srgbClr val="000000"/>
                </a:solidFill>
                <a:latin typeface="Arial" pitchFamily="22" charset="0"/>
              </a:rPr>
              <a:t>once </a:t>
            </a:r>
            <a:r>
              <a:rPr lang="en-US" sz="1400" dirty="0" smtClean="0">
                <a:solidFill>
                  <a:srgbClr val="000000"/>
                </a:solidFill>
                <a:latin typeface="Arial" pitchFamily="22" charset="0"/>
              </a:rPr>
              <a:t>daily</a:t>
            </a:r>
            <a:endParaRPr lang="en-US" sz="1400" dirty="0">
              <a:solidFill>
                <a:srgbClr val="000000"/>
              </a:solidFill>
              <a:latin typeface="Arial" pitchFamily="22" charset="0"/>
            </a:endParaRPr>
          </a:p>
        </p:txBody>
      </p:sp>
      <p:sp>
        <p:nvSpPr>
          <p:cNvPr id="22" name="Rectangle 21"/>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3" name="Rectangle 22"/>
          <p:cNvSpPr/>
          <p:nvPr/>
        </p:nvSpPr>
        <p:spPr>
          <a:xfrm>
            <a:off x="83820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sp>
        <p:nvSpPr>
          <p:cNvPr id="26" name="Rectangle 25"/>
          <p:cNvSpPr/>
          <p:nvPr/>
        </p:nvSpPr>
        <p:spPr>
          <a:xfrm>
            <a:off x="158800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sp>
        <p:nvSpPr>
          <p:cNvPr id="28" name="Rectangle 27"/>
          <p:cNvSpPr/>
          <p:nvPr/>
        </p:nvSpPr>
        <p:spPr>
          <a:xfrm>
            <a:off x="8262164"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34" name="Straight Connector 33"/>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5926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534960"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997845"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41" name="Straight Connector 40"/>
          <p:cNvCxnSpPr/>
          <p:nvPr/>
        </p:nvCxnSpPr>
        <p:spPr>
          <a:xfrm flipV="1">
            <a:off x="5279867"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50295" y="3286247"/>
            <a:ext cx="298094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1492" y="3004364"/>
            <a:ext cx="1524000" cy="5455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Treatment-Naïve</a:t>
            </a:r>
          </a:p>
          <a:p>
            <a:pPr algn="ctr"/>
            <a:r>
              <a:rPr lang="en-US" sz="1200" dirty="0" smtClean="0">
                <a:solidFill>
                  <a:srgbClr val="000000"/>
                </a:solidFill>
              </a:rPr>
              <a:t>N = 5</a:t>
            </a:r>
            <a:r>
              <a:rPr lang="en-US" sz="1200" dirty="0">
                <a:solidFill>
                  <a:srgbClr val="000000"/>
                </a:solidFill>
              </a:rPr>
              <a:t>0</a:t>
            </a:r>
          </a:p>
        </p:txBody>
      </p:sp>
      <p:sp>
        <p:nvSpPr>
          <p:cNvPr id="33" name="Rectangle 32"/>
          <p:cNvSpPr/>
          <p:nvPr/>
        </p:nvSpPr>
        <p:spPr>
          <a:xfrm>
            <a:off x="6596836" y="3082361"/>
            <a:ext cx="794004"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36" name="Rectangle 5"/>
          <p:cNvSpPr>
            <a:spLocks noChangeArrowheads="1"/>
          </p:cNvSpPr>
          <p:nvPr/>
        </p:nvSpPr>
        <p:spPr bwMode="auto">
          <a:xfrm>
            <a:off x="1872438" y="3012908"/>
            <a:ext cx="2267204" cy="540449"/>
          </a:xfrm>
          <a:prstGeom prst="rect">
            <a:avLst/>
          </a:prstGeom>
          <a:solidFill>
            <a:srgbClr val="AAE4C4"/>
          </a:solidFill>
          <a:ln w="19050" cmpd="sng">
            <a:solidFill>
              <a:srgbClr val="000000"/>
            </a:solidFill>
            <a:miter lim="800000"/>
            <a:headEnd/>
            <a:tailEnd/>
          </a:ln>
          <a:effectLst/>
          <a:extLst/>
        </p:spPr>
        <p:txBody>
          <a:bodyPr wrap="square" anchor="ctr"/>
          <a:lstStyle/>
          <a:p>
            <a:pPr algn="ctr"/>
            <a:r>
              <a:rPr lang="en-US" sz="1400" b="1" dirty="0" smtClean="0">
                <a:solidFill>
                  <a:srgbClr val="000000"/>
                </a:solidFill>
                <a:latin typeface="Arial"/>
                <a:cs typeface="Arial"/>
              </a:rPr>
              <a:t>Daclatasvir + Sofosbuvir</a:t>
            </a:r>
          </a:p>
        </p:txBody>
      </p:sp>
      <p:sp>
        <p:nvSpPr>
          <p:cNvPr id="37" name="Rectangle 36"/>
          <p:cNvSpPr/>
          <p:nvPr/>
        </p:nvSpPr>
        <p:spPr>
          <a:xfrm>
            <a:off x="8155341" y="4120010"/>
            <a:ext cx="794004"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SVR12</a:t>
            </a:r>
            <a:endParaRPr lang="en-US" sz="1400" dirty="0">
              <a:solidFill>
                <a:srgbClr val="000000"/>
              </a:solidFill>
              <a:latin typeface="Arial"/>
              <a:cs typeface="Arial"/>
            </a:endParaRPr>
          </a:p>
        </p:txBody>
      </p:sp>
      <p:sp>
        <p:nvSpPr>
          <p:cNvPr id="43" name="Rectangle 42"/>
          <p:cNvSpPr/>
          <p:nvPr/>
        </p:nvSpPr>
        <p:spPr>
          <a:xfrm>
            <a:off x="3774505"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8</a:t>
            </a:r>
          </a:p>
        </p:txBody>
      </p:sp>
      <p:cxnSp>
        <p:nvCxnSpPr>
          <p:cNvPr id="44" name="Straight Connector 43"/>
          <p:cNvCxnSpPr/>
          <p:nvPr/>
        </p:nvCxnSpPr>
        <p:spPr>
          <a:xfrm flipV="1">
            <a:off x="4056527"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56362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20</a:t>
            </a:r>
            <a:endParaRPr lang="en-US" sz="1400" dirty="0">
              <a:solidFill>
                <a:srgbClr val="000000"/>
              </a:solidFill>
              <a:latin typeface="Arial"/>
              <a:cs typeface="Arial"/>
            </a:endParaRPr>
          </a:p>
        </p:txBody>
      </p:sp>
      <p:cxnSp>
        <p:nvCxnSpPr>
          <p:cNvPr id="46" name="Straight Connector 45"/>
          <p:cNvCxnSpPr/>
          <p:nvPr/>
        </p:nvCxnSpPr>
        <p:spPr>
          <a:xfrm flipV="1">
            <a:off x="684564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2490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5" name="Content Placeholder 3"/>
          <p:cNvSpPr txBox="1">
            <a:spLocks/>
          </p:cNvSpPr>
          <p:nvPr/>
        </p:nvSpPr>
        <p:spPr>
          <a:xfrm>
            <a:off x="139700" y="1153160"/>
            <a:ext cx="8851900" cy="5074920"/>
          </a:xfrm>
          <a:prstGeom prst="rect">
            <a:avLst/>
          </a:prstGeom>
          <a:solidFill>
            <a:schemeClr val="tx1">
              <a:alpha val="18000"/>
            </a:schemeClr>
          </a:solidFill>
          <a:ln>
            <a:solidFill>
              <a:schemeClr val="bg1"/>
            </a:solidFill>
          </a:ln>
          <a:effectLst>
            <a:outerShdw blurRad="38100" dist="38100" dir="2700000" algn="tl" rotWithShape="0">
              <a:srgbClr val="000000">
                <a:alpha val="70000"/>
              </a:srgbClr>
            </a:outerShdw>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6032" indent="-256032">
              <a:lnSpc>
                <a:spcPts val="2600"/>
              </a:lnSpc>
              <a:spcBef>
                <a:spcPts val="1200"/>
              </a:spcBef>
              <a:buClr>
                <a:schemeClr val="bg1">
                  <a:lumMod val="75000"/>
                </a:schemeClr>
              </a:buClr>
            </a:pPr>
            <a:r>
              <a:rPr lang="en-US" sz="2000" dirty="0">
                <a:solidFill>
                  <a:schemeClr val="accent5">
                    <a:lumMod val="20000"/>
                    <a:lumOff val="80000"/>
                  </a:schemeClr>
                </a:solidFill>
              </a:rPr>
              <a:t>Phase 3 Trial in Treatment-Naïve and Experienced GT 3</a:t>
            </a:r>
            <a:br>
              <a:rPr lang="en-US" sz="2000" dirty="0">
                <a:solidFill>
                  <a:schemeClr val="accent5">
                    <a:lumMod val="20000"/>
                    <a:lumOff val="80000"/>
                  </a:schemeClr>
                </a:solidFill>
              </a:rPr>
            </a:br>
            <a:r>
              <a:rPr lang="en-US" sz="2000" dirty="0">
                <a:solidFill>
                  <a:schemeClr val="bg1"/>
                </a:solidFill>
              </a:rPr>
              <a:t>- </a:t>
            </a:r>
            <a:r>
              <a:rPr lang="en-US" sz="2000" b="1" dirty="0">
                <a:solidFill>
                  <a:srgbClr val="FFFFFF"/>
                </a:solidFill>
              </a:rPr>
              <a:t>ALLY-3:  </a:t>
            </a:r>
            <a:r>
              <a:rPr lang="en-US" sz="2000" dirty="0" err="1">
                <a:solidFill>
                  <a:schemeClr val="bg1"/>
                </a:solidFill>
              </a:rPr>
              <a:t>Daclatasvir</a:t>
            </a:r>
            <a:r>
              <a:rPr lang="en-US" sz="2000" dirty="0">
                <a:solidFill>
                  <a:schemeClr val="bg1"/>
                </a:solidFill>
              </a:rPr>
              <a:t> + </a:t>
            </a:r>
            <a:r>
              <a:rPr lang="en-US" sz="2000" dirty="0" err="1">
                <a:solidFill>
                  <a:schemeClr val="bg1"/>
                </a:solidFill>
              </a:rPr>
              <a:t>sofosbuvir</a:t>
            </a:r>
            <a:endParaRPr lang="en-US" sz="2000" dirty="0">
              <a:solidFill>
                <a:schemeClr val="bg1"/>
              </a:solidFill>
            </a:endParaRPr>
          </a:p>
          <a:p>
            <a:pPr marL="256032" indent="-256032">
              <a:lnSpc>
                <a:spcPts val="2600"/>
              </a:lnSpc>
              <a:spcBef>
                <a:spcPts val="1200"/>
              </a:spcBef>
              <a:buClr>
                <a:schemeClr val="bg1">
                  <a:lumMod val="75000"/>
                </a:schemeClr>
              </a:buClr>
            </a:pPr>
            <a:r>
              <a:rPr lang="en-US" sz="2000" dirty="0" smtClean="0">
                <a:solidFill>
                  <a:schemeClr val="accent5">
                    <a:lumMod val="20000"/>
                    <a:lumOff val="80000"/>
                  </a:schemeClr>
                </a:solidFill>
              </a:rPr>
              <a:t>Phase 2 Trial of Treatment-Naïve or Experienced GT 1,2,3</a:t>
            </a:r>
            <a:br>
              <a:rPr lang="en-US" sz="2000" dirty="0" smtClean="0">
                <a:solidFill>
                  <a:schemeClr val="accent5">
                    <a:lumMod val="20000"/>
                    <a:lumOff val="80000"/>
                  </a:schemeClr>
                </a:solidFill>
              </a:rPr>
            </a:br>
            <a:r>
              <a:rPr lang="en-US" sz="2000" dirty="0" smtClean="0">
                <a:solidFill>
                  <a:schemeClr val="bg1"/>
                </a:solidFill>
              </a:rPr>
              <a:t>- </a:t>
            </a:r>
            <a:r>
              <a:rPr lang="en-US" sz="2000" b="1" dirty="0" smtClean="0">
                <a:solidFill>
                  <a:srgbClr val="FFFFFF"/>
                </a:solidFill>
              </a:rPr>
              <a:t>AI444040:  </a:t>
            </a:r>
            <a:r>
              <a:rPr lang="en-US" sz="2000" dirty="0" err="1" smtClean="0">
                <a:solidFill>
                  <a:schemeClr val="bg1"/>
                </a:solidFill>
              </a:rPr>
              <a:t>Daclatasvir</a:t>
            </a:r>
            <a:r>
              <a:rPr lang="en-US" sz="2000" dirty="0" smtClean="0">
                <a:solidFill>
                  <a:schemeClr val="bg1"/>
                </a:solidFill>
              </a:rPr>
              <a:t> + </a:t>
            </a:r>
            <a:r>
              <a:rPr lang="en-US" sz="2000" dirty="0" err="1" smtClean="0">
                <a:solidFill>
                  <a:schemeClr val="bg1"/>
                </a:solidFill>
              </a:rPr>
              <a:t>sofosbuvir</a:t>
            </a:r>
            <a:r>
              <a:rPr lang="en-US" sz="2000" dirty="0" smtClean="0">
                <a:solidFill>
                  <a:schemeClr val="bg1"/>
                </a:solidFill>
              </a:rPr>
              <a:t> +/- ribavirin</a:t>
            </a:r>
            <a:endParaRPr lang="en-US" sz="2000" dirty="0">
              <a:solidFill>
                <a:schemeClr val="bg1"/>
              </a:solidFill>
            </a:endParaRPr>
          </a:p>
          <a:p>
            <a:pPr marL="256032" indent="-256032">
              <a:lnSpc>
                <a:spcPts val="2600"/>
              </a:lnSpc>
              <a:spcBef>
                <a:spcPts val="1200"/>
              </a:spcBef>
              <a:buClr>
                <a:schemeClr val="bg1">
                  <a:lumMod val="75000"/>
                </a:schemeClr>
              </a:buClr>
            </a:pPr>
            <a:r>
              <a:rPr lang="en-US" sz="2000" dirty="0" smtClean="0">
                <a:solidFill>
                  <a:schemeClr val="accent5">
                    <a:lumMod val="20000"/>
                    <a:lumOff val="80000"/>
                  </a:schemeClr>
                </a:solidFill>
              </a:rPr>
              <a:t>Phase </a:t>
            </a:r>
            <a:r>
              <a:rPr lang="en-US" sz="2000" dirty="0">
                <a:solidFill>
                  <a:schemeClr val="accent5">
                    <a:lumMod val="20000"/>
                    <a:lumOff val="80000"/>
                  </a:schemeClr>
                </a:solidFill>
              </a:rPr>
              <a:t>3 Trial in Treatment-Naïve or Experienced GT </a:t>
            </a:r>
            <a:r>
              <a:rPr lang="en-US" sz="2000" dirty="0" smtClean="0">
                <a:solidFill>
                  <a:schemeClr val="accent5">
                    <a:lumMod val="20000"/>
                    <a:lumOff val="80000"/>
                  </a:schemeClr>
                </a:solidFill>
              </a:rPr>
              <a:t>1 without cirrhosis</a:t>
            </a:r>
            <a:r>
              <a:rPr lang="en-US" sz="2000" dirty="0">
                <a:solidFill>
                  <a:schemeClr val="accent5">
                    <a:lumMod val="20000"/>
                    <a:lumOff val="80000"/>
                  </a:schemeClr>
                </a:solidFill>
              </a:rPr>
              <a:t/>
            </a:r>
            <a:br>
              <a:rPr lang="en-US" sz="2000" dirty="0">
                <a:solidFill>
                  <a:schemeClr val="accent5">
                    <a:lumMod val="20000"/>
                    <a:lumOff val="80000"/>
                  </a:schemeClr>
                </a:solidFill>
              </a:rPr>
            </a:br>
            <a:r>
              <a:rPr lang="en-US" sz="2000" dirty="0">
                <a:solidFill>
                  <a:schemeClr val="bg1"/>
                </a:solidFill>
              </a:rPr>
              <a:t>- </a:t>
            </a:r>
            <a:r>
              <a:rPr lang="en-US" sz="2000" b="1" dirty="0">
                <a:solidFill>
                  <a:srgbClr val="FFFFFF"/>
                </a:solidFill>
              </a:rPr>
              <a:t>UNITY</a:t>
            </a:r>
            <a:r>
              <a:rPr lang="en-US" sz="2000" b="1" dirty="0" smtClean="0">
                <a:solidFill>
                  <a:srgbClr val="FFFFFF"/>
                </a:solidFill>
              </a:rPr>
              <a:t>-1: </a:t>
            </a:r>
            <a:r>
              <a:rPr lang="en-US" sz="2000" dirty="0" smtClean="0">
                <a:solidFill>
                  <a:schemeClr val="bg1"/>
                </a:solidFill>
              </a:rPr>
              <a:t> </a:t>
            </a:r>
            <a:r>
              <a:rPr lang="en-US" sz="2000" dirty="0" err="1" smtClean="0">
                <a:solidFill>
                  <a:schemeClr val="bg1"/>
                </a:solidFill>
              </a:rPr>
              <a:t>Daclatasvir</a:t>
            </a:r>
            <a:r>
              <a:rPr lang="en-US" sz="2000" dirty="0" smtClean="0">
                <a:solidFill>
                  <a:schemeClr val="bg1"/>
                </a:solidFill>
              </a:rPr>
              <a:t> </a:t>
            </a:r>
            <a:r>
              <a:rPr lang="en-US" sz="2000" dirty="0">
                <a:solidFill>
                  <a:schemeClr val="bg1"/>
                </a:solidFill>
              </a:rPr>
              <a:t>+ </a:t>
            </a:r>
            <a:r>
              <a:rPr lang="en-US" sz="2000" dirty="0" err="1">
                <a:solidFill>
                  <a:schemeClr val="bg1"/>
                </a:solidFill>
              </a:rPr>
              <a:t>asunaprevir</a:t>
            </a:r>
            <a:r>
              <a:rPr lang="en-US" sz="2000" dirty="0">
                <a:solidFill>
                  <a:schemeClr val="bg1"/>
                </a:solidFill>
              </a:rPr>
              <a:t> + </a:t>
            </a:r>
            <a:r>
              <a:rPr lang="en-US" sz="2000" dirty="0" err="1" smtClean="0">
                <a:solidFill>
                  <a:schemeClr val="bg1"/>
                </a:solidFill>
              </a:rPr>
              <a:t>beclabuvir</a:t>
            </a:r>
            <a:endParaRPr lang="en-US" sz="2000" dirty="0" smtClean="0">
              <a:solidFill>
                <a:schemeClr val="bg1"/>
              </a:solidFill>
            </a:endParaRPr>
          </a:p>
          <a:p>
            <a:pPr marL="256032" indent="-256032">
              <a:lnSpc>
                <a:spcPts val="2600"/>
              </a:lnSpc>
              <a:spcBef>
                <a:spcPts val="1200"/>
              </a:spcBef>
              <a:buClr>
                <a:schemeClr val="bg1">
                  <a:lumMod val="75000"/>
                </a:schemeClr>
              </a:buClr>
            </a:pPr>
            <a:r>
              <a:rPr lang="en-US" sz="2000" dirty="0" smtClean="0">
                <a:solidFill>
                  <a:schemeClr val="accent5">
                    <a:lumMod val="20000"/>
                    <a:lumOff val="80000"/>
                  </a:schemeClr>
                </a:solidFill>
              </a:rPr>
              <a:t>Phase </a:t>
            </a:r>
            <a:r>
              <a:rPr lang="en-US" sz="2000" dirty="0">
                <a:solidFill>
                  <a:schemeClr val="accent5">
                    <a:lumMod val="20000"/>
                    <a:lumOff val="80000"/>
                  </a:schemeClr>
                </a:solidFill>
              </a:rPr>
              <a:t>3 </a:t>
            </a:r>
            <a:r>
              <a:rPr lang="en-US" sz="2000" dirty="0" smtClean="0">
                <a:solidFill>
                  <a:schemeClr val="accent5">
                    <a:lumMod val="20000"/>
                    <a:lumOff val="80000"/>
                  </a:schemeClr>
                </a:solidFill>
              </a:rPr>
              <a:t>Trial </a:t>
            </a:r>
            <a:r>
              <a:rPr lang="en-US" sz="2000" dirty="0">
                <a:solidFill>
                  <a:schemeClr val="accent5">
                    <a:lumMod val="20000"/>
                    <a:lumOff val="80000"/>
                  </a:schemeClr>
                </a:solidFill>
              </a:rPr>
              <a:t>in </a:t>
            </a:r>
            <a:r>
              <a:rPr lang="en-US" sz="2000" dirty="0" smtClean="0">
                <a:solidFill>
                  <a:schemeClr val="accent5">
                    <a:lumMod val="20000"/>
                    <a:lumOff val="80000"/>
                  </a:schemeClr>
                </a:solidFill>
              </a:rPr>
              <a:t>Treatment-Naïve or Experienced GT 1 </a:t>
            </a:r>
            <a:r>
              <a:rPr lang="en-US" sz="2000" dirty="0" err="1" smtClean="0">
                <a:solidFill>
                  <a:schemeClr val="accent5">
                    <a:lumMod val="20000"/>
                    <a:lumOff val="80000"/>
                  </a:schemeClr>
                </a:solidFill>
              </a:rPr>
              <a:t>cirrhotics</a:t>
            </a:r>
            <a:r>
              <a:rPr lang="en-US" sz="2000" dirty="0">
                <a:solidFill>
                  <a:schemeClr val="accent5">
                    <a:lumMod val="20000"/>
                    <a:lumOff val="80000"/>
                  </a:schemeClr>
                </a:solidFill>
              </a:rPr>
              <a:t/>
            </a:r>
            <a:br>
              <a:rPr lang="en-US" sz="2000" dirty="0">
                <a:solidFill>
                  <a:schemeClr val="accent5">
                    <a:lumMod val="20000"/>
                    <a:lumOff val="80000"/>
                  </a:schemeClr>
                </a:solidFill>
              </a:rPr>
            </a:br>
            <a:r>
              <a:rPr lang="en-US" sz="2000" dirty="0" smtClean="0">
                <a:solidFill>
                  <a:schemeClr val="bg1"/>
                </a:solidFill>
              </a:rPr>
              <a:t>- </a:t>
            </a:r>
            <a:r>
              <a:rPr lang="en-US" sz="2000" b="1" dirty="0" smtClean="0">
                <a:solidFill>
                  <a:srgbClr val="FFFFFF"/>
                </a:solidFill>
              </a:rPr>
              <a:t>UNITY-2: </a:t>
            </a:r>
            <a:r>
              <a:rPr lang="en-US" sz="2000" dirty="0">
                <a:solidFill>
                  <a:schemeClr val="bg1"/>
                </a:solidFill>
              </a:rPr>
              <a:t> </a:t>
            </a:r>
            <a:r>
              <a:rPr lang="en-US" sz="2000" dirty="0" err="1" smtClean="0">
                <a:solidFill>
                  <a:schemeClr val="bg1"/>
                </a:solidFill>
              </a:rPr>
              <a:t>Daclatasvir</a:t>
            </a:r>
            <a:r>
              <a:rPr lang="en-US" sz="2000" dirty="0" smtClean="0">
                <a:solidFill>
                  <a:schemeClr val="bg1"/>
                </a:solidFill>
              </a:rPr>
              <a:t> + </a:t>
            </a:r>
            <a:r>
              <a:rPr lang="en-US" sz="2000" dirty="0" err="1" smtClean="0">
                <a:solidFill>
                  <a:schemeClr val="bg1"/>
                </a:solidFill>
              </a:rPr>
              <a:t>asunaprevir</a:t>
            </a:r>
            <a:r>
              <a:rPr lang="en-US" sz="2000" dirty="0" smtClean="0">
                <a:solidFill>
                  <a:schemeClr val="bg1"/>
                </a:solidFill>
              </a:rPr>
              <a:t> + </a:t>
            </a:r>
            <a:r>
              <a:rPr lang="en-US" sz="2000" dirty="0" err="1" smtClean="0">
                <a:solidFill>
                  <a:schemeClr val="bg1"/>
                </a:solidFill>
              </a:rPr>
              <a:t>beclabuvir</a:t>
            </a:r>
            <a:r>
              <a:rPr lang="en-US" sz="2000" dirty="0" smtClean="0">
                <a:solidFill>
                  <a:schemeClr val="bg1"/>
                </a:solidFill>
              </a:rPr>
              <a:t> +/- ribavirin</a:t>
            </a:r>
          </a:p>
          <a:p>
            <a:pPr marL="256032" indent="-256032">
              <a:lnSpc>
                <a:spcPts val="2600"/>
              </a:lnSpc>
              <a:spcBef>
                <a:spcPts val="1200"/>
              </a:spcBef>
              <a:buClr>
                <a:schemeClr val="bg1">
                  <a:lumMod val="75000"/>
                </a:schemeClr>
              </a:buClr>
            </a:pPr>
            <a:r>
              <a:rPr lang="en-US" sz="2000" dirty="0">
                <a:solidFill>
                  <a:schemeClr val="accent5">
                    <a:lumMod val="20000"/>
                    <a:lumOff val="80000"/>
                  </a:schemeClr>
                </a:solidFill>
              </a:rPr>
              <a:t>Phase 3 Trial in Treatment-Naïve or </a:t>
            </a:r>
            <a:r>
              <a:rPr lang="en-US" sz="2000" dirty="0" smtClean="0">
                <a:solidFill>
                  <a:schemeClr val="accent5">
                    <a:lumMod val="20000"/>
                    <a:lumOff val="80000"/>
                  </a:schemeClr>
                </a:solidFill>
              </a:rPr>
              <a:t>Experienced </a:t>
            </a:r>
            <a:r>
              <a:rPr lang="en-US" sz="2000" dirty="0">
                <a:solidFill>
                  <a:schemeClr val="accent5">
                    <a:lumMod val="20000"/>
                    <a:lumOff val="80000"/>
                  </a:schemeClr>
                </a:solidFill>
              </a:rPr>
              <a:t>GT </a:t>
            </a:r>
            <a:r>
              <a:rPr lang="en-US" sz="2000" dirty="0" smtClean="0">
                <a:solidFill>
                  <a:schemeClr val="accent5">
                    <a:lumMod val="20000"/>
                    <a:lumOff val="80000"/>
                  </a:schemeClr>
                </a:solidFill>
              </a:rPr>
              <a:t>1B</a:t>
            </a:r>
            <a:r>
              <a:rPr lang="en-US" sz="2000" dirty="0">
                <a:solidFill>
                  <a:schemeClr val="accent5">
                    <a:lumMod val="20000"/>
                    <a:lumOff val="80000"/>
                  </a:schemeClr>
                </a:solidFill>
              </a:rPr>
              <a:t/>
            </a:r>
            <a:br>
              <a:rPr lang="en-US" sz="2000" dirty="0">
                <a:solidFill>
                  <a:schemeClr val="accent5">
                    <a:lumMod val="20000"/>
                    <a:lumOff val="80000"/>
                  </a:schemeClr>
                </a:solidFill>
              </a:rPr>
            </a:br>
            <a:r>
              <a:rPr lang="en-US" sz="2000" dirty="0">
                <a:solidFill>
                  <a:schemeClr val="bg1"/>
                </a:solidFill>
              </a:rPr>
              <a:t>- </a:t>
            </a:r>
            <a:r>
              <a:rPr lang="en-US" sz="2000" b="1" dirty="0">
                <a:solidFill>
                  <a:srgbClr val="FFFFFF"/>
                </a:solidFill>
              </a:rPr>
              <a:t>HALLMARK-DUAL: </a:t>
            </a:r>
            <a:r>
              <a:rPr lang="en-US" sz="2000" b="1" dirty="0" smtClean="0">
                <a:solidFill>
                  <a:srgbClr val="FFFFFF"/>
                </a:solidFill>
              </a:rPr>
              <a:t> </a:t>
            </a:r>
            <a:r>
              <a:rPr lang="en-US" sz="2000" dirty="0" smtClean="0">
                <a:solidFill>
                  <a:schemeClr val="bg1"/>
                </a:solidFill>
              </a:rPr>
              <a:t>Daclatasvir </a:t>
            </a:r>
            <a:r>
              <a:rPr lang="en-US" sz="2000" dirty="0">
                <a:solidFill>
                  <a:schemeClr val="bg1"/>
                </a:solidFill>
              </a:rPr>
              <a:t>+ </a:t>
            </a:r>
            <a:r>
              <a:rPr lang="en-US" sz="2000" dirty="0" err="1">
                <a:solidFill>
                  <a:schemeClr val="bg1"/>
                </a:solidFill>
              </a:rPr>
              <a:t>asunaprevir</a:t>
            </a:r>
            <a:endParaRPr lang="en-US" sz="2000" dirty="0">
              <a:solidFill>
                <a:schemeClr val="bg1"/>
              </a:solidFill>
            </a:endParaRPr>
          </a:p>
          <a:p>
            <a:pPr marL="0" indent="0">
              <a:lnSpc>
                <a:spcPts val="2600"/>
              </a:lnSpc>
              <a:spcBef>
                <a:spcPts val="1200"/>
              </a:spcBef>
              <a:buClr>
                <a:schemeClr val="bg1">
                  <a:lumMod val="75000"/>
                </a:schemeClr>
              </a:buClr>
              <a:buNone/>
            </a:pPr>
            <a:endParaRPr lang="en-US" sz="2000" dirty="0">
              <a:solidFill>
                <a:schemeClr val="bg1"/>
              </a:solidFill>
            </a:endParaRPr>
          </a:p>
        </p:txBody>
      </p:sp>
      <p:sp>
        <p:nvSpPr>
          <p:cNvPr id="6" name="Title 1"/>
          <p:cNvSpPr txBox="1">
            <a:spLocks/>
          </p:cNvSpPr>
          <p:nvPr/>
        </p:nvSpPr>
        <p:spPr>
          <a:xfrm>
            <a:off x="0" y="-9"/>
            <a:ext cx="9162288" cy="999727"/>
          </a:xfrm>
          <a:prstGeom prst="rect">
            <a:avLst/>
          </a:prstGeom>
          <a:solidFill>
            <a:srgbClr val="043346"/>
          </a:solidFill>
          <a:ln>
            <a:noFill/>
          </a:ln>
        </p:spPr>
        <p:txBody>
          <a:bodyPr tIns="0" anchor="ctr">
            <a:normAutofit/>
          </a:bodyPr>
          <a:lstStyle/>
          <a:p>
            <a:pPr lvl="0" eaLnBrk="1" fontAlgn="auto" hangingPunct="1">
              <a:lnSpc>
                <a:spcPts val="3600"/>
              </a:lnSpc>
              <a:spcAft>
                <a:spcPts val="0"/>
              </a:spcAft>
              <a:defRPr/>
            </a:pPr>
            <a:r>
              <a:rPr kumimoji="0" lang="en-US" i="0" u="none" strike="noStrike" kern="1200" cap="none" spc="0" normalizeH="0" baseline="0" noProof="0" dirty="0" smtClean="0">
                <a:ln>
                  <a:noFill/>
                </a:ln>
                <a:solidFill>
                  <a:srgbClr val="FFFFFF"/>
                </a:solidFill>
                <a:effectLst/>
                <a:uLnTx/>
                <a:uFillTx/>
                <a:latin typeface="Arial"/>
                <a:ea typeface="+mj-ea"/>
                <a:cs typeface="Arial"/>
              </a:rPr>
              <a:t>   </a:t>
            </a:r>
            <a:r>
              <a:rPr lang="en-US" dirty="0" err="1" smtClean="0">
                <a:solidFill>
                  <a:srgbClr val="FFFFFF"/>
                </a:solidFill>
                <a:latin typeface="Arial"/>
                <a:cs typeface="Arial"/>
              </a:rPr>
              <a:t>Daclatasvir</a:t>
            </a:r>
            <a:r>
              <a:rPr lang="en-US" dirty="0" smtClean="0">
                <a:solidFill>
                  <a:srgbClr val="FFFFFF"/>
                </a:solidFill>
                <a:latin typeface="Arial"/>
                <a:cs typeface="Arial"/>
              </a:rPr>
              <a:t>: </a:t>
            </a:r>
            <a:r>
              <a:rPr kumimoji="0" lang="en-US" i="0" u="none" strike="noStrike" kern="1200" cap="none" spc="0" normalizeH="0" baseline="0" noProof="0" dirty="0" smtClean="0">
                <a:ln>
                  <a:noFill/>
                </a:ln>
                <a:solidFill>
                  <a:srgbClr val="FFFFFF"/>
                </a:solidFill>
                <a:effectLst/>
                <a:uLnTx/>
                <a:uFillTx/>
                <a:latin typeface="Arial"/>
                <a:ea typeface="+mj-ea"/>
                <a:cs typeface="Arial"/>
              </a:rPr>
              <a:t>Summary of Key </a:t>
            </a:r>
            <a:r>
              <a:rPr kumimoji="0" lang="en-US" i="0" u="none" strike="noStrike" kern="1200" cap="none" spc="0" normalizeH="0" noProof="0" dirty="0" smtClean="0">
                <a:ln>
                  <a:noFill/>
                </a:ln>
                <a:solidFill>
                  <a:srgbClr val="FFFFFF"/>
                </a:solidFill>
                <a:effectLst/>
                <a:uLnTx/>
                <a:uFillTx/>
                <a:latin typeface="Arial"/>
                <a:ea typeface="+mj-ea"/>
                <a:cs typeface="Arial"/>
              </a:rPr>
              <a:t>Studies</a:t>
            </a:r>
            <a:endParaRPr kumimoji="0" lang="en-US" i="0" u="none" strike="noStrike" kern="1200" cap="none" spc="0" normalizeH="0" baseline="0" noProof="0" dirty="0">
              <a:ln>
                <a:noFill/>
              </a:ln>
              <a:solidFill>
                <a:srgbClr val="FFFFFF"/>
              </a:solidFill>
              <a:effectLst/>
              <a:uLnTx/>
              <a:uFillTx/>
              <a:latin typeface="Arial"/>
              <a:ea typeface="+mj-ea"/>
              <a:cs typeface="Arial"/>
            </a:endParaRPr>
          </a:p>
        </p:txBody>
      </p:sp>
    </p:spTree>
    <p:extLst>
      <p:ext uri="{BB962C8B-B14F-4D97-AF65-F5344CB8AC3E}">
        <p14:creationId xmlns:p14="http://schemas.microsoft.com/office/powerpoint/2010/main" val="34142582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a:t>
            </a:r>
            <a:r>
              <a:rPr lang="en-US" dirty="0" err="1"/>
              <a:t>Wyles</a:t>
            </a:r>
            <a:r>
              <a:rPr lang="en-US" dirty="0"/>
              <a:t> DL, et al. N </a:t>
            </a:r>
            <a:r>
              <a:rPr lang="en-US" dirty="0" err="1"/>
              <a:t>Engl</a:t>
            </a:r>
            <a:r>
              <a:rPr lang="en-US" dirty="0"/>
              <a:t> J Med. 2015 July 21. [</a:t>
            </a:r>
            <a:r>
              <a:rPr lang="en-US" dirty="0" err="1"/>
              <a:t>Epub</a:t>
            </a:r>
            <a:r>
              <a:rPr lang="en-US" dirty="0"/>
              <a:t> ahead of print]</a:t>
            </a:r>
          </a:p>
        </p:txBody>
      </p:sp>
      <p:graphicFrame>
        <p:nvGraphicFramePr>
          <p:cNvPr id="8" name="Content Placeholder 6"/>
          <p:cNvGraphicFramePr>
            <a:graphicFrameLocks/>
          </p:cNvGraphicFramePr>
          <p:nvPr>
            <p:extLst>
              <p:ext uri="{D42A27DB-BD31-4B8C-83A1-F6EECF244321}">
                <p14:modId xmlns:p14="http://schemas.microsoft.com/office/powerpoint/2010/main" val="3822463708"/>
              </p:ext>
            </p:extLst>
          </p:nvPr>
        </p:nvGraphicFramePr>
        <p:xfrm>
          <a:off x="340295" y="1401038"/>
          <a:ext cx="8448676" cy="4922520"/>
        </p:xfrm>
        <a:graphic>
          <a:graphicData uri="http://schemas.openxmlformats.org/drawingml/2006/table">
            <a:tbl>
              <a:tblPr firstRow="1" bandRow="1">
                <a:tableStyleId>{5C22544A-7EE6-4342-B048-85BDC9FD1C3A}</a:tableStyleId>
              </a:tblPr>
              <a:tblGrid>
                <a:gridCol w="2561064"/>
                <a:gridCol w="1890084"/>
                <a:gridCol w="2041291"/>
                <a:gridCol w="1956237"/>
              </a:tblGrid>
              <a:tr h="868680">
                <a:tc>
                  <a:txBody>
                    <a:bodyPr/>
                    <a:lstStyle/>
                    <a:p>
                      <a:r>
                        <a:rPr lang="en-US" sz="1500" dirty="0" smtClean="0"/>
                        <a:t>Characteristic</a:t>
                      </a:r>
                      <a:endParaRPr lang="en-US" sz="1500" dirty="0"/>
                    </a:p>
                  </a:txBody>
                  <a:tcPr>
                    <a:lnL w="9525" cap="flat" cmpd="sng" algn="ctr">
                      <a:solidFill>
                        <a:srgbClr val="BFBFBF"/>
                      </a:solidFill>
                      <a:prstDash val="solid"/>
                      <a:round/>
                      <a:headEnd type="none" w="med" len="med"/>
                      <a:tailEnd type="none" w="med" len="med"/>
                    </a:lnL>
                    <a:lnT w="9525" cap="flat" cmpd="sng" algn="ctr">
                      <a:solidFill>
                        <a:srgbClr val="BFBFBF"/>
                      </a:solidFill>
                      <a:prstDash val="solid"/>
                      <a:round/>
                      <a:headEnd type="none" w="med" len="med"/>
                      <a:tailEnd type="none" w="med" len="med"/>
                    </a:lnT>
                    <a:solidFill>
                      <a:srgbClr val="404040"/>
                    </a:solidFill>
                  </a:tcPr>
                </a:tc>
                <a:tc>
                  <a:txBody>
                    <a:bodyPr/>
                    <a:lstStyle/>
                    <a:p>
                      <a:pPr algn="ctr">
                        <a:lnSpc>
                          <a:spcPts val="1900"/>
                        </a:lnSpc>
                      </a:pPr>
                      <a:r>
                        <a:rPr lang="en-US" sz="1500" dirty="0" smtClean="0"/>
                        <a:t>Treatment</a:t>
                      </a:r>
                      <a:r>
                        <a:rPr lang="en-US" sz="1500" baseline="0" dirty="0" smtClean="0"/>
                        <a:t>-Naïve</a:t>
                      </a:r>
                    </a:p>
                    <a:p>
                      <a:pPr algn="ctr">
                        <a:lnSpc>
                          <a:spcPts val="1900"/>
                        </a:lnSpc>
                      </a:pPr>
                      <a:r>
                        <a:rPr lang="en-US" sz="1500" baseline="0" dirty="0" smtClean="0"/>
                        <a:t>12-Week Group</a:t>
                      </a:r>
                      <a:br>
                        <a:rPr lang="en-US" sz="1500" baseline="0" dirty="0" smtClean="0"/>
                      </a:br>
                      <a:r>
                        <a:rPr lang="en-US" sz="1500" b="0" dirty="0" smtClean="0"/>
                        <a:t>(n=101)</a:t>
                      </a:r>
                      <a:endParaRPr lang="en-US" sz="1500" dirty="0"/>
                    </a:p>
                  </a:txBody>
                  <a:tcPr anchor="ctr">
                    <a:lnT w="9525" cap="flat" cmpd="sng" algn="ctr">
                      <a:solidFill>
                        <a:srgbClr val="BFBFBF"/>
                      </a:solidFill>
                      <a:prstDash val="solid"/>
                      <a:round/>
                      <a:headEnd type="none" w="med" len="med"/>
                      <a:tailEnd type="none" w="med" len="med"/>
                    </a:lnT>
                    <a:solidFill>
                      <a:srgbClr val="637D1F"/>
                    </a:solidFill>
                  </a:tcPr>
                </a:tc>
                <a:tc>
                  <a:txBody>
                    <a:bodyPr/>
                    <a:lstStyle/>
                    <a:p>
                      <a:pPr algn="ctr">
                        <a:lnSpc>
                          <a:spcPts val="1900"/>
                        </a:lnSpc>
                      </a:pPr>
                      <a:r>
                        <a:rPr lang="en-US" sz="1500" dirty="0" smtClean="0"/>
                        <a:t>Treatment-Naïve</a:t>
                      </a:r>
                    </a:p>
                    <a:p>
                      <a:pPr algn="ctr">
                        <a:lnSpc>
                          <a:spcPts val="1900"/>
                        </a:lnSpc>
                      </a:pPr>
                      <a:r>
                        <a:rPr lang="en-US" sz="1500" baseline="0" dirty="0" smtClean="0"/>
                        <a:t>8-Week Group</a:t>
                      </a:r>
                      <a:br>
                        <a:rPr lang="en-US" sz="1500" baseline="0" dirty="0" smtClean="0"/>
                      </a:br>
                      <a:r>
                        <a:rPr lang="en-US" sz="1500" b="0" dirty="0" smtClean="0"/>
                        <a:t>(n=50)</a:t>
                      </a:r>
                      <a:endParaRPr lang="en-US" sz="1500" b="0" dirty="0"/>
                    </a:p>
                  </a:txBody>
                  <a:tcPr anchor="ctr">
                    <a:lnT w="9525" cap="flat" cmpd="sng" algn="ctr">
                      <a:solidFill>
                        <a:srgbClr val="BFBFBF"/>
                      </a:solidFill>
                      <a:prstDash val="solid"/>
                      <a:round/>
                      <a:headEnd type="none" w="med" len="med"/>
                      <a:tailEnd type="none" w="med" len="med"/>
                    </a:lnT>
                    <a:solidFill>
                      <a:srgbClr val="3B8096"/>
                    </a:solidFill>
                  </a:tcPr>
                </a:tc>
                <a:tc>
                  <a:txBody>
                    <a:bodyPr/>
                    <a:lstStyle/>
                    <a:p>
                      <a:pPr algn="ctr">
                        <a:lnSpc>
                          <a:spcPts val="1900"/>
                        </a:lnSpc>
                      </a:pPr>
                      <a:r>
                        <a:rPr lang="en-US" sz="1500" dirty="0" smtClean="0"/>
                        <a:t>Previously Treated</a:t>
                      </a:r>
                      <a:br>
                        <a:rPr lang="en-US" sz="1500" dirty="0" smtClean="0"/>
                      </a:br>
                      <a:r>
                        <a:rPr lang="en-US" sz="1500" baseline="0" dirty="0" smtClean="0"/>
                        <a:t>12-Week Group</a:t>
                      </a:r>
                    </a:p>
                    <a:p>
                      <a:pPr algn="ctr">
                        <a:lnSpc>
                          <a:spcPts val="1900"/>
                        </a:lnSpc>
                      </a:pPr>
                      <a:r>
                        <a:rPr lang="en-US" sz="1500" b="0" dirty="0" smtClean="0"/>
                        <a:t>(n=52)</a:t>
                      </a:r>
                      <a:endParaRPr lang="en-US" sz="1500" dirty="0"/>
                    </a:p>
                  </a:txBody>
                  <a:tcPr anchor="ctr">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solidFill>
                      <a:schemeClr val="accent5">
                        <a:lumMod val="75000"/>
                      </a:schemeClr>
                    </a:solidFill>
                  </a:tcPr>
                </a:tc>
              </a:tr>
              <a:tr h="387189">
                <a:tc>
                  <a:txBody>
                    <a:bodyPr/>
                    <a:lstStyle/>
                    <a:p>
                      <a:r>
                        <a:rPr lang="en-US" sz="1500" dirty="0" smtClean="0"/>
                        <a:t>Male</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ts val="2400"/>
                        </a:lnSpc>
                      </a:pPr>
                      <a:r>
                        <a:rPr lang="en-US" sz="1500" dirty="0" smtClean="0"/>
                        <a:t>92 (91%)</a:t>
                      </a:r>
                      <a:endParaRPr lang="en-US" sz="1500" dirty="0"/>
                    </a:p>
                  </a:txBody>
                  <a:tcPr anchor="ctr"/>
                </a:tc>
                <a:tc>
                  <a:txBody>
                    <a:bodyPr/>
                    <a:lstStyle/>
                    <a:p>
                      <a:pPr algn="ctr">
                        <a:lnSpc>
                          <a:spcPts val="2400"/>
                        </a:lnSpc>
                      </a:pPr>
                      <a:r>
                        <a:rPr lang="en-US" sz="1500" dirty="0" smtClean="0"/>
                        <a:t>42 (84%)</a:t>
                      </a:r>
                      <a:endParaRPr lang="en-US" sz="1500" dirty="0"/>
                    </a:p>
                  </a:txBody>
                  <a:tcPr anchor="ctr"/>
                </a:tc>
                <a:tc>
                  <a:txBody>
                    <a:bodyPr/>
                    <a:lstStyle/>
                    <a:p>
                      <a:pPr algn="ctr">
                        <a:lnSpc>
                          <a:spcPts val="2400"/>
                        </a:lnSpc>
                      </a:pPr>
                      <a:r>
                        <a:rPr lang="en-US" sz="1500" dirty="0" smtClean="0"/>
                        <a:t>43 (83%)</a:t>
                      </a:r>
                      <a:endParaRPr lang="en-US" sz="1500" dirty="0"/>
                    </a:p>
                  </a:txBody>
                  <a:tcPr anchor="ctr">
                    <a:lnR w="9525" cap="flat" cmpd="sng" algn="ctr">
                      <a:solidFill>
                        <a:srgbClr val="BFBFBF"/>
                      </a:solidFill>
                      <a:prstDash val="solid"/>
                      <a:round/>
                      <a:headEnd type="none" w="med" len="med"/>
                      <a:tailEnd type="none" w="med" len="med"/>
                    </a:lnR>
                  </a:tcPr>
                </a:tc>
              </a:tr>
              <a:tr h="387189">
                <a:tc>
                  <a:txBody>
                    <a:bodyPr/>
                    <a:lstStyle/>
                    <a:p>
                      <a:r>
                        <a:rPr lang="en-US" sz="1500" dirty="0" smtClean="0"/>
                        <a:t>Median age, years (range)</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ts val="2400"/>
                        </a:lnSpc>
                      </a:pPr>
                      <a:r>
                        <a:rPr lang="en-US" sz="1500" dirty="0" smtClean="0"/>
                        <a:t>52 (24-71)</a:t>
                      </a:r>
                      <a:endParaRPr lang="en-US" sz="1500" dirty="0"/>
                    </a:p>
                  </a:txBody>
                  <a:tcPr anchor="ctr"/>
                </a:tc>
                <a:tc>
                  <a:txBody>
                    <a:bodyPr/>
                    <a:lstStyle/>
                    <a:p>
                      <a:pPr algn="ctr">
                        <a:lnSpc>
                          <a:spcPts val="2400"/>
                        </a:lnSpc>
                      </a:pPr>
                      <a:r>
                        <a:rPr lang="en-US" sz="1500" dirty="0" smtClean="0"/>
                        <a:t>51 (28-75)</a:t>
                      </a:r>
                      <a:endParaRPr lang="en-US" sz="1500" dirty="0"/>
                    </a:p>
                  </a:txBody>
                  <a:tcPr anchor="ctr"/>
                </a:tc>
                <a:tc>
                  <a:txBody>
                    <a:bodyPr/>
                    <a:lstStyle/>
                    <a:p>
                      <a:pPr algn="ctr">
                        <a:lnSpc>
                          <a:spcPts val="2400"/>
                        </a:lnSpc>
                      </a:pPr>
                      <a:r>
                        <a:rPr lang="en-US" sz="1500" dirty="0" smtClean="0"/>
                        <a:t>57 (43-66)</a:t>
                      </a:r>
                      <a:endParaRPr lang="en-US" sz="1500" dirty="0"/>
                    </a:p>
                  </a:txBody>
                  <a:tcPr anchor="ctr">
                    <a:lnR w="9525" cap="flat" cmpd="sng" algn="ctr">
                      <a:solidFill>
                        <a:srgbClr val="BFBFBF"/>
                      </a:solidFill>
                      <a:prstDash val="solid"/>
                      <a:round/>
                      <a:headEnd type="none" w="med" len="med"/>
                      <a:tailEnd type="none" w="med" len="med"/>
                    </a:lnR>
                  </a:tcPr>
                </a:tc>
              </a:tr>
              <a:tr h="982864">
                <a:tc>
                  <a:txBody>
                    <a:bodyPr/>
                    <a:lstStyle/>
                    <a:p>
                      <a:r>
                        <a:rPr lang="en-US" sz="1500" dirty="0" smtClean="0"/>
                        <a:t>Race</a:t>
                      </a:r>
                    </a:p>
                    <a:p>
                      <a:pPr marL="228600" indent="0"/>
                      <a:r>
                        <a:rPr lang="en-US" sz="1500" dirty="0" smtClean="0"/>
                        <a:t>White</a:t>
                      </a:r>
                    </a:p>
                    <a:p>
                      <a:pPr marL="228600" indent="0"/>
                      <a:r>
                        <a:rPr lang="en-US" sz="1500" dirty="0" smtClean="0"/>
                        <a:t>Black</a:t>
                      </a:r>
                    </a:p>
                    <a:p>
                      <a:pPr marL="228600" indent="0"/>
                      <a:r>
                        <a:rPr lang="en-US" sz="1500" dirty="0" smtClean="0"/>
                        <a:t>Asian/other</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ct val="100000"/>
                        </a:lnSpc>
                      </a:pPr>
                      <a:endParaRPr lang="en-US" sz="1500" dirty="0" smtClean="0"/>
                    </a:p>
                    <a:p>
                      <a:pPr algn="ctr">
                        <a:lnSpc>
                          <a:spcPct val="100000"/>
                        </a:lnSpc>
                      </a:pPr>
                      <a:r>
                        <a:rPr lang="en-US" sz="1500" dirty="0" smtClean="0"/>
                        <a:t>66 (65%)</a:t>
                      </a:r>
                    </a:p>
                    <a:p>
                      <a:pPr algn="ctr">
                        <a:lnSpc>
                          <a:spcPct val="100000"/>
                        </a:lnSpc>
                      </a:pPr>
                      <a:r>
                        <a:rPr lang="en-US" sz="1500" dirty="0" smtClean="0"/>
                        <a:t>30 (30%)</a:t>
                      </a:r>
                    </a:p>
                    <a:p>
                      <a:pPr algn="ctr">
                        <a:lnSpc>
                          <a:spcPct val="100000"/>
                        </a:lnSpc>
                      </a:pPr>
                      <a:r>
                        <a:rPr lang="en-US" sz="1500" dirty="0" smtClean="0"/>
                        <a:t>5 (5%)</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28</a:t>
                      </a:r>
                      <a:r>
                        <a:rPr lang="en-US" sz="1500" baseline="0" dirty="0" smtClean="0"/>
                        <a:t> (56%)</a:t>
                      </a:r>
                    </a:p>
                    <a:p>
                      <a:pPr algn="ctr">
                        <a:lnSpc>
                          <a:spcPct val="100000"/>
                        </a:lnSpc>
                      </a:pPr>
                      <a:r>
                        <a:rPr lang="en-US" sz="1500" baseline="0" dirty="0" smtClean="0"/>
                        <a:t>19 (38%)</a:t>
                      </a:r>
                    </a:p>
                    <a:p>
                      <a:pPr algn="ctr">
                        <a:lnSpc>
                          <a:spcPct val="100000"/>
                        </a:lnSpc>
                      </a:pPr>
                      <a:r>
                        <a:rPr lang="en-US" sz="1500" baseline="0" dirty="0" smtClean="0"/>
                        <a:t>3 (6%)</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31 (60%)</a:t>
                      </a:r>
                    </a:p>
                    <a:p>
                      <a:pPr algn="ctr">
                        <a:lnSpc>
                          <a:spcPct val="100000"/>
                        </a:lnSpc>
                      </a:pPr>
                      <a:r>
                        <a:rPr lang="en-US" sz="1500" dirty="0" smtClean="0"/>
                        <a:t>20 (38%)</a:t>
                      </a:r>
                    </a:p>
                    <a:p>
                      <a:pPr algn="ctr">
                        <a:lnSpc>
                          <a:spcPct val="100000"/>
                        </a:lnSpc>
                      </a:pPr>
                      <a:r>
                        <a:rPr lang="en-US" sz="1500" dirty="0" smtClean="0"/>
                        <a:t>1 (2%)</a:t>
                      </a:r>
                      <a:endParaRPr lang="en-US" sz="1500" dirty="0"/>
                    </a:p>
                  </a:txBody>
                  <a:tcPr anchor="ctr">
                    <a:lnR w="9525" cap="flat" cmpd="sng" algn="ctr">
                      <a:solidFill>
                        <a:srgbClr val="BFBFBF"/>
                      </a:solidFill>
                      <a:prstDash val="solid"/>
                      <a:round/>
                      <a:headEnd type="none" w="med" len="med"/>
                      <a:tailEnd type="none" w="med" len="med"/>
                    </a:lnR>
                  </a:tcPr>
                </a:tc>
              </a:tr>
              <a:tr h="1429621">
                <a:tc>
                  <a:txBody>
                    <a:bodyPr/>
                    <a:lstStyle/>
                    <a:p>
                      <a:r>
                        <a:rPr lang="en-US" sz="1500" dirty="0" smtClean="0"/>
                        <a:t>HCV genotype</a:t>
                      </a:r>
                    </a:p>
                    <a:p>
                      <a:pPr marL="227013" indent="0">
                        <a:tabLst>
                          <a:tab pos="227013" algn="l"/>
                        </a:tabLst>
                      </a:pPr>
                      <a:r>
                        <a:rPr lang="en-US" sz="1500" dirty="0" smtClean="0"/>
                        <a:t>1A</a:t>
                      </a:r>
                    </a:p>
                    <a:p>
                      <a:pPr marL="227013" indent="0">
                        <a:tabLst>
                          <a:tab pos="227013" algn="l"/>
                        </a:tabLst>
                      </a:pPr>
                      <a:r>
                        <a:rPr lang="en-US" sz="1500" dirty="0" smtClean="0"/>
                        <a:t>1B</a:t>
                      </a:r>
                    </a:p>
                    <a:p>
                      <a:pPr marL="227013" indent="0">
                        <a:tabLst>
                          <a:tab pos="227013" algn="l"/>
                        </a:tabLst>
                      </a:pPr>
                      <a:r>
                        <a:rPr lang="en-US" sz="1500" dirty="0" smtClean="0"/>
                        <a:t>2</a:t>
                      </a:r>
                    </a:p>
                    <a:p>
                      <a:pPr marL="227013" indent="0">
                        <a:tabLst>
                          <a:tab pos="227013" algn="l"/>
                        </a:tabLst>
                      </a:pPr>
                      <a:r>
                        <a:rPr lang="en-US" sz="1500" dirty="0" smtClean="0"/>
                        <a:t>3</a:t>
                      </a:r>
                    </a:p>
                    <a:p>
                      <a:pPr marL="227013" indent="0">
                        <a:tabLst>
                          <a:tab pos="227013" algn="l"/>
                        </a:tabLst>
                      </a:pPr>
                      <a:r>
                        <a:rPr lang="en-US" sz="1500" dirty="0" smtClean="0"/>
                        <a:t>4</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ct val="100000"/>
                        </a:lnSpc>
                      </a:pPr>
                      <a:endParaRPr lang="en-US" sz="1500" dirty="0" smtClean="0"/>
                    </a:p>
                    <a:p>
                      <a:pPr algn="ctr">
                        <a:lnSpc>
                          <a:spcPct val="100000"/>
                        </a:lnSpc>
                      </a:pPr>
                      <a:r>
                        <a:rPr lang="en-US" sz="1500" dirty="0" smtClean="0"/>
                        <a:t>71 (70%)</a:t>
                      </a:r>
                    </a:p>
                    <a:p>
                      <a:pPr algn="ctr">
                        <a:lnSpc>
                          <a:spcPct val="100000"/>
                        </a:lnSpc>
                      </a:pPr>
                      <a:r>
                        <a:rPr lang="en-US" sz="1500" dirty="0" smtClean="0"/>
                        <a:t>12 (12%)</a:t>
                      </a:r>
                    </a:p>
                    <a:p>
                      <a:pPr algn="ctr">
                        <a:lnSpc>
                          <a:spcPct val="100000"/>
                        </a:lnSpc>
                      </a:pPr>
                      <a:r>
                        <a:rPr lang="en-US" sz="1500" dirty="0" smtClean="0"/>
                        <a:t>11 (11%)</a:t>
                      </a:r>
                    </a:p>
                    <a:p>
                      <a:pPr algn="ctr">
                        <a:lnSpc>
                          <a:spcPct val="100000"/>
                        </a:lnSpc>
                      </a:pPr>
                      <a:r>
                        <a:rPr lang="en-US" sz="1500" dirty="0" smtClean="0"/>
                        <a:t>6 (6%)</a:t>
                      </a:r>
                    </a:p>
                    <a:p>
                      <a:pPr algn="ctr">
                        <a:lnSpc>
                          <a:spcPct val="100000"/>
                        </a:lnSpc>
                      </a:pPr>
                      <a:r>
                        <a:rPr lang="en-US" sz="1500" dirty="0" smtClean="0"/>
                        <a:t>1 (1%)</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35 (70%)</a:t>
                      </a:r>
                    </a:p>
                    <a:p>
                      <a:pPr algn="ctr">
                        <a:lnSpc>
                          <a:spcPct val="100000"/>
                        </a:lnSpc>
                      </a:pPr>
                      <a:r>
                        <a:rPr lang="en-US" sz="1500" dirty="0" smtClean="0"/>
                        <a:t>6 (12%)</a:t>
                      </a:r>
                    </a:p>
                    <a:p>
                      <a:pPr algn="ctr">
                        <a:lnSpc>
                          <a:spcPct val="100000"/>
                        </a:lnSpc>
                      </a:pPr>
                      <a:r>
                        <a:rPr lang="en-US" sz="1500" dirty="0" smtClean="0"/>
                        <a:t>6 (12%)</a:t>
                      </a:r>
                    </a:p>
                    <a:p>
                      <a:pPr algn="ctr">
                        <a:lnSpc>
                          <a:spcPct val="100000"/>
                        </a:lnSpc>
                      </a:pPr>
                      <a:r>
                        <a:rPr lang="en-US" sz="1500" dirty="0" smtClean="0"/>
                        <a:t>3 (6%)</a:t>
                      </a:r>
                    </a:p>
                    <a:p>
                      <a:pPr algn="ctr">
                        <a:lnSpc>
                          <a:spcPct val="100000"/>
                        </a:lnSpc>
                      </a:pPr>
                      <a:r>
                        <a:rPr lang="en-US" sz="1500" dirty="0" smtClean="0"/>
                        <a:t>0</a:t>
                      </a:r>
                      <a:endParaRPr lang="en-US" sz="1500" dirty="0"/>
                    </a:p>
                  </a:txBody>
                  <a:tcPr anchor="ctr"/>
                </a:tc>
                <a:tc>
                  <a:txBody>
                    <a:bodyPr/>
                    <a:lstStyle/>
                    <a:p>
                      <a:pPr algn="ctr">
                        <a:lnSpc>
                          <a:spcPct val="100000"/>
                        </a:lnSpc>
                      </a:pPr>
                      <a:endParaRPr lang="en-US" sz="1500" dirty="0" smtClean="0"/>
                    </a:p>
                    <a:p>
                      <a:pPr algn="ctr">
                        <a:lnSpc>
                          <a:spcPct val="100000"/>
                        </a:lnSpc>
                      </a:pPr>
                      <a:r>
                        <a:rPr lang="en-US" sz="1500" dirty="0" smtClean="0"/>
                        <a:t>33 (63%)</a:t>
                      </a:r>
                    </a:p>
                    <a:p>
                      <a:pPr algn="ctr">
                        <a:lnSpc>
                          <a:spcPct val="100000"/>
                        </a:lnSpc>
                      </a:pPr>
                      <a:r>
                        <a:rPr lang="en-US" sz="1500" dirty="0" smtClean="0"/>
                        <a:t>11 (21%)</a:t>
                      </a:r>
                    </a:p>
                    <a:p>
                      <a:pPr algn="ctr">
                        <a:lnSpc>
                          <a:spcPct val="100000"/>
                        </a:lnSpc>
                      </a:pPr>
                      <a:r>
                        <a:rPr lang="en-US" sz="1500" dirty="0" smtClean="0"/>
                        <a:t>2 (4%)</a:t>
                      </a:r>
                    </a:p>
                    <a:p>
                      <a:pPr algn="ctr">
                        <a:lnSpc>
                          <a:spcPct val="100000"/>
                        </a:lnSpc>
                      </a:pPr>
                      <a:r>
                        <a:rPr lang="en-US" sz="1500" dirty="0" smtClean="0"/>
                        <a:t>4 (8%)</a:t>
                      </a:r>
                    </a:p>
                    <a:p>
                      <a:pPr algn="ctr">
                        <a:lnSpc>
                          <a:spcPct val="100000"/>
                        </a:lnSpc>
                      </a:pPr>
                      <a:r>
                        <a:rPr lang="en-US" sz="1500" dirty="0" smtClean="0"/>
                        <a:t>2 (4%)</a:t>
                      </a:r>
                      <a:endParaRPr lang="en-US" sz="1500" dirty="0"/>
                    </a:p>
                  </a:txBody>
                  <a:tcPr anchor="ctr">
                    <a:lnR w="9525" cap="flat" cmpd="sng" algn="ctr">
                      <a:solidFill>
                        <a:srgbClr val="BFBFBF"/>
                      </a:solidFill>
                      <a:prstDash val="solid"/>
                      <a:round/>
                      <a:headEnd type="none" w="med" len="med"/>
                      <a:tailEnd type="none" w="med" len="med"/>
                    </a:lnR>
                  </a:tcPr>
                </a:tc>
              </a:tr>
              <a:tr h="387189">
                <a:tc>
                  <a:txBody>
                    <a:bodyPr/>
                    <a:lstStyle/>
                    <a:p>
                      <a:r>
                        <a:rPr lang="en-US" sz="1500" dirty="0" smtClean="0"/>
                        <a:t>Cirrhosis</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ts val="2400"/>
                        </a:lnSpc>
                      </a:pPr>
                      <a:r>
                        <a:rPr lang="en-US" sz="1500" dirty="0" smtClean="0"/>
                        <a:t>9 (9%)</a:t>
                      </a:r>
                      <a:endParaRPr lang="en-US" sz="1500" dirty="0"/>
                    </a:p>
                  </a:txBody>
                  <a:tcPr anchor="ctr"/>
                </a:tc>
                <a:tc>
                  <a:txBody>
                    <a:bodyPr/>
                    <a:lstStyle/>
                    <a:p>
                      <a:pPr algn="ctr">
                        <a:lnSpc>
                          <a:spcPts val="2400"/>
                        </a:lnSpc>
                      </a:pPr>
                      <a:r>
                        <a:rPr lang="en-US" sz="1500" dirty="0" smtClean="0"/>
                        <a:t>5 (10%)</a:t>
                      </a:r>
                      <a:endParaRPr lang="en-US" sz="1500" dirty="0"/>
                    </a:p>
                  </a:txBody>
                  <a:tcPr anchor="ctr"/>
                </a:tc>
                <a:tc>
                  <a:txBody>
                    <a:bodyPr/>
                    <a:lstStyle/>
                    <a:p>
                      <a:pPr algn="ctr">
                        <a:lnSpc>
                          <a:spcPts val="2400"/>
                        </a:lnSpc>
                      </a:pPr>
                      <a:r>
                        <a:rPr lang="en-US" sz="1500" dirty="0" smtClean="0"/>
                        <a:t>15 (29%)</a:t>
                      </a:r>
                      <a:endParaRPr lang="en-US" sz="1500" dirty="0"/>
                    </a:p>
                  </a:txBody>
                  <a:tcPr anchor="ctr">
                    <a:lnR w="9525" cap="flat" cmpd="sng" algn="ctr">
                      <a:solidFill>
                        <a:srgbClr val="BFBFBF"/>
                      </a:solidFill>
                      <a:prstDash val="solid"/>
                      <a:round/>
                      <a:headEnd type="none" w="med" len="med"/>
                      <a:tailEnd type="none" w="med" len="med"/>
                    </a:lnR>
                  </a:tcPr>
                </a:tc>
              </a:tr>
              <a:tr h="387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i="0" dirty="0" smtClean="0"/>
                        <a:t>HCV</a:t>
                      </a:r>
                      <a:r>
                        <a:rPr lang="en-US" sz="1500" i="0" baseline="0" dirty="0" smtClean="0"/>
                        <a:t> RNA, median (range)</a:t>
                      </a:r>
                      <a:endParaRPr lang="en-US" sz="1500" i="0" dirty="0" smtClean="0"/>
                    </a:p>
                  </a:txBody>
                  <a:tcPr anchor="ctr">
                    <a:lnL w="9525" cap="flat" cmpd="sng" algn="ctr">
                      <a:solidFill>
                        <a:srgbClr val="BFBFBF"/>
                      </a:solidFill>
                      <a:prstDash val="solid"/>
                      <a:round/>
                      <a:headEnd type="none" w="med" len="med"/>
                      <a:tailEnd type="none" w="med" len="med"/>
                    </a:lnL>
                    <a:lnB w="9525" cap="flat" cmpd="sng" algn="ctr">
                      <a:solidFill>
                        <a:srgbClr val="BFBFBF"/>
                      </a:solidFill>
                      <a:prstDash val="solid"/>
                      <a:round/>
                      <a:headEnd type="none" w="med" len="med"/>
                      <a:tailEnd type="none" w="med" len="med"/>
                    </a:lnB>
                  </a:tcPr>
                </a:tc>
                <a:tc>
                  <a:txBody>
                    <a:bodyPr/>
                    <a:lstStyle/>
                    <a:p>
                      <a:pPr marL="0" indent="0" algn="ctr">
                        <a:lnSpc>
                          <a:spcPts val="2400"/>
                        </a:lnSpc>
                      </a:pPr>
                      <a:r>
                        <a:rPr lang="en-US" sz="1500" dirty="0" smtClean="0"/>
                        <a:t>6.7 (3.3-7.6)</a:t>
                      </a:r>
                      <a:endParaRPr lang="en-US" sz="1500" dirty="0"/>
                    </a:p>
                  </a:txBody>
                  <a:tcPr anchor="ctr">
                    <a:lnB w="9525" cap="flat" cmpd="sng" algn="ctr">
                      <a:solidFill>
                        <a:srgbClr val="BFBFBF"/>
                      </a:solidFill>
                      <a:prstDash val="solid"/>
                      <a:round/>
                      <a:headEnd type="none" w="med" len="med"/>
                      <a:tailEnd type="none" w="med" len="med"/>
                    </a:lnB>
                  </a:tcPr>
                </a:tc>
                <a:tc>
                  <a:txBody>
                    <a:bodyPr/>
                    <a:lstStyle/>
                    <a:p>
                      <a:pPr marL="0" indent="0" algn="ctr">
                        <a:lnSpc>
                          <a:spcPts val="2400"/>
                        </a:lnSpc>
                      </a:pPr>
                      <a:r>
                        <a:rPr lang="en-US" sz="1500" dirty="0" smtClean="0"/>
                        <a:t>6.4 (4.2-7.5)</a:t>
                      </a:r>
                      <a:endParaRPr lang="en-US" sz="1500" dirty="0"/>
                    </a:p>
                  </a:txBody>
                  <a:tcPr anchor="ctr">
                    <a:lnB w="9525" cap="flat" cmpd="sng" algn="ctr">
                      <a:solidFill>
                        <a:srgbClr val="BFBFBF"/>
                      </a:solidFill>
                      <a:prstDash val="solid"/>
                      <a:round/>
                      <a:headEnd type="none" w="med" len="med"/>
                      <a:tailEnd type="none" w="med" len="med"/>
                    </a:lnB>
                  </a:tcPr>
                </a:tc>
                <a:tc>
                  <a:txBody>
                    <a:bodyPr/>
                    <a:lstStyle/>
                    <a:p>
                      <a:pPr algn="ctr">
                        <a:lnSpc>
                          <a:spcPts val="2400"/>
                        </a:lnSpc>
                      </a:pPr>
                      <a:r>
                        <a:rPr lang="en-US" sz="1500" dirty="0" smtClean="0"/>
                        <a:t>6.7 (3.9-7.9)</a:t>
                      </a:r>
                      <a:endParaRPr lang="en-US" sz="1500" dirty="0"/>
                    </a:p>
                  </a:txBody>
                  <a:tcPr anchor="ctr">
                    <a:lnR w="9525" cap="flat" cmpd="sng" algn="ctr">
                      <a:solidFill>
                        <a:srgbClr val="BFBFBF"/>
                      </a:solidFill>
                      <a:prstDash val="solid"/>
                      <a:round/>
                      <a:headEnd type="none" w="med" len="med"/>
                      <a:tailEnd type="none" w="med" len="med"/>
                    </a:lnR>
                    <a:lnB w="9525" cap="flat" cmpd="sng" algn="ctr">
                      <a:solidFill>
                        <a:srgbClr val="BFBFBF"/>
                      </a:solidFill>
                      <a:prstDash val="solid"/>
                      <a:round/>
                      <a:headEnd type="none" w="med" len="med"/>
                      <a:tailEnd type="none" w="med" len="med"/>
                    </a:lnB>
                  </a:tcPr>
                </a:tc>
              </a:tr>
            </a:tbl>
          </a:graphicData>
        </a:graphic>
      </p:graphicFrame>
      <p:sp>
        <p:nvSpPr>
          <p:cNvPr id="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Daclatasvir + Sofosbuvir for HCV GT 1-4 and HIV Coinfection</a:t>
            </a:r>
            <a:br>
              <a:rPr lang="en-US" sz="2400" dirty="0">
                <a:solidFill>
                  <a:schemeClr val="accent5">
                    <a:lumMod val="20000"/>
                    <a:lumOff val="80000"/>
                  </a:schemeClr>
                </a:solidFill>
              </a:rPr>
            </a:br>
            <a:r>
              <a:rPr lang="en-US" sz="2400" dirty="0"/>
              <a:t>ALLY-2 Trial</a:t>
            </a:r>
            <a:r>
              <a:rPr lang="en-US" sz="2400" dirty="0">
                <a:ea typeface="ＭＳ Ｐゴシック" pitchFamily="22" charset="-128"/>
                <a:cs typeface="ＭＳ Ｐゴシック" pitchFamily="22" charset="-128"/>
              </a:rPr>
              <a:t>: </a:t>
            </a:r>
            <a:r>
              <a:rPr lang="en-US" sz="2400" dirty="0" smtClean="0"/>
              <a:t>Patient Characteristics</a:t>
            </a:r>
            <a:endParaRPr lang="en-US" sz="2400" dirty="0"/>
          </a:p>
        </p:txBody>
      </p:sp>
    </p:spTree>
    <p:extLst>
      <p:ext uri="{BB962C8B-B14F-4D97-AF65-F5344CB8AC3E}">
        <p14:creationId xmlns:p14="http://schemas.microsoft.com/office/powerpoint/2010/main" val="32179890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Source: </a:t>
            </a:r>
            <a:r>
              <a:rPr lang="en-US" dirty="0" err="1"/>
              <a:t>Wyles</a:t>
            </a:r>
            <a:r>
              <a:rPr lang="en-US" dirty="0"/>
              <a:t> DL, et al. N </a:t>
            </a:r>
            <a:r>
              <a:rPr lang="en-US" dirty="0" err="1"/>
              <a:t>Engl</a:t>
            </a:r>
            <a:r>
              <a:rPr lang="en-US" dirty="0"/>
              <a:t> J Med. 2015 July 21. [</a:t>
            </a:r>
            <a:r>
              <a:rPr lang="en-US" dirty="0" err="1"/>
              <a:t>Epub</a:t>
            </a:r>
            <a:r>
              <a:rPr lang="en-US" dirty="0"/>
              <a:t> ahead of print]</a:t>
            </a:r>
          </a:p>
        </p:txBody>
      </p:sp>
      <p:graphicFrame>
        <p:nvGraphicFramePr>
          <p:cNvPr id="8" name="Content Placeholder 6"/>
          <p:cNvGraphicFramePr>
            <a:graphicFrameLocks/>
          </p:cNvGraphicFramePr>
          <p:nvPr>
            <p:extLst>
              <p:ext uri="{D42A27DB-BD31-4B8C-83A1-F6EECF244321}">
                <p14:modId xmlns:p14="http://schemas.microsoft.com/office/powerpoint/2010/main" val="3740280090"/>
              </p:ext>
            </p:extLst>
          </p:nvPr>
        </p:nvGraphicFramePr>
        <p:xfrm>
          <a:off x="324013" y="1379280"/>
          <a:ext cx="8458200" cy="4997683"/>
        </p:xfrm>
        <a:graphic>
          <a:graphicData uri="http://schemas.openxmlformats.org/drawingml/2006/table">
            <a:tbl>
              <a:tblPr firstRow="1" bandRow="1">
                <a:tableStyleId>{5C22544A-7EE6-4342-B048-85BDC9FD1C3A}</a:tableStyleId>
              </a:tblPr>
              <a:tblGrid>
                <a:gridCol w="2503875"/>
                <a:gridCol w="1984775"/>
                <a:gridCol w="1984775"/>
                <a:gridCol w="1984775"/>
              </a:tblGrid>
              <a:tr h="958497">
                <a:tc>
                  <a:txBody>
                    <a:bodyPr/>
                    <a:lstStyle/>
                    <a:p>
                      <a:pPr>
                        <a:lnSpc>
                          <a:spcPts val="1900"/>
                        </a:lnSpc>
                      </a:pPr>
                      <a:r>
                        <a:rPr lang="en-US" sz="1500" dirty="0" smtClean="0"/>
                        <a:t>Characteristic</a:t>
                      </a:r>
                      <a:endParaRPr lang="en-US" sz="1500" dirty="0"/>
                    </a:p>
                  </a:txBody>
                  <a:tcPr anchor="ctr">
                    <a:lnL w="9525" cap="flat" cmpd="sng" algn="ctr">
                      <a:solidFill>
                        <a:srgbClr val="BFBFBF"/>
                      </a:solidFill>
                      <a:prstDash val="solid"/>
                      <a:round/>
                      <a:headEnd type="none" w="med" len="med"/>
                      <a:tailEnd type="none" w="med" len="med"/>
                    </a:lnL>
                    <a:lnT w="9525" cap="flat" cmpd="sng" algn="ctr">
                      <a:solidFill>
                        <a:srgbClr val="BFBFBF"/>
                      </a:solidFill>
                      <a:prstDash val="solid"/>
                      <a:round/>
                      <a:headEnd type="none" w="med" len="med"/>
                      <a:tailEnd type="none" w="med" len="med"/>
                    </a:lnT>
                    <a:solidFill>
                      <a:srgbClr val="404040"/>
                    </a:solidFill>
                  </a:tcPr>
                </a:tc>
                <a:tc>
                  <a:txBody>
                    <a:bodyPr/>
                    <a:lstStyle/>
                    <a:p>
                      <a:pPr algn="ctr">
                        <a:lnSpc>
                          <a:spcPts val="1900"/>
                        </a:lnSpc>
                      </a:pPr>
                      <a:r>
                        <a:rPr lang="en-US" sz="1500" dirty="0" smtClean="0"/>
                        <a:t>Treatment</a:t>
                      </a:r>
                      <a:r>
                        <a:rPr lang="en-US" sz="1500" baseline="0" dirty="0" smtClean="0"/>
                        <a:t>-Naïve</a:t>
                      </a:r>
                    </a:p>
                    <a:p>
                      <a:pPr algn="ctr">
                        <a:lnSpc>
                          <a:spcPts val="1900"/>
                        </a:lnSpc>
                      </a:pPr>
                      <a:r>
                        <a:rPr lang="en-US" sz="1500" baseline="0" dirty="0" smtClean="0"/>
                        <a:t>12-Week Group</a:t>
                      </a:r>
                      <a:br>
                        <a:rPr lang="en-US" sz="1500" baseline="0" dirty="0" smtClean="0"/>
                      </a:br>
                      <a:r>
                        <a:rPr lang="en-US" sz="1500" b="0" dirty="0" smtClean="0"/>
                        <a:t>(n=101)</a:t>
                      </a:r>
                      <a:endParaRPr lang="en-US" sz="1500" dirty="0"/>
                    </a:p>
                  </a:txBody>
                  <a:tcPr anchor="ctr">
                    <a:lnT w="9525" cap="flat" cmpd="sng" algn="ctr">
                      <a:solidFill>
                        <a:srgbClr val="BFBFBF"/>
                      </a:solidFill>
                      <a:prstDash val="solid"/>
                      <a:round/>
                      <a:headEnd type="none" w="med" len="med"/>
                      <a:tailEnd type="none" w="med" len="med"/>
                    </a:lnT>
                    <a:solidFill>
                      <a:srgbClr val="637D1F"/>
                    </a:solidFill>
                  </a:tcPr>
                </a:tc>
                <a:tc>
                  <a:txBody>
                    <a:bodyPr/>
                    <a:lstStyle/>
                    <a:p>
                      <a:pPr algn="ctr">
                        <a:lnSpc>
                          <a:spcPts val="1900"/>
                        </a:lnSpc>
                      </a:pPr>
                      <a:r>
                        <a:rPr lang="en-US" sz="1500" dirty="0" smtClean="0"/>
                        <a:t>Treatment-Naïve</a:t>
                      </a:r>
                    </a:p>
                    <a:p>
                      <a:pPr algn="ctr">
                        <a:lnSpc>
                          <a:spcPts val="1900"/>
                        </a:lnSpc>
                      </a:pPr>
                      <a:r>
                        <a:rPr lang="en-US" sz="1500" baseline="0" dirty="0" smtClean="0"/>
                        <a:t>8-Week Group</a:t>
                      </a:r>
                      <a:br>
                        <a:rPr lang="en-US" sz="1500" baseline="0" dirty="0" smtClean="0"/>
                      </a:br>
                      <a:r>
                        <a:rPr lang="en-US" sz="1500" b="0" dirty="0" smtClean="0"/>
                        <a:t>(n=50)</a:t>
                      </a:r>
                      <a:endParaRPr lang="en-US" sz="1500" b="0" dirty="0"/>
                    </a:p>
                  </a:txBody>
                  <a:tcPr anchor="ctr">
                    <a:lnT w="9525" cap="flat" cmpd="sng" algn="ctr">
                      <a:solidFill>
                        <a:srgbClr val="BFBFBF"/>
                      </a:solidFill>
                      <a:prstDash val="solid"/>
                      <a:round/>
                      <a:headEnd type="none" w="med" len="med"/>
                      <a:tailEnd type="none" w="med" len="med"/>
                    </a:lnT>
                    <a:solidFill>
                      <a:srgbClr val="3B8096"/>
                    </a:solidFill>
                  </a:tcPr>
                </a:tc>
                <a:tc>
                  <a:txBody>
                    <a:bodyPr/>
                    <a:lstStyle/>
                    <a:p>
                      <a:pPr algn="ctr">
                        <a:lnSpc>
                          <a:spcPts val="1900"/>
                        </a:lnSpc>
                      </a:pPr>
                      <a:r>
                        <a:rPr lang="en-US" sz="1500" dirty="0" smtClean="0"/>
                        <a:t>Previously Treated</a:t>
                      </a:r>
                      <a:br>
                        <a:rPr lang="en-US" sz="1500" dirty="0" smtClean="0"/>
                      </a:br>
                      <a:r>
                        <a:rPr lang="en-US" sz="1500" baseline="0" dirty="0" smtClean="0"/>
                        <a:t>12-Week Group</a:t>
                      </a:r>
                    </a:p>
                    <a:p>
                      <a:pPr algn="ctr">
                        <a:lnSpc>
                          <a:spcPts val="1900"/>
                        </a:lnSpc>
                      </a:pPr>
                      <a:r>
                        <a:rPr lang="en-US" sz="1500" b="0" dirty="0" smtClean="0"/>
                        <a:t>(n=52)</a:t>
                      </a:r>
                      <a:endParaRPr lang="en-US" sz="1500" dirty="0"/>
                    </a:p>
                  </a:txBody>
                  <a:tcPr anchor="ctr">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solidFill>
                      <a:schemeClr val="accent5">
                        <a:lumMod val="75000"/>
                      </a:schemeClr>
                    </a:solidFill>
                  </a:tcPr>
                </a:tc>
              </a:tr>
              <a:tr h="468923">
                <a:tc>
                  <a:txBody>
                    <a:bodyPr/>
                    <a:lstStyle/>
                    <a:p>
                      <a:pPr>
                        <a:lnSpc>
                          <a:spcPts val="2100"/>
                        </a:lnSpc>
                      </a:pPr>
                      <a:r>
                        <a:rPr lang="en-US" sz="1500" dirty="0" smtClean="0"/>
                        <a:t>CD4 count, median (range)</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ts val="2100"/>
                        </a:lnSpc>
                      </a:pPr>
                      <a:r>
                        <a:rPr lang="en-US" sz="1500" dirty="0" smtClean="0"/>
                        <a:t>520 (122-1147)</a:t>
                      </a:r>
                      <a:endParaRPr lang="en-US" sz="1500" dirty="0"/>
                    </a:p>
                  </a:txBody>
                  <a:tcPr anchor="ctr"/>
                </a:tc>
                <a:tc>
                  <a:txBody>
                    <a:bodyPr/>
                    <a:lstStyle/>
                    <a:p>
                      <a:pPr algn="ctr">
                        <a:lnSpc>
                          <a:spcPts val="2100"/>
                        </a:lnSpc>
                      </a:pPr>
                      <a:r>
                        <a:rPr lang="en-US" sz="1500" dirty="0" smtClean="0"/>
                        <a:t>575 (157-1430)</a:t>
                      </a:r>
                      <a:endParaRPr lang="en-US" sz="1500" dirty="0"/>
                    </a:p>
                  </a:txBody>
                  <a:tcPr anchor="ctr"/>
                </a:tc>
                <a:tc>
                  <a:txBody>
                    <a:bodyPr/>
                    <a:lstStyle/>
                    <a:p>
                      <a:pPr algn="ctr">
                        <a:lnSpc>
                          <a:spcPts val="2100"/>
                        </a:lnSpc>
                      </a:pPr>
                      <a:r>
                        <a:rPr lang="en-US" sz="1500" dirty="0" smtClean="0"/>
                        <a:t>636 (262-1470)</a:t>
                      </a:r>
                      <a:endParaRPr lang="en-US" sz="1500" dirty="0"/>
                    </a:p>
                  </a:txBody>
                  <a:tcPr anchor="ctr">
                    <a:lnR w="9525" cap="flat" cmpd="sng" algn="ctr">
                      <a:solidFill>
                        <a:srgbClr val="BFBFBF"/>
                      </a:solidFill>
                      <a:prstDash val="solid"/>
                      <a:round/>
                      <a:headEnd type="none" w="med" len="med"/>
                      <a:tailEnd type="none" w="med" len="med"/>
                    </a:lnR>
                  </a:tcPr>
                </a:tc>
              </a:tr>
              <a:tr h="468923">
                <a:tc>
                  <a:txBody>
                    <a:bodyPr/>
                    <a:lstStyle/>
                    <a:p>
                      <a:pPr>
                        <a:lnSpc>
                          <a:spcPts val="2100"/>
                        </a:lnSpc>
                      </a:pPr>
                      <a:r>
                        <a:rPr lang="en-US" sz="1500" dirty="0" smtClean="0"/>
                        <a:t>HIV-1</a:t>
                      </a:r>
                      <a:r>
                        <a:rPr lang="en-US" sz="1500" baseline="0" dirty="0" smtClean="0"/>
                        <a:t> RNA &lt;50 copies/ml</a:t>
                      </a:r>
                      <a:endParaRPr lang="en-US" sz="1500" dirty="0"/>
                    </a:p>
                  </a:txBody>
                  <a:tcPr anchor="ctr">
                    <a:lnL w="9525" cap="flat" cmpd="sng" algn="ctr">
                      <a:solidFill>
                        <a:srgbClr val="BFBFBF"/>
                      </a:solidFill>
                      <a:prstDash val="solid"/>
                      <a:round/>
                      <a:headEnd type="none" w="med" len="med"/>
                      <a:tailEnd type="none" w="med" len="med"/>
                    </a:lnL>
                  </a:tcPr>
                </a:tc>
                <a:tc>
                  <a:txBody>
                    <a:bodyPr/>
                    <a:lstStyle/>
                    <a:p>
                      <a:pPr algn="ctr">
                        <a:lnSpc>
                          <a:spcPts val="2100"/>
                        </a:lnSpc>
                      </a:pPr>
                      <a:r>
                        <a:rPr lang="en-US" sz="1500" dirty="0" smtClean="0"/>
                        <a:t>94/100</a:t>
                      </a:r>
                      <a:r>
                        <a:rPr lang="en-US" sz="1500" baseline="0" dirty="0" smtClean="0"/>
                        <a:t> (94%)</a:t>
                      </a:r>
                      <a:endParaRPr lang="en-US" sz="1500" dirty="0"/>
                    </a:p>
                  </a:txBody>
                  <a:tcPr anchor="ctr"/>
                </a:tc>
                <a:tc>
                  <a:txBody>
                    <a:bodyPr/>
                    <a:lstStyle/>
                    <a:p>
                      <a:pPr algn="ctr">
                        <a:lnSpc>
                          <a:spcPts val="2100"/>
                        </a:lnSpc>
                      </a:pPr>
                      <a:r>
                        <a:rPr lang="en-US" sz="1500" dirty="0" smtClean="0"/>
                        <a:t>45/48 (94%)</a:t>
                      </a:r>
                      <a:endParaRPr lang="en-US" sz="1500" dirty="0"/>
                    </a:p>
                  </a:txBody>
                  <a:tcPr anchor="ctr"/>
                </a:tc>
                <a:tc>
                  <a:txBody>
                    <a:bodyPr/>
                    <a:lstStyle/>
                    <a:p>
                      <a:pPr algn="ctr">
                        <a:lnSpc>
                          <a:spcPts val="2100"/>
                        </a:lnSpc>
                      </a:pPr>
                      <a:r>
                        <a:rPr lang="en-US" sz="1500" dirty="0" smtClean="0"/>
                        <a:t>47/49 (96%)</a:t>
                      </a:r>
                      <a:endParaRPr lang="en-US" sz="1500" dirty="0"/>
                    </a:p>
                  </a:txBody>
                  <a:tcPr anchor="ctr">
                    <a:lnR w="9525" cap="flat" cmpd="sng" algn="ctr">
                      <a:solidFill>
                        <a:srgbClr val="BFBFBF"/>
                      </a:solidFill>
                      <a:prstDash val="solid"/>
                      <a:round/>
                      <a:headEnd type="none" w="med" len="med"/>
                      <a:tailEnd type="none" w="med" len="med"/>
                    </a:lnR>
                  </a:tcPr>
                </a:tc>
              </a:tr>
              <a:tr h="1190343">
                <a:tc>
                  <a:txBody>
                    <a:bodyPr/>
                    <a:lstStyle/>
                    <a:p>
                      <a:pPr>
                        <a:lnSpc>
                          <a:spcPts val="2100"/>
                        </a:lnSpc>
                        <a:spcBef>
                          <a:spcPts val="300"/>
                        </a:spcBef>
                      </a:pPr>
                      <a:r>
                        <a:rPr lang="en-US" sz="1500" dirty="0" smtClean="0"/>
                        <a:t>Antiretroviral treatment, %</a:t>
                      </a:r>
                    </a:p>
                    <a:p>
                      <a:pPr marL="227013" indent="0">
                        <a:lnSpc>
                          <a:spcPts val="2100"/>
                        </a:lnSpc>
                        <a:spcBef>
                          <a:spcPts val="300"/>
                        </a:spcBef>
                      </a:pPr>
                      <a:r>
                        <a:rPr lang="en-US" sz="1500" dirty="0" err="1" smtClean="0"/>
                        <a:t>Darunavir</a:t>
                      </a:r>
                      <a:r>
                        <a:rPr lang="en-US" sz="1500" dirty="0" smtClean="0"/>
                        <a:t>-ritonavir</a:t>
                      </a:r>
                    </a:p>
                    <a:p>
                      <a:pPr marL="227013" indent="0">
                        <a:lnSpc>
                          <a:spcPts val="2100"/>
                        </a:lnSpc>
                        <a:spcBef>
                          <a:spcPts val="300"/>
                        </a:spcBef>
                      </a:pPr>
                      <a:r>
                        <a:rPr lang="en-US" sz="1500" dirty="0" err="1" smtClean="0"/>
                        <a:t>Atazanavir</a:t>
                      </a:r>
                      <a:r>
                        <a:rPr lang="en-US" sz="1500" dirty="0" smtClean="0"/>
                        <a:t>-ritonavir</a:t>
                      </a:r>
                    </a:p>
                    <a:p>
                      <a:pPr marL="227013" indent="0">
                        <a:lnSpc>
                          <a:spcPts val="2100"/>
                        </a:lnSpc>
                        <a:spcBef>
                          <a:spcPts val="300"/>
                        </a:spcBef>
                      </a:pPr>
                      <a:r>
                        <a:rPr lang="en-US" sz="1500" dirty="0" err="1" smtClean="0"/>
                        <a:t>Lopinavir</a:t>
                      </a:r>
                      <a:r>
                        <a:rPr lang="en-US" sz="1500" dirty="0" smtClean="0"/>
                        <a:t>-ritonavir</a:t>
                      </a:r>
                    </a:p>
                    <a:p>
                      <a:pPr marL="227013" indent="0">
                        <a:lnSpc>
                          <a:spcPts val="2100"/>
                        </a:lnSpc>
                        <a:spcBef>
                          <a:spcPts val="300"/>
                        </a:spcBef>
                      </a:pPr>
                      <a:r>
                        <a:rPr lang="en-US" sz="1500" dirty="0" err="1" smtClean="0"/>
                        <a:t>Efavirenz</a:t>
                      </a:r>
                      <a:endParaRPr lang="en-US" sz="1500" dirty="0" smtClean="0"/>
                    </a:p>
                    <a:p>
                      <a:pPr marL="227013" indent="0">
                        <a:lnSpc>
                          <a:spcPts val="2100"/>
                        </a:lnSpc>
                        <a:spcBef>
                          <a:spcPts val="300"/>
                        </a:spcBef>
                      </a:pPr>
                      <a:r>
                        <a:rPr lang="en-US" sz="1500" dirty="0" err="1" smtClean="0"/>
                        <a:t>Nevirapine</a:t>
                      </a:r>
                      <a:endParaRPr lang="en-US" sz="1500" dirty="0" smtClean="0"/>
                    </a:p>
                    <a:p>
                      <a:pPr marL="227013" indent="0">
                        <a:lnSpc>
                          <a:spcPts val="2100"/>
                        </a:lnSpc>
                        <a:spcBef>
                          <a:spcPts val="300"/>
                        </a:spcBef>
                      </a:pPr>
                      <a:r>
                        <a:rPr lang="en-US" sz="1500" dirty="0" err="1" smtClean="0"/>
                        <a:t>Rilpivirine</a:t>
                      </a:r>
                      <a:endParaRPr lang="en-US" sz="1500" dirty="0" smtClean="0"/>
                    </a:p>
                    <a:p>
                      <a:pPr marL="227013" indent="0">
                        <a:lnSpc>
                          <a:spcPts val="2100"/>
                        </a:lnSpc>
                        <a:spcBef>
                          <a:spcPts val="300"/>
                        </a:spcBef>
                      </a:pPr>
                      <a:r>
                        <a:rPr lang="en-US" sz="1500" dirty="0" err="1" smtClean="0"/>
                        <a:t>Raltegravir</a:t>
                      </a:r>
                      <a:endParaRPr lang="en-US" sz="1500" dirty="0" smtClean="0"/>
                    </a:p>
                    <a:p>
                      <a:pPr marL="227013" indent="0">
                        <a:lnSpc>
                          <a:spcPts val="2100"/>
                        </a:lnSpc>
                        <a:spcBef>
                          <a:spcPts val="300"/>
                        </a:spcBef>
                      </a:pPr>
                      <a:r>
                        <a:rPr lang="en-US" sz="1500" dirty="0" err="1" smtClean="0"/>
                        <a:t>Dolutegravir</a:t>
                      </a:r>
                      <a:endParaRPr lang="en-US" sz="1500" dirty="0" smtClean="0"/>
                    </a:p>
                    <a:p>
                      <a:pPr marL="227013" indent="0">
                        <a:lnSpc>
                          <a:spcPts val="2100"/>
                        </a:lnSpc>
                        <a:spcBef>
                          <a:spcPts val="300"/>
                        </a:spcBef>
                      </a:pPr>
                      <a:r>
                        <a:rPr lang="en-US" sz="1500" dirty="0" smtClean="0"/>
                        <a:t>Nucleoside</a:t>
                      </a:r>
                      <a:r>
                        <a:rPr lang="en-US" sz="1500" baseline="0" dirty="0" smtClean="0"/>
                        <a:t> RTI only</a:t>
                      </a:r>
                      <a:endParaRPr lang="en-US" sz="1500" dirty="0"/>
                    </a:p>
                  </a:txBody>
                  <a:tcPr anchor="ctr">
                    <a:lnL w="9525" cap="flat" cmpd="sng" algn="ctr">
                      <a:solidFill>
                        <a:srgbClr val="BFBFBF"/>
                      </a:solidFill>
                      <a:prstDash val="solid"/>
                      <a:round/>
                      <a:headEnd type="none" w="med" len="med"/>
                      <a:tailEnd type="none" w="med" len="med"/>
                    </a:lnL>
                    <a:lnB w="9525" cap="flat" cmpd="sng" algn="ctr">
                      <a:solidFill>
                        <a:srgbClr val="BFBFBF"/>
                      </a:solidFill>
                      <a:prstDash val="solid"/>
                      <a:round/>
                      <a:headEnd type="none" w="med" len="med"/>
                      <a:tailEnd type="none" w="med" len="med"/>
                    </a:lnB>
                  </a:tcPr>
                </a:tc>
                <a:tc>
                  <a:txBody>
                    <a:bodyPr/>
                    <a:lstStyle/>
                    <a:p>
                      <a:pPr algn="ctr">
                        <a:lnSpc>
                          <a:spcPts val="2100"/>
                        </a:lnSpc>
                        <a:spcBef>
                          <a:spcPts val="300"/>
                        </a:spcBef>
                      </a:pPr>
                      <a:r>
                        <a:rPr lang="en-US" sz="1500" dirty="0" smtClean="0"/>
                        <a:t>Total</a:t>
                      </a:r>
                      <a:r>
                        <a:rPr lang="en-US" sz="1500" baseline="0" dirty="0" smtClean="0"/>
                        <a:t> 99%</a:t>
                      </a:r>
                    </a:p>
                    <a:p>
                      <a:pPr algn="ctr">
                        <a:lnSpc>
                          <a:spcPts val="2100"/>
                        </a:lnSpc>
                        <a:spcBef>
                          <a:spcPts val="300"/>
                        </a:spcBef>
                      </a:pPr>
                      <a:r>
                        <a:rPr lang="en-US" sz="1500" baseline="0" dirty="0" smtClean="0"/>
                        <a:t>19%</a:t>
                      </a:r>
                    </a:p>
                    <a:p>
                      <a:pPr algn="ctr">
                        <a:lnSpc>
                          <a:spcPts val="2100"/>
                        </a:lnSpc>
                        <a:spcBef>
                          <a:spcPts val="300"/>
                        </a:spcBef>
                      </a:pPr>
                      <a:r>
                        <a:rPr lang="en-US" sz="1500" baseline="0" dirty="0" smtClean="0"/>
                        <a:t>19%</a:t>
                      </a:r>
                    </a:p>
                    <a:p>
                      <a:pPr algn="ctr">
                        <a:lnSpc>
                          <a:spcPts val="2100"/>
                        </a:lnSpc>
                        <a:spcBef>
                          <a:spcPts val="300"/>
                        </a:spcBef>
                      </a:pPr>
                      <a:r>
                        <a:rPr lang="en-US" sz="1500" baseline="0" dirty="0" smtClean="0"/>
                        <a:t>9%</a:t>
                      </a:r>
                    </a:p>
                    <a:p>
                      <a:pPr algn="ctr">
                        <a:lnSpc>
                          <a:spcPts val="2100"/>
                        </a:lnSpc>
                        <a:spcBef>
                          <a:spcPts val="300"/>
                        </a:spcBef>
                      </a:pPr>
                      <a:r>
                        <a:rPr lang="en-US" sz="1500" baseline="0" dirty="0" smtClean="0"/>
                        <a:t>18%</a:t>
                      </a:r>
                    </a:p>
                    <a:p>
                      <a:pPr algn="ctr">
                        <a:lnSpc>
                          <a:spcPts val="2100"/>
                        </a:lnSpc>
                        <a:spcBef>
                          <a:spcPts val="300"/>
                        </a:spcBef>
                      </a:pPr>
                      <a:r>
                        <a:rPr lang="en-US" sz="1500" baseline="0" dirty="0" smtClean="0"/>
                        <a:t>5%</a:t>
                      </a:r>
                    </a:p>
                    <a:p>
                      <a:pPr algn="ctr">
                        <a:lnSpc>
                          <a:spcPts val="2100"/>
                        </a:lnSpc>
                        <a:spcBef>
                          <a:spcPts val="300"/>
                        </a:spcBef>
                      </a:pPr>
                      <a:r>
                        <a:rPr lang="en-US" sz="1500" baseline="0" dirty="0" smtClean="0"/>
                        <a:t>5%</a:t>
                      </a:r>
                    </a:p>
                    <a:p>
                      <a:pPr algn="ctr">
                        <a:lnSpc>
                          <a:spcPts val="2100"/>
                        </a:lnSpc>
                        <a:spcBef>
                          <a:spcPts val="300"/>
                        </a:spcBef>
                      </a:pPr>
                      <a:r>
                        <a:rPr lang="en-US" sz="1500" baseline="0" dirty="0" smtClean="0"/>
                        <a:t>22%</a:t>
                      </a:r>
                    </a:p>
                    <a:p>
                      <a:pPr algn="ctr">
                        <a:lnSpc>
                          <a:spcPts val="2100"/>
                        </a:lnSpc>
                        <a:spcBef>
                          <a:spcPts val="300"/>
                        </a:spcBef>
                      </a:pPr>
                      <a:r>
                        <a:rPr lang="en-US" sz="1500" baseline="0" dirty="0" smtClean="0"/>
                        <a:t>3%</a:t>
                      </a:r>
                    </a:p>
                    <a:p>
                      <a:pPr algn="ctr">
                        <a:lnSpc>
                          <a:spcPts val="2100"/>
                        </a:lnSpc>
                        <a:spcBef>
                          <a:spcPts val="300"/>
                        </a:spcBef>
                      </a:pPr>
                      <a:r>
                        <a:rPr lang="en-US" sz="1500" baseline="0" dirty="0" smtClean="0"/>
                        <a:t>0</a:t>
                      </a:r>
                      <a:endParaRPr lang="en-US" sz="1500" dirty="0" smtClean="0"/>
                    </a:p>
                  </a:txBody>
                  <a:tcPr anchor="ctr">
                    <a:lnB w="9525" cap="flat" cmpd="sng" algn="ctr">
                      <a:solidFill>
                        <a:srgbClr val="BFBFBF"/>
                      </a:solidFill>
                      <a:prstDash val="solid"/>
                      <a:round/>
                      <a:headEnd type="none" w="med" len="med"/>
                      <a:tailEnd type="none" w="med" len="med"/>
                    </a:lnB>
                  </a:tcPr>
                </a:tc>
                <a:tc>
                  <a:txBody>
                    <a:bodyPr/>
                    <a:lstStyle/>
                    <a:p>
                      <a:pPr algn="ctr">
                        <a:lnSpc>
                          <a:spcPts val="2100"/>
                        </a:lnSpc>
                        <a:spcBef>
                          <a:spcPts val="300"/>
                        </a:spcBef>
                      </a:pPr>
                      <a:r>
                        <a:rPr lang="en-US" sz="1500" dirty="0" smtClean="0"/>
                        <a:t>Total</a:t>
                      </a:r>
                      <a:r>
                        <a:rPr lang="en-US" sz="1500" baseline="0" dirty="0" smtClean="0"/>
                        <a:t> 96%</a:t>
                      </a:r>
                    </a:p>
                    <a:p>
                      <a:pPr algn="ctr">
                        <a:lnSpc>
                          <a:spcPts val="2100"/>
                        </a:lnSpc>
                        <a:spcBef>
                          <a:spcPts val="300"/>
                        </a:spcBef>
                      </a:pPr>
                      <a:r>
                        <a:rPr lang="en-US" sz="1500" baseline="0" dirty="0" smtClean="0"/>
                        <a:t>44%</a:t>
                      </a:r>
                    </a:p>
                    <a:p>
                      <a:pPr algn="ctr">
                        <a:lnSpc>
                          <a:spcPts val="2100"/>
                        </a:lnSpc>
                        <a:spcBef>
                          <a:spcPts val="300"/>
                        </a:spcBef>
                      </a:pPr>
                      <a:r>
                        <a:rPr lang="en-US" sz="1500" baseline="0" dirty="0" smtClean="0"/>
                        <a:t>10%</a:t>
                      </a:r>
                    </a:p>
                    <a:p>
                      <a:pPr algn="ctr">
                        <a:lnSpc>
                          <a:spcPts val="2100"/>
                        </a:lnSpc>
                        <a:spcBef>
                          <a:spcPts val="300"/>
                        </a:spcBef>
                      </a:pPr>
                      <a:r>
                        <a:rPr lang="en-US" sz="1500" baseline="0" dirty="0" smtClean="0"/>
                        <a:t>6%</a:t>
                      </a:r>
                    </a:p>
                    <a:p>
                      <a:pPr algn="ctr">
                        <a:lnSpc>
                          <a:spcPts val="2100"/>
                        </a:lnSpc>
                        <a:spcBef>
                          <a:spcPts val="300"/>
                        </a:spcBef>
                      </a:pPr>
                      <a:r>
                        <a:rPr lang="en-US" sz="1500" baseline="0" dirty="0" smtClean="0"/>
                        <a:t>17%</a:t>
                      </a:r>
                    </a:p>
                    <a:p>
                      <a:pPr algn="ctr">
                        <a:lnSpc>
                          <a:spcPts val="2100"/>
                        </a:lnSpc>
                        <a:spcBef>
                          <a:spcPts val="300"/>
                        </a:spcBef>
                      </a:pPr>
                      <a:r>
                        <a:rPr lang="en-US" sz="1500" baseline="0" dirty="0" smtClean="0"/>
                        <a:t>2%</a:t>
                      </a:r>
                    </a:p>
                    <a:p>
                      <a:pPr algn="ctr">
                        <a:lnSpc>
                          <a:spcPts val="2100"/>
                        </a:lnSpc>
                        <a:spcBef>
                          <a:spcPts val="300"/>
                        </a:spcBef>
                      </a:pPr>
                      <a:r>
                        <a:rPr lang="en-US" sz="1500" baseline="0" dirty="0" smtClean="0"/>
                        <a:t>2%</a:t>
                      </a:r>
                    </a:p>
                    <a:p>
                      <a:pPr algn="ctr">
                        <a:lnSpc>
                          <a:spcPts val="2100"/>
                        </a:lnSpc>
                        <a:spcBef>
                          <a:spcPts val="300"/>
                        </a:spcBef>
                      </a:pPr>
                      <a:r>
                        <a:rPr lang="en-US" sz="1500" baseline="0" dirty="0" smtClean="0"/>
                        <a:t>17%</a:t>
                      </a:r>
                    </a:p>
                    <a:p>
                      <a:pPr algn="ctr">
                        <a:lnSpc>
                          <a:spcPts val="2100"/>
                        </a:lnSpc>
                        <a:spcBef>
                          <a:spcPts val="300"/>
                        </a:spcBef>
                      </a:pPr>
                      <a:r>
                        <a:rPr lang="en-US" sz="1500" baseline="0" dirty="0" smtClean="0"/>
                        <a:t>2%</a:t>
                      </a:r>
                    </a:p>
                    <a:p>
                      <a:pPr algn="ctr">
                        <a:lnSpc>
                          <a:spcPts val="2100"/>
                        </a:lnSpc>
                        <a:spcBef>
                          <a:spcPts val="300"/>
                        </a:spcBef>
                      </a:pPr>
                      <a:r>
                        <a:rPr lang="en-US" sz="1500" baseline="0" dirty="0" smtClean="0"/>
                        <a:t>0</a:t>
                      </a:r>
                    </a:p>
                  </a:txBody>
                  <a:tcPr anchor="ctr">
                    <a:lnB w="9525" cap="flat" cmpd="sng" algn="ctr">
                      <a:solidFill>
                        <a:srgbClr val="BFBFBF"/>
                      </a:solidFill>
                      <a:prstDash val="solid"/>
                      <a:round/>
                      <a:headEnd type="none" w="med" len="med"/>
                      <a:tailEnd type="none" w="med" len="med"/>
                    </a:lnB>
                  </a:tcPr>
                </a:tc>
                <a:tc>
                  <a:txBody>
                    <a:bodyPr/>
                    <a:lstStyle/>
                    <a:p>
                      <a:pPr algn="ctr">
                        <a:lnSpc>
                          <a:spcPts val="2100"/>
                        </a:lnSpc>
                        <a:spcBef>
                          <a:spcPts val="300"/>
                        </a:spcBef>
                      </a:pPr>
                      <a:r>
                        <a:rPr lang="en-US" sz="1500" dirty="0" smtClean="0"/>
                        <a:t>Total 98%</a:t>
                      </a:r>
                    </a:p>
                    <a:p>
                      <a:pPr algn="ctr">
                        <a:lnSpc>
                          <a:spcPts val="2100"/>
                        </a:lnSpc>
                        <a:spcBef>
                          <a:spcPts val="300"/>
                        </a:spcBef>
                      </a:pPr>
                      <a:r>
                        <a:rPr lang="en-US" sz="1500" dirty="0" smtClean="0"/>
                        <a:t>22%</a:t>
                      </a:r>
                    </a:p>
                    <a:p>
                      <a:pPr algn="ctr">
                        <a:lnSpc>
                          <a:spcPts val="2100"/>
                        </a:lnSpc>
                        <a:spcBef>
                          <a:spcPts val="300"/>
                        </a:spcBef>
                      </a:pPr>
                      <a:r>
                        <a:rPr lang="en-US" sz="1500" dirty="0" smtClean="0"/>
                        <a:t>24%</a:t>
                      </a:r>
                    </a:p>
                    <a:p>
                      <a:pPr algn="ctr">
                        <a:lnSpc>
                          <a:spcPts val="2100"/>
                        </a:lnSpc>
                        <a:spcBef>
                          <a:spcPts val="300"/>
                        </a:spcBef>
                      </a:pPr>
                      <a:r>
                        <a:rPr lang="en-US" sz="1500" dirty="0" smtClean="0"/>
                        <a:t>0</a:t>
                      </a:r>
                    </a:p>
                    <a:p>
                      <a:pPr algn="ctr">
                        <a:lnSpc>
                          <a:spcPts val="2100"/>
                        </a:lnSpc>
                        <a:spcBef>
                          <a:spcPts val="300"/>
                        </a:spcBef>
                      </a:pPr>
                      <a:r>
                        <a:rPr lang="en-US" sz="1500" dirty="0" smtClean="0"/>
                        <a:t>16%</a:t>
                      </a:r>
                    </a:p>
                    <a:p>
                      <a:pPr algn="ctr">
                        <a:lnSpc>
                          <a:spcPts val="2100"/>
                        </a:lnSpc>
                        <a:spcBef>
                          <a:spcPts val="300"/>
                        </a:spcBef>
                      </a:pPr>
                      <a:r>
                        <a:rPr lang="en-US" sz="1500" dirty="0" smtClean="0"/>
                        <a:t>6%</a:t>
                      </a:r>
                    </a:p>
                    <a:p>
                      <a:pPr algn="ctr">
                        <a:lnSpc>
                          <a:spcPts val="2100"/>
                        </a:lnSpc>
                        <a:spcBef>
                          <a:spcPts val="300"/>
                        </a:spcBef>
                      </a:pPr>
                      <a:r>
                        <a:rPr lang="en-US" sz="1500" dirty="0" smtClean="0"/>
                        <a:t>2%</a:t>
                      </a:r>
                    </a:p>
                    <a:p>
                      <a:pPr algn="ctr">
                        <a:lnSpc>
                          <a:spcPts val="2100"/>
                        </a:lnSpc>
                        <a:spcBef>
                          <a:spcPts val="300"/>
                        </a:spcBef>
                      </a:pPr>
                      <a:r>
                        <a:rPr lang="en-US" sz="1500" dirty="0" smtClean="0"/>
                        <a:t>20%</a:t>
                      </a:r>
                    </a:p>
                    <a:p>
                      <a:pPr algn="ctr">
                        <a:lnSpc>
                          <a:spcPts val="2100"/>
                        </a:lnSpc>
                        <a:spcBef>
                          <a:spcPts val="300"/>
                        </a:spcBef>
                      </a:pPr>
                      <a:r>
                        <a:rPr lang="en-US" sz="1500" dirty="0" smtClean="0"/>
                        <a:t>8%</a:t>
                      </a:r>
                    </a:p>
                    <a:p>
                      <a:pPr algn="ctr">
                        <a:lnSpc>
                          <a:spcPts val="2100"/>
                        </a:lnSpc>
                        <a:spcBef>
                          <a:spcPts val="300"/>
                        </a:spcBef>
                      </a:pPr>
                      <a:r>
                        <a:rPr lang="en-US" sz="1500" dirty="0" smtClean="0"/>
                        <a:t>4%</a:t>
                      </a:r>
                    </a:p>
                  </a:txBody>
                  <a:tcPr anchor="ctr">
                    <a:lnR w="9525" cap="flat" cmpd="sng" algn="ctr">
                      <a:solidFill>
                        <a:srgbClr val="BFBFBF"/>
                      </a:solidFill>
                      <a:prstDash val="solid"/>
                      <a:round/>
                      <a:headEnd type="none" w="med" len="med"/>
                      <a:tailEnd type="none" w="med" len="med"/>
                    </a:lnR>
                    <a:lnB w="9525" cap="flat" cmpd="sng" algn="ctr">
                      <a:solidFill>
                        <a:srgbClr val="BFBFBF"/>
                      </a:solidFill>
                      <a:prstDash val="solid"/>
                      <a:round/>
                      <a:headEnd type="none" w="med" len="med"/>
                      <a:tailEnd type="none" w="med" len="med"/>
                    </a:lnB>
                  </a:tcPr>
                </a:tc>
              </a:tr>
            </a:tbl>
          </a:graphicData>
        </a:graphic>
      </p:graphicFrame>
      <p:sp>
        <p:nvSpPr>
          <p:cNvPr id="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Daclatasvir + Sofosbuvir for HCV GT 1-4 and HIV Coinfection</a:t>
            </a:r>
            <a:br>
              <a:rPr lang="en-US" sz="2400" dirty="0">
                <a:solidFill>
                  <a:schemeClr val="accent5">
                    <a:lumMod val="20000"/>
                    <a:lumOff val="80000"/>
                  </a:schemeClr>
                </a:solidFill>
              </a:rPr>
            </a:br>
            <a:r>
              <a:rPr lang="en-US" sz="2400" dirty="0"/>
              <a:t>ALLY-2 Trial</a:t>
            </a:r>
            <a:r>
              <a:rPr lang="en-US" sz="2400" dirty="0">
                <a:ea typeface="ＭＳ Ｐゴシック" pitchFamily="22" charset="-128"/>
                <a:cs typeface="ＭＳ Ｐゴシック" pitchFamily="22" charset="-128"/>
              </a:rPr>
              <a:t>: </a:t>
            </a:r>
            <a:r>
              <a:rPr lang="en-US" sz="2400" dirty="0" smtClean="0"/>
              <a:t>HIV Characteristics</a:t>
            </a:r>
            <a:endParaRPr lang="en-US" sz="2400" dirty="0"/>
          </a:p>
        </p:txBody>
      </p:sp>
    </p:spTree>
    <p:extLst>
      <p:ext uri="{BB962C8B-B14F-4D97-AF65-F5344CB8AC3E}">
        <p14:creationId xmlns:p14="http://schemas.microsoft.com/office/powerpoint/2010/main" val="10847127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Daclatasvir + Sofosbuvir for HCV GT 1-4 and HIV Coinfection</a:t>
            </a:r>
            <a:br>
              <a:rPr lang="en-US" sz="2400" dirty="0">
                <a:solidFill>
                  <a:schemeClr val="accent5">
                    <a:lumMod val="20000"/>
                    <a:lumOff val="80000"/>
                  </a:schemeClr>
                </a:solidFill>
              </a:rPr>
            </a:br>
            <a:r>
              <a:rPr lang="en-US" sz="2400" dirty="0"/>
              <a:t>ALLY-2 Trial</a:t>
            </a:r>
            <a:r>
              <a:rPr lang="en-US" sz="2400" dirty="0" smtClean="0">
                <a:ea typeface="ＭＳ Ｐゴシック" pitchFamily="22" charset="-128"/>
                <a:cs typeface="ＭＳ Ｐゴシック" pitchFamily="22" charset="-128"/>
              </a:rPr>
              <a:t>:</a:t>
            </a:r>
            <a:r>
              <a:rPr lang="en-US" sz="2400" dirty="0" smtClean="0"/>
              <a:t> </a:t>
            </a:r>
            <a:r>
              <a:rPr lang="en-US" sz="2400" dirty="0"/>
              <a:t>Results</a:t>
            </a:r>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ALLY-2: SVR12, by Prior Treatment Status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Wyles</a:t>
            </a:r>
            <a:r>
              <a:rPr lang="en-US" dirty="0"/>
              <a:t> DL, et al. N </a:t>
            </a:r>
            <a:r>
              <a:rPr lang="en-US" dirty="0" err="1"/>
              <a:t>Engl</a:t>
            </a:r>
            <a:r>
              <a:rPr lang="en-US" dirty="0"/>
              <a:t> J Med. 2015 July 21. [</a:t>
            </a:r>
            <a:r>
              <a:rPr lang="en-US" dirty="0" err="1"/>
              <a:t>Epub</a:t>
            </a:r>
            <a:r>
              <a:rPr lang="en-US" dirty="0"/>
              <a:t> ahead of print]</a:t>
            </a:r>
          </a:p>
        </p:txBody>
      </p:sp>
      <p:sp>
        <p:nvSpPr>
          <p:cNvPr id="8" name="Rectangle 7"/>
          <p:cNvSpPr/>
          <p:nvPr/>
        </p:nvSpPr>
        <p:spPr>
          <a:xfrm>
            <a:off x="2449370" y="498577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73/75</a:t>
            </a:r>
          </a:p>
        </p:txBody>
      </p:sp>
      <p:sp>
        <p:nvSpPr>
          <p:cNvPr id="11" name="Rectangle 10"/>
          <p:cNvSpPr/>
          <p:nvPr/>
        </p:nvSpPr>
        <p:spPr>
          <a:xfrm>
            <a:off x="6041642" y="498577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11/19</a:t>
            </a:r>
            <a:endParaRPr lang="en-US" sz="1400" dirty="0">
              <a:solidFill>
                <a:schemeClr val="bg1"/>
              </a:solidFill>
            </a:endParaRPr>
          </a:p>
        </p:txBody>
      </p:sp>
      <p:sp>
        <p:nvSpPr>
          <p:cNvPr id="12" name="Rectangle 11"/>
          <p:cNvSpPr/>
          <p:nvPr/>
        </p:nvSpPr>
        <p:spPr>
          <a:xfrm>
            <a:off x="7083268" y="498577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9/13</a:t>
            </a:r>
            <a:endParaRPr lang="en-US" sz="1400" dirty="0">
              <a:solidFill>
                <a:schemeClr val="bg1"/>
              </a:solidFill>
            </a:endParaRPr>
          </a:p>
        </p:txBody>
      </p:sp>
      <p:sp>
        <p:nvSpPr>
          <p:cNvPr id="13" name="Rectangle 12"/>
          <p:cNvSpPr/>
          <p:nvPr/>
        </p:nvSpPr>
        <p:spPr>
          <a:xfrm>
            <a:off x="3497606" y="4985776"/>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32/34</a:t>
            </a:r>
            <a:endParaRPr lang="en-US" sz="1400" dirty="0">
              <a:solidFill>
                <a:schemeClr val="bg1"/>
              </a:solidFill>
            </a:endParaRPr>
          </a:p>
        </p:txBody>
      </p:sp>
      <p:sp>
        <p:nvSpPr>
          <p:cNvPr id="14" name="Rectangle 25"/>
          <p:cNvSpPr>
            <a:spLocks noChangeArrowheads="1"/>
          </p:cNvSpPr>
          <p:nvPr/>
        </p:nvSpPr>
        <p:spPr bwMode="auto">
          <a:xfrm>
            <a:off x="-5104" y="6004563"/>
            <a:ext cx="9162288" cy="320037"/>
          </a:xfrm>
          <a:prstGeom prst="rect">
            <a:avLst/>
          </a:prstGeom>
          <a:solidFill>
            <a:schemeClr val="bg1">
              <a:lumMod val="85000"/>
            </a:schemeClr>
          </a:solidFill>
          <a:ln w="12700">
            <a:noFill/>
            <a:miter lim="800000"/>
            <a:headEnd/>
            <a:tailEnd/>
          </a:ln>
        </p:spPr>
        <p:txBody>
          <a:bodyPr lIns="365760" tIns="45431" rIns="92486" bIns="45431" anchor="ctr">
            <a:prstTxWarp prst="textNoShape">
              <a:avLst/>
            </a:prstTxWarp>
          </a:bodyPr>
          <a:lstStyle/>
          <a:p>
            <a:r>
              <a:rPr lang="en-US" sz="1200" dirty="0" smtClean="0">
                <a:latin typeface="Arial"/>
                <a:cs typeface="Arial"/>
              </a:rPr>
              <a:t>N= 11 had missing or inconclusive findings for cirrhosis &amp; not included in denominators</a:t>
            </a:r>
            <a:endParaRPr lang="en-US" sz="1200" dirty="0">
              <a:latin typeface="Arial"/>
              <a:cs typeface="Arial"/>
            </a:endParaRPr>
          </a:p>
        </p:txBody>
      </p:sp>
      <p:graphicFrame>
        <p:nvGraphicFramePr>
          <p:cNvPr id="15" name="Chart 14"/>
          <p:cNvGraphicFramePr>
            <a:graphicFrameLocks/>
          </p:cNvGraphicFramePr>
          <p:nvPr>
            <p:extLst>
              <p:ext uri="{D42A27DB-BD31-4B8C-83A1-F6EECF244321}">
                <p14:modId xmlns:p14="http://schemas.microsoft.com/office/powerpoint/2010/main" val="51279282"/>
              </p:ext>
            </p:extLst>
          </p:nvPr>
        </p:nvGraphicFramePr>
        <p:xfrm>
          <a:off x="654960" y="1831980"/>
          <a:ext cx="7848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1953962" y="510858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80/83</a:t>
            </a:r>
            <a:endParaRPr lang="en-US" sz="1400" dirty="0">
              <a:solidFill>
                <a:schemeClr val="bg1"/>
              </a:solidFill>
            </a:endParaRPr>
          </a:p>
        </p:txBody>
      </p:sp>
      <p:sp>
        <p:nvSpPr>
          <p:cNvPr id="17" name="Rectangle 16"/>
          <p:cNvSpPr/>
          <p:nvPr/>
        </p:nvSpPr>
        <p:spPr>
          <a:xfrm>
            <a:off x="2861428"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31/41</a:t>
            </a:r>
            <a:endParaRPr lang="en-US" sz="1400" dirty="0">
              <a:solidFill>
                <a:schemeClr val="bg1"/>
              </a:solidFill>
            </a:endParaRPr>
          </a:p>
        </p:txBody>
      </p:sp>
      <p:sp>
        <p:nvSpPr>
          <p:cNvPr id="18" name="Rectangle 17"/>
          <p:cNvSpPr/>
          <p:nvPr/>
        </p:nvSpPr>
        <p:spPr>
          <a:xfrm>
            <a:off x="3750082"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43/44</a:t>
            </a:r>
            <a:endParaRPr lang="en-US" sz="1400" dirty="0">
              <a:solidFill>
                <a:schemeClr val="bg1"/>
              </a:solidFill>
            </a:endParaRPr>
          </a:p>
        </p:txBody>
      </p:sp>
      <p:sp>
        <p:nvSpPr>
          <p:cNvPr id="19" name="Rectangle 18"/>
          <p:cNvSpPr/>
          <p:nvPr/>
        </p:nvSpPr>
        <p:spPr>
          <a:xfrm>
            <a:off x="5410200"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98/101</a:t>
            </a:r>
            <a:endParaRPr lang="en-US" sz="1400" dirty="0">
              <a:solidFill>
                <a:schemeClr val="bg1"/>
              </a:solidFill>
            </a:endParaRPr>
          </a:p>
        </p:txBody>
      </p:sp>
      <p:sp>
        <p:nvSpPr>
          <p:cNvPr id="20" name="Rectangle 19"/>
          <p:cNvSpPr/>
          <p:nvPr/>
        </p:nvSpPr>
        <p:spPr>
          <a:xfrm>
            <a:off x="6306710"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38/50</a:t>
            </a:r>
            <a:endParaRPr lang="en-US" sz="1400" dirty="0">
              <a:solidFill>
                <a:schemeClr val="bg1"/>
              </a:solidFill>
            </a:endParaRPr>
          </a:p>
        </p:txBody>
      </p:sp>
      <p:sp>
        <p:nvSpPr>
          <p:cNvPr id="21" name="Rectangle 20"/>
          <p:cNvSpPr/>
          <p:nvPr/>
        </p:nvSpPr>
        <p:spPr>
          <a:xfrm>
            <a:off x="7203505" y="5096128"/>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rPr>
              <a:t>51/52</a:t>
            </a:r>
            <a:endParaRPr lang="en-US" sz="1400" dirty="0">
              <a:solidFill>
                <a:schemeClr val="bg1"/>
              </a:solidFill>
            </a:endParaRPr>
          </a:p>
        </p:txBody>
      </p:sp>
    </p:spTree>
    <p:extLst>
      <p:ext uri="{BB962C8B-B14F-4D97-AF65-F5344CB8AC3E}">
        <p14:creationId xmlns:p14="http://schemas.microsoft.com/office/powerpoint/2010/main" val="168497777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US" dirty="0" err="1"/>
              <a:t>Wyles</a:t>
            </a:r>
            <a:r>
              <a:rPr lang="en-US" dirty="0"/>
              <a:t> DL, et al. N </a:t>
            </a:r>
            <a:r>
              <a:rPr lang="en-US" dirty="0" err="1"/>
              <a:t>Engl</a:t>
            </a:r>
            <a:r>
              <a:rPr lang="en-US" dirty="0"/>
              <a:t> J Med. 2015 July 21. [</a:t>
            </a:r>
            <a:r>
              <a:rPr lang="en-US" dirty="0" err="1"/>
              <a:t>Epub</a:t>
            </a:r>
            <a:r>
              <a:rPr lang="en-US" dirty="0"/>
              <a:t> ahead of print]</a:t>
            </a:r>
            <a:endParaRPr lang="en-US" dirty="0"/>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rPr>
              <a:t>Daclatasvir + Sofosbuvir for HCV GT </a:t>
            </a:r>
            <a:r>
              <a:rPr lang="en-US" sz="2400" dirty="0" smtClean="0">
                <a:solidFill>
                  <a:schemeClr val="accent5">
                    <a:lumMod val="20000"/>
                    <a:lumOff val="80000"/>
                  </a:schemeClr>
                </a:solidFill>
              </a:rPr>
              <a:t>1-4 and HIV Coinfection</a:t>
            </a:r>
            <a:r>
              <a:rPr lang="en-US" sz="2400" dirty="0">
                <a:solidFill>
                  <a:schemeClr val="accent5">
                    <a:lumMod val="20000"/>
                    <a:lumOff val="80000"/>
                  </a:schemeClr>
                </a:solidFill>
              </a:rPr>
              <a:t/>
            </a:r>
            <a:br>
              <a:rPr lang="en-US" sz="2400" dirty="0">
                <a:solidFill>
                  <a:schemeClr val="accent5">
                    <a:lumMod val="20000"/>
                    <a:lumOff val="80000"/>
                  </a:schemeClr>
                </a:solidFill>
              </a:rPr>
            </a:br>
            <a:r>
              <a:rPr lang="en-US" sz="2400" dirty="0"/>
              <a:t>ALLY</a:t>
            </a:r>
            <a:r>
              <a:rPr lang="en-US" sz="2400" dirty="0" smtClean="0"/>
              <a:t>-2 </a:t>
            </a:r>
            <a:r>
              <a:rPr lang="en-US" sz="2400" dirty="0"/>
              <a:t>Trial</a:t>
            </a:r>
            <a:r>
              <a:rPr lang="en-US" sz="2400" dirty="0">
                <a:ea typeface="ＭＳ Ｐゴシック" pitchFamily="22" charset="-128"/>
                <a:cs typeface="ＭＳ Ｐゴシック" pitchFamily="22" charset="-128"/>
              </a:rPr>
              <a:t>: </a:t>
            </a:r>
            <a:r>
              <a:rPr lang="en-US" sz="2400" dirty="0" smtClean="0">
                <a:ea typeface="ＭＳ Ｐゴシック" pitchFamily="22" charset="-128"/>
                <a:cs typeface="ＭＳ Ｐゴシック" pitchFamily="22" charset="-128"/>
              </a:rPr>
              <a:t>Conclusion</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07755673"/>
              </p:ext>
            </p:extLst>
          </p:nvPr>
        </p:nvGraphicFramePr>
        <p:xfrm>
          <a:off x="0" y="2715768"/>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3200"/>
                        </a:lnSpc>
                      </a:pPr>
                      <a:r>
                        <a:rPr lang="en-US" sz="2000" b="1" i="0" dirty="0" smtClean="0">
                          <a:solidFill>
                            <a:srgbClr val="800000"/>
                          </a:solidFill>
                          <a:latin typeface="Arial"/>
                          <a:cs typeface="Arial"/>
                        </a:rPr>
                        <a:t>Conclusion</a:t>
                      </a:r>
                      <a:r>
                        <a:rPr lang="en-US" sz="2000" b="0" i="0" dirty="0" smtClean="0">
                          <a:solidFill>
                            <a:schemeClr val="tx1"/>
                          </a:solidFill>
                          <a:latin typeface="Arial"/>
                          <a:cs typeface="Arial"/>
                        </a:rPr>
                        <a:t>: “</a:t>
                      </a:r>
                      <a:r>
                        <a:rPr lang="en-US" sz="2000" b="0" kern="1200" dirty="0" smtClean="0">
                          <a:solidFill>
                            <a:schemeClr val="tx1"/>
                          </a:solidFill>
                          <a:latin typeface="Arial"/>
                          <a:ea typeface="+mn-ea"/>
                          <a:cs typeface="Arial"/>
                        </a:rPr>
                        <a:t>Among previously untreated HIV–HCV coinfected patients receiving daclatasvir plus sofosbuvir for HCV infection, the rate of sustained virologic response across all genotypes was 97.0% after 12 weeks of treatment and 76.0% after 8 weeks.”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42401241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Rectangle 2"/>
          <p:cNvSpPr/>
          <p:nvPr/>
        </p:nvSpPr>
        <p:spPr>
          <a:xfrm>
            <a:off x="369660" y="1295400"/>
            <a:ext cx="8432465" cy="4382993"/>
          </a:xfrm>
          <a:prstGeom prst="rect">
            <a:avLst/>
          </a:prstGeom>
          <a:solidFill>
            <a:schemeClr val="tx1">
              <a:alpha val="50000"/>
            </a:schemeClr>
          </a:solidFill>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lnSpc>
                <a:spcPts val="2800"/>
              </a:lnSpc>
              <a:spcBef>
                <a:spcPts val="600"/>
              </a:spcBef>
            </a:pPr>
            <a:r>
              <a:rPr lang="en-US" dirty="0" smtClean="0"/>
              <a:t>This slide deck is from the University of Washington’s </a:t>
            </a:r>
            <a:r>
              <a:rPr lang="en-US" i="1" dirty="0" smtClean="0"/>
              <a:t>Hepatitis C Online </a:t>
            </a:r>
            <a:r>
              <a:rPr lang="en-US" dirty="0" smtClean="0"/>
              <a:t>and </a:t>
            </a:r>
            <a:r>
              <a:rPr lang="en-US" i="1" dirty="0" smtClean="0"/>
              <a:t>Hepatitis Web Study</a:t>
            </a:r>
            <a:r>
              <a:rPr lang="en-US" dirty="0" smtClean="0"/>
              <a:t> projects. </a:t>
            </a:r>
            <a:br>
              <a:rPr lang="en-US" dirty="0" smtClean="0"/>
            </a:br>
            <a:endParaRPr lang="en-US" sz="2000" dirty="0" smtClean="0"/>
          </a:p>
          <a:p>
            <a:pPr algn="ctr">
              <a:lnSpc>
                <a:spcPts val="2800"/>
              </a:lnSpc>
              <a:spcBef>
                <a:spcPts val="600"/>
              </a:spcBef>
            </a:pPr>
            <a:r>
              <a:rPr lang="en-US" sz="2000" dirty="0" smtClean="0">
                <a:solidFill>
                  <a:schemeClr val="accent5">
                    <a:lumMod val="20000"/>
                    <a:lumOff val="80000"/>
                  </a:schemeClr>
                </a:solidFill>
              </a:rPr>
              <a:t>Hepatitis C Online</a:t>
            </a:r>
            <a:br>
              <a:rPr lang="en-US" sz="2000" dirty="0" smtClean="0">
                <a:solidFill>
                  <a:schemeClr val="accent5">
                    <a:lumMod val="20000"/>
                    <a:lumOff val="80000"/>
                  </a:schemeClr>
                </a:solidFill>
              </a:rPr>
            </a:br>
            <a:r>
              <a:rPr lang="en-US" sz="2000" dirty="0" smtClean="0">
                <a:solidFill>
                  <a:srgbClr val="FCF5E6"/>
                </a:solidFill>
                <a:hlinkClick r:id="rId2"/>
              </a:rPr>
              <a:t>www.hepatitisc.uw.edu</a:t>
            </a:r>
            <a:endParaRPr lang="en-US" sz="2000" dirty="0" smtClean="0">
              <a:solidFill>
                <a:srgbClr val="FCF5E6"/>
              </a:solidFill>
            </a:endParaRPr>
          </a:p>
          <a:p>
            <a:pPr algn="ctr">
              <a:lnSpc>
                <a:spcPts val="2800"/>
              </a:lnSpc>
              <a:spcBef>
                <a:spcPts val="600"/>
              </a:spcBef>
            </a:pPr>
            <a:endParaRPr lang="en-US" sz="2000" dirty="0">
              <a:solidFill>
                <a:schemeClr val="accent5">
                  <a:lumMod val="20000"/>
                  <a:lumOff val="80000"/>
                </a:schemeClr>
              </a:solidFill>
            </a:endParaRPr>
          </a:p>
          <a:p>
            <a:pPr algn="ctr">
              <a:lnSpc>
                <a:spcPts val="2800"/>
              </a:lnSpc>
              <a:spcBef>
                <a:spcPts val="600"/>
              </a:spcBef>
            </a:pPr>
            <a:r>
              <a:rPr lang="en-US" sz="2000" dirty="0" smtClean="0">
                <a:solidFill>
                  <a:schemeClr val="accent5">
                    <a:lumMod val="20000"/>
                    <a:lumOff val="80000"/>
                  </a:schemeClr>
                </a:solidFill>
              </a:rPr>
              <a:t>Hepatitis </a:t>
            </a:r>
            <a:r>
              <a:rPr lang="en-US" sz="2000" dirty="0">
                <a:solidFill>
                  <a:schemeClr val="accent5">
                    <a:lumMod val="20000"/>
                    <a:lumOff val="80000"/>
                  </a:schemeClr>
                </a:solidFill>
              </a:rPr>
              <a:t>Web </a:t>
            </a:r>
            <a:r>
              <a:rPr lang="en-US" sz="2000" dirty="0" smtClean="0">
                <a:solidFill>
                  <a:schemeClr val="accent5">
                    <a:lumMod val="20000"/>
                    <a:lumOff val="80000"/>
                  </a:schemeClr>
                </a:solidFill>
              </a:rPr>
              <a:t>Study</a:t>
            </a:r>
            <a:br>
              <a:rPr lang="en-US" sz="2000" dirty="0" smtClean="0">
                <a:solidFill>
                  <a:schemeClr val="accent5">
                    <a:lumMod val="20000"/>
                    <a:lumOff val="80000"/>
                  </a:schemeClr>
                </a:solidFill>
              </a:rPr>
            </a:br>
            <a:r>
              <a:rPr lang="en-US" sz="2000" dirty="0" smtClean="0">
                <a:solidFill>
                  <a:schemeClr val="accent5">
                    <a:lumMod val="20000"/>
                    <a:lumOff val="80000"/>
                  </a:schemeClr>
                </a:solidFill>
                <a:hlinkClick r:id="rId3"/>
              </a:rPr>
              <a:t>http</a:t>
            </a:r>
            <a:r>
              <a:rPr lang="en-US" sz="2000" dirty="0">
                <a:solidFill>
                  <a:schemeClr val="accent5">
                    <a:lumMod val="20000"/>
                    <a:lumOff val="80000"/>
                  </a:schemeClr>
                </a:solidFill>
                <a:hlinkClick r:id="rId3"/>
              </a:rPr>
              <a:t>://depts.washington.edu/hepstudy</a:t>
            </a:r>
            <a:r>
              <a:rPr lang="en-US" sz="2000" dirty="0" smtClean="0">
                <a:solidFill>
                  <a:schemeClr val="accent5">
                    <a:lumMod val="20000"/>
                    <a:lumOff val="80000"/>
                  </a:schemeClr>
                </a:solidFill>
                <a:hlinkClick r:id="rId3"/>
              </a:rPr>
              <a:t>/</a:t>
            </a:r>
            <a:endParaRPr lang="en-US" sz="2000" dirty="0" smtClean="0">
              <a:solidFill>
                <a:schemeClr val="accent5">
                  <a:lumMod val="20000"/>
                  <a:lumOff val="80000"/>
                </a:schemeClr>
              </a:solidFill>
            </a:endParaRPr>
          </a:p>
          <a:p>
            <a:pPr algn="ctr">
              <a:lnSpc>
                <a:spcPts val="2800"/>
              </a:lnSpc>
              <a:spcBef>
                <a:spcPts val="600"/>
              </a:spcBef>
            </a:pPr>
            <a:endParaRPr lang="en-US" sz="2000" dirty="0" smtClean="0">
              <a:solidFill>
                <a:schemeClr val="accent5">
                  <a:lumMod val="20000"/>
                  <a:lumOff val="80000"/>
                </a:schemeClr>
              </a:solidFill>
            </a:endParaRPr>
          </a:p>
          <a:p>
            <a:pPr algn="ctr">
              <a:lnSpc>
                <a:spcPts val="2800"/>
              </a:lnSpc>
              <a:spcBef>
                <a:spcPts val="600"/>
              </a:spcBef>
            </a:pPr>
            <a:r>
              <a:rPr lang="en-US" sz="1800" dirty="0" smtClean="0">
                <a:solidFill>
                  <a:schemeClr val="bg1"/>
                </a:solidFill>
              </a:rPr>
              <a:t>Funded </a:t>
            </a:r>
            <a:r>
              <a:rPr lang="en-US" sz="1800" dirty="0">
                <a:solidFill>
                  <a:schemeClr val="bg1"/>
                </a:solidFill>
              </a:rPr>
              <a:t>by a grant from  the Centers for Disease Control and Prevention</a:t>
            </a:r>
            <a:r>
              <a:rPr lang="en-US" sz="1800" dirty="0">
                <a:solidFill>
                  <a:schemeClr val="accent5">
                    <a:lumMod val="20000"/>
                    <a:lumOff val="80000"/>
                  </a:schemeClr>
                </a:solidFill>
              </a:rPr>
              <a:t>. </a:t>
            </a:r>
            <a:endParaRPr lang="en-US" sz="1800" dirty="0" smtClean="0">
              <a:solidFill>
                <a:schemeClr val="accent5">
                  <a:lumMod val="20000"/>
                  <a:lumOff val="80000"/>
                </a:schemeClr>
              </a:solidFill>
            </a:endParaRPr>
          </a:p>
        </p:txBody>
      </p:sp>
    </p:spTree>
    <p:extLst>
      <p:ext uri="{BB962C8B-B14F-4D97-AF65-F5344CB8AC3E}">
        <p14:creationId xmlns:p14="http://schemas.microsoft.com/office/powerpoint/2010/main" val="3726508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5" name="Content Placeholder 3"/>
          <p:cNvSpPr txBox="1">
            <a:spLocks/>
          </p:cNvSpPr>
          <p:nvPr/>
        </p:nvSpPr>
        <p:spPr>
          <a:xfrm>
            <a:off x="139700" y="1153160"/>
            <a:ext cx="8851900" cy="5074920"/>
          </a:xfrm>
          <a:prstGeom prst="rect">
            <a:avLst/>
          </a:prstGeom>
          <a:solidFill>
            <a:schemeClr val="tx1">
              <a:alpha val="18000"/>
            </a:schemeClr>
          </a:solidFill>
          <a:ln>
            <a:solidFill>
              <a:schemeClr val="bg1"/>
            </a:solidFill>
          </a:ln>
          <a:effectLst>
            <a:outerShdw blurRad="38100" dist="38100" dir="2700000" algn="tl" rotWithShape="0">
              <a:srgbClr val="000000">
                <a:alpha val="70000"/>
              </a:srgbClr>
            </a:outerShdw>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6032" indent="-256032">
              <a:lnSpc>
                <a:spcPts val="2600"/>
              </a:lnSpc>
              <a:spcBef>
                <a:spcPts val="1200"/>
              </a:spcBef>
              <a:buClr>
                <a:schemeClr val="bg1">
                  <a:lumMod val="75000"/>
                </a:schemeClr>
              </a:buClr>
            </a:pPr>
            <a:r>
              <a:rPr lang="en-US" sz="2000" dirty="0" smtClean="0">
                <a:solidFill>
                  <a:schemeClr val="accent5">
                    <a:lumMod val="20000"/>
                    <a:lumOff val="80000"/>
                  </a:schemeClr>
                </a:solidFill>
              </a:rPr>
              <a:t>Phase </a:t>
            </a:r>
            <a:r>
              <a:rPr lang="en-US" sz="2000" dirty="0">
                <a:solidFill>
                  <a:schemeClr val="accent5">
                    <a:lumMod val="20000"/>
                    <a:lumOff val="80000"/>
                  </a:schemeClr>
                </a:solidFill>
              </a:rPr>
              <a:t>3 Trial in Treatment-Experienced GT 1 or 4</a:t>
            </a:r>
            <a:br>
              <a:rPr lang="en-US" sz="2000" dirty="0">
                <a:solidFill>
                  <a:schemeClr val="accent5">
                    <a:lumMod val="20000"/>
                    <a:lumOff val="80000"/>
                  </a:schemeClr>
                </a:solidFill>
              </a:rPr>
            </a:br>
            <a:r>
              <a:rPr lang="en-US" sz="2000" dirty="0">
                <a:solidFill>
                  <a:schemeClr val="bg1"/>
                </a:solidFill>
              </a:rPr>
              <a:t>- </a:t>
            </a:r>
            <a:r>
              <a:rPr lang="en-US" sz="2000" b="1" dirty="0">
                <a:solidFill>
                  <a:srgbClr val="FFFFFF"/>
                </a:solidFill>
              </a:rPr>
              <a:t>HALLMARK-QUAD: </a:t>
            </a:r>
            <a:r>
              <a:rPr lang="en-US" sz="2000" dirty="0" err="1">
                <a:solidFill>
                  <a:schemeClr val="bg1"/>
                </a:solidFill>
              </a:rPr>
              <a:t>Daclatasvir</a:t>
            </a:r>
            <a:r>
              <a:rPr lang="en-US" sz="2000" dirty="0">
                <a:solidFill>
                  <a:schemeClr val="bg1"/>
                </a:solidFill>
              </a:rPr>
              <a:t> + </a:t>
            </a:r>
            <a:r>
              <a:rPr lang="en-US" sz="2000" dirty="0" err="1">
                <a:solidFill>
                  <a:schemeClr val="bg1"/>
                </a:solidFill>
              </a:rPr>
              <a:t>asunaprevir</a:t>
            </a:r>
            <a:r>
              <a:rPr lang="en-US" sz="2000" dirty="0">
                <a:solidFill>
                  <a:schemeClr val="bg1"/>
                </a:solidFill>
              </a:rPr>
              <a:t> </a:t>
            </a:r>
            <a:r>
              <a:rPr lang="en-US" sz="2000">
                <a:solidFill>
                  <a:schemeClr val="bg1"/>
                </a:solidFill>
              </a:rPr>
              <a:t>+ PEG/RBV </a:t>
            </a:r>
            <a:endParaRPr lang="en-US" sz="2000" smtClean="0">
              <a:solidFill>
                <a:schemeClr val="bg1"/>
              </a:solidFill>
            </a:endParaRPr>
          </a:p>
          <a:p>
            <a:pPr marL="256032" indent="-256032">
              <a:lnSpc>
                <a:spcPts val="2600"/>
              </a:lnSpc>
              <a:spcBef>
                <a:spcPts val="1200"/>
              </a:spcBef>
              <a:buClr>
                <a:schemeClr val="bg1">
                  <a:lumMod val="75000"/>
                </a:schemeClr>
              </a:buClr>
            </a:pPr>
            <a:r>
              <a:rPr lang="en-US" sz="2000" smtClean="0">
                <a:solidFill>
                  <a:schemeClr val="accent5">
                    <a:lumMod val="20000"/>
                    <a:lumOff val="80000"/>
                  </a:schemeClr>
                </a:solidFill>
              </a:rPr>
              <a:t>Phase </a:t>
            </a:r>
            <a:r>
              <a:rPr lang="en-US" sz="2000" dirty="0">
                <a:solidFill>
                  <a:schemeClr val="accent5">
                    <a:lumMod val="20000"/>
                    <a:lumOff val="80000"/>
                  </a:schemeClr>
                </a:solidFill>
              </a:rPr>
              <a:t>3 Trial in Treatment-Naïve GT 4</a:t>
            </a:r>
            <a:br>
              <a:rPr lang="en-US" sz="2000" dirty="0">
                <a:solidFill>
                  <a:schemeClr val="accent5">
                    <a:lumMod val="20000"/>
                    <a:lumOff val="80000"/>
                  </a:schemeClr>
                </a:solidFill>
              </a:rPr>
            </a:br>
            <a:r>
              <a:rPr lang="en-US" sz="2000" dirty="0">
                <a:solidFill>
                  <a:schemeClr val="bg1"/>
                </a:solidFill>
              </a:rPr>
              <a:t>- </a:t>
            </a:r>
            <a:r>
              <a:rPr lang="en-US" sz="2000" b="1" dirty="0">
                <a:solidFill>
                  <a:srgbClr val="FFFFFF"/>
                </a:solidFill>
              </a:rPr>
              <a:t>COMMAND-4: </a:t>
            </a:r>
            <a:r>
              <a:rPr lang="en-US" sz="2000" dirty="0" err="1">
                <a:solidFill>
                  <a:schemeClr val="bg1"/>
                </a:solidFill>
              </a:rPr>
              <a:t>Daclatasvir</a:t>
            </a:r>
            <a:r>
              <a:rPr lang="en-US" sz="2000" dirty="0">
                <a:solidFill>
                  <a:schemeClr val="bg1"/>
                </a:solidFill>
              </a:rPr>
              <a:t> + PEG/RBV </a:t>
            </a:r>
            <a:r>
              <a:rPr lang="en-US" sz="2000" dirty="0" err="1">
                <a:solidFill>
                  <a:schemeClr val="bg1"/>
                </a:solidFill>
              </a:rPr>
              <a:t>vs</a:t>
            </a:r>
            <a:r>
              <a:rPr lang="en-US" sz="2000" dirty="0">
                <a:solidFill>
                  <a:schemeClr val="bg1"/>
                </a:solidFill>
              </a:rPr>
              <a:t> Placebo + PEG/</a:t>
            </a:r>
            <a:r>
              <a:rPr lang="en-US" sz="2000" dirty="0" smtClean="0">
                <a:solidFill>
                  <a:schemeClr val="bg1"/>
                </a:solidFill>
              </a:rPr>
              <a:t>RBV</a:t>
            </a:r>
          </a:p>
          <a:p>
            <a:pPr marL="256032" indent="-256032">
              <a:lnSpc>
                <a:spcPts val="2600"/>
              </a:lnSpc>
              <a:spcBef>
                <a:spcPts val="1200"/>
              </a:spcBef>
              <a:buClr>
                <a:schemeClr val="bg1">
                  <a:lumMod val="75000"/>
                </a:schemeClr>
              </a:buClr>
            </a:pPr>
            <a:r>
              <a:rPr lang="en-US" sz="2000" dirty="0">
                <a:solidFill>
                  <a:schemeClr val="accent5">
                    <a:lumMod val="20000"/>
                    <a:lumOff val="80000"/>
                  </a:schemeClr>
                </a:solidFill>
              </a:rPr>
              <a:t>Phase 3 Trial in Treatment-Naïve and Experienced GT </a:t>
            </a:r>
            <a:r>
              <a:rPr lang="en-US" sz="2000" dirty="0" smtClean="0">
                <a:solidFill>
                  <a:schemeClr val="accent5">
                    <a:lumMod val="20000"/>
                    <a:lumOff val="80000"/>
                  </a:schemeClr>
                </a:solidFill>
              </a:rPr>
              <a:t>1-4 and HIV </a:t>
            </a:r>
            <a:r>
              <a:rPr lang="en-US" sz="2000" dirty="0">
                <a:solidFill>
                  <a:schemeClr val="accent5">
                    <a:lumMod val="20000"/>
                    <a:lumOff val="80000"/>
                  </a:schemeClr>
                </a:solidFill>
              </a:rPr>
              <a:t/>
            </a:r>
            <a:br>
              <a:rPr lang="en-US" sz="2000" dirty="0">
                <a:solidFill>
                  <a:schemeClr val="accent5">
                    <a:lumMod val="20000"/>
                    <a:lumOff val="80000"/>
                  </a:schemeClr>
                </a:solidFill>
              </a:rPr>
            </a:br>
            <a:r>
              <a:rPr lang="en-US" sz="2000" dirty="0">
                <a:solidFill>
                  <a:schemeClr val="bg1"/>
                </a:solidFill>
              </a:rPr>
              <a:t>- </a:t>
            </a:r>
            <a:r>
              <a:rPr lang="en-US" sz="2000" b="1" dirty="0">
                <a:solidFill>
                  <a:srgbClr val="FFFFFF"/>
                </a:solidFill>
              </a:rPr>
              <a:t>ALLY</a:t>
            </a:r>
            <a:r>
              <a:rPr lang="en-US" sz="2000" b="1" dirty="0" smtClean="0">
                <a:solidFill>
                  <a:srgbClr val="FFFFFF"/>
                </a:solidFill>
              </a:rPr>
              <a:t>-2:  </a:t>
            </a:r>
            <a:r>
              <a:rPr lang="en-US" sz="2000" dirty="0" err="1">
                <a:solidFill>
                  <a:schemeClr val="bg1"/>
                </a:solidFill>
              </a:rPr>
              <a:t>Daclatasvir</a:t>
            </a:r>
            <a:r>
              <a:rPr lang="en-US" sz="2000" dirty="0">
                <a:solidFill>
                  <a:schemeClr val="bg1"/>
                </a:solidFill>
              </a:rPr>
              <a:t> + </a:t>
            </a:r>
            <a:r>
              <a:rPr lang="en-US" sz="2000" dirty="0" err="1">
                <a:solidFill>
                  <a:schemeClr val="bg1"/>
                </a:solidFill>
              </a:rPr>
              <a:t>sofosbuvir</a:t>
            </a:r>
            <a:endParaRPr lang="en-US" sz="2000" dirty="0">
              <a:solidFill>
                <a:schemeClr val="bg1"/>
              </a:solidFill>
            </a:endParaRPr>
          </a:p>
          <a:p>
            <a:pPr marL="256032" indent="-256032">
              <a:lnSpc>
                <a:spcPts val="2600"/>
              </a:lnSpc>
              <a:spcBef>
                <a:spcPts val="1200"/>
              </a:spcBef>
              <a:buClr>
                <a:schemeClr val="bg1">
                  <a:lumMod val="75000"/>
                </a:schemeClr>
              </a:buClr>
            </a:pPr>
            <a:endParaRPr lang="en-US" sz="2000" dirty="0">
              <a:solidFill>
                <a:schemeClr val="bg1"/>
              </a:solidFill>
            </a:endParaRPr>
          </a:p>
        </p:txBody>
      </p:sp>
      <p:sp>
        <p:nvSpPr>
          <p:cNvPr id="6" name="Title 1"/>
          <p:cNvSpPr txBox="1">
            <a:spLocks/>
          </p:cNvSpPr>
          <p:nvPr/>
        </p:nvSpPr>
        <p:spPr>
          <a:xfrm>
            <a:off x="0" y="-9"/>
            <a:ext cx="9162288" cy="999727"/>
          </a:xfrm>
          <a:prstGeom prst="rect">
            <a:avLst/>
          </a:prstGeom>
          <a:solidFill>
            <a:srgbClr val="043346"/>
          </a:solidFill>
          <a:ln>
            <a:noFill/>
          </a:ln>
        </p:spPr>
        <p:txBody>
          <a:bodyPr tIns="0" anchor="ctr">
            <a:normAutofit/>
          </a:bodyPr>
          <a:lstStyle/>
          <a:p>
            <a:pPr lvl="0" eaLnBrk="1" fontAlgn="auto" hangingPunct="1">
              <a:lnSpc>
                <a:spcPts val="3600"/>
              </a:lnSpc>
              <a:spcAft>
                <a:spcPts val="0"/>
              </a:spcAft>
              <a:defRPr/>
            </a:pPr>
            <a:r>
              <a:rPr kumimoji="0" lang="en-US" i="0" u="none" strike="noStrike" kern="1200" cap="none" spc="0" normalizeH="0" baseline="0" noProof="0" dirty="0" smtClean="0">
                <a:ln>
                  <a:noFill/>
                </a:ln>
                <a:solidFill>
                  <a:srgbClr val="FFFFFF"/>
                </a:solidFill>
                <a:effectLst/>
                <a:uLnTx/>
                <a:uFillTx/>
                <a:latin typeface="Arial"/>
                <a:ea typeface="+mj-ea"/>
                <a:cs typeface="Arial"/>
              </a:rPr>
              <a:t>   </a:t>
            </a:r>
            <a:r>
              <a:rPr lang="en-US" dirty="0" err="1" smtClean="0">
                <a:solidFill>
                  <a:srgbClr val="FFFFFF"/>
                </a:solidFill>
                <a:latin typeface="Arial"/>
                <a:cs typeface="Arial"/>
              </a:rPr>
              <a:t>Daclatasvir</a:t>
            </a:r>
            <a:r>
              <a:rPr lang="en-US" dirty="0" smtClean="0">
                <a:solidFill>
                  <a:srgbClr val="FFFFFF"/>
                </a:solidFill>
                <a:latin typeface="Arial"/>
                <a:cs typeface="Arial"/>
              </a:rPr>
              <a:t>: </a:t>
            </a:r>
            <a:r>
              <a:rPr kumimoji="0" lang="en-US" i="0" u="none" strike="noStrike" kern="1200" cap="none" spc="0" normalizeH="0" baseline="0" noProof="0" dirty="0" smtClean="0">
                <a:ln>
                  <a:noFill/>
                </a:ln>
                <a:solidFill>
                  <a:srgbClr val="FFFFFF"/>
                </a:solidFill>
                <a:effectLst/>
                <a:uLnTx/>
                <a:uFillTx/>
                <a:latin typeface="Arial"/>
                <a:ea typeface="+mj-ea"/>
                <a:cs typeface="Arial"/>
              </a:rPr>
              <a:t>Summary of Key </a:t>
            </a:r>
            <a:r>
              <a:rPr kumimoji="0" lang="en-US" i="0" u="none" strike="noStrike" kern="1200" cap="none" spc="0" normalizeH="0" noProof="0" dirty="0" smtClean="0">
                <a:ln>
                  <a:noFill/>
                </a:ln>
                <a:solidFill>
                  <a:srgbClr val="FFFFFF"/>
                </a:solidFill>
                <a:effectLst/>
                <a:uLnTx/>
                <a:uFillTx/>
                <a:latin typeface="Arial"/>
                <a:ea typeface="+mj-ea"/>
                <a:cs typeface="Arial"/>
              </a:rPr>
              <a:t>Studies</a:t>
            </a:r>
            <a:endParaRPr kumimoji="0" lang="en-US" i="0" u="none" strike="noStrike" kern="1200" cap="none" spc="0" normalizeH="0" baseline="0" noProof="0" dirty="0">
              <a:ln>
                <a:noFill/>
              </a:ln>
              <a:solidFill>
                <a:srgbClr val="FFFFFF"/>
              </a:solidFill>
              <a:effectLst/>
              <a:uLnTx/>
              <a:uFillTx/>
              <a:latin typeface="Arial"/>
              <a:ea typeface="+mj-ea"/>
              <a:cs typeface="Arial"/>
            </a:endParaRPr>
          </a:p>
        </p:txBody>
      </p:sp>
    </p:spTree>
    <p:extLst>
      <p:ext uri="{BB962C8B-B14F-4D97-AF65-F5344CB8AC3E}">
        <p14:creationId xmlns:p14="http://schemas.microsoft.com/office/powerpoint/2010/main" val="363378654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1" y="3063510"/>
            <a:ext cx="8077200" cy="1238250"/>
          </a:xfrm>
        </p:spPr>
        <p:txBody>
          <a:bodyPr>
            <a:normAutofit fontScale="90000"/>
          </a:bodyPr>
          <a:lstStyle/>
          <a:p>
            <a:r>
              <a:rPr lang="en-US" sz="2800" dirty="0" smtClean="0"/>
              <a:t>Daclatasvir-Based Regimens in </a:t>
            </a:r>
            <a:br>
              <a:rPr lang="en-US" sz="2800" dirty="0" smtClean="0"/>
            </a:br>
            <a:r>
              <a:rPr lang="en-US" sz="2800" dirty="0" smtClean="0"/>
              <a:t>Treatment</a:t>
            </a:r>
            <a:r>
              <a:rPr lang="en-US" sz="2800" dirty="0"/>
              <a:t>-</a:t>
            </a:r>
            <a:r>
              <a:rPr lang="en-US" sz="2800" dirty="0" smtClean="0"/>
              <a:t>Naïve and Treatment-Experienced Patients</a:t>
            </a:r>
            <a:endParaRPr lang="en-US" sz="2800" dirty="0"/>
          </a:p>
        </p:txBody>
      </p:sp>
      <p:sp>
        <p:nvSpPr>
          <p:cNvPr id="4" name="Rectangle 3"/>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5" name="Rectangle 4"/>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latin typeface="Arial"/>
              <a:cs typeface="Arial"/>
            </a:endParaRPr>
          </a:p>
        </p:txBody>
      </p:sp>
    </p:spTree>
    <p:extLst>
      <p:ext uri="{BB962C8B-B14F-4D97-AF65-F5344CB8AC3E}">
        <p14:creationId xmlns:p14="http://schemas.microsoft.com/office/powerpoint/2010/main" val="6714758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59819</TotalTime>
  <Words>6815</Words>
  <Application>Microsoft Macintosh PowerPoint</Application>
  <PresentationFormat>On-screen Show (4:3)</PresentationFormat>
  <Paragraphs>1318</Paragraphs>
  <Slides>74</Slides>
  <Notes>15</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AETC_Master_Template_061510</vt:lpstr>
      <vt:lpstr>Daclatasvir (Daklinza)</vt:lpstr>
      <vt:lpstr>Background Information</vt:lpstr>
      <vt:lpstr>Daclatasvir (Daklinza)</vt:lpstr>
      <vt:lpstr>Daclatasvir (Daklinza) Adverse Effects</vt:lpstr>
      <vt:lpstr>Daclatasvir (Daklinza) Drug-Drug Interactions</vt:lpstr>
      <vt:lpstr>Daclatasvir</vt:lpstr>
      <vt:lpstr>PowerPoint Presentation</vt:lpstr>
      <vt:lpstr>PowerPoint Presentation</vt:lpstr>
      <vt:lpstr>Daclatasvir-Based Regimens in  Treatment-Naïve and Treatment-Experienced Patients</vt:lpstr>
      <vt:lpstr>Daclatasvir + Sofosbuvir in Genotype 3 ALLY-3 Study</vt:lpstr>
      <vt:lpstr>Daclatasvir + Sofosbuvir for HCV GT 3 ALLY-3 Trial: Study Features</vt:lpstr>
      <vt:lpstr>Daclatasvir + Sofosbuvir for HCV GT 3 ALLY-3 Trial: Design</vt:lpstr>
      <vt:lpstr>Daclatasvir + Sofosbuvir for HCV GT 3 ALLY-3 Trial: Patient Characteristics</vt:lpstr>
      <vt:lpstr>Daclatasvir + Sofosbuvir for HCV GT 3 ALLY-3 Trial: Results</vt:lpstr>
      <vt:lpstr>Daclatasvir + Sofosbuvir for HCV GT 3 ALLY-3 Trial: Results</vt:lpstr>
      <vt:lpstr>Daclatasvir + Sofosbuvir for HCV GT 3 ALLY-3 Trial: Adverse Events</vt:lpstr>
      <vt:lpstr>Daclatasvir + Sofosbuvir for HCV GT 3 ALLY-3 Trial: Conclusion</vt:lpstr>
      <vt:lpstr>Daclatasvir + Sofosbuvir +/- Ribavirin in Genotype 1-3 AI444040 Trial</vt:lpstr>
      <vt:lpstr>Daclatasvir + Sofosbuvir +/- Ribavirin for HCV GT 1-3 Trial: Study Features</vt:lpstr>
      <vt:lpstr>Daclatasvir + Sofosbuvir +/- Ribavirin for HCV GT 1-3 Trial Design: Treatment-Naïve 24 Week Rx</vt:lpstr>
      <vt:lpstr>Daclatasvir + Sofosbuvir +/- Ribavirin for HCV GT 1-3 Design: GT1 Treatment-Naïve &amp; Experienced 12 Week Rx</vt:lpstr>
      <vt:lpstr>Daclatasvir + Sofosbuvir +/- Ribavirin for HCV GT 1-3 Treatment-Naïve 24 Week Rx: Results</vt:lpstr>
      <vt:lpstr>Daclatasvir + Sofosbuvir +/- Ribavirin for HCV GT 1-3 Treatment-Naïve 24 Week Rx: Results</vt:lpstr>
      <vt:lpstr>Daclatasvir + Sofosbuvir +/- Ribavirin for HCV GT 1-3 GT1 Treatment-Naïve &amp; Experienced 12 Week Rx: Results</vt:lpstr>
      <vt:lpstr>Daclatasvir + Sofosbuvir +/- Ribavirin for HCV GT 1-3 GT1 Treatment-Naïve &amp; Experienced 12 Week Rx: Results</vt:lpstr>
      <vt:lpstr>Daclatasvir + Sofosbuvir +/- Ribavirin for HCV GT 1 Trial: Conclusions</vt:lpstr>
      <vt:lpstr>Daclatasvir-Asunaprevir-Beclabuvir in GT1 Patients without Cirrhosis UNITY-1 Study</vt:lpstr>
      <vt:lpstr>Daclatasvir-Asunaprevir-Beclabuvir for HCV GT 1 UNITY-1 Trial: Study Features</vt:lpstr>
      <vt:lpstr>Daclatasvir-Asunaprevir-Beclabuvir for HCV GT 1 UNITY-1 Trial: Study Design</vt:lpstr>
      <vt:lpstr>Daclatasvir-Asunaprevir-Beclabuvir for HCV GT 1 UNITY-1 Trial: Patient Characteristics</vt:lpstr>
      <vt:lpstr>Daclatasvir-Asunaprevir-Beclabuvir for HCV GT 1 UNITY-1 Trial: Results</vt:lpstr>
      <vt:lpstr>Daclatasvir-Asunaprevir-Beclabuvir for HCV GT 1 UNITY-1 Trial: Virologic Failure</vt:lpstr>
      <vt:lpstr>Daclatasvir-Asunaprevir-Beclabuvir for HCV GT 1 UNITY-1 Trial: Adverse Events</vt:lpstr>
      <vt:lpstr>Daclatasvir-Asunaprevir-Beclabuvir for HCV GT 1 UNITY-1 Trial: Conclusion</vt:lpstr>
      <vt:lpstr>Daclatasvir-Asunaprevir-Beclabuvir in Genotype 1 Cirrhotics UNITY-2 Study</vt:lpstr>
      <vt:lpstr>Daclatasvir-Asunaprevir-Beclabuvir +/- RBV for HCV GT 1 UNITY-2 Trial: Study Features</vt:lpstr>
      <vt:lpstr>Daclatasvir-Asunaprevir-Beclabuvir +/- RBV for HCV GT 1 UNITY-2 Trial: Study Design</vt:lpstr>
      <vt:lpstr>Daclatasvir-Asunaprevir-Beclabuvir +/- RBV for HCV GT 1 UNITY-2 Trial: Patient Characteristics</vt:lpstr>
      <vt:lpstr>Daclatasvir-Asunaprevir-Beclabuvir +/- RBV for HCV GT 1 UNITY-2 Trial: Patient Characteristics</vt:lpstr>
      <vt:lpstr>Daclatasvir-Asunaprevir-Beclabuvir +/- RBV for HCV GT 1 UNITY-2 Trial: Results</vt:lpstr>
      <vt:lpstr>Daclatasvir-Asunaprevir-Beclabuvir +/- RBV for HCV GT 1 UNITY-2 Trial: Results</vt:lpstr>
      <vt:lpstr>Daclatasvir-Asunaprevir-Beclabuvir +/- RBV for HCV GT 1 UNITY-2 Trial: Adverse Events</vt:lpstr>
      <vt:lpstr>Daclatasvir-Asunaprevir-Beclabuvir +/- RBV for HCV GT 1 UNITY-2 Trial: Conclusion</vt:lpstr>
      <vt:lpstr>Daclatasvir + Asunaprevir in Genotype 1b HALLMARK-DUAL Study</vt:lpstr>
      <vt:lpstr>Daclatasvir + Asunaprevir for HCV GT 1b HALLMARK-DUAL: Study Features</vt:lpstr>
      <vt:lpstr>Daclatasvir + Asunaprevir for HCV GT 1B HALLMARK-DUAL: Study Design</vt:lpstr>
      <vt:lpstr>Daclatasvir + Asunaprevir for HCV GT 1B HALLMARK-DUAL: Patient Characteristics</vt:lpstr>
      <vt:lpstr>Daclatasvir + Asunaprevir in Genotype 1b HALLMARK-DUAL Study</vt:lpstr>
      <vt:lpstr>Daclatasvir + Asunaprevir in Genotype 1b HALLMARK-DUAL Study</vt:lpstr>
      <vt:lpstr>Daclatasvir + Asunaprevir for HCV GT 1B HALLMARK-DUAL: Adverse Events</vt:lpstr>
      <vt:lpstr>Daclatasvir + Asunaprevir for HCV GT 1b HALLMARK-DUAL: Conclusions</vt:lpstr>
      <vt:lpstr>Daclatasvir + Asunaprevir + Peg/RBV in Genotype 1 and 4 HALLMARK-QUAD Study</vt:lpstr>
      <vt:lpstr>Daclatasvir + Asunaprevir + P/R for HCV GT 1,4 HALLMARK-QUAD Trial: Study Features</vt:lpstr>
      <vt:lpstr>Daclatasvir + Asunaprevir + P/R for HCV GT 1,4 HALLMARK-QUAD Trial: Design</vt:lpstr>
      <vt:lpstr>Daclatasvir + Asunaprevir + P/R for HCV GT 1,4 HALLMARK-QUAD Trial: Patient Characteristics</vt:lpstr>
      <vt:lpstr>Daclatasvir + Asunaprevir + P/R for HCV GT 1,4 HALLMARK-QUAD Trial: Results</vt:lpstr>
      <vt:lpstr>Daclatasvir + Asunaprevir + P/R for HCV GT 1,4 HALLMARK-QUAD Trial: Results</vt:lpstr>
      <vt:lpstr>Daclatasvir + Asunaprevir + P/R for HCV GT 1,4 HALLMARK-QUAD Trial: Adverse Events</vt:lpstr>
      <vt:lpstr>Daclatasvir + Asunaprevir + P/R for HCV GT 1,4 HALLMARK-QUAD Trial: Conclusions</vt:lpstr>
      <vt:lpstr>Daclatasvir + Peg/RBV in Treatment-Naïve Genotype 4 COMMAND-4 Study</vt:lpstr>
      <vt:lpstr>Daclatasvir + Peginterferon/RBV for HCV GT 4 COMMAND-4 Trial: Study Features</vt:lpstr>
      <vt:lpstr>Daclatasvir + Peginterferon/RBV for HCV GT 4 COMMAND-4 Trial: Design</vt:lpstr>
      <vt:lpstr>Daclatasvir + Peginterferon/RBV for HCV GT 4 COMMAND-4 Trial: Patient Characteristics</vt:lpstr>
      <vt:lpstr>Daclatasvir + Peginterferon/RBV for HCV GT 4 COMMAND-4 Trial: Results</vt:lpstr>
      <vt:lpstr>Daclatasvir + Peginterferon/RBV for HCV GT 4 COMMAND-4: Results in DCV Arm</vt:lpstr>
      <vt:lpstr>Daclatasvir in HCV-HIV Coinfection</vt:lpstr>
      <vt:lpstr>Daclatasvir + Sofosbuvir in HCV GT 1-4 and HIV Coinfection ALLY-2 Study</vt:lpstr>
      <vt:lpstr>Daclatasvir + Sofosbuvir for HCV GT 1-4 and HIV Coinfection ALLY-2 Trial: Study Features</vt:lpstr>
      <vt:lpstr>Daclatasvir + Sofosbuvir for HCV GT 1-4 and HIV Coinfection ALLY-2 Trial: Design</vt:lpstr>
      <vt:lpstr>Daclatasvir + Sofosbuvir for HCV GT 1-4 and HIV Coinfection ALLY-2 Trial: Patient Characteristics</vt:lpstr>
      <vt:lpstr>Daclatasvir + Sofosbuvir for HCV GT 1-4 and HIV Coinfection ALLY-2 Trial: HIV Characteristics</vt:lpstr>
      <vt:lpstr>Daclatasvir + Sofosbuvir for HCV GT 1-4 and HIV Coinfection ALLY-2 Trial: Results</vt:lpstr>
      <vt:lpstr>Daclatasvir + Sofosbuvir for HCV GT 1-4 and HIV Coinfection ALLY-2 Trial: Conclusion</vt:lpstr>
      <vt:lpstr>PowerPoint Presentation</vt:lpstr>
    </vt:vector>
  </TitlesOfParts>
  <Company>HMC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Spach</cp:lastModifiedBy>
  <cp:revision>2778</cp:revision>
  <cp:lastPrinted>2011-04-18T21:48:04Z</cp:lastPrinted>
  <dcterms:created xsi:type="dcterms:W3CDTF">2010-11-28T05:36:22Z</dcterms:created>
  <dcterms:modified xsi:type="dcterms:W3CDTF">2015-07-27T18:20:42Z</dcterms:modified>
</cp:coreProperties>
</file>