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536" r:id="rId2"/>
    <p:sldId id="678" r:id="rId3"/>
    <p:sldId id="679" r:id="rId4"/>
    <p:sldId id="680" r:id="rId5"/>
    <p:sldId id="681" r:id="rId6"/>
    <p:sldId id="651" r:id="rId7"/>
    <p:sldId id="650" r:id="rId8"/>
    <p:sldId id="682" r:id="rId9"/>
    <p:sldId id="492" r:id="rId10"/>
    <p:sldId id="676" r:id="rId11"/>
    <p:sldId id="655" r:id="rId12"/>
    <p:sldId id="656" r:id="rId13"/>
    <p:sldId id="657" r:id="rId14"/>
    <p:sldId id="658" r:id="rId15"/>
    <p:sldId id="659" r:id="rId16"/>
    <p:sldId id="663" r:id="rId17"/>
    <p:sldId id="662" r:id="rId18"/>
    <p:sldId id="546" r:id="rId1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DC"/>
    <a:srgbClr val="D1D1D1"/>
    <a:srgbClr val="505050"/>
    <a:srgbClr val="737373"/>
    <a:srgbClr val="74A2D0"/>
    <a:srgbClr val="8D60A1"/>
    <a:srgbClr val="8B8E5E"/>
    <a:srgbClr val="405496"/>
    <a:srgbClr val="718E25"/>
    <a:srgbClr val="7F6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9" autoAdjust="0"/>
    <p:restoredTop sz="95679" autoAdjust="0"/>
  </p:normalViewPr>
  <p:slideViewPr>
    <p:cSldViewPr showGuides="1">
      <p:cViewPr>
        <p:scale>
          <a:sx n="103" d="100"/>
          <a:sy n="103" d="100"/>
        </p:scale>
        <p:origin x="-2480" y="-1208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25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692118030701"/>
          <c:y val="0.055936710741346"/>
          <c:w val="0.862952298873089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gradFill flip="none" rotWithShape="1">
              <a:gsLst>
                <a:gs pos="4000">
                  <a:srgbClr val="505050"/>
                </a:gs>
                <a:gs pos="100000">
                  <a:sysClr val="window" lastClr="FFFFFF">
                    <a:lumMod val="65000"/>
                  </a:sysClr>
                </a:gs>
              </a:gsLst>
              <a:lin ang="0" scaled="1"/>
              <a:tileRect/>
            </a:gra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OBV/PTV/r</c:v>
                </c:pt>
                <c:pt idx="1">
                  <c:v>OBV/PTV/r + RBV</c:v>
                </c:pt>
                <c:pt idx="2">
                  <c:v>OBV/PTV/r + RBV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90.9</c:v>
                </c:pt>
                <c:pt idx="1">
                  <c:v>100.0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87329080"/>
        <c:axId val="1786818424"/>
      </c:barChart>
      <c:catAx>
        <c:axId val="17873290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1786818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86818424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 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05723351745211"/>
              <c:y val="0.1538453243616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8732908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2168" y="3200400"/>
            <a:ext cx="8529432" cy="11315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Ombitasvir-</a:t>
            </a:r>
            <a:r>
              <a:rPr lang="en-US" sz="2800" dirty="0"/>
              <a:t>Paritaprevir</a:t>
            </a:r>
            <a:r>
              <a:rPr lang="en-US" sz="2800"/>
              <a:t>-</a:t>
            </a:r>
            <a:r>
              <a:rPr lang="en-US" sz="2800" smtClean="0"/>
              <a:t>Ritonavir (</a:t>
            </a:r>
            <a:r>
              <a:rPr lang="en-US" sz="2800" i="1" dirty="0" err="1" smtClean="0"/>
              <a:t>Technivie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by: </a:t>
            </a:r>
            <a:r>
              <a:rPr lang="en-US" dirty="0" smtClean="0"/>
              <a:t>David H. Spach, MD</a:t>
            </a:r>
            <a:br>
              <a:rPr lang="en-US" dirty="0" smtClean="0"/>
            </a:br>
            <a:r>
              <a:rPr lang="en-US" dirty="0" smtClean="0">
                <a:cs typeface="Arial"/>
              </a:rPr>
              <a:t>Last </a:t>
            </a:r>
            <a:r>
              <a:rPr lang="en-US" dirty="0">
                <a:cs typeface="Arial"/>
              </a:rPr>
              <a:t>Updated: </a:t>
            </a:r>
            <a:r>
              <a:rPr lang="en-US" dirty="0" smtClean="0">
                <a:cs typeface="Arial"/>
              </a:rPr>
              <a:t>July 27,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1" y="2962853"/>
            <a:ext cx="8077200" cy="12382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Ombitasvir-Paritaprevir-Ritonavir </a:t>
            </a:r>
            <a:r>
              <a:rPr lang="en-US" sz="2800" dirty="0" smtClean="0"/>
              <a:t>in </a:t>
            </a:r>
            <a:br>
              <a:rPr lang="en-US" sz="2800" dirty="0" smtClean="0"/>
            </a:br>
            <a:r>
              <a:rPr lang="en-US" sz="2800" dirty="0" smtClean="0"/>
              <a:t>Treatment-Naïve and Treatment-Experienced Patients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8265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Ombitasvir + Paritaprevir</a:t>
            </a:r>
            <a:r>
              <a:rPr lang="en-US" sz="2400" dirty="0"/>
              <a:t> </a:t>
            </a:r>
            <a:r>
              <a:rPr lang="en-US" sz="2400" dirty="0" smtClean="0"/>
              <a:t>+ Ritonavir +/- Ribavirin in HCV GT4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 smtClean="0"/>
              <a:t>PEARL-I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2b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</a:t>
            </a:r>
            <a:r>
              <a:rPr lang="en-US" sz="1400" dirty="0" smtClean="0">
                <a:solidFill>
                  <a:schemeClr val="bg1"/>
                </a:solidFill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Hézode</a:t>
            </a:r>
            <a:r>
              <a:rPr lang="en-US" sz="1400" dirty="0" smtClean="0"/>
              <a:t> </a:t>
            </a:r>
            <a:r>
              <a:rPr lang="en-US" sz="1400" dirty="0"/>
              <a:t>C, et al.  Lancet.  </a:t>
            </a:r>
            <a:r>
              <a:rPr lang="en-US" sz="1400" dirty="0" smtClean="0"/>
              <a:t>2015;385:2502-9.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85076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Hézode</a:t>
            </a:r>
            <a:r>
              <a:rPr lang="en-US" dirty="0" smtClean="0"/>
              <a:t> </a:t>
            </a:r>
            <a:r>
              <a:rPr lang="en-US" dirty="0"/>
              <a:t>C, et al.  Lancet.  2015;385:2502-9.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RBV in HCV GT4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PEARL-I: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81599"/>
              </p:ext>
            </p:extLst>
          </p:nvPr>
        </p:nvGraphicFramePr>
        <p:xfrm>
          <a:off x="459957" y="1600200"/>
          <a:ext cx="8224086" cy="44977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2b,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ombitasvir-paritaprevir-ritonavir, with or without ribavirin, for 12 weeks in non-cirrhotic treatment-naive and treatment-experienced patients with chronic HCV GT 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trial performed at international sites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or prior treatment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755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Regimens</a:t>
            </a:r>
            <a:endParaRPr lang="en-US" sz="24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695914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470318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486268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44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31044"/>
            <a:ext cx="4020818" cy="67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 smtClean="0">
                <a:latin typeface="Arial"/>
                <a:cs typeface="Arial"/>
              </a:rPr>
              <a:t>Ombitasvir 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+ Ritonavir 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495745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7740" y="3289064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42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138755"/>
            <a:ext cx="4020818" cy="677600"/>
          </a:xfrm>
          <a:prstGeom prst="rect">
            <a:avLst/>
          </a:prstGeom>
          <a:solidFill>
            <a:srgbClr val="C2ECD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 smtClean="0">
                <a:latin typeface="Arial"/>
                <a:cs typeface="Arial"/>
              </a:rPr>
              <a:t>Ombitasvir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 smtClean="0">
                <a:latin typeface="Arial"/>
                <a:cs typeface="Arial"/>
              </a:rPr>
              <a:t> + Ritonavir + </a:t>
            </a:r>
            <a:r>
              <a:rPr lang="en-US" sz="1800" b="1" dirty="0">
                <a:latin typeface="Arial"/>
                <a:cs typeface="Arial"/>
              </a:rPr>
              <a:t>Ribavirin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91500" y="32677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6113" y="1246084"/>
            <a:ext cx="9162291" cy="515104"/>
            <a:chOff x="-6113" y="1362488"/>
            <a:chExt cx="9162291" cy="51510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9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5529090"/>
            <a:ext cx="9162288" cy="7955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25 mg once daily)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, Paritaprevir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 mg once daily)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, Ritonavir (100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6033" y="1940530"/>
            <a:ext cx="9168387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Treatment Naïve GT4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033" y="4199200"/>
            <a:ext cx="9168387" cy="26822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HCV Treatment Experienced GT4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918229" y="4942844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7740" y="4733198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49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19162" y="4577974"/>
            <a:ext cx="4020818" cy="67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 + 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 + Ritonavir + Ribavirin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91500" y="4742675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6501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368860"/>
              </p:ext>
            </p:extLst>
          </p:nvPr>
        </p:nvGraphicFramePr>
        <p:xfrm>
          <a:off x="379783" y="1395516"/>
          <a:ext cx="8370887" cy="4879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656"/>
                <a:gridCol w="1683544"/>
                <a:gridCol w="1669256"/>
                <a:gridCol w="2434431"/>
              </a:tblGrid>
              <a:tr h="417876">
                <a:tc row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Treatment Naive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Treatment Experienced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</a:tr>
              <a:tr h="65417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(n=44)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+ RBV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(n=42)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E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+ RBV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(n=49)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738"/>
                    </a:solidFill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years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49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44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BMI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469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IL28B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CC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CT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TT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27%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55%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26%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62%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12%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65%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22%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baseline="0" dirty="0" smtClean="0"/>
                        <a:t> IU/ml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6.3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8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RNA ≥ 800,000 IU/ml</a:t>
                      </a:r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76%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469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Fibrosis</a:t>
                      </a:r>
                      <a:r>
                        <a:rPr lang="en-US" sz="1600" baseline="0" dirty="0" smtClean="0"/>
                        <a:t> Stage</a:t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   F0-F1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F2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F3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86%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15%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79%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14%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7%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67%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22%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10%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84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OBV/PTRV/r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Ombitasvir-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Paritaprevir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-Ritonavir;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2135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PEARL-I</a:t>
            </a:r>
            <a:r>
              <a:rPr lang="en-US" dirty="0"/>
              <a:t>: </a:t>
            </a:r>
            <a:r>
              <a:rPr lang="en-US" dirty="0" smtClean="0"/>
              <a:t>SVR 12 Rates (HCV RNA &lt;25 IU/mL)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462923"/>
              </p:ext>
            </p:extLst>
          </p:nvPr>
        </p:nvGraphicFramePr>
        <p:xfrm>
          <a:off x="800100" y="1776960"/>
          <a:ext cx="7658100" cy="370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512380" y="4648200"/>
            <a:ext cx="723711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40/44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193" y="5897921"/>
            <a:ext cx="9162288" cy="34841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OBV/PTV/r</a:t>
            </a:r>
            <a:r>
              <a:rPr lang="en-US" sz="1400" dirty="0" smtClean="0">
                <a:latin typeface="Arial"/>
                <a:cs typeface="Arial"/>
              </a:rPr>
              <a:t> = Ombitasvir-Paritaprevir-Ritonavir;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61240" y="5562600"/>
            <a:ext cx="4410960" cy="339267"/>
          </a:xfrm>
          <a:prstGeom prst="rect">
            <a:avLst/>
          </a:prstGeom>
          <a:solidFill>
            <a:schemeClr val="accent2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Treatment-Naive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181758" y="5562600"/>
            <a:ext cx="2240280" cy="3392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91440" anchor="ctr"/>
          <a:lstStyle/>
          <a:p>
            <a:pPr algn="ctr">
              <a:lnSpc>
                <a:spcPts val="18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Treatment-Experienced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6888" y="4648200"/>
            <a:ext cx="723711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42/42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96289" y="4648200"/>
            <a:ext cx="723711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49</a:t>
            </a:r>
            <a:r>
              <a:rPr lang="en-US" sz="1600" smtClean="0">
                <a:solidFill>
                  <a:schemeClr val="bg1"/>
                </a:solidFill>
              </a:rPr>
              <a:t>/49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092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-I: </a:t>
            </a:r>
            <a:r>
              <a:rPr lang="en-US" sz="2400" dirty="0" smtClean="0"/>
              <a:t>Adverse Events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299725"/>
              </p:ext>
            </p:extLst>
          </p:nvPr>
        </p:nvGraphicFramePr>
        <p:xfrm>
          <a:off x="388144" y="1395516"/>
          <a:ext cx="8370887" cy="4920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656"/>
                <a:gridCol w="1447800"/>
                <a:gridCol w="1676400"/>
                <a:gridCol w="2282031"/>
              </a:tblGrid>
              <a:tr h="333381">
                <a:tc row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</a:rPr>
                        <a:t>Treatment Naive</a:t>
                      </a:r>
                      <a:endParaRPr lang="en-US" sz="15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500" b="1" dirty="0" smtClean="0">
                          <a:solidFill>
                            <a:srgbClr val="FFFFFF"/>
                          </a:solidFill>
                        </a:rPr>
                        <a:t>Treatment Experienced</a:t>
                      </a:r>
                      <a:endParaRPr lang="en-US" sz="15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423B"/>
                    </a:solidFill>
                  </a:tcPr>
                </a:tc>
              </a:tr>
              <a:tr h="50728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91440" marB="91440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BA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(n=44)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B="9144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+ RBV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(n=42)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B="91440"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OBV/PTV/r + RBV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(n=49)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738"/>
                    </a:solidFill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Any </a:t>
                      </a:r>
                      <a:r>
                        <a:rPr lang="en-US" sz="1500" baseline="0" dirty="0" smtClean="0"/>
                        <a:t>adverse event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34</a:t>
                      </a:r>
                      <a:r>
                        <a:rPr lang="en-US" sz="1500" baseline="0" dirty="0" smtClean="0"/>
                        <a:t> (77%)</a:t>
                      </a:r>
                      <a:endParaRPr lang="en-US" sz="15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37</a:t>
                      </a:r>
                      <a:r>
                        <a:rPr lang="en-US" sz="1500" baseline="0" dirty="0" smtClean="0"/>
                        <a:t> (88%)</a:t>
                      </a:r>
                      <a:endParaRPr lang="en-US" sz="15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baseline="0" dirty="0" smtClean="0"/>
                        <a:t>43 (88%)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Any</a:t>
                      </a:r>
                      <a:r>
                        <a:rPr lang="en-US" sz="1500" baseline="0" dirty="0" smtClean="0"/>
                        <a:t> serious adverse event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1</a:t>
                      </a:r>
                      <a:r>
                        <a:rPr lang="en-US" sz="1500" baseline="0" dirty="0" smtClean="0"/>
                        <a:t> (2%)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0</a:t>
                      </a:r>
                      <a:endParaRPr lang="en-US" sz="1500" dirty="0"/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Adverse</a:t>
                      </a:r>
                      <a:r>
                        <a:rPr lang="en-US" sz="1500" baseline="0" dirty="0" smtClean="0"/>
                        <a:t> event causing drug D/C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Asthenia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11 (25%)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10 (24%)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16 (33%)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Diarrhea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 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 (6%)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Fatigue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 (7%)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 (12%)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9 (18%)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Headache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13 (30%)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 (33%)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14 (29%)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Insomnia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4 (10%)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8 (16%)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smtClean="0"/>
                        <a:t>Irritability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3 (7%)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 (4%)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500" dirty="0" err="1" smtClean="0"/>
                        <a:t>Myalgias</a:t>
                      </a:r>
                      <a:endParaRPr lang="en-US" sz="1500" dirty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 (10%)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Nasopharyngitis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(12%)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Nausea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4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7 (17%)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6 (12%)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 smtClean="0"/>
                        <a:t>Pruritis</a:t>
                      </a:r>
                      <a:endParaRPr lang="en-US" sz="1500" dirty="0" smtClean="0"/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1 (2%)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5 (10%)</a:t>
                      </a:r>
                    </a:p>
                  </a:txBody>
                  <a:tcPr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381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OBV/PTV/r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Ombitasvir-Paritaprevir-Ritonavir; </a:t>
                      </a:r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= Ribavirin; D/C = discontinuation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91440" marB="91440" anchor="ctr"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2410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Hézode</a:t>
            </a:r>
            <a:r>
              <a:rPr lang="en-US" dirty="0"/>
              <a:t> C, et al.  Lancet.  2015;385:2502-9.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 + Paritaprevir + Ritonavir +/- RBV in HCV GT4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PEARL-I: Interpretation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47526"/>
              </p:ext>
            </p:extLst>
          </p:nvPr>
        </p:nvGraphicFramePr>
        <p:xfrm>
          <a:off x="0" y="2286000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An interferon-free regimen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ombitasvir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paritaprevir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plus ritonavir with or without ribavirin achieved high sustained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virological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response rates at 12 weeks after the end of treatment and was generally well tolerated, with low rates of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anaemia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and treatment discontinuation in non-cirrhotic previously untreated and previously treated patients with HCV genotype 4 infection.”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Ombitasvir-Paritaprevir</a:t>
            </a:r>
            <a:r>
              <a:rPr lang="en-US" dirty="0"/>
              <a:t>-</a:t>
            </a:r>
            <a:r>
              <a:rPr lang="en-US" dirty="0" smtClean="0"/>
              <a:t>Ritonavir (</a:t>
            </a:r>
            <a:r>
              <a:rPr lang="en-US" i="1" dirty="0" err="1" smtClean="0"/>
              <a:t>Technivie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248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0EADC"/>
                </a:solidFill>
              </a:rPr>
              <a:t>(</a:t>
            </a:r>
            <a:r>
              <a:rPr lang="en-US" sz="2400" i="1" dirty="0" err="1" smtClean="0">
                <a:solidFill>
                  <a:srgbClr val="F0EADC"/>
                </a:solidFill>
              </a:rPr>
              <a:t>Technivie</a:t>
            </a:r>
            <a:r>
              <a:rPr lang="en-US" sz="2400" dirty="0" smtClean="0">
                <a:solidFill>
                  <a:srgbClr val="F0EADC"/>
                </a:solidFill>
              </a:rPr>
              <a:t>)</a:t>
            </a:r>
            <a:endParaRPr lang="en-US" sz="2400" dirty="0">
              <a:solidFill>
                <a:srgbClr val="F0EAD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Approval Status</a:t>
            </a:r>
            <a:r>
              <a:rPr lang="en-US" sz="1800" dirty="0" smtClean="0">
                <a:latin typeface="Arial"/>
                <a:cs typeface="Arial"/>
              </a:rPr>
              <a:t>: FDA approval on July 24, 2015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Indication:</a:t>
            </a:r>
            <a:r>
              <a:rPr lang="en-US" sz="1800" dirty="0" smtClean="0">
                <a:latin typeface="Arial"/>
                <a:cs typeface="Arial"/>
              </a:rPr>
              <a:t> In combination with ribavirin for chronic HCV GT4, without cirrhosis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Class &amp; Mechanism</a:t>
            </a:r>
            <a:r>
              <a:rPr lang="en-US" sz="1800" dirty="0">
                <a:latin typeface="Arial"/>
                <a:cs typeface="Arial"/>
              </a:rPr>
              <a:t/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cs typeface="Arial"/>
              </a:rPr>
              <a:t>- </a:t>
            </a:r>
            <a:r>
              <a:rPr lang="en-US" sz="1800" dirty="0" smtClean="0">
                <a:cs typeface="Arial"/>
              </a:rPr>
              <a:t>Ombitasvir: </a:t>
            </a:r>
            <a:r>
              <a:rPr lang="en-US" sz="1800" dirty="0">
                <a:cs typeface="Arial"/>
              </a:rPr>
              <a:t>NS5A </a:t>
            </a:r>
            <a:r>
              <a:rPr lang="en-US" sz="1800" dirty="0" smtClean="0">
                <a:cs typeface="Arial"/>
              </a:rPr>
              <a:t>inhibitor</a:t>
            </a:r>
            <a:br>
              <a:rPr lang="en-US" sz="1800" dirty="0" smtClean="0">
                <a:cs typeface="Arial"/>
              </a:rPr>
            </a:br>
            <a:r>
              <a:rPr lang="en-US" sz="1800" dirty="0" smtClean="0">
                <a:cs typeface="Arial"/>
              </a:rPr>
              <a:t>- </a:t>
            </a:r>
            <a:r>
              <a:rPr lang="en-US" sz="1800" dirty="0" smtClean="0">
                <a:latin typeface="Arial"/>
                <a:cs typeface="Arial"/>
              </a:rPr>
              <a:t>Paritaprevir: NS3/4A serine protease inhibitor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- Ritonavir: HIV protease inhibitor used as pharmacologic booster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Tablets: </a:t>
            </a:r>
            <a:r>
              <a:rPr lang="en-US" sz="1800" dirty="0" smtClean="0">
                <a:cs typeface="Arial"/>
              </a:rPr>
              <a:t>Ombitasvir-Paritaprevir</a:t>
            </a:r>
            <a:r>
              <a:rPr lang="en-US" sz="1800" dirty="0">
                <a:latin typeface="Arial"/>
                <a:cs typeface="Arial"/>
              </a:rPr>
              <a:t>-</a:t>
            </a:r>
            <a:r>
              <a:rPr lang="en-US" sz="1800" dirty="0" smtClean="0">
                <a:latin typeface="Arial"/>
                <a:cs typeface="Arial"/>
              </a:rPr>
              <a:t>Ritonavir (fixed dose 12.5/75/50 mg)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Dose</a:t>
            </a:r>
            <a:r>
              <a:rPr lang="en-US" sz="1800" dirty="0" smtClean="0">
                <a:latin typeface="Arial"/>
                <a:cs typeface="Arial"/>
              </a:rPr>
              <a:t>: 2 tablets </a:t>
            </a:r>
            <a:r>
              <a:rPr lang="en-US" sz="1800" dirty="0">
                <a:cs typeface="Arial"/>
              </a:rPr>
              <a:t>Ombitasvir-Paritaprevir-Ritonavir once </a:t>
            </a:r>
            <a:r>
              <a:rPr lang="en-US" sz="1800" dirty="0" smtClean="0">
                <a:latin typeface="Arial"/>
                <a:cs typeface="Arial"/>
              </a:rPr>
              <a:t>daily (am) with food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but without regard to fat or calorie content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Adverse Effects (AE)</a:t>
            </a:r>
            <a:r>
              <a:rPr lang="en-US" sz="1800" dirty="0" smtClean="0">
                <a:latin typeface="Arial"/>
                <a:cs typeface="Arial"/>
              </a:rPr>
              <a:t>: asthenia, nausea, fatigue</a:t>
            </a:r>
          </a:p>
          <a:p>
            <a:pPr>
              <a:lnSpc>
                <a:spcPts val="2100"/>
              </a:lnSpc>
              <a:spcBef>
                <a:spcPts val="1400"/>
              </a:spcBef>
            </a:pPr>
            <a:r>
              <a:rPr lang="en-US" sz="1800" b="1" dirty="0" smtClean="0">
                <a:latin typeface="Arial"/>
                <a:cs typeface="Arial"/>
              </a:rPr>
              <a:t>Cost: $</a:t>
            </a:r>
            <a:r>
              <a:rPr lang="en-US" sz="1800" dirty="0" smtClean="0">
                <a:latin typeface="Arial"/>
                <a:cs typeface="Arial"/>
              </a:rPr>
              <a:t>76,653 for 12-week course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Technivie</a:t>
            </a:r>
            <a:r>
              <a:rPr lang="en-US" i="1" dirty="0" smtClean="0"/>
              <a:t> </a:t>
            </a:r>
            <a:r>
              <a:rPr lang="en-US" dirty="0" smtClean="0"/>
              <a:t>Prescribing </a:t>
            </a:r>
            <a:r>
              <a:rPr lang="en-US" dirty="0"/>
              <a:t>Information. AbbVie Inc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663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dirty="0" smtClean="0">
                <a:solidFill>
                  <a:srgbClr val="F0EADC"/>
                </a:solidFill>
              </a:rPr>
              <a:t>(</a:t>
            </a:r>
            <a:r>
              <a:rPr lang="en-US" i="1" dirty="0" err="1" smtClean="0">
                <a:solidFill>
                  <a:srgbClr val="F0EADC"/>
                </a:solidFill>
              </a:rPr>
              <a:t>Technivie</a:t>
            </a:r>
            <a:r>
              <a:rPr lang="en-US" dirty="0" smtClean="0">
                <a:solidFill>
                  <a:srgbClr val="F0EADC"/>
                </a:solidFill>
              </a:rPr>
              <a:t>)</a:t>
            </a:r>
            <a:br>
              <a:rPr lang="en-US" dirty="0" smtClean="0">
                <a:solidFill>
                  <a:srgbClr val="F0EADC"/>
                </a:solidFill>
              </a:rPr>
            </a:br>
            <a:r>
              <a:rPr lang="en-US" sz="3200" dirty="0" smtClean="0"/>
              <a:t>Indications and Usage</a:t>
            </a:r>
            <a:endParaRPr lang="en-US" sz="3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386660"/>
              </p:ext>
            </p:extLst>
          </p:nvPr>
        </p:nvGraphicFramePr>
        <p:xfrm>
          <a:off x="304800" y="1844486"/>
          <a:ext cx="8534400" cy="291125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95621"/>
                <a:gridCol w="4641516"/>
                <a:gridCol w="1497263"/>
              </a:tblGrid>
              <a:tr h="633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Patient Population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Treatment</a:t>
                      </a:r>
                    </a:p>
                  </a:txBody>
                  <a:tcPr marL="182880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Duration</a:t>
                      </a:r>
                      <a:endParaRPr lang="en-US" sz="18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117957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GT4, without cirrhosis</a:t>
                      </a:r>
                      <a:endParaRPr lang="en-US" sz="18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Ombitasvir-Paritaprevir-Ritonavir</a:t>
                      </a:r>
                      <a:r>
                        <a:rPr lang="en-US" sz="1800" baseline="0" dirty="0" smtClean="0"/>
                        <a:t> + Ribavirin</a:t>
                      </a:r>
                      <a:endParaRPr lang="en-US" sz="1800" dirty="0"/>
                    </a:p>
                  </a:txBody>
                  <a:tcPr marR="45720" marT="91440" marB="9144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1098143">
                <a:tc gridSpan="3">
                  <a:txBody>
                    <a:bodyPr/>
                    <a:lstStyle/>
                    <a:p>
                      <a:pPr marL="91440" marR="0" lvl="0" indent="-9144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*</a:t>
                      </a:r>
                      <a:r>
                        <a:rPr lang="en-US" sz="1600" dirty="0" smtClean="0"/>
                        <a:t>Ombitasvir-Paritaprevir-Ritonavir</a:t>
                      </a:r>
                      <a:r>
                        <a:rPr lang="en-US" sz="1600" baseline="0" dirty="0" smtClean="0"/>
                        <a:t> without ribavirin for 12 weeks may be considered for some treatment-naïve patients who cannot tolerate ribavirin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8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err="1" smtClean="0"/>
              <a:t>Technivie</a:t>
            </a:r>
            <a:r>
              <a:rPr lang="en-US" i="1" dirty="0" smtClean="0"/>
              <a:t> </a:t>
            </a:r>
            <a:r>
              <a:rPr lang="en-US" dirty="0" smtClean="0"/>
              <a:t>Prescribing Information. AbbVie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151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Ritonavir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0EADC"/>
                </a:solidFill>
              </a:rPr>
              <a:t>(</a:t>
            </a:r>
            <a:r>
              <a:rPr lang="en-US" sz="2400" i="1" dirty="0" err="1" smtClean="0">
                <a:solidFill>
                  <a:srgbClr val="F0EADC"/>
                </a:solidFill>
              </a:rPr>
              <a:t>Technivie</a:t>
            </a:r>
            <a:r>
              <a:rPr lang="en-US" sz="2400" dirty="0" smtClean="0">
                <a:solidFill>
                  <a:srgbClr val="F0EADC"/>
                </a:solidFill>
              </a:rPr>
              <a:t>)</a:t>
            </a:r>
            <a:r>
              <a:rPr lang="en-US" sz="2400" dirty="0" smtClean="0">
                <a:solidFill>
                  <a:srgbClr val="F0EADC"/>
                </a:solidFill>
              </a:rPr>
              <a:t/>
            </a:r>
            <a:br>
              <a:rPr lang="en-US" sz="2400" dirty="0" smtClean="0">
                <a:solidFill>
                  <a:srgbClr val="F0EADC"/>
                </a:solidFill>
              </a:rPr>
            </a:br>
            <a:r>
              <a:rPr lang="en-US" dirty="0" smtClean="0"/>
              <a:t>Contraindications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dirty="0" smtClean="0">
                <a:latin typeface="Arial"/>
                <a:cs typeface="Arial"/>
              </a:rPr>
              <a:t>Patients with severe hepatic impairment</a:t>
            </a:r>
            <a:endParaRPr lang="en-US" dirty="0" smtClean="0">
              <a:latin typeface="Arial"/>
              <a:cs typeface="Arial"/>
            </a:endParaRPr>
          </a:p>
          <a:p>
            <a:pPr>
              <a:spcBef>
                <a:spcPts val="2000"/>
              </a:spcBef>
            </a:pPr>
            <a:r>
              <a:rPr lang="en-US" dirty="0" smtClean="0">
                <a:latin typeface="Arial"/>
                <a:cs typeface="Arial"/>
              </a:rPr>
              <a:t>Concomitantly taking medications that are: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- highly </a:t>
            </a:r>
            <a:r>
              <a:rPr lang="en-US" dirty="0">
                <a:latin typeface="Arial"/>
                <a:cs typeface="Arial"/>
              </a:rPr>
              <a:t>dependent on CYP3A for clearance,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dirty="0" smtClean="0">
                <a:latin typeface="Arial"/>
                <a:cs typeface="Arial"/>
              </a:rPr>
              <a:t>moderate and strong </a:t>
            </a:r>
            <a:r>
              <a:rPr lang="en-US" dirty="0">
                <a:latin typeface="Arial"/>
                <a:cs typeface="Arial"/>
              </a:rPr>
              <a:t>inducers of CYP3A </a:t>
            </a:r>
            <a:endParaRPr lang="en-US" dirty="0" smtClean="0">
              <a:latin typeface="Arial"/>
              <a:cs typeface="Arial"/>
            </a:endParaRPr>
          </a:p>
          <a:p>
            <a:pPr>
              <a:spcBef>
                <a:spcPts val="2000"/>
              </a:spcBef>
            </a:pPr>
            <a:r>
              <a:rPr lang="en-US" dirty="0" smtClean="0">
                <a:latin typeface="Arial"/>
                <a:cs typeface="Arial"/>
              </a:rPr>
              <a:t>Known </a:t>
            </a:r>
            <a:r>
              <a:rPr lang="en-US" dirty="0">
                <a:latin typeface="Arial"/>
                <a:cs typeface="Arial"/>
              </a:rPr>
              <a:t>hypersensitivity to </a:t>
            </a:r>
            <a:r>
              <a:rPr lang="en-US" dirty="0" smtClean="0">
                <a:latin typeface="Arial"/>
                <a:cs typeface="Arial"/>
              </a:rPr>
              <a:t>ritonavir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 err="1"/>
              <a:t>Technivie</a:t>
            </a:r>
            <a:r>
              <a:rPr lang="en-US" i="1" dirty="0"/>
              <a:t> </a:t>
            </a:r>
            <a:r>
              <a:rPr lang="en-US" dirty="0"/>
              <a:t>Prescribing Information. AbbVie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607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i="1" dirty="0" err="1"/>
              <a:t>Technivie</a:t>
            </a:r>
            <a:r>
              <a:rPr lang="en-US" sz="1200" i="1" dirty="0"/>
              <a:t> </a:t>
            </a:r>
            <a:r>
              <a:rPr lang="en-US" sz="1200" dirty="0"/>
              <a:t>Prescribing Information. AbbVie Inc.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srgbClr val="FFFFFF"/>
                </a:solidFill>
                <a:cs typeface="Arial"/>
              </a:rPr>
              <a:t>Drugs Contraindicated for Use with Ombitasvir-Paritaprevir-Ritonavir </a:t>
            </a:r>
            <a:endParaRPr lang="en-US" sz="20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53624"/>
              </p:ext>
            </p:extLst>
          </p:nvPr>
        </p:nvGraphicFramePr>
        <p:xfrm>
          <a:off x="370890" y="1332387"/>
          <a:ext cx="8458200" cy="50292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57600"/>
                <a:gridCol w="4800600"/>
              </a:tblGrid>
              <a:tr h="2896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Drugs Contraindicated for Use with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Ombitasvir-Paritaprevir-Ritonavir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311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100" b="0" baseline="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372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 Class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Drug(s) within Class that are Contraindicated</a:t>
                      </a:r>
                    </a:p>
                  </a:txBody>
                  <a:tcPr marT="91440" marB="9144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Alpha1-adrenoreceptor antagonist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Alfuzosin HCL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baseline="0" dirty="0" smtClean="0">
                          <a:latin typeface="Arial"/>
                          <a:cs typeface="Arial"/>
                        </a:rPr>
                        <a:t>Anticonvulsants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baseline="0" dirty="0" smtClean="0">
                          <a:latin typeface="Arial"/>
                          <a:cs typeface="Arial"/>
                        </a:rPr>
                        <a:t>Carbamazepine, phenytoin, phenobarbital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Antimycobacterial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Rifampin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 derivatives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Ergotamine,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dihydroergotamine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ergonovine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methylergonovine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 products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 medications such as combined oral contraceptives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Herbal Product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St. John’s Wort 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(Hypericum perforatum)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HMG-CoA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Reductase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Lovastatin, simvastatin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Neuroleptics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Pimozide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NNRTI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Efavirenz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9651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Phosphodiesterase-5 (PDE5) inhibitor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Sildenafil when dosed as </a:t>
                      </a:r>
                      <a:r>
                        <a:rPr lang="en-US" sz="1600" b="0" i="1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Revatio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for the treatment of pulmonary arterial hypertension (PAH)</a:t>
                      </a:r>
                      <a:endParaRPr lang="en-US" sz="16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8963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Sedatives/hypnotics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Triazolam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; Orally administered midazolam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5186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31681" y="6616304"/>
            <a:ext cx="7388319" cy="228600"/>
          </a:xfrm>
        </p:spPr>
        <p:txBody>
          <a:bodyPr/>
          <a:lstStyle/>
          <a:p>
            <a:r>
              <a:rPr lang="en-US" sz="1200" dirty="0"/>
              <a:t>Source: </a:t>
            </a:r>
            <a:r>
              <a:rPr lang="en-US" sz="1200" i="1" dirty="0" err="1"/>
              <a:t>Technivie</a:t>
            </a:r>
            <a:r>
              <a:rPr lang="en-US" sz="1200" i="1" dirty="0"/>
              <a:t> </a:t>
            </a:r>
            <a:r>
              <a:rPr lang="en-US" sz="1200" dirty="0"/>
              <a:t>Prescribing Information. AbbVie Inc.</a:t>
            </a:r>
            <a:endParaRPr lang="en-US" sz="1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90052"/>
              </p:ext>
            </p:extLst>
          </p:nvPr>
        </p:nvGraphicFramePr>
        <p:xfrm>
          <a:off x="230188" y="146568"/>
          <a:ext cx="8686800" cy="619124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03412"/>
                <a:gridCol w="2590800"/>
                <a:gridCol w="4192588"/>
              </a:tblGrid>
              <a:tr h="38683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Drugs Contraindicated for Use with 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Ombitasvir-Paritaprevir-Ritonavir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311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100" b="0" baseline="0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 Class</a:t>
                      </a:r>
                    </a:p>
                  </a:txBody>
                  <a:tcPr marT="27432" marB="27432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Drug(s) within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Contraindicated Class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Clinical Comments</a:t>
                      </a:r>
                    </a:p>
                  </a:txBody>
                  <a:tcPr marT="27432" marB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Alpha1-adrenoreceptor antagonist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Alfuzosin HCL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Potential for hypotension.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Anticonvulsants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Carbamazepine, phenytoin, phenobarbital</a:t>
                      </a: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Ombitasvir, paritaprevir, </a:t>
                      </a: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and ritonavir exposures </a:t>
                      </a:r>
                      <a:r>
                        <a:rPr lang="en-US" sz="1100" b="0" i="0" u="none" strike="noStrike" baseline="0" dirty="0" smtClean="0">
                          <a:latin typeface="Arial"/>
                          <a:cs typeface="Arial"/>
                        </a:rPr>
                        <a:t>may decrease leading to a potential loss of activity for HCV therapy</a:t>
                      </a: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Antimycobacterial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Rifampin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Ombitasvir, paritaprevir, </a:t>
                      </a:r>
                      <a:r>
                        <a:rPr lang="en-US" sz="1100" b="0" i="0" u="none" strike="noStrike" baseline="0" dirty="0" smtClean="0">
                          <a:latin typeface="+mn-lt"/>
                          <a:cs typeface="Arial"/>
                        </a:rPr>
                        <a:t>and ritonavir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exposures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may decrease leading to a potential loss of HCV therapeutic activity.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 derivatives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Ergotamine,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dihydroergotamine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ergonovine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methylergonovine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Acute ergot toxicity characterized by vasospasm and tissue ischemia has been associated with co-administration of ritonavir and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ergonovine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ergotamine,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dihydroergotamine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or methylergonovine.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664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products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Ethinyl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estradiol-containing medications such as combined oral contraceptives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Potential for ALT elevations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1950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Herbal Product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St. John’s Wort </a:t>
                      </a:r>
                      <a:r>
                        <a:rPr lang="en-US" sz="1100" b="0" i="1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(Hypericum perforatum)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Ombitasvir, paritaprevir, </a:t>
                      </a:r>
                      <a:r>
                        <a:rPr lang="en-US" sz="1100" b="0" i="0" u="none" strike="noStrike" baseline="0" dirty="0" smtClean="0">
                          <a:latin typeface="+mn-lt"/>
                          <a:cs typeface="Arial"/>
                        </a:rPr>
                        <a:t>and ritonavir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exposures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may decrease leading to a potential loss of HCV therapeutic activity.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375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HMG-CoA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Reductase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Lovastatin, simvastatin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for myopathy including rhabdomyolysis.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2308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Neuroleptics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Pimozide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Potential for cardiac arrhythmias.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2308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Non-nucleoside reverse transcriptase inhibitor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Efavirenz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Co-administration of efavirenz based regimens with paritaprevir,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ritonavir was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poorly tolerated and resulted in liver enzyme elevations.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195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Phosphodiesterase-5 (PDE5) inhibitor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Sildenafil when dosed as REVATIO for the treatment of pulmonary arterial hypertension (PAH)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is increased potential for sildenafil-associated adverse events such as visual disturbances, hypotension, priapism, and syncope.</a:t>
                      </a:r>
                      <a:endParaRPr lang="en-US" sz="1100" b="0" i="0" u="none" strike="noStrike" baseline="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95243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Sedatives/hypnotics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Orally administered midazolam</a:t>
                      </a:r>
                      <a:endParaRPr lang="en-US" sz="1100" dirty="0" smtClean="0">
                        <a:latin typeface="Arial"/>
                        <a:cs typeface="Arial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orally administered midazolam are extensively metabolized by CYP3A4. Coadministration of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orally administered midazolam with </a:t>
                      </a:r>
                      <a:r>
                        <a:rPr lang="en-US" sz="1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Technivie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may cause large increases in the concentration of these benzodiazepines. The potential exists for serious and/or life threatening events such as prolonged or increased sedation or respiratory depression.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27432" marB="27432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1046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Ombitasvir-Paritaprevir-Ritonavir </a:t>
            </a:r>
            <a:r>
              <a:rPr lang="en-US" sz="2400" dirty="0" smtClean="0">
                <a:solidFill>
                  <a:srgbClr val="F0EADC"/>
                </a:solidFill>
              </a:rPr>
              <a:t>(</a:t>
            </a:r>
            <a:r>
              <a:rPr lang="en-US" sz="2400" i="1" dirty="0" err="1" smtClean="0">
                <a:solidFill>
                  <a:srgbClr val="F0EADC"/>
                </a:solidFill>
              </a:rPr>
              <a:t>Technivie</a:t>
            </a:r>
            <a:r>
              <a:rPr lang="en-US" sz="2400" dirty="0" smtClean="0">
                <a:solidFill>
                  <a:srgbClr val="F0EADC"/>
                </a:solidFill>
              </a:rPr>
              <a:t>)</a:t>
            </a:r>
            <a:br>
              <a:rPr lang="en-US" sz="2400" dirty="0" smtClean="0">
                <a:solidFill>
                  <a:srgbClr val="F0EADC"/>
                </a:solidFill>
              </a:rPr>
            </a:br>
            <a:r>
              <a:rPr lang="en-US" sz="2400" dirty="0" smtClean="0"/>
              <a:t>Estimated Medication Cost for Therapy</a:t>
            </a:r>
            <a:endParaRPr lang="en-US" sz="2400" dirty="0"/>
          </a:p>
        </p:txBody>
      </p:sp>
      <p:graphicFrame>
        <p:nvGraphicFramePr>
          <p:cNvPr id="5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04140"/>
              </p:ext>
            </p:extLst>
          </p:nvPr>
        </p:nvGraphicFramePr>
        <p:xfrm>
          <a:off x="458788" y="1646323"/>
          <a:ext cx="8229600" cy="422107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14800"/>
                <a:gridCol w="4114800"/>
              </a:tblGrid>
              <a:tr h="7299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0EADC"/>
                          </a:solidFill>
                          <a:cs typeface="Arial" pitchFamily="34" charset="0"/>
                        </a:rPr>
                        <a:t>Estim</a:t>
                      </a:r>
                      <a:r>
                        <a:rPr lang="en-US" sz="2000" b="1" baseline="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cs typeface="Arial" pitchFamily="34" charset="0"/>
                        </a:rPr>
                        <a:t>ated Cost of </a:t>
                      </a:r>
                      <a:r>
                        <a:rPr lang="en-US" sz="2000" b="1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Ombitasvir-Paritaprevir-Ritonavir +/-</a:t>
                      </a:r>
                      <a:r>
                        <a:rPr lang="en-US" sz="2000" b="1" baseline="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Ribavirin</a:t>
                      </a:r>
                      <a:r>
                        <a:rPr lang="en-US" sz="2000" b="1" baseline="300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^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Duration of Treatment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Estimated Cost*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12 Weeks (without ribavirin)</a:t>
                      </a:r>
                      <a:endParaRPr lang="en-US" sz="2000" dirty="0"/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2000" dirty="0" smtClean="0">
                          <a:latin typeface="+mn-lt"/>
                          <a:cs typeface="Arial"/>
                        </a:rPr>
                        <a:t>83,319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12 Weeks (with ribavirin)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$84,000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103672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30000" dirty="0" smtClean="0"/>
                        <a:t>^</a:t>
                      </a:r>
                      <a:r>
                        <a:rPr lang="en-US" sz="1600" b="0" dirty="0" smtClean="0"/>
                        <a:t>Note</a:t>
                      </a:r>
                      <a:r>
                        <a:rPr lang="en-US" sz="1600" b="0" baseline="0" dirty="0" smtClean="0"/>
                        <a:t>: ribavirin is recommended as part of this regimen for treatment of GT4 HCV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*Estimated</a:t>
                      </a:r>
                      <a:r>
                        <a:rPr lang="en-US" sz="1600" b="0" baseline="0" dirty="0" smtClean="0"/>
                        <a:t> cost based on </a:t>
                      </a:r>
                      <a:r>
                        <a:rPr lang="en-US" sz="1600" b="0" dirty="0" smtClean="0"/>
                        <a:t>Wholesaler Acquisition Cost in United States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8946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6201" y="2243395"/>
            <a:ext cx="9012934" cy="1642805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28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PEARL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-I: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GT4,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Naïve/Experienced, </a:t>
            </a:r>
            <a:r>
              <a:rPr lang="en-US" sz="2000" dirty="0">
                <a:solidFill>
                  <a:srgbClr val="F0EADC"/>
                </a:solidFill>
                <a:cs typeface="Arial"/>
              </a:rPr>
              <a:t>without cirrhosis</a:t>
            </a:r>
            <a:br>
              <a:rPr lang="en-US" sz="2000" dirty="0">
                <a:solidFill>
                  <a:srgbClr val="F0EADC"/>
                </a:solidFill>
                <a:cs typeface="Arial"/>
              </a:rPr>
            </a:b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Ombitasvir-paritaprevir-ritonavir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+/-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RBV x 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12 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weeks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24273"/>
            <a:ext cx="9162288" cy="844278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Summary of Key Phase 3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375" y="-1"/>
            <a:ext cx="9180577" cy="545586"/>
          </a:xfrm>
          <a:prstGeom prst="rect">
            <a:avLst/>
          </a:prstGeom>
          <a:solidFill>
            <a:srgbClr val="0D5E7F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2000" dirty="0" smtClean="0"/>
              <a:t> Ombitasvir-Paritaprevir</a:t>
            </a:r>
            <a:r>
              <a:rPr lang="en-US" sz="2000" dirty="0"/>
              <a:t>-</a:t>
            </a:r>
            <a:r>
              <a:rPr lang="en-US" sz="2000" dirty="0" smtClean="0"/>
              <a:t>Ritonavir + (</a:t>
            </a:r>
            <a:r>
              <a:rPr lang="en-US" sz="2000" i="1" dirty="0" err="1" smtClean="0"/>
              <a:t>Technivie</a:t>
            </a:r>
            <a:r>
              <a:rPr lang="en-US" sz="2000" dirty="0" smtClean="0"/>
              <a:t>) +/- </a:t>
            </a:r>
            <a:r>
              <a:rPr lang="en-US" sz="2000" dirty="0"/>
              <a:t>RBV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13716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" y="533400"/>
            <a:ext cx="9158733" cy="1588"/>
          </a:xfrm>
          <a:prstGeom prst="line">
            <a:avLst/>
          </a:prstGeom>
          <a:ln w="9525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33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61449</TotalTime>
  <Words>1503</Words>
  <Application>Microsoft Macintosh PowerPoint</Application>
  <PresentationFormat>On-screen Show (4:3)</PresentationFormat>
  <Paragraphs>256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AETC_Master_Template_061510</vt:lpstr>
      <vt:lpstr>Ombitasvir-Paritaprevir-Ritonavir (Technivie)</vt:lpstr>
      <vt:lpstr>Background and Dosing</vt:lpstr>
      <vt:lpstr>Ombitasvir-Paritaprevir-Ritonavir (Technivie)</vt:lpstr>
      <vt:lpstr>Ombitasvir-Paritaprevir-Ritonavir (Technivie) Indications and Usage</vt:lpstr>
      <vt:lpstr>Ombitasvir-Paritaprevir-Ritonavir (Technivie) Contraindications</vt:lpstr>
      <vt:lpstr>Drugs Contraindicated for Use with Ombitasvir-Paritaprevir-Ritonavir </vt:lpstr>
      <vt:lpstr>PowerPoint Presentation</vt:lpstr>
      <vt:lpstr>Ombitasvir-Paritaprevir-Ritonavir (Technivie) Estimated Medication Cost for Therapy</vt:lpstr>
      <vt:lpstr>PowerPoint Presentation</vt:lpstr>
      <vt:lpstr>Ombitasvir-Paritaprevir-Ritonavir in  Treatment-Naïve and Treatment-Experienced Patients</vt:lpstr>
      <vt:lpstr>Ombitasvir + Paritaprevir + Ritonavir +/- Ribavirin in HCV GT4 PEARL-I</vt:lpstr>
      <vt:lpstr>Ombitasvir + Paritaprevir + Ritonavir +/- RBV in HCV GT4 PEARL-I: Study Design</vt:lpstr>
      <vt:lpstr>Ombitasvir + Paritaprevir + Ritonavir +/- RBV in HCV GT4 PEARL-I: Regimens</vt:lpstr>
      <vt:lpstr>Ombitasvir + Paritaprevir + Ritonavir +/- RBV in HCV GT4 PEARL-I: Baseline Characteristics</vt:lpstr>
      <vt:lpstr>Ombitasvir + Paritaprevir + Ritonavir +/- RBV in HCV GT4 PEARL-I: Results</vt:lpstr>
      <vt:lpstr>Ombitasvir + Paritaprevir + Ritonavir +/- RBV in HCV GT4 PEARL-I: Adverse Events</vt:lpstr>
      <vt:lpstr>Ombitasvir + Paritaprevir + Ritonavir +/- RBV in HCV GT4 PEARL-I: Interpretation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3309</cp:revision>
  <cp:lastPrinted>2011-04-18T21:48:04Z</cp:lastPrinted>
  <dcterms:created xsi:type="dcterms:W3CDTF">2010-11-28T05:36:22Z</dcterms:created>
  <dcterms:modified xsi:type="dcterms:W3CDTF">2015-07-27T18:41:47Z</dcterms:modified>
</cp:coreProperties>
</file>